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3" r:id="rId4"/>
    <p:sldId id="271" r:id="rId5"/>
    <p:sldId id="259" r:id="rId6"/>
    <p:sldId id="274" r:id="rId7"/>
    <p:sldId id="272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730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6BF016-930F-40B5-A3B8-3FEF92B356FA}" type="datetimeFigureOut">
              <a:rPr lang="uk-UA" smtClean="0"/>
              <a:pPr/>
              <a:t>04.12.2012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62587D-2E08-426D-8471-BCC7991A7857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3429000"/>
            <a:ext cx="9036050" cy="28083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Асоціація обчислювальної </a:t>
            </a:r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АСМ</a:t>
            </a:r>
            <a: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uk-UA" sz="32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www.acm.org</a:t>
            </a:r>
            <a: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засноване в 1947 році найбільше на планеті науково-освітнє співтовариство фахівців в галузі інформатики та обчислювальної техніки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026" name="Picture 2" descr="C:\Users\nilayn\Desktop\АСМ Digital Library\ac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14" y="354914"/>
            <a:ext cx="8020811" cy="2804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19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34" y="1211154"/>
            <a:ext cx="7488832" cy="56659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332656"/>
            <a:ext cx="9145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Перегляд списку журнал</a:t>
            </a:r>
            <a:r>
              <a:rPr lang="uk-UA" sz="4400" dirty="0" err="1" smtClean="0"/>
              <a:t>ів</a:t>
            </a:r>
            <a:r>
              <a:rPr lang="uk-UA" sz="4400" dirty="0" smtClean="0"/>
              <a:t> </a:t>
            </a:r>
            <a:r>
              <a:rPr lang="en-US" sz="4400" dirty="0" smtClean="0"/>
              <a:t>ACM</a:t>
            </a:r>
            <a:r>
              <a:rPr lang="ru-RU" sz="4400" dirty="0" smtClean="0"/>
              <a:t> 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415565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2923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Глибина архіву публікацій – 1954-2012 рр.</a:t>
            </a:r>
            <a:endParaRPr lang="uk-UA" sz="32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4572000" y="4653136"/>
            <a:ext cx="1296144" cy="432048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580112" y="5157192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Архів публікацій журналу</a:t>
            </a:r>
          </a:p>
        </p:txBody>
      </p:sp>
    </p:spTree>
    <p:extLst>
      <p:ext uri="{BB962C8B-B14F-4D97-AF65-F5344CB8AC3E}">
        <p14:creationId xmlns:p14="http://schemas.microsoft.com/office/powerpoint/2010/main" val="176018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36096" y="5517232"/>
            <a:ext cx="3707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Статистика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завантажень та цитування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9" y="0"/>
            <a:ext cx="9110501" cy="52887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40352" y="198884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Зміст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75" y="5517231"/>
            <a:ext cx="4136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Перегляд статті у форматі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pdf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можливістю її збереження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7740352" y="2348880"/>
            <a:ext cx="432048" cy="576064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1331640" y="4941168"/>
            <a:ext cx="288032" cy="576064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6156176" y="2219672"/>
            <a:ext cx="1368152" cy="3069095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873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26" y="1220679"/>
            <a:ext cx="7582558" cy="55707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610" y="260648"/>
            <a:ext cx="9110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Інформація про нещодавні та майбутні конференції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567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90" y="260648"/>
            <a:ext cx="903649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Доступ до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ACM Digital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Library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27 грудня 2012 року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усіх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АРМ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університету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бібліотеки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підключених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Інтернет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посиланням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dl.acm.org</a:t>
            </a:r>
            <a:endParaRPr lang="uk-UA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9290" y="3565861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Використовуйте у власній науково-дослідницькій діяльності, рекомендуйте студентам!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412866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8722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Association for Computing Machinery</a:t>
            </a:r>
            <a:r>
              <a:rPr lang="uk-U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ACM, the world’s largest educational and scientific computing society, delivers resources that advance computing as a science and a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profession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48880"/>
            <a:ext cx="8772638" cy="4392488"/>
          </a:xfrm>
        </p:spPr>
      </p:pic>
    </p:spTree>
    <p:extLst>
      <p:ext uri="{BB962C8B-B14F-4D97-AF65-F5344CB8AC3E}">
        <p14:creationId xmlns:p14="http://schemas.microsoft.com/office/powerpoint/2010/main" val="414699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370141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8640"/>
            <a:ext cx="3226542" cy="5324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293096"/>
            <a:ext cx="1584176" cy="22333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4497495"/>
            <a:ext cx="37444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err="1"/>
              <a:t>Journal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the</a:t>
            </a:r>
            <a:r>
              <a:rPr lang="ru-RU" b="1" dirty="0"/>
              <a:t> ACM </a:t>
            </a:r>
            <a:r>
              <a:rPr lang="en-US" b="1" dirty="0" smtClean="0"/>
              <a:t> (JASM)</a:t>
            </a:r>
            <a:r>
              <a:rPr lang="ru-RU" dirty="0" smtClean="0"/>
              <a:t>— </a:t>
            </a:r>
            <a:r>
              <a:rPr lang="ru-RU" dirty="0" err="1" smtClean="0"/>
              <a:t>головний</a:t>
            </a:r>
            <a:r>
              <a:rPr lang="ru-RU" dirty="0" smtClean="0"/>
              <a:t> </a:t>
            </a:r>
            <a:r>
              <a:rPr lang="ru-RU" dirty="0" err="1" smtClean="0"/>
              <a:t>науковий</a:t>
            </a:r>
            <a:r>
              <a:rPr lang="ru-RU" dirty="0" smtClean="0"/>
              <a:t> журнал А</a:t>
            </a:r>
            <a:r>
              <a:rPr lang="uk-UA" dirty="0" smtClean="0"/>
              <a:t>СМ з високим імпакт-фактором, присвячений інформатиці в цілому</a:t>
            </a:r>
            <a:r>
              <a:rPr lang="ru-RU" dirty="0" smtClean="0"/>
              <a:t>, в особливості </a:t>
            </a:r>
            <a:r>
              <a:rPr lang="ru-RU" dirty="0" err="1" smtClean="0"/>
              <a:t>її</a:t>
            </a:r>
            <a:r>
              <a:rPr lang="ru-RU" dirty="0" smtClean="0"/>
              <a:t> теоретичним аспектам.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83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59108" y="332656"/>
            <a:ext cx="65527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ACM </a:t>
            </a:r>
            <a:r>
              <a:rPr lang="uk-UA" sz="2800" b="1" dirty="0" err="1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Digital</a:t>
            </a:r>
            <a:r>
              <a:rPr lang="uk-UA" sz="2800" b="1" dirty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uk-UA" sz="2800" b="1" dirty="0" err="1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Library</a:t>
            </a:r>
            <a:r>
              <a:rPr lang="uk-UA" sz="2800" b="1" dirty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uk-UA" sz="2800" b="1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–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Цифрова бібліотека Асоціації обчислювальної техніки</a:t>
            </a:r>
            <a:r>
              <a:rPr lang="uk-UA" sz="28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endParaRPr lang="uk-UA" sz="2800" dirty="0">
              <a:latin typeface="Times New Roman" pitchFamily="18" charset="0"/>
              <a:ea typeface="Adobe Kaiti Std R" pitchFamily="18" charset="-128"/>
              <a:cs typeface="Times New Roman" pitchFamily="18" charset="0"/>
            </a:endParaRPr>
          </a:p>
        </p:txBody>
      </p:sp>
      <p:pic>
        <p:nvPicPr>
          <p:cNvPr id="2050" name="Picture 2" descr="C:\Users\nilayn\Desktop\АСМ Digital Library\ac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38" y="476672"/>
            <a:ext cx="2619375" cy="91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" y="1857361"/>
            <a:ext cx="9144000" cy="497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51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18" y="179288"/>
            <a:ext cx="7385775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1124" y="4905161"/>
            <a:ext cx="886287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cs typeface="Times New Roman" pitchFamily="18" charset="0"/>
              </a:rPr>
              <a:t>ACM Digital Library </a:t>
            </a:r>
            <a:r>
              <a:rPr lang="uk-UA" sz="2500" dirty="0">
                <a:cs typeface="Times New Roman" pitchFamily="18" charset="0"/>
              </a:rPr>
              <a:t>містить величезний </a:t>
            </a:r>
            <a:r>
              <a:rPr lang="uk-UA" sz="2500" dirty="0" smtClean="0">
                <a:cs typeface="Times New Roman" pitchFamily="18" charset="0"/>
              </a:rPr>
              <a:t>архів</a:t>
            </a:r>
            <a:r>
              <a:rPr lang="en-US" sz="2500" dirty="0" smtClean="0">
                <a:cs typeface="Times New Roman" pitchFamily="18" charset="0"/>
              </a:rPr>
              <a:t> (</a:t>
            </a:r>
            <a:r>
              <a:rPr lang="ru-RU" sz="2500" dirty="0" smtClean="0">
                <a:cs typeface="Times New Roman" pitchFamily="18" charset="0"/>
              </a:rPr>
              <a:t>з 1954 року</a:t>
            </a:r>
            <a:r>
              <a:rPr lang="en-US" sz="2500" dirty="0" smtClean="0">
                <a:cs typeface="Times New Roman" pitchFamily="18" charset="0"/>
              </a:rPr>
              <a:t>)</a:t>
            </a:r>
            <a:r>
              <a:rPr lang="uk-UA" sz="2500" dirty="0" smtClean="0">
                <a:cs typeface="Times New Roman" pitchFamily="18" charset="0"/>
              </a:rPr>
              <a:t> </a:t>
            </a:r>
            <a:r>
              <a:rPr lang="uk-UA" sz="2500" dirty="0">
                <a:cs typeface="Times New Roman" pitchFamily="18" charset="0"/>
              </a:rPr>
              <a:t>престижних наукових журналів, газет та записів конференцій організації з обчислювальної техніки, математики, інженерних наук.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733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22583"/>
            <a:ext cx="468662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915464"/>
            <a:ext cx="4122363" cy="253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15464"/>
            <a:ext cx="4177976" cy="252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48064" y="232754"/>
            <a:ext cx="381642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ACM </a:t>
            </a:r>
            <a:r>
              <a:rPr lang="uk-UA" sz="20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Digital</a:t>
            </a:r>
            <a:r>
              <a:rPr lang="uk-UA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uk-UA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Library</a:t>
            </a:r>
            <a:r>
              <a:rPr lang="uk-U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Більше 2 млн. сторінок текстів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260 000 статей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20 000 нових повнотекстових статей додається щорічно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Більше 40 журналів з високим імпакт-фактором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Понад 750000 бібліографічних посилань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Матеріали конференцій</a:t>
            </a:r>
          </a:p>
          <a:p>
            <a:pPr marL="285750" indent="-285750">
              <a:buFont typeface="Wingdings" pitchFamily="2" charset="2"/>
              <a:buChar char="ü"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7872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780928"/>
            <a:ext cx="85689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sz="2800" dirty="0" smtClean="0"/>
              <a:t>Швидкий та розширений пошук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800" dirty="0" smtClean="0"/>
              <a:t>Можливість збереження результатів пошуку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800" dirty="0" smtClean="0"/>
              <a:t>Розсилка змісту електронною поштою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800" smtClean="0"/>
              <a:t>Список назв </a:t>
            </a:r>
            <a:r>
              <a:rPr lang="uk-UA" sz="2800" dirty="0" smtClean="0"/>
              <a:t>журналів</a:t>
            </a:r>
            <a:r>
              <a:rPr lang="uk-UA" sz="2800" smtClean="0"/>
              <a:t>, газет, конференцій</a:t>
            </a:r>
            <a:endParaRPr lang="uk-UA" sz="2800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uk-UA" sz="2800" dirty="0" smtClean="0"/>
              <a:t>Завантаження спеціальних колекцій (книг, серій конференцій, інтерв’ю, </a:t>
            </a:r>
            <a:r>
              <a:rPr lang="uk-UA" sz="2800" dirty="0" err="1" smtClean="0"/>
              <a:t>аудіо-</a:t>
            </a:r>
            <a:r>
              <a:rPr lang="uk-UA" sz="2800" dirty="0" smtClean="0"/>
              <a:t> та </a:t>
            </a:r>
            <a:r>
              <a:rPr lang="uk-UA" sz="2800" dirty="0" err="1" smtClean="0"/>
              <a:t>відео-матеріалів</a:t>
            </a:r>
            <a:r>
              <a:rPr lang="uk-UA" sz="2800" dirty="0" smtClean="0"/>
              <a:t>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620688"/>
            <a:ext cx="3928363" cy="1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20688"/>
            <a:ext cx="3606912" cy="1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095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8424459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55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3384"/>
            <a:ext cx="9146560" cy="5544616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968321">
            <a:off x="3222734" y="650235"/>
            <a:ext cx="2880320" cy="544238"/>
          </a:xfrm>
          <a:prstGeom prst="rightArrow">
            <a:avLst>
              <a:gd name="adj1" fmla="val 50000"/>
              <a:gd name="adj2" fmla="val 4196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Простий пошук</a:t>
            </a:r>
            <a:endParaRPr lang="uk-U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6228184" y="2132856"/>
            <a:ext cx="2915816" cy="576064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rgbClr val="FF0000"/>
                </a:solidFill>
              </a:rPr>
              <a:t>Розширений пошук</a:t>
            </a:r>
            <a:endParaRPr lang="uk-UA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39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427</TotalTime>
  <Words>213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Association for Computing Machinery ACM, the world’s largest educational and scientific computing society, delivers resources that advance computing as a science and a profession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nilayn</dc:creator>
  <cp:lastModifiedBy>nilayn</cp:lastModifiedBy>
  <cp:revision>51</cp:revision>
  <dcterms:created xsi:type="dcterms:W3CDTF">2012-11-30T12:01:12Z</dcterms:created>
  <dcterms:modified xsi:type="dcterms:W3CDTF">2012-12-04T12:22:48Z</dcterms:modified>
</cp:coreProperties>
</file>