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8" r:id="rId3"/>
    <p:sldMasterId id="2147483780" r:id="rId4"/>
    <p:sldMasterId id="2147483792" r:id="rId5"/>
  </p:sldMasterIdLst>
  <p:notesMasterIdLst>
    <p:notesMasterId r:id="rId113"/>
  </p:notesMasterIdLst>
  <p:sldIdLst>
    <p:sldId id="282" r:id="rId6"/>
    <p:sldId id="287" r:id="rId7"/>
    <p:sldId id="352" r:id="rId8"/>
    <p:sldId id="289" r:id="rId9"/>
    <p:sldId id="358" r:id="rId10"/>
    <p:sldId id="367" r:id="rId11"/>
    <p:sldId id="368" r:id="rId12"/>
    <p:sldId id="359" r:id="rId13"/>
    <p:sldId id="360" r:id="rId14"/>
    <p:sldId id="290" r:id="rId15"/>
    <p:sldId id="288" r:id="rId16"/>
    <p:sldId id="361" r:id="rId17"/>
    <p:sldId id="353" r:id="rId18"/>
    <p:sldId id="258" r:id="rId19"/>
    <p:sldId id="259" r:id="rId20"/>
    <p:sldId id="260" r:id="rId21"/>
    <p:sldId id="261" r:id="rId22"/>
    <p:sldId id="263" r:id="rId23"/>
    <p:sldId id="370" r:id="rId24"/>
    <p:sldId id="372" r:id="rId25"/>
    <p:sldId id="264" r:id="rId26"/>
    <p:sldId id="356" r:id="rId27"/>
    <p:sldId id="357" r:id="rId28"/>
    <p:sldId id="283" r:id="rId29"/>
    <p:sldId id="284" r:id="rId30"/>
    <p:sldId id="266" r:id="rId31"/>
    <p:sldId id="265" r:id="rId32"/>
    <p:sldId id="285" r:id="rId33"/>
    <p:sldId id="267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5" r:id="rId42"/>
    <p:sldId id="276" r:id="rId43"/>
    <p:sldId id="277" r:id="rId44"/>
    <p:sldId id="278" r:id="rId45"/>
    <p:sldId id="279" r:id="rId46"/>
    <p:sldId id="280" r:id="rId47"/>
    <p:sldId id="281" r:id="rId48"/>
    <p:sldId id="373" r:id="rId49"/>
    <p:sldId id="291" r:id="rId50"/>
    <p:sldId id="292" r:id="rId51"/>
    <p:sldId id="294" r:id="rId52"/>
    <p:sldId id="295" r:id="rId53"/>
    <p:sldId id="296" r:id="rId54"/>
    <p:sldId id="297" r:id="rId55"/>
    <p:sldId id="298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06" r:id="rId64"/>
    <p:sldId id="307" r:id="rId65"/>
    <p:sldId id="348" r:id="rId66"/>
    <p:sldId id="362" r:id="rId67"/>
    <p:sldId id="363" r:id="rId68"/>
    <p:sldId id="364" r:id="rId69"/>
    <p:sldId id="365" r:id="rId70"/>
    <p:sldId id="366" r:id="rId71"/>
    <p:sldId id="308" r:id="rId72"/>
    <p:sldId id="309" r:id="rId73"/>
    <p:sldId id="310" r:id="rId74"/>
    <p:sldId id="311" r:id="rId75"/>
    <p:sldId id="312" r:id="rId76"/>
    <p:sldId id="313" r:id="rId77"/>
    <p:sldId id="314" r:id="rId78"/>
    <p:sldId id="315" r:id="rId79"/>
    <p:sldId id="316" r:id="rId80"/>
    <p:sldId id="317" r:id="rId81"/>
    <p:sldId id="318" r:id="rId82"/>
    <p:sldId id="319" r:id="rId83"/>
    <p:sldId id="320" r:id="rId84"/>
    <p:sldId id="321" r:id="rId85"/>
    <p:sldId id="322" r:id="rId86"/>
    <p:sldId id="323" r:id="rId87"/>
    <p:sldId id="324" r:id="rId88"/>
    <p:sldId id="325" r:id="rId89"/>
    <p:sldId id="326" r:id="rId90"/>
    <p:sldId id="327" r:id="rId91"/>
    <p:sldId id="328" r:id="rId92"/>
    <p:sldId id="329" r:id="rId93"/>
    <p:sldId id="330" r:id="rId94"/>
    <p:sldId id="331" r:id="rId95"/>
    <p:sldId id="332" r:id="rId96"/>
    <p:sldId id="333" r:id="rId97"/>
    <p:sldId id="334" r:id="rId98"/>
    <p:sldId id="335" r:id="rId99"/>
    <p:sldId id="336" r:id="rId100"/>
    <p:sldId id="337" r:id="rId101"/>
    <p:sldId id="338" r:id="rId102"/>
    <p:sldId id="339" r:id="rId103"/>
    <p:sldId id="350" r:id="rId104"/>
    <p:sldId id="340" r:id="rId105"/>
    <p:sldId id="341" r:id="rId106"/>
    <p:sldId id="342" r:id="rId107"/>
    <p:sldId id="343" r:id="rId108"/>
    <p:sldId id="344" r:id="rId109"/>
    <p:sldId id="345" r:id="rId110"/>
    <p:sldId id="346" r:id="rId111"/>
    <p:sldId id="347" r:id="rId1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117" Type="http://schemas.openxmlformats.org/officeDocument/2006/relationships/tableStyles" Target="tableStyles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12" Type="http://schemas.openxmlformats.org/officeDocument/2006/relationships/slide" Target="slides/slide107.xml"/><Relationship Id="rId16" Type="http://schemas.openxmlformats.org/officeDocument/2006/relationships/slide" Target="slides/slide11.xml"/><Relationship Id="rId107" Type="http://schemas.openxmlformats.org/officeDocument/2006/relationships/slide" Target="slides/slide102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102" Type="http://schemas.openxmlformats.org/officeDocument/2006/relationships/slide" Target="slides/slide97.xml"/><Relationship Id="rId110" Type="http://schemas.openxmlformats.org/officeDocument/2006/relationships/slide" Target="slides/slide105.xml"/><Relationship Id="rId11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113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slide" Target="slides/slide98.xml"/><Relationship Id="rId108" Type="http://schemas.openxmlformats.org/officeDocument/2006/relationships/slide" Target="slides/slide103.xml"/><Relationship Id="rId11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11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14" Type="http://schemas.openxmlformats.org/officeDocument/2006/relationships/presProps" Target="presProp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slide" Target="slides/slide10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D2589-E6D7-4EC4-B74D-03EC57145B84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97E96-75F6-4A79-901A-1BD914DA5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04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ABA63-123B-41A0-AFFD-452C6BFA5C92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0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t-LT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EC5628-B82A-4AF5-B1D7-58F45A00187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t-LT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69C278-AB01-444E-8FCF-4B8E9460A1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5AAE3-D367-4239-9630-5AA8DA92A6B9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0178-1FED-4F61-84F6-D419F81034A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69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9CCE-0693-4D84-B45F-BE93CF1BA2DE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CF202-B26C-4713-8741-D0ABBFB993B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D40B3-0B3E-425C-85D1-29FC8CB5F7CC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CD7D3-E799-4DF6-9FD2-25B610DA8AC2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417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5AAE3-D367-4239-9630-5AA8DA92A6B9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0178-1FED-4F61-84F6-D419F81034A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98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4873-D475-49F2-AC52-192808D1A7AA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12949-7147-4EDE-B1C2-97B18B45BDE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CCE72-C015-4FDF-9C17-80E811A560F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F0BD5-68D7-41BD-B9E0-435BD42E4EB8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85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1298-BD51-4944-8EEC-6D374C0DCF7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64206-E348-4D83-9273-6D0609A182EA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53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99E42-3293-4491-9C7A-65536F510C43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118-35B7-4787-AC2C-BBCE531BCF0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97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77BD6-064A-4BB4-B028-AB0F764277D2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F403A-7AC3-4CCE-9694-EF5820DC492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46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1B57B-2326-433B-9B4F-1680AFB3DA2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D2603-5EB5-4FFB-9381-9A443962470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44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F58C2-0FDD-471D-811E-E31FD2DB770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9E57C-53B7-4B0C-82D8-9BC45940A8BA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0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4873-D475-49F2-AC52-192808D1A7AA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12949-7147-4EDE-B1C2-97B18B45BDE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66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BDED-D916-4815-8F84-6A85E4766722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9905-3C39-42D8-A7A6-450902606AB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011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9CCE-0693-4D84-B45F-BE93CF1BA2DE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CF202-B26C-4713-8741-D0ABBFB993B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822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D40B3-0B3E-425C-85D1-29FC8CB5F7CC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CD7D3-E799-4DF6-9FD2-25B610DA8AC2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749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CCE72-C015-4FDF-9C17-80E811A560F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F0BD5-68D7-41BD-B9E0-435BD42E4EB8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10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139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10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8486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18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84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1298-BD51-4944-8EEC-6D374C0DCF7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64206-E348-4D83-9273-6D0609A182EA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557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5523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434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321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926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662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5862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357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5547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322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3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99E42-3293-4491-9C7A-65536F510C43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118-35B7-4787-AC2C-BBCE531BCF0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909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7175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493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0008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36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812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2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77BD6-064A-4BB4-B028-AB0F764277D2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F403A-7AC3-4CCE-9694-EF5820DC492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4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1B57B-2326-433B-9B4F-1680AFB3DA2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D2603-5EB5-4FFB-9381-9A443962470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F58C2-0FDD-471D-811E-E31FD2DB7706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9E57C-53B7-4B0C-82D8-9BC45940A8BA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BDED-D916-4815-8F84-6A85E4766722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9905-3C39-42D8-A7A6-450902606AB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9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207C18-1BD9-4F93-8A36-1F5FC96A2705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3987B0-ECA3-45B7-8C4E-6546CAAC4E6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5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207C18-1BD9-4F93-8A36-1F5FC96A2705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11/17/2014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3987B0-ECA3-45B7-8C4E-6546CAAC4E6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5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95DF7C7-8E76-447D-AF0F-B95DE1CE8A23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5FB441-92D9-4963-B393-D075D09CF5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7FD2D-2854-45E1-9668-ABEC39B99E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26EF0-14AD-44F9-BAF1-6653A2ECBC4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3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9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9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9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9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9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B%D0%BE%D0%BD%D1%81%D0%B4%D0%B5%D0%B9%D0%BB%D1%96%D1%82" TargetMode="External"/><Relationship Id="rId3" Type="http://schemas.openxmlformats.org/officeDocument/2006/relationships/hyperlink" Target="http://uk.wikipedia.org/wiki/%D0%A4%D0%B0%D0%B9%D0%BB:Eight_Allotropes_of_Carbon.png" TargetMode="External"/><Relationship Id="rId7" Type="http://schemas.openxmlformats.org/officeDocument/2006/relationships/hyperlink" Target="http://uk.wikipedia.org/wiki/%D0%93%D1%80%D0%B0%D1%84%D0%B5%D0%BD" TargetMode="Externa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uk.wikipedia.org/wiki/%D0%93%D1%80%D0%B0%D1%84%D1%96%D1%82" TargetMode="External"/><Relationship Id="rId11" Type="http://schemas.openxmlformats.org/officeDocument/2006/relationships/hyperlink" Target="http://uk.wikipedia.org/wiki/%D0%92%D1%83%D0%B3%D0%BB%D0%B5%D1%86%D0%B5%D0%B2%D1%96_%D0%BD%D0%B0%D0%BD%D0%BE%D1%82%D1%80%D1%83%D0%B1%D0%BA%D0%B8" TargetMode="External"/><Relationship Id="rId5" Type="http://schemas.openxmlformats.org/officeDocument/2006/relationships/hyperlink" Target="http://uk.wikipedia.org/wiki/%D0%90%D0%BB%D0%BC%D0%B0%D0%B7" TargetMode="External"/><Relationship Id="rId10" Type="http://schemas.openxmlformats.org/officeDocument/2006/relationships/hyperlink" Target="http://uk.wikipedia.org/wiki/%D0%90%D0%BC%D0%BE%D1%80%D1%84%D0%BD%D0%B8%D0%B9_%D0%B2%D1%83%D0%B3%D0%BB%D0%B5%D1%86%D1%8C" TargetMode="External"/><Relationship Id="rId4" Type="http://schemas.openxmlformats.org/officeDocument/2006/relationships/image" Target="../media/image47.png"/><Relationship Id="rId9" Type="http://schemas.openxmlformats.org/officeDocument/2006/relationships/hyperlink" Target="http://uk.wikipedia.org/wiki/%D0%A4%D1%83%D0%BB%D0%B5%D1%80%D0%B5%D0%B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://www.google.com.ua/url?sa=i&amp;source=images&amp;cd=&amp;cad=rja&amp;docid=HwdXoDJHch4J_M&amp;tbnid=b3Fj6Ko_bhTJsM:&amp;ved=0CAgQjRwwAA&amp;url=http://www.nist.gov/pml/div685/grp00/tars2009_accomp2.cfm&amp;ei=lUCXUrivD8-B7QaF6YDwDQ&amp;psig=AFQjCNGGkvnc8ci-Q7yqvyZmwYKAj2wSGQ&amp;ust=1385730581310959" TargetMode="External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4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10" Type="http://schemas.openxmlformats.org/officeDocument/2006/relationships/image" Target="../media/image69.jpeg"/><Relationship Id="rId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hyperlink" Target="http://www.westga.edu/~chem/facultydocs/stuart.htm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5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8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5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5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9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9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9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rgbClr val="0070C0"/>
                </a:solidFill>
              </a:rPr>
              <a:t>Нанонаука</a:t>
            </a:r>
            <a:r>
              <a:rPr lang="uk-UA" b="1" dirty="0" smtClean="0">
                <a:solidFill>
                  <a:srgbClr val="0070C0"/>
                </a:solidFill>
              </a:rPr>
              <a:t> та нанотехнології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</a:rPr>
              <a:t>Створення та сучасний стан</a:t>
            </a:r>
          </a:p>
          <a:p>
            <a:r>
              <a:rPr lang="uk-UA" b="1" i="1" dirty="0" smtClean="0">
                <a:solidFill>
                  <a:srgbClr val="002060"/>
                </a:solidFill>
              </a:rPr>
              <a:t>член-кор. НАНУ  Л.Ф. </a:t>
            </a:r>
            <a:r>
              <a:rPr lang="uk-UA" b="1" i="1" dirty="0" err="1" smtClean="0">
                <a:solidFill>
                  <a:srgbClr val="002060"/>
                </a:solidFill>
              </a:rPr>
              <a:t>Суходуб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00112"/>
            <a:ext cx="727280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uk-UA" i="1" dirty="0" err="1">
                <a:latin typeface="Times New Roman"/>
                <a:ea typeface="Times New Roman"/>
              </a:rPr>
              <a:t>Наноматеріали</a:t>
            </a:r>
            <a:r>
              <a:rPr lang="uk-UA" dirty="0">
                <a:latin typeface="Times New Roman"/>
                <a:ea typeface="Times New Roman"/>
              </a:rPr>
              <a:t> – це матеріали, що створені з використанням </a:t>
            </a:r>
            <a:r>
              <a:rPr lang="uk-UA" dirty="0" err="1">
                <a:latin typeface="Times New Roman"/>
                <a:ea typeface="Times New Roman"/>
              </a:rPr>
              <a:t>наночастинок</a:t>
            </a:r>
            <a:r>
              <a:rPr lang="uk-UA" dirty="0">
                <a:latin typeface="Times New Roman"/>
                <a:ea typeface="Times New Roman"/>
              </a:rPr>
              <a:t> та за допомогою нанотехнологій, володіють унікальними властивостями, обумовленими присутністю цих частинок у розробленому продукті.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7272808" cy="147732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“A </a:t>
            </a:r>
            <a:r>
              <a:rPr lang="en-US" i="1" dirty="0" smtClean="0">
                <a:latin typeface="Times New Roman"/>
                <a:ea typeface="Times New Roman"/>
              </a:rPr>
              <a:t>biomaterial</a:t>
            </a:r>
            <a:r>
              <a:rPr lang="en-US" u="sng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is a substance that has been engineered to take a form which, alone or as part of a complex system, is used to direct, by control of interactions with components of living systems, </a:t>
            </a:r>
            <a:r>
              <a:rPr lang="en-US" dirty="0">
                <a:latin typeface="Times New Roman"/>
                <a:ea typeface="Times New Roman"/>
              </a:rPr>
              <a:t>the course of any therapeutic or diagnostic procedure, in human or veterinary medicine”</a:t>
            </a:r>
            <a:r>
              <a:rPr lang="uk-UA" dirty="0">
                <a:latin typeface="Times New Roman"/>
                <a:ea typeface="Times New Roman"/>
              </a:rPr>
              <a:t> (</a:t>
            </a:r>
            <a:r>
              <a:rPr lang="en-US" dirty="0">
                <a:latin typeface="Times New Roman"/>
                <a:ea typeface="Times New Roman"/>
              </a:rPr>
              <a:t>Williams, </a:t>
            </a:r>
            <a:r>
              <a:rPr lang="en-US" i="1" dirty="0">
                <a:latin typeface="Times New Roman"/>
                <a:ea typeface="Times New Roman"/>
              </a:rPr>
              <a:t>Biomaterial</a:t>
            </a:r>
            <a:r>
              <a:rPr lang="en-US" dirty="0">
                <a:latin typeface="Times New Roman"/>
                <a:ea typeface="Times New Roman"/>
              </a:rPr>
              <a:t>,2009)</a:t>
            </a:r>
            <a:r>
              <a:rPr lang="uk-UA" dirty="0" smtClean="0">
                <a:latin typeface="Times New Roman"/>
                <a:ea typeface="Times New Roman"/>
              </a:rPr>
              <a:t>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21088"/>
            <a:ext cx="727280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В 1974 році </a:t>
            </a:r>
            <a:r>
              <a:rPr lang="uk-UA" u="sng" dirty="0" err="1">
                <a:latin typeface="Times New Roman"/>
                <a:ea typeface="Times New Roman"/>
              </a:rPr>
              <a:t>Норіо</a:t>
            </a:r>
            <a:r>
              <a:rPr lang="uk-UA" u="sng" dirty="0">
                <a:latin typeface="Times New Roman"/>
                <a:ea typeface="Times New Roman"/>
              </a:rPr>
              <a:t> </a:t>
            </a:r>
            <a:r>
              <a:rPr lang="uk-UA" u="sng" dirty="0" err="1">
                <a:latin typeface="Times New Roman"/>
                <a:ea typeface="Times New Roman"/>
              </a:rPr>
              <a:t>Танігучі</a:t>
            </a:r>
            <a:r>
              <a:rPr lang="uk-UA" dirty="0">
                <a:latin typeface="Times New Roman"/>
                <a:ea typeface="Times New Roman"/>
              </a:rPr>
              <a:t> на конференції </a:t>
            </a:r>
            <a:r>
              <a:rPr lang="uk-UA" i="1" dirty="0">
                <a:latin typeface="Times New Roman"/>
                <a:ea typeface="Times New Roman"/>
              </a:rPr>
              <a:t>“</a:t>
            </a:r>
            <a:r>
              <a:rPr lang="en-US" i="1" dirty="0">
                <a:latin typeface="Times New Roman"/>
                <a:ea typeface="Times New Roman"/>
              </a:rPr>
              <a:t>International Conference on Precision Engineering</a:t>
            </a:r>
            <a:r>
              <a:rPr lang="uk-UA" i="1" dirty="0">
                <a:latin typeface="Times New Roman"/>
                <a:ea typeface="Times New Roman"/>
              </a:rPr>
              <a:t>” </a:t>
            </a:r>
            <a:r>
              <a:rPr lang="uk-UA" dirty="0">
                <a:latin typeface="Times New Roman"/>
                <a:ea typeface="Times New Roman"/>
              </a:rPr>
              <a:t>запропонував називати структури розмірами від 1 до 100 </a:t>
            </a:r>
            <a:r>
              <a:rPr lang="uk-UA" dirty="0" err="1">
                <a:latin typeface="Times New Roman"/>
                <a:ea typeface="Times New Roman"/>
              </a:rPr>
              <a:t>нм</a:t>
            </a:r>
            <a:r>
              <a:rPr lang="uk-UA" dirty="0">
                <a:latin typeface="Times New Roman"/>
                <a:ea typeface="Times New Roman"/>
              </a:rPr>
              <a:t> “</a:t>
            </a:r>
            <a:r>
              <a:rPr lang="uk-UA" dirty="0" err="1">
                <a:latin typeface="Times New Roman"/>
                <a:ea typeface="Times New Roman"/>
              </a:rPr>
              <a:t>наночастинками</a:t>
            </a:r>
            <a:r>
              <a:rPr lang="uk-UA" dirty="0">
                <a:latin typeface="Times New Roman"/>
                <a:ea typeface="Times New Roman"/>
              </a:rPr>
              <a:t>” та методи їх отримання – </a:t>
            </a:r>
            <a:r>
              <a:rPr lang="uk-UA" u="sng" dirty="0">
                <a:latin typeface="Times New Roman"/>
                <a:ea typeface="Times New Roman"/>
              </a:rPr>
              <a:t>“нанотехнологіями</a:t>
            </a:r>
            <a:r>
              <a:rPr lang="uk-UA" u="sng" dirty="0" smtClean="0">
                <a:latin typeface="Times New Roman"/>
                <a:ea typeface="Times New Roman"/>
              </a:rPr>
              <a:t>”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08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.user-123\Documents\лекции по наномедицине\лекції по наномедицині\л 3 рисунки\3.23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278713" cy="452776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68144" y="332656"/>
            <a:ext cx="2766214" cy="6186309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/>
              <a:t>Мідь є важливим елементом, що бере участь в ряді фізіологічних процесів: </a:t>
            </a:r>
            <a:r>
              <a:rPr lang="uk-UA" dirty="0" err="1"/>
              <a:t>утвореннні</a:t>
            </a:r>
            <a:r>
              <a:rPr lang="uk-UA" dirty="0"/>
              <a:t> кісткової тканини, синтезі гемоглобіну, функціонуванні системи кровотворення і центральної нервової системи, а також структури білків сполучної </a:t>
            </a:r>
            <a:r>
              <a:rPr lang="uk-UA" dirty="0" err="1"/>
              <a:t>тканини-</a:t>
            </a:r>
            <a:r>
              <a:rPr lang="uk-UA" dirty="0"/>
              <a:t> колагену та еластину, які є структурними компонентами кісткової та хрящової тканини, шкіри та стінок кровоносних судин. Щоденна потреба дорослої людини в міді складає 2-3 мг.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919107"/>
            <a:ext cx="5264502" cy="181588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1600" dirty="0"/>
              <a:t>Мідь (</a:t>
            </a:r>
            <a:r>
              <a:rPr lang="en-US" sz="1600" dirty="0"/>
              <a:t>Cuprum</a:t>
            </a:r>
            <a:r>
              <a:rPr lang="uk-UA" sz="1600" dirty="0"/>
              <a:t>)- елемент І групи періодичної </a:t>
            </a:r>
            <a:r>
              <a:rPr lang="uk-UA" sz="1600" dirty="0" smtClean="0"/>
              <a:t>системи. </a:t>
            </a:r>
            <a:r>
              <a:rPr lang="uk-UA" sz="1600" dirty="0"/>
              <a:t>Атомний номер -29, атомна маса -63,5. Це рожево-червоний метал. </a:t>
            </a:r>
            <a:r>
              <a:rPr lang="uk-UA" sz="1600" dirty="0" smtClean="0"/>
              <a:t>М`який </a:t>
            </a:r>
            <a:r>
              <a:rPr lang="uk-UA" sz="1600" dirty="0"/>
              <a:t>та ковкий, хороший провідник електричного струму та тепла. </a:t>
            </a:r>
            <a:endParaRPr lang="uk-UA" sz="1600" dirty="0" smtClean="0"/>
          </a:p>
          <a:p>
            <a:pPr algn="just"/>
            <a:r>
              <a:rPr lang="uk-UA" sz="1600" dirty="0" smtClean="0"/>
              <a:t>Мідь </a:t>
            </a:r>
            <a:r>
              <a:rPr lang="uk-UA" sz="1600" dirty="0"/>
              <a:t>входить в сімку цінних металів поруч із золотом, сріблом, залізом, свинцем, оловом, ртуттю. Мідь належить до групи самородних металів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312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286232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uk-UA" i="1" dirty="0"/>
              <a:t>Фармакологічні властивості міді</a:t>
            </a:r>
            <a:endParaRPr lang="ru-RU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dirty="0" smtClean="0"/>
              <a:t>Відомо,що </a:t>
            </a:r>
            <a:r>
              <a:rPr lang="uk-UA" dirty="0"/>
              <a:t>мідь в організмі стимулює імунітет, зменшує розпад глікогену в печінці, впливає на синтез тирозину – фактор пігментації волосся і шкіри.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dirty="0" smtClean="0"/>
              <a:t>Мідь  </a:t>
            </a:r>
            <a:r>
              <a:rPr lang="uk-UA" dirty="0"/>
              <a:t>регулює  в організмі жировий обмін, а також рівень холестерину в крові, підтримує баланс мікрофлори </a:t>
            </a:r>
            <a:r>
              <a:rPr lang="uk-UA" dirty="0" err="1"/>
              <a:t>кишечника</a:t>
            </a:r>
            <a:r>
              <a:rPr lang="uk-UA" dirty="0"/>
              <a:t>, гальмуючи ріст грибкових мікроорганізмів.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1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.user-123\Documents\лекции по наномедицине\лекції по наномедицині\л 3 рисунки\3.24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4679"/>
            <a:ext cx="5515407" cy="410663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0152" y="394692"/>
            <a:ext cx="2808312" cy="6186309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smtClean="0"/>
              <a:t>НЧ </a:t>
            </a:r>
            <a:r>
              <a:rPr lang="uk-UA" dirty="0"/>
              <a:t>міді </a:t>
            </a:r>
            <a:r>
              <a:rPr lang="uk-UA" dirty="0" smtClean="0"/>
              <a:t>є сильним </a:t>
            </a:r>
            <a:r>
              <a:rPr lang="uk-UA" dirty="0" err="1" smtClean="0"/>
              <a:t>дегалогенуючим</a:t>
            </a:r>
            <a:r>
              <a:rPr lang="uk-UA" dirty="0" smtClean="0"/>
              <a:t> </a:t>
            </a:r>
            <a:r>
              <a:rPr lang="uk-UA" dirty="0"/>
              <a:t>агентом, вони мають властивість </a:t>
            </a:r>
            <a:r>
              <a:rPr lang="uk-UA" dirty="0" err="1"/>
              <a:t>каталізувати</a:t>
            </a:r>
            <a:r>
              <a:rPr lang="uk-UA" dirty="0"/>
              <a:t> реакції за участю вільних радикалів. </a:t>
            </a:r>
            <a:r>
              <a:rPr lang="uk-UA" dirty="0" smtClean="0"/>
              <a:t>НЧ </a:t>
            </a:r>
            <a:r>
              <a:rPr lang="uk-UA" dirty="0"/>
              <a:t>міді є менш токсичними, ніж солі цього металу. Встановлено </a:t>
            </a:r>
            <a:r>
              <a:rPr lang="uk-UA" dirty="0" err="1"/>
              <a:t>біоцидні</a:t>
            </a:r>
            <a:r>
              <a:rPr lang="uk-UA" dirty="0"/>
              <a:t> та </a:t>
            </a:r>
            <a:r>
              <a:rPr lang="uk-UA" dirty="0" err="1"/>
              <a:t>консервуючі</a:t>
            </a:r>
            <a:r>
              <a:rPr lang="uk-UA" dirty="0"/>
              <a:t> </a:t>
            </a:r>
            <a:r>
              <a:rPr lang="uk-UA" dirty="0" err="1"/>
              <a:t>властвості</a:t>
            </a:r>
            <a:r>
              <a:rPr lang="uk-UA" dirty="0"/>
              <a:t> </a:t>
            </a:r>
            <a:r>
              <a:rPr lang="uk-UA" dirty="0" err="1"/>
              <a:t>нанодисперсій</a:t>
            </a:r>
            <a:r>
              <a:rPr lang="uk-UA" dirty="0"/>
              <a:t> міді і препаратів на їх основі. </a:t>
            </a:r>
            <a:r>
              <a:rPr lang="uk-UA" dirty="0" smtClean="0"/>
              <a:t>НЧ міді </a:t>
            </a:r>
            <a:r>
              <a:rPr lang="uk-UA" dirty="0"/>
              <a:t>мають широкий спектр протимікробної дії, активні проти багатьох штамів, резистентних до </a:t>
            </a:r>
            <a:r>
              <a:rPr lang="uk-UA" dirty="0" smtClean="0"/>
              <a:t>антибіотиків, проявляють </a:t>
            </a:r>
            <a:r>
              <a:rPr lang="uk-UA" dirty="0" err="1"/>
              <a:t>кардіопротекторну</a:t>
            </a:r>
            <a:r>
              <a:rPr lang="uk-UA" dirty="0"/>
              <a:t> дію і підвищують виживання при інфаркті </a:t>
            </a:r>
            <a:r>
              <a:rPr lang="uk-UA" dirty="0" smtClean="0"/>
              <a:t>міокарду.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0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.user-123\Documents\лекции по наномедицине\лекції по наномедицині\л 3 рисунки\3.25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5062280" cy="381642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3290" y="1202266"/>
            <a:ext cx="2808312" cy="409342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uk-UA" sz="2000" i="1" dirty="0"/>
              <a:t>Вісмут (</a:t>
            </a:r>
            <a:r>
              <a:rPr lang="uk-UA" sz="2000" i="1" dirty="0" err="1"/>
              <a:t>Ві</a:t>
            </a:r>
            <a:r>
              <a:rPr lang="uk-UA" sz="2000" i="1" dirty="0"/>
              <a:t>)</a:t>
            </a:r>
            <a:r>
              <a:rPr lang="uk-UA" sz="2000" dirty="0"/>
              <a:t> – елемент </a:t>
            </a:r>
            <a:r>
              <a:rPr lang="en-US" sz="2000" dirty="0"/>
              <a:t>V</a:t>
            </a:r>
            <a:r>
              <a:rPr lang="uk-UA" sz="2000" dirty="0"/>
              <a:t> групи  з порядковим номером 83 і атомною масою 208,9804. </a:t>
            </a:r>
            <a:endParaRPr lang="uk-UA" sz="2000" dirty="0" smtClean="0"/>
          </a:p>
          <a:p>
            <a:pPr marL="342900" indent="-342900" algn="just">
              <a:buFont typeface="Wingdings" pitchFamily="2" charset="2"/>
              <a:buChar char="§"/>
            </a:pPr>
            <a:r>
              <a:rPr lang="uk-UA" sz="2000" dirty="0" smtClean="0"/>
              <a:t>Це </a:t>
            </a:r>
            <a:r>
              <a:rPr lang="uk-UA" sz="2000" dirty="0"/>
              <a:t>сріблясто-сірий метал з рожевим відтінком, легкоплавкий, щільність – 9,80 г</a:t>
            </a:r>
            <a:r>
              <a:rPr lang="ru-RU" sz="2000" dirty="0"/>
              <a:t>/см</a:t>
            </a:r>
            <a:r>
              <a:rPr lang="ru-RU" sz="2000" baseline="30000" dirty="0"/>
              <a:t>3</a:t>
            </a:r>
            <a:r>
              <a:rPr lang="ru-RU" sz="2000" dirty="0"/>
              <a:t>, температура </a:t>
            </a:r>
            <a:r>
              <a:rPr lang="ru-RU" sz="2000" dirty="0" err="1"/>
              <a:t>плавлення</a:t>
            </a:r>
            <a:r>
              <a:rPr lang="ru-RU" sz="2000" dirty="0"/>
              <a:t> – 271,4ºС</a:t>
            </a:r>
          </a:p>
        </p:txBody>
      </p:sp>
    </p:spTree>
    <p:extLst>
      <p:ext uri="{BB962C8B-B14F-4D97-AF65-F5344CB8AC3E}">
        <p14:creationId xmlns:p14="http://schemas.microsoft.com/office/powerpoint/2010/main" val="12035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.user-123\Documents\лекции по наномедицине\лекції по наномедицині\л 3 рисунки\3.26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076" y="1463690"/>
            <a:ext cx="4923180" cy="419755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0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.user-123\Documents\лекции по наномедицине\лекції по наномедицині\л 3 рисунки\3.27..jpe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20" y="1824747"/>
            <a:ext cx="4519007" cy="403324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764704"/>
            <a:ext cx="3528392" cy="547260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ru-RU" dirty="0" err="1"/>
              <a:t>Нановісмут</a:t>
            </a:r>
            <a:r>
              <a:rPr lang="ru-RU" dirty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/>
              <a:t>ряд </a:t>
            </a:r>
            <a:r>
              <a:rPr lang="ru-RU" dirty="0" err="1"/>
              <a:t>переваг</a:t>
            </a:r>
            <a:r>
              <a:rPr lang="ru-RU" dirty="0"/>
              <a:t> перед </a:t>
            </a:r>
            <a:r>
              <a:rPr lang="ru-RU" dirty="0" err="1"/>
              <a:t>звичайними</a:t>
            </a:r>
            <a:r>
              <a:rPr lang="ru-RU" dirty="0"/>
              <a:t> препаратами (</a:t>
            </a:r>
            <a:r>
              <a:rPr lang="ru-RU" dirty="0" err="1"/>
              <a:t>вісмуту</a:t>
            </a:r>
            <a:r>
              <a:rPr lang="ru-RU" dirty="0"/>
              <a:t> </a:t>
            </a:r>
            <a:r>
              <a:rPr lang="ru-RU" dirty="0" err="1"/>
              <a:t>нітрат</a:t>
            </a:r>
            <a:r>
              <a:rPr lang="ru-RU" dirty="0"/>
              <a:t>, </a:t>
            </a:r>
            <a:r>
              <a:rPr lang="ru-RU" dirty="0" err="1"/>
              <a:t>вісмуту</a:t>
            </a:r>
            <a:r>
              <a:rPr lang="ru-RU" dirty="0"/>
              <a:t> </a:t>
            </a:r>
            <a:r>
              <a:rPr lang="ru-RU" dirty="0" err="1"/>
              <a:t>субнітрат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): </a:t>
            </a:r>
            <a:r>
              <a:rPr lang="ru-RU" dirty="0" err="1"/>
              <a:t>токсичність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ru-RU" dirty="0" err="1"/>
              <a:t>наноВі</a:t>
            </a:r>
            <a:r>
              <a:rPr lang="ru-RU" dirty="0"/>
              <a:t> у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менша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токсичності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солей. </a:t>
            </a:r>
            <a:r>
              <a:rPr lang="ru-RU" dirty="0" err="1"/>
              <a:t>Нанопрепатари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 smtClean="0"/>
              <a:t>мікроорганізми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клітинному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та </a:t>
            </a:r>
            <a:r>
              <a:rPr lang="ru-RU" dirty="0" err="1"/>
              <a:t>проявляють</a:t>
            </a:r>
            <a:r>
              <a:rPr lang="ru-RU" dirty="0"/>
              <a:t> </a:t>
            </a:r>
            <a:r>
              <a:rPr lang="ru-RU" dirty="0" err="1"/>
              <a:t>пролонговану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dirty="0" smtClean="0"/>
              <a:t>Метал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своїй</a:t>
            </a:r>
            <a:r>
              <a:rPr lang="ru-RU" dirty="0"/>
              <a:t> </a:t>
            </a:r>
            <a:r>
              <a:rPr lang="ru-RU" dirty="0" err="1"/>
              <a:t>розмірності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свєрідні</a:t>
            </a:r>
            <a:r>
              <a:rPr lang="ru-RU" dirty="0"/>
              <a:t> </a:t>
            </a:r>
            <a:r>
              <a:rPr lang="ru-RU" dirty="0" err="1"/>
              <a:t>оптичні</a:t>
            </a:r>
            <a:r>
              <a:rPr lang="ru-RU" dirty="0"/>
              <a:t>, </a:t>
            </a:r>
            <a:r>
              <a:rPr lang="ru-RU" dirty="0" err="1"/>
              <a:t>електричні</a:t>
            </a:r>
            <a:r>
              <a:rPr lang="ru-RU" dirty="0"/>
              <a:t> і </a:t>
            </a:r>
            <a:r>
              <a:rPr lang="ru-RU" dirty="0" err="1"/>
              <a:t>магнітні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(</a:t>
            </a:r>
            <a:r>
              <a:rPr lang="ru-RU" dirty="0" err="1"/>
              <a:t>ефекти</a:t>
            </a:r>
            <a:r>
              <a:rPr lang="ru-RU" dirty="0"/>
              <a:t> квантового </a:t>
            </a:r>
            <a:r>
              <a:rPr lang="ru-RU" dirty="0" err="1"/>
              <a:t>обмеження</a:t>
            </a:r>
            <a:r>
              <a:rPr lang="ru-RU" dirty="0"/>
              <a:t>).</a:t>
            </a:r>
          </a:p>
          <a:p>
            <a:pPr algn="just"/>
            <a:r>
              <a:rPr lang="uk-UA" dirty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32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7200" dirty="0" smtClean="0">
                <a:solidFill>
                  <a:srgbClr val="00B0F0"/>
                </a:solidFill>
              </a:rPr>
              <a:t>Дякую за увагу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260512"/>
              </p:ext>
            </p:extLst>
          </p:nvPr>
        </p:nvGraphicFramePr>
        <p:xfrm>
          <a:off x="1608138" y="3224213"/>
          <a:ext cx="59261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Документ" r:id="rId3" imgW="5925852" imgH="409612" progId="Word.Document.12">
                  <p:embed/>
                </p:oleObj>
              </mc:Choice>
              <mc:Fallback>
                <p:oleObj name="Документ" r:id="rId3" imgW="5925852" imgH="4096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8138" y="3224213"/>
                        <a:ext cx="5926137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23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ChangeArrowheads="1"/>
          </p:cNvSpPr>
          <p:nvPr/>
        </p:nvSpPr>
        <p:spPr bwMode="auto">
          <a:xfrm>
            <a:off x="107950" y="1779588"/>
            <a:ext cx="77771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</a:rPr>
              <a:t>Nanoparticles are usually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</a:rPr>
              <a:t>1</a:t>
            </a:r>
            <a:r>
              <a:rPr lang="pl-PL" sz="2400" b="1" dirty="0">
                <a:solidFill>
                  <a:srgbClr val="FF0000"/>
                </a:solidFill>
              </a:rPr>
              <a:t>0</a:t>
            </a:r>
            <a:r>
              <a:rPr lang="en-US" sz="2400" b="1" dirty="0">
                <a:solidFill>
                  <a:srgbClr val="FF0000"/>
                </a:solidFill>
              </a:rPr>
              <a:t> to </a:t>
            </a:r>
            <a:r>
              <a:rPr lang="en-US" sz="2400" b="1" dirty="0" smtClean="0">
                <a:solidFill>
                  <a:srgbClr val="FF0000"/>
                </a:solidFill>
              </a:rPr>
              <a:t>100 </a:t>
            </a:r>
            <a:r>
              <a:rPr lang="en-US" sz="2400" b="1" dirty="0">
                <a:solidFill>
                  <a:srgbClr val="FF0000"/>
                </a:solidFill>
              </a:rPr>
              <a:t>nm </a:t>
            </a:r>
            <a:r>
              <a:rPr lang="en-US" sz="2400" b="1" dirty="0">
                <a:solidFill>
                  <a:prstClr val="black"/>
                </a:solidFill>
              </a:rPr>
              <a:t>in each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</a:rPr>
              <a:t> spatial dimension.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9698" name="Picture 4" descr="http://news.medill.northwestern.edu/uploadedImages/News/Chicago/Images/Science/nanoscale_examp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33375"/>
            <a:ext cx="4113212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90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6181" y="260648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dirty="0" smtClean="0"/>
              <a:t>Metal nanoparticles</a:t>
            </a:r>
          </a:p>
        </p:txBody>
      </p:sp>
      <p:pic>
        <p:nvPicPr>
          <p:cNvPr id="3993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1557338"/>
            <a:ext cx="4687888" cy="2005012"/>
          </a:xfrm>
        </p:spPr>
      </p:pic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2788" y="4292600"/>
            <a:ext cx="462121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3" y="3933825"/>
            <a:ext cx="3548062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58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 descr="http://www.deakin.edu.au/research/ifm/images/nanoparticles2.bmp"/>
          <p:cNvSpPr>
            <a:spLocks noChangeAspect="1" noChangeArrowheads="1"/>
          </p:cNvSpPr>
          <p:nvPr/>
        </p:nvSpPr>
        <p:spPr bwMode="auto">
          <a:xfrm>
            <a:off x="63500" y="-136525"/>
            <a:ext cx="495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>
              <a:latin typeface="Trebuchet MS" pitchFamily="34" charset="0"/>
            </a:endParaRPr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2175" y="227013"/>
            <a:ext cx="6010275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16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1\Мои документы\кафедра ББФБІ СумДУ\лекції по наномедицині\л 1 рисунки\рис. 1.1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602208"/>
            <a:ext cx="5691724" cy="491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5554089"/>
            <a:ext cx="7704856" cy="120032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В </a:t>
            </a:r>
            <a:r>
              <a:rPr lang="ru-RU" dirty="0" err="1"/>
              <a:t>чорний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 </a:t>
            </a:r>
            <a:r>
              <a:rPr lang="ru-RU" dirty="0" err="1"/>
              <a:t>волосся</a:t>
            </a:r>
            <a:r>
              <a:rPr lang="ru-RU" dirty="0"/>
              <a:t> </a:t>
            </a:r>
            <a:r>
              <a:rPr lang="ru-RU" dirty="0" err="1"/>
              <a:t>фарбували</a:t>
            </a:r>
            <a:r>
              <a:rPr lang="ru-RU" dirty="0"/>
              <a:t> пастою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вапна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(ОН)2, оксиду </a:t>
            </a:r>
            <a:r>
              <a:rPr lang="ru-RU" dirty="0" err="1"/>
              <a:t>свинцю</a:t>
            </a:r>
            <a:r>
              <a:rPr lang="ru-RU" dirty="0"/>
              <a:t> </a:t>
            </a:r>
            <a:r>
              <a:rPr lang="ru-RU" dirty="0" err="1"/>
              <a:t>PbO</a:t>
            </a:r>
            <a:r>
              <a:rPr lang="ru-RU" dirty="0"/>
              <a:t> та </a:t>
            </a:r>
            <a:r>
              <a:rPr lang="ru-RU" dirty="0" err="1"/>
              <a:t>невеликої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smtClean="0"/>
              <a:t>води</a:t>
            </a:r>
            <a:r>
              <a:rPr lang="en-US" dirty="0" smtClean="0"/>
              <a:t>. </a:t>
            </a:r>
            <a:r>
              <a:rPr lang="ru-RU" dirty="0" smtClean="0"/>
              <a:t>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фарбування</a:t>
            </a:r>
            <a:r>
              <a:rPr lang="ru-RU" dirty="0"/>
              <a:t> </a:t>
            </a:r>
            <a:r>
              <a:rPr lang="ru-RU" dirty="0" err="1"/>
              <a:t>утворювались</a:t>
            </a:r>
            <a:r>
              <a:rPr lang="ru-RU" dirty="0"/>
              <a:t> </a:t>
            </a:r>
            <a:r>
              <a:rPr lang="ru-RU" dirty="0" err="1"/>
              <a:t>наночастинки</a:t>
            </a:r>
            <a:r>
              <a:rPr lang="ru-RU" dirty="0"/>
              <a:t> </a:t>
            </a:r>
            <a:r>
              <a:rPr lang="ru-RU" dirty="0" err="1"/>
              <a:t>галеніту</a:t>
            </a:r>
            <a:r>
              <a:rPr lang="ru-RU" dirty="0"/>
              <a:t> (</a:t>
            </a:r>
            <a:r>
              <a:rPr lang="ru-RU" dirty="0" err="1"/>
              <a:t>сульфіду</a:t>
            </a:r>
            <a:r>
              <a:rPr lang="ru-RU" dirty="0"/>
              <a:t> </a:t>
            </a:r>
            <a:r>
              <a:rPr lang="ru-RU" dirty="0" err="1"/>
              <a:t>свинцю</a:t>
            </a:r>
            <a:r>
              <a:rPr lang="ru-RU" dirty="0" smtClean="0"/>
              <a:t>),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фарбування</a:t>
            </a:r>
            <a:r>
              <a:rPr lang="ru-RU" dirty="0" smtClean="0"/>
              <a:t> </a:t>
            </a:r>
            <a:r>
              <a:rPr lang="ru-RU" err="1" smtClean="0"/>
              <a:t>було</a:t>
            </a:r>
            <a:r>
              <a:rPr lang="ru-RU" smtClean="0"/>
              <a:t> рівномірним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91327"/>
            <a:ext cx="3338991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Нанотехнології минулих часів</a:t>
            </a:r>
            <a:endParaRPr lang="ru-RU" sz="16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48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Поперечный срез волос, полученный оптическим (вверху) и флуоресцентным (внизу) методами. Видно, что при длительном воздействии древней краски наноразмерные кристаллы глубже проникали в структуру волоса (справа), чем при кратковременном (слева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332656"/>
            <a:ext cx="4968552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71600" y="5373214"/>
            <a:ext cx="7560840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При </a:t>
            </a:r>
            <a:r>
              <a:rPr lang="ru-RU" b="1" dirty="0" err="1">
                <a:solidFill>
                  <a:srgbClr val="002060"/>
                </a:solidFill>
              </a:rPr>
              <a:t>довготривалій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дії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фарби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нанорозмірні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кристали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глибше</a:t>
            </a:r>
            <a:r>
              <a:rPr lang="ru-RU" b="1" dirty="0">
                <a:solidFill>
                  <a:srgbClr val="002060"/>
                </a:solidFill>
              </a:rPr>
              <a:t> проникали в структуру </a:t>
            </a:r>
            <a:r>
              <a:rPr lang="ru-RU" b="1" dirty="0" err="1">
                <a:solidFill>
                  <a:srgbClr val="002060"/>
                </a:solidFill>
              </a:rPr>
              <a:t>волосся</a:t>
            </a:r>
            <a:r>
              <a:rPr lang="ru-RU" b="1" dirty="0">
                <a:solidFill>
                  <a:srgbClr val="002060"/>
                </a:solidFill>
              </a:rPr>
              <a:t> (справа), </a:t>
            </a:r>
            <a:r>
              <a:rPr lang="ru-RU" b="1" dirty="0" err="1">
                <a:solidFill>
                  <a:srgbClr val="002060"/>
                </a:solidFill>
              </a:rPr>
              <a:t>ніж</a:t>
            </a:r>
            <a:r>
              <a:rPr lang="ru-RU" b="1" dirty="0">
                <a:solidFill>
                  <a:srgbClr val="002060"/>
                </a:solidFill>
              </a:rPr>
              <a:t> при </a:t>
            </a:r>
            <a:r>
              <a:rPr lang="ru-RU" b="1" dirty="0" err="1">
                <a:solidFill>
                  <a:srgbClr val="002060"/>
                </a:solidFill>
              </a:rPr>
              <a:t>короткотривалій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дії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зліва</a:t>
            </a:r>
            <a:r>
              <a:rPr lang="ru-RU" b="1" dirty="0">
                <a:solidFill>
                  <a:srgbClr val="002060"/>
                </a:solidFill>
              </a:rPr>
              <a:t>); </a:t>
            </a:r>
            <a:r>
              <a:rPr lang="ru-RU" b="1" dirty="0" err="1">
                <a:solidFill>
                  <a:srgbClr val="002060"/>
                </a:solidFill>
              </a:rPr>
              <a:t>зверху-оптичний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знизу-флуоресцентний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методи</a:t>
            </a:r>
            <a:r>
              <a:rPr lang="ru-RU" b="1" dirty="0">
                <a:solidFill>
                  <a:srgbClr val="002060"/>
                </a:solidFill>
              </a:rPr>
              <a:t> у </a:t>
            </a:r>
            <a:r>
              <a:rPr lang="ru-RU" b="1" dirty="0" err="1">
                <a:solidFill>
                  <a:srgbClr val="002060"/>
                </a:solidFill>
              </a:rPr>
              <a:t>відтвореній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технології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" descr="C:\Documents and Settings\1\Мои документы\кафедра ББФБІ СумДУ\лекції по наномедицині\л 1 рисунки\рис. 1.2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406992"/>
            <a:ext cx="405775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004048" y="330330"/>
            <a:ext cx="3816424" cy="59093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Скло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робили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кольоровим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додаванням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наночастинок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золота та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інших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металів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. 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Чжу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Times New Roman"/>
                <a:ea typeface="Times New Roman"/>
              </a:rPr>
              <a:t>X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уай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Юн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(Австралія): вітражі були не тільки витвором мистецтва, але й слугували </a:t>
            </a:r>
            <a:r>
              <a:rPr lang="uk-UA" b="1" i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фотокаталітичними</a:t>
            </a:r>
            <a:r>
              <a:rPr lang="uk-UA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очищувачами 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повітря, що видаляли органічні забруднення, а каталізаторами були 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тіж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самі 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наночастинки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золота, які під дією сонячного світла переходили в збуджений стан в результаті чого загальне магнітне поле на поверхні НЧ золота збільшується в сотні разів і руйнує міжмолекулярні </a:t>
            </a:r>
            <a:r>
              <a:rPr lang="uk-UA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звязки</a:t>
            </a:r>
            <a:r>
              <a:rPr lang="uk-UA" b="1" i="1" dirty="0">
                <a:solidFill>
                  <a:srgbClr val="002060"/>
                </a:solidFill>
                <a:latin typeface="Times New Roman"/>
                <a:ea typeface="Times New Roman"/>
              </a:rPr>
              <a:t> забруднюючих агентів повітря.</a:t>
            </a:r>
            <a:endParaRPr lang="ru-RU" b="1" i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4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Чаша, на которой изображен царь эдонов Ликург, которого Дионис поразил безумием, меняет свой цвет в зависимости от того, где находится источник света: снаружи (слева) или внутри (справа). Посередине рисунка — наночастица золота из образца стекла чаши Ликурга, увиденная с помощью электронного микроскоп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7201" y="67009"/>
            <a:ext cx="633670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5323593"/>
            <a:ext cx="8856984" cy="160043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uk-UA" sz="1400" dirty="0">
                <a:solidFill>
                  <a:srgbClr val="002060"/>
                </a:solidFill>
              </a:rPr>
              <a:t>Вчені виявили, що у </a:t>
            </a:r>
            <a:r>
              <a:rPr lang="uk-UA" sz="1400" dirty="0" err="1" smtClean="0">
                <a:solidFill>
                  <a:srgbClr val="002060"/>
                </a:solidFill>
              </a:rPr>
              <a:t>фарбуючю</a:t>
            </a:r>
            <a:r>
              <a:rPr lang="uk-UA" sz="1400" dirty="0" smtClean="0">
                <a:solidFill>
                  <a:srgbClr val="002060"/>
                </a:solidFill>
              </a:rPr>
              <a:t> </a:t>
            </a:r>
            <a:r>
              <a:rPr lang="uk-UA" sz="1400" dirty="0">
                <a:solidFill>
                  <a:srgbClr val="002060"/>
                </a:solidFill>
              </a:rPr>
              <a:t>речовину входять </a:t>
            </a:r>
            <a:r>
              <a:rPr lang="uk-UA" sz="1400" dirty="0" err="1">
                <a:solidFill>
                  <a:srgbClr val="002060"/>
                </a:solidFill>
              </a:rPr>
              <a:t>наночастинки</a:t>
            </a:r>
            <a:r>
              <a:rPr lang="uk-UA" sz="1400" dirty="0">
                <a:solidFill>
                  <a:srgbClr val="002060"/>
                </a:solidFill>
              </a:rPr>
              <a:t> золота та </a:t>
            </a:r>
            <a:r>
              <a:rPr lang="uk-UA" sz="1400" dirty="0" err="1">
                <a:solidFill>
                  <a:srgbClr val="002060"/>
                </a:solidFill>
              </a:rPr>
              <a:t>срібра</a:t>
            </a:r>
            <a:r>
              <a:rPr lang="uk-UA" sz="1400" dirty="0">
                <a:solidFill>
                  <a:srgbClr val="002060"/>
                </a:solidFill>
              </a:rPr>
              <a:t> розміром від 50 до 100 </a:t>
            </a:r>
            <a:r>
              <a:rPr lang="uk-UA" sz="1400" dirty="0" err="1">
                <a:solidFill>
                  <a:srgbClr val="002060"/>
                </a:solidFill>
              </a:rPr>
              <a:t>нм</a:t>
            </a:r>
            <a:r>
              <a:rPr lang="uk-UA" sz="1400" dirty="0">
                <a:solidFill>
                  <a:srgbClr val="002060"/>
                </a:solidFill>
              </a:rPr>
              <a:t>, які і відповідають за незвичайне забарвлення. Гаррі </a:t>
            </a:r>
            <a:r>
              <a:rPr lang="uk-UA" sz="1400" dirty="0" err="1">
                <a:solidFill>
                  <a:srgbClr val="002060"/>
                </a:solidFill>
              </a:rPr>
              <a:t>Етуотер</a:t>
            </a:r>
            <a:r>
              <a:rPr lang="uk-UA" sz="1400" dirty="0">
                <a:solidFill>
                  <a:srgbClr val="002060"/>
                </a:solidFill>
              </a:rPr>
              <a:t> (2007): завдяки </a:t>
            </a:r>
            <a:r>
              <a:rPr lang="uk-UA" sz="1400" dirty="0" err="1">
                <a:solidFill>
                  <a:srgbClr val="002060"/>
                </a:solidFill>
              </a:rPr>
              <a:t>плазмонному</a:t>
            </a:r>
            <a:r>
              <a:rPr lang="uk-UA" sz="1400" dirty="0">
                <a:solidFill>
                  <a:srgbClr val="002060"/>
                </a:solidFill>
              </a:rPr>
              <a:t> збудженню електронів металічних частинок, чаша поглинає і розсіює синє та зелене, а коли джерело – </a:t>
            </a:r>
            <a:r>
              <a:rPr lang="uk-UA" sz="1400" dirty="0" err="1">
                <a:solidFill>
                  <a:srgbClr val="002060"/>
                </a:solidFill>
              </a:rPr>
              <a:t>всередені</a:t>
            </a:r>
            <a:r>
              <a:rPr lang="uk-UA" sz="1400" dirty="0">
                <a:solidFill>
                  <a:srgbClr val="002060"/>
                </a:solidFill>
              </a:rPr>
              <a:t>, то вона здається червоною, оскільки скло поглинає синю та зелену складові спектра, а більш довгий червоний-проходить. Гаррі </a:t>
            </a:r>
            <a:r>
              <a:rPr lang="uk-UA" sz="1400" dirty="0" err="1" smtClean="0">
                <a:solidFill>
                  <a:srgbClr val="002060"/>
                </a:solidFill>
              </a:rPr>
              <a:t>Етуотер</a:t>
            </a:r>
            <a:r>
              <a:rPr lang="uk-UA" sz="1400" dirty="0" smtClean="0">
                <a:solidFill>
                  <a:srgbClr val="002060"/>
                </a:solidFill>
              </a:rPr>
              <a:t> (2007): завдяки </a:t>
            </a:r>
            <a:r>
              <a:rPr lang="uk-UA" sz="1400" dirty="0" err="1" smtClean="0">
                <a:solidFill>
                  <a:srgbClr val="002060"/>
                </a:solidFill>
              </a:rPr>
              <a:t>плазмонному</a:t>
            </a:r>
            <a:r>
              <a:rPr lang="uk-UA" sz="1400" dirty="0" smtClean="0">
                <a:solidFill>
                  <a:srgbClr val="002060"/>
                </a:solidFill>
              </a:rPr>
              <a:t> збудженню електронів металічних частинок, чаша поглинає і розсіює синє та зелене, а коли джерело – всередині, то вона здається червоною, оскільки скло поглинає синю та зелену складові спектра, а більш довгий червоний-проходить.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9209" y="4797152"/>
            <a:ext cx="164557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i="1" dirty="0"/>
              <a:t>Чаша Лікурга</a:t>
            </a:r>
            <a:r>
              <a:rPr lang="ru-RU" u="sng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uk-UA" sz="1800" dirty="0">
                <a:effectLst/>
              </a:rPr>
              <a:t>Вперше думка про використання мікроскопічних приладів у біології та медицині була озвучена у 1959 р. вченим-фізиком, лауреатом НП Річардом </a:t>
            </a:r>
            <a:r>
              <a:rPr lang="uk-UA" sz="1800" dirty="0" err="1">
                <a:effectLst/>
              </a:rPr>
              <a:t>Фейманом</a:t>
            </a:r>
            <a:r>
              <a:rPr lang="uk-UA" sz="1800" dirty="0">
                <a:effectLst/>
              </a:rPr>
              <a:t> </a:t>
            </a:r>
            <a:r>
              <a:rPr lang="uk-UA" sz="1800" dirty="0" smtClean="0">
                <a:effectLst/>
              </a:rPr>
              <a:t>в </a:t>
            </a:r>
            <a:r>
              <a:rPr lang="uk-UA" sz="1800" dirty="0">
                <a:effectLst/>
              </a:rPr>
              <a:t>його відомій лекції, в якій він запропонував поставити питання: «А що буде, якщо буде можливість довільно і по одному розмістити атом за атомом?»</a:t>
            </a:r>
            <a:endParaRPr lang="ru-RU" sz="1800" dirty="0"/>
          </a:p>
        </p:txBody>
      </p:sp>
      <p:pic>
        <p:nvPicPr>
          <p:cNvPr id="6" name="Picture 7" descr="http://t2.gstatic.com/images?q=tbn:ANd9GcREH7X56O_bBuw3o1H_WZdMg27lCAtF-FjpbK5LmNKnbC7LPmIm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2204864"/>
            <a:ext cx="3672408" cy="3456383"/>
          </a:xfrm>
          <a:prstGeom prst="rect">
            <a:avLst/>
          </a:prstGeom>
          <a:noFill/>
        </p:spPr>
      </p:pic>
      <p:pic>
        <p:nvPicPr>
          <p:cNvPr id="9" name="Picture 8" descr="Figure 2 (Graphic2.png)"/>
          <p:cNvPicPr>
            <a:picLocks noGrp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20071" y="1524000"/>
            <a:ext cx="3199679" cy="42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805264"/>
            <a:ext cx="3923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R. Feynman: There is plenty of room at the bottom, 1959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5943763"/>
            <a:ext cx="5011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Eric Drexler “Molecular Manufacturing”, 1981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0456"/>
            <a:ext cx="6120680" cy="50108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 descr="https://encrypted-tbn0.gstatic.com/images?q=tbn:ANd9GcSaxMuKovoYkpXH6nYx3FDBYru7KDg1XaGRZ85GbohgaCpiab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96" y="485944"/>
            <a:ext cx="1960847" cy="142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353" y="2313967"/>
            <a:ext cx="2052390" cy="39703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 scanning tunneling microscope (STM) is an instrument for imaging surfaces at the atomic level. Its development in 1981 earned its inventors, </a:t>
            </a:r>
            <a:r>
              <a:rPr lang="en-US" b="1" dirty="0" err="1" smtClean="0">
                <a:solidFill>
                  <a:prstClr val="black"/>
                </a:solidFill>
              </a:rPr>
              <a:t>Gerd</a:t>
            </a:r>
            <a:r>
              <a:rPr lang="en-US" b="1" dirty="0" smtClean="0">
                <a:solidFill>
                  <a:prstClr val="black"/>
                </a:solidFill>
              </a:rPr>
              <a:t> Binnig and Heinrich Rohrer </a:t>
            </a:r>
            <a:r>
              <a:rPr lang="en-US" dirty="0" smtClean="0">
                <a:solidFill>
                  <a:prstClr val="black"/>
                </a:solidFill>
              </a:rPr>
              <a:t>(at IBM Zürich), the Nobel Prize in Physics in 1986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1999" y="485944"/>
            <a:ext cx="1031373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</a:rPr>
              <a:t>STM</a:t>
            </a:r>
            <a:endParaRPr lang="ru-RU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>
          <a:xfrm>
            <a:off x="360987" y="192171"/>
            <a:ext cx="6512511" cy="1143000"/>
          </a:xfrm>
        </p:spPr>
        <p:txBody>
          <a:bodyPr/>
          <a:lstStyle/>
          <a:p>
            <a:pPr marL="0" indent="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Nanoparticles</a:t>
            </a:r>
            <a:endParaRPr lang="en-US" dirty="0" smtClean="0"/>
          </a:p>
        </p:txBody>
      </p:sp>
      <p:sp>
        <p:nvSpPr>
          <p:cNvPr id="28674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368300" y="2332038"/>
            <a:ext cx="5122863" cy="2420937"/>
          </a:xfrm>
        </p:spPr>
        <p:txBody>
          <a:bodyPr>
            <a:spAutoFit/>
          </a:bodyPr>
          <a:lstStyle/>
          <a:p>
            <a:pPr marL="0" indent="0" eaLnBrk="1" hangingPunct="1">
              <a:buFont typeface="Georgia" pitchFamily="18" charset="0"/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The prefix </a:t>
            </a:r>
            <a:r>
              <a:rPr lang="en-US" sz="2400" b="1" dirty="0" err="1" smtClean="0">
                <a:solidFill>
                  <a:srgbClr val="0070C0"/>
                </a:solidFill>
              </a:rPr>
              <a:t>nano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is derived from Greek word </a:t>
            </a:r>
            <a:r>
              <a:rPr lang="en-US" sz="2400" b="1" dirty="0" err="1" smtClean="0">
                <a:solidFill>
                  <a:srgbClr val="0070C0"/>
                </a:solidFill>
              </a:rPr>
              <a:t>nanos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meaning „</a:t>
            </a:r>
            <a:r>
              <a:rPr lang="en-US" sz="2400" b="1" dirty="0" smtClean="0">
                <a:solidFill>
                  <a:srgbClr val="0070C0"/>
                </a:solidFill>
              </a:rPr>
              <a:t>dwarf</a:t>
            </a:r>
            <a:r>
              <a:rPr lang="en-US" sz="2400" b="1" dirty="0" smtClean="0">
                <a:solidFill>
                  <a:schemeClr val="tx1"/>
                </a:solidFill>
              </a:rPr>
              <a:t>” in Greek that refers to things of one-billionth (10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9</a:t>
            </a:r>
            <a:r>
              <a:rPr lang="en-US" sz="2400" b="1" dirty="0" smtClean="0">
                <a:solidFill>
                  <a:schemeClr val="tx1"/>
                </a:solidFill>
              </a:rPr>
              <a:t> m) in size.</a:t>
            </a:r>
          </a:p>
          <a:p>
            <a:pPr marL="0" indent="0" eaLnBrk="1" hangingPunct="1">
              <a:buFont typeface="Georgia" pitchFamily="18" charset="0"/>
              <a:buNone/>
            </a:pP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8675" name="AutoShape 2" descr="https://encrypted-tbn0.gstatic.com/images?q=tbn:ANd9GcTg-3u2BrwmnbbPEarDsE4_TszBk2Hp8AbGtUvFfsDtRPYmlET63bdEj8o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628775"/>
            <a:ext cx="2606675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4577229"/>
            <a:ext cx="4572000" cy="224676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2000" b="1" dirty="0" err="1"/>
              <a:t>Дварфи</a:t>
            </a:r>
            <a:r>
              <a:rPr lang="ru-RU" sz="2000" b="1" dirty="0"/>
              <a:t> (</a:t>
            </a:r>
            <a:r>
              <a:rPr lang="ru-RU" sz="2000" b="1" dirty="0" err="1"/>
              <a:t>гноми</a:t>
            </a:r>
            <a:r>
              <a:rPr lang="ru-RU" sz="2000" b="1" dirty="0"/>
              <a:t>) – одна з </a:t>
            </a:r>
            <a:r>
              <a:rPr lang="ru-RU" sz="2000" b="1" dirty="0" err="1"/>
              <a:t>найбільш</a:t>
            </a:r>
            <a:r>
              <a:rPr lang="ru-RU" sz="2000" b="1" dirty="0"/>
              <a:t> </a:t>
            </a:r>
            <a:r>
              <a:rPr lang="ru-RU" sz="2000" b="1" dirty="0" err="1"/>
              <a:t>поширених</a:t>
            </a:r>
            <a:r>
              <a:rPr lang="ru-RU" sz="2000" b="1" dirty="0"/>
              <a:t> рас жанру </a:t>
            </a:r>
            <a:r>
              <a:rPr lang="ru-RU" sz="2000" b="1" dirty="0" err="1" smtClean="0"/>
              <a:t>фентезі</a:t>
            </a:r>
            <a:r>
              <a:rPr lang="ru-RU" sz="2000" b="1" dirty="0" smtClean="0"/>
              <a:t>. </a:t>
            </a:r>
            <a:r>
              <a:rPr lang="ru-RU" sz="2000" b="1" dirty="0" err="1"/>
              <a:t>Типовий</a:t>
            </a:r>
            <a:r>
              <a:rPr lang="ru-RU" sz="2000" b="1" dirty="0"/>
              <a:t> образ </a:t>
            </a:r>
            <a:r>
              <a:rPr lang="ru-RU" sz="2000" b="1" dirty="0" err="1" smtClean="0"/>
              <a:t>фентезі-дварфа</a:t>
            </a:r>
            <a:r>
              <a:rPr lang="ru-RU" sz="2000" b="1" dirty="0" smtClean="0"/>
              <a:t> </a:t>
            </a:r>
            <a:r>
              <a:rPr lang="ru-RU" sz="2000" b="1" dirty="0"/>
              <a:t>–</a:t>
            </a:r>
            <a:r>
              <a:rPr lang="ru-RU" sz="2000" b="1" dirty="0" err="1"/>
              <a:t>це</a:t>
            </a:r>
            <a:r>
              <a:rPr lang="ru-RU" sz="2000" b="1" dirty="0"/>
              <a:t> </a:t>
            </a:r>
            <a:r>
              <a:rPr lang="ru-RU" sz="2000" b="1" dirty="0" err="1"/>
              <a:t>малі</a:t>
            </a:r>
            <a:r>
              <a:rPr lang="ru-RU" sz="2000" b="1" dirty="0"/>
              <a:t> на </a:t>
            </a:r>
            <a:r>
              <a:rPr lang="ru-RU" sz="2000" b="1" dirty="0" err="1"/>
              <a:t>зріст</a:t>
            </a:r>
            <a:r>
              <a:rPr lang="ru-RU" sz="2000" b="1" dirty="0"/>
              <a:t>, </a:t>
            </a:r>
            <a:r>
              <a:rPr lang="ru-RU" sz="2000" b="1" dirty="0" err="1"/>
              <a:t>широкоплечі</a:t>
            </a:r>
            <a:r>
              <a:rPr lang="ru-RU" sz="2000" b="1" dirty="0"/>
              <a:t>, </a:t>
            </a:r>
            <a:r>
              <a:rPr lang="ru-RU" sz="2000" b="1" dirty="0" err="1"/>
              <a:t>бородаті</a:t>
            </a:r>
            <a:r>
              <a:rPr lang="ru-RU" sz="2000" b="1" dirty="0"/>
              <a:t> </a:t>
            </a:r>
            <a:r>
              <a:rPr lang="ru-RU" sz="2000" b="1" dirty="0" err="1"/>
              <a:t>гуманоїди</a:t>
            </a:r>
            <a:r>
              <a:rPr lang="ru-RU" sz="2000" b="1" dirty="0"/>
              <a:t>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люблять</a:t>
            </a:r>
            <a:r>
              <a:rPr lang="ru-RU" sz="2000" b="1" dirty="0"/>
              <a:t> пиво і </a:t>
            </a:r>
            <a:r>
              <a:rPr lang="ru-RU" sz="2000" b="1" dirty="0" err="1"/>
              <a:t>живуть</a:t>
            </a:r>
            <a:r>
              <a:rPr lang="ru-RU" sz="2000" b="1" dirty="0"/>
              <a:t> </a:t>
            </a:r>
            <a:r>
              <a:rPr lang="ru-RU" sz="2000" b="1" dirty="0" err="1"/>
              <a:t>під</a:t>
            </a:r>
            <a:r>
              <a:rPr lang="ru-RU" sz="2000" b="1" dirty="0"/>
              <a:t> </a:t>
            </a:r>
            <a:r>
              <a:rPr lang="ru-RU" sz="2000" b="1" dirty="0" smtClean="0"/>
              <a:t>землею</a:t>
            </a:r>
            <a:r>
              <a:rPr lang="uk-UA" sz="2000" b="1" dirty="0" smtClean="0"/>
              <a:t>, охороняючи її багатства</a:t>
            </a:r>
            <a:r>
              <a:rPr lang="ru-RU" sz="2000" b="1" dirty="0" smtClean="0"/>
              <a:t>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7306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bogdanov5.narod.ru/6.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4" y="764703"/>
            <a:ext cx="2076450" cy="29241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36" y="4365104"/>
            <a:ext cx="5720975" cy="18002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76" y="2226790"/>
            <a:ext cx="5832648" cy="20259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179196"/>
            <a:ext cx="5854708" cy="2031325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</a:rPr>
              <a:t>Оптический (или лазерный) пинцет </a:t>
            </a:r>
            <a:r>
              <a:rPr lang="ru-RU" dirty="0" smtClean="0">
                <a:solidFill>
                  <a:prstClr val="black"/>
                </a:solidFill>
              </a:rPr>
              <a:t>представляет из себя устройство, использующее сфокусированный луч лазера для передвижения микроскопических объектов или для удержания их в определённом месте. Вблизи точки фокусировки лазерного луча свет тянет к фокусу всё, что находится вокруг</a:t>
            </a:r>
            <a:r>
              <a:rPr lang="en-US" dirty="0" smtClean="0">
                <a:solidFill>
                  <a:prstClr val="black"/>
                </a:solidFill>
              </a:rPr>
              <a:t> (</a:t>
            </a:r>
            <a:r>
              <a:rPr lang="uk-UA" i="1" dirty="0" smtClean="0">
                <a:solidFill>
                  <a:prstClr val="black"/>
                </a:solidFill>
              </a:rPr>
              <a:t>С. </a:t>
            </a:r>
            <a:r>
              <a:rPr lang="uk-UA" i="1" dirty="0" err="1" smtClean="0">
                <a:solidFill>
                  <a:prstClr val="black"/>
                </a:solidFill>
              </a:rPr>
              <a:t>Чу</a:t>
            </a:r>
            <a:r>
              <a:rPr lang="uk-UA" i="1" dirty="0" smtClean="0">
                <a:solidFill>
                  <a:prstClr val="black"/>
                </a:solidFill>
              </a:rPr>
              <a:t>, К. </a:t>
            </a:r>
            <a:r>
              <a:rPr lang="uk-UA" i="1" dirty="0" err="1" smtClean="0">
                <a:solidFill>
                  <a:prstClr val="black"/>
                </a:solidFill>
              </a:rPr>
              <a:t>Коен-Таннуджі</a:t>
            </a:r>
            <a:r>
              <a:rPr lang="uk-UA" i="1" dirty="0" smtClean="0">
                <a:solidFill>
                  <a:prstClr val="black"/>
                </a:solidFill>
              </a:rPr>
              <a:t>, В. </a:t>
            </a:r>
            <a:r>
              <a:rPr lang="uk-UA" i="1" dirty="0" err="1" smtClean="0">
                <a:solidFill>
                  <a:prstClr val="black"/>
                </a:solidFill>
              </a:rPr>
              <a:t>Філіпс</a:t>
            </a:r>
            <a:r>
              <a:rPr lang="uk-UA" i="1" dirty="0" smtClean="0">
                <a:solidFill>
                  <a:prstClr val="black"/>
                </a:solidFill>
              </a:rPr>
              <a:t> НП 1997)</a:t>
            </a:r>
            <a:endParaRPr lang="ru-RU" i="1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9012" y="6381328"/>
            <a:ext cx="83749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Сложенные с помощью лазерного пинцета различные узоры из </a:t>
            </a:r>
            <a:r>
              <a:rPr lang="ru-RU" sz="1600" dirty="0" err="1" smtClean="0">
                <a:solidFill>
                  <a:prstClr val="black"/>
                </a:solidFill>
              </a:rPr>
              <a:t>гелевых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наночастиц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 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4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1" algn="just"/>
            <a:r>
              <a:rPr lang="uk-UA" dirty="0"/>
              <a:t>За принципом дії всі методи отримання </a:t>
            </a:r>
            <a:r>
              <a:rPr lang="uk-UA" dirty="0" err="1"/>
              <a:t>наночастинок</a:t>
            </a:r>
            <a:r>
              <a:rPr lang="uk-UA" dirty="0"/>
              <a:t> можна розділити на дві </a:t>
            </a:r>
            <a:r>
              <a:rPr lang="uk-UA" dirty="0" smtClean="0"/>
              <a:t>групи:  </a:t>
            </a:r>
            <a:r>
              <a:rPr lang="uk-UA" dirty="0"/>
              <a:t>(</a:t>
            </a:r>
            <a:r>
              <a:rPr lang="en-US" dirty="0" err="1"/>
              <a:t>i</a:t>
            </a:r>
            <a:r>
              <a:rPr lang="uk-UA" dirty="0"/>
              <a:t>) </a:t>
            </a:r>
            <a:r>
              <a:rPr lang="uk-UA" dirty="0" err="1"/>
              <a:t>Диспергаційні</a:t>
            </a:r>
            <a:r>
              <a:rPr lang="uk-UA" dirty="0"/>
              <a:t> методи, або методи отримання НЧ шляхом подрібнення </a:t>
            </a:r>
            <a:r>
              <a:rPr lang="uk-UA" dirty="0" err="1"/>
              <a:t>макрозразка</a:t>
            </a:r>
            <a:r>
              <a:rPr lang="uk-UA" dirty="0"/>
              <a:t> (</a:t>
            </a:r>
            <a:r>
              <a:rPr lang="en-US" u="sng" dirty="0">
                <a:solidFill>
                  <a:srgbClr val="FF0000"/>
                </a:solidFill>
              </a:rPr>
              <a:t>Top Down</a:t>
            </a:r>
            <a:r>
              <a:rPr lang="uk-UA" dirty="0"/>
              <a:t>);     (</a:t>
            </a:r>
            <a:r>
              <a:rPr lang="en-US" dirty="0"/>
              <a:t>ii</a:t>
            </a:r>
            <a:r>
              <a:rPr lang="uk-UA" dirty="0"/>
              <a:t>) Конденсаційні методи, або методи “вирощування” </a:t>
            </a:r>
            <a:r>
              <a:rPr lang="uk-UA" dirty="0" err="1"/>
              <a:t>наночастинок</a:t>
            </a:r>
            <a:r>
              <a:rPr lang="uk-UA" dirty="0"/>
              <a:t> з окремих атомів (</a:t>
            </a:r>
            <a:r>
              <a:rPr lang="en-US" u="sng" dirty="0">
                <a:solidFill>
                  <a:srgbClr val="FF0000"/>
                </a:solidFill>
              </a:rPr>
              <a:t>Bottom Up</a:t>
            </a:r>
            <a:r>
              <a:rPr lang="uk-UA" dirty="0"/>
              <a:t>).</a:t>
            </a:r>
            <a:endParaRPr lang="ru-RU" dirty="0"/>
          </a:p>
        </p:txBody>
      </p:sp>
      <p:pic>
        <p:nvPicPr>
          <p:cNvPr id="6" name="Picture 2" descr="C:\Documents and Settings\1\Мои документы\кафедра ББФБІ СумДУ\лекції по наномедицині\л 1 рисунки\рис. 1.6..jpe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524000"/>
            <a:ext cx="2179503" cy="47853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23" name="Picture 3" descr="C:\Users\user.user-123\Documents\лекции по наномедицине\лекції по наномедицині\л 1 рисунки\рис. 1.7.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2164" y="1916832"/>
            <a:ext cx="457672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err="1">
                <a:solidFill>
                  <a:srgbClr val="002060"/>
                </a:solidFill>
              </a:rPr>
              <a:t>Наночастинка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 err="1">
                <a:solidFill>
                  <a:srgbClr val="002060"/>
                </a:solidFill>
              </a:rPr>
              <a:t>срібра</a:t>
            </a:r>
            <a:r>
              <a:rPr lang="uk-UA" dirty="0">
                <a:solidFill>
                  <a:srgbClr val="002060"/>
                </a:solidFill>
              </a:rPr>
              <a:t> (</a:t>
            </a:r>
            <a:r>
              <a:rPr lang="en-US" i="1" dirty="0" err="1">
                <a:solidFill>
                  <a:srgbClr val="002060"/>
                </a:solidFill>
              </a:rPr>
              <a:t>Elshan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i="1" dirty="0" err="1">
                <a:solidFill>
                  <a:srgbClr val="002060"/>
                </a:solidFill>
              </a:rPr>
              <a:t>Akhadov</a:t>
            </a:r>
            <a:r>
              <a:rPr lang="en-US" i="1" dirty="0">
                <a:solidFill>
                  <a:srgbClr val="002060"/>
                </a:solidFill>
              </a:rPr>
              <a:t>, Los Alamos National Laboratory)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3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78598" y="5445223"/>
            <a:ext cx="4142481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algn="ctr">
              <a:defRPr sz="3200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E-beam evaporation </a:t>
            </a:r>
          </a:p>
        </p:txBody>
      </p:sp>
      <p:pic>
        <p:nvPicPr>
          <p:cNvPr id="34818" name="Picture 6" descr="electron beam 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213100"/>
            <a:ext cx="37433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1174" y="1828285"/>
            <a:ext cx="333296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algn="ctr">
              <a:defRPr sz="3200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Ion implantation</a:t>
            </a:r>
          </a:p>
        </p:txBody>
      </p:sp>
      <p:pic>
        <p:nvPicPr>
          <p:cNvPr id="34820" name="Picture 8" descr="Ion implantation Diagr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375" y="15875"/>
            <a:ext cx="4695825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0" descr="http://www.ajaint.com/Images/PHOTOGRAPHS/Other/WhatIs_Anim_InSitu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741363"/>
            <a:ext cx="33813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644008" y="126167"/>
            <a:ext cx="432842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algn="ctr">
              <a:defRPr sz="3200" b="1">
                <a:ln w="50800"/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Magnetron </a:t>
            </a:r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sputtering</a:t>
            </a:r>
            <a:endParaRPr lang="en-US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5240338" y="4351338"/>
            <a:ext cx="3487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rebuchet MS" pitchFamily="34" charset="0"/>
              </a:rPr>
              <a:t>http://www.ajaint.com/whatis.htm</a:t>
            </a:r>
          </a:p>
        </p:txBody>
      </p:sp>
    </p:spTree>
    <p:extLst>
      <p:ext uri="{BB962C8B-B14F-4D97-AF65-F5344CB8AC3E}">
        <p14:creationId xmlns:p14="http://schemas.microsoft.com/office/powerpoint/2010/main" val="23835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27784" y="1340078"/>
            <a:ext cx="8409674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Thermal decomposition </a:t>
            </a:r>
            <a:endParaRPr lang="lt-LT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in organic solvents</a:t>
            </a:r>
          </a:p>
        </p:txBody>
      </p:sp>
      <p:pic>
        <p:nvPicPr>
          <p:cNvPr id="35842" name="Picture 2" descr="http://t3.gstatic.com/images?q=tbn:ANd9GcTeysFT2yGh0OFbVkm6YGyn0P44000IiHlP6l9fIt3-r2dfv5mt-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787400"/>
            <a:ext cx="4103688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23374" y="4634321"/>
            <a:ext cx="5644909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Chemical reduction of </a:t>
            </a:r>
            <a:r>
              <a:rPr lang="lt-LT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Ag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ions</a:t>
            </a:r>
          </a:p>
        </p:txBody>
      </p:sp>
      <p:pic>
        <p:nvPicPr>
          <p:cNvPr id="35844" name="Picture 4" descr="http://1.bp.blogspot.com/-WDcUevXBgzM/TfsHYouxWVI/AAAAAAAAAjs/MOsTe4fdbHo/s400/news3+red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500438"/>
            <a:ext cx="3671888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5260975" y="6453188"/>
            <a:ext cx="38830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http://www.csj.jp/journals/chem-lett/cl-cont/cl2004-8.html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7227FF53-8F3E-472B-A9D1-497B926CBF54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4345"/>
            <a:ext cx="8208912" cy="45243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dirty="0"/>
              <a:t>	</a:t>
            </a:r>
            <a:r>
              <a:rPr lang="uk-UA" sz="2000" dirty="0">
                <a:solidFill>
                  <a:srgbClr val="FF0000"/>
                </a:solidFill>
              </a:rPr>
              <a:t>За </a:t>
            </a:r>
            <a:r>
              <a:rPr lang="uk-UA" sz="2000" i="1" dirty="0">
                <a:solidFill>
                  <a:srgbClr val="FF0000"/>
                </a:solidFill>
              </a:rPr>
              <a:t>типом </a:t>
            </a:r>
            <a:r>
              <a:rPr lang="uk-UA" sz="2000" dirty="0" err="1">
                <a:solidFill>
                  <a:srgbClr val="FF0000"/>
                </a:solidFill>
              </a:rPr>
              <a:t>наноматеріали</a:t>
            </a:r>
            <a:r>
              <a:rPr lang="uk-UA" sz="2000" dirty="0">
                <a:solidFill>
                  <a:srgbClr val="FF0000"/>
                </a:solidFill>
              </a:rPr>
              <a:t> діляться на</a:t>
            </a:r>
            <a:r>
              <a:rPr lang="uk-UA" dirty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Наночастинки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нанокластери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нанопорошки</a:t>
            </a:r>
            <a:r>
              <a:rPr lang="uk-UA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Нанокомпозити</a:t>
            </a:r>
            <a:r>
              <a:rPr lang="uk-UA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>
                <a:solidFill>
                  <a:srgbClr val="002060"/>
                </a:solidFill>
              </a:rPr>
              <a:t>Об’ємні </a:t>
            </a:r>
            <a:r>
              <a:rPr lang="uk-UA" dirty="0" err="1">
                <a:solidFill>
                  <a:srgbClr val="002060"/>
                </a:solidFill>
              </a:rPr>
              <a:t>наноструктуровані</a:t>
            </a:r>
            <a:r>
              <a:rPr lang="uk-UA" dirty="0">
                <a:solidFill>
                  <a:srgbClr val="002060"/>
                </a:solidFill>
              </a:rPr>
              <a:t> матеріали;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Нанополімери</a:t>
            </a:r>
            <a:r>
              <a:rPr lang="uk-UA" dirty="0">
                <a:solidFill>
                  <a:srgbClr val="002060"/>
                </a:solidFill>
              </a:rPr>
              <a:t> (</a:t>
            </a:r>
            <a:r>
              <a:rPr lang="uk-UA" dirty="0" err="1">
                <a:solidFill>
                  <a:srgbClr val="002060"/>
                </a:solidFill>
              </a:rPr>
              <a:t>наносфери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нанокапсули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дендримери</a:t>
            </a:r>
            <a:r>
              <a:rPr lang="uk-UA" dirty="0">
                <a:solidFill>
                  <a:srgbClr val="002060"/>
                </a:solidFill>
              </a:rPr>
              <a:t>, полімер-білкові </a:t>
            </a:r>
            <a:r>
              <a:rPr lang="uk-UA" dirty="0" err="1">
                <a:solidFill>
                  <a:srgbClr val="002060"/>
                </a:solidFill>
              </a:rPr>
              <a:t>кон’югати</a:t>
            </a:r>
            <a:r>
              <a:rPr lang="uk-UA" dirty="0">
                <a:solidFill>
                  <a:srgbClr val="002060"/>
                </a:solidFill>
              </a:rPr>
              <a:t>);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Наноплівки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нанопокриття</a:t>
            </a:r>
            <a:r>
              <a:rPr lang="uk-UA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Нанопористі</a:t>
            </a:r>
            <a:r>
              <a:rPr lang="uk-UA" dirty="0">
                <a:solidFill>
                  <a:srgbClr val="002060"/>
                </a:solidFill>
              </a:rPr>
              <a:t> матеріали;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Фулерени</a:t>
            </a:r>
            <a:r>
              <a:rPr lang="uk-UA" dirty="0">
                <a:solidFill>
                  <a:srgbClr val="002060"/>
                </a:solidFill>
              </a:rPr>
              <a:t>, </a:t>
            </a:r>
            <a:r>
              <a:rPr lang="uk-UA" dirty="0" err="1">
                <a:solidFill>
                  <a:srgbClr val="002060"/>
                </a:solidFill>
              </a:rPr>
              <a:t>нанотрубки</a:t>
            </a:r>
            <a:r>
              <a:rPr lang="uk-UA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uk-UA" dirty="0" err="1">
                <a:solidFill>
                  <a:srgbClr val="002060"/>
                </a:solidFill>
              </a:rPr>
              <a:t>Наноструктурні</a:t>
            </a:r>
            <a:r>
              <a:rPr lang="uk-UA" dirty="0">
                <a:solidFill>
                  <a:srgbClr val="002060"/>
                </a:solidFill>
              </a:rPr>
              <a:t> рідини (колоїди, гелі, полімерні </a:t>
            </a:r>
            <a:r>
              <a:rPr lang="uk-UA" dirty="0" err="1">
                <a:solidFill>
                  <a:srgbClr val="002060"/>
                </a:solidFill>
              </a:rPr>
              <a:t>нанокомпозити</a:t>
            </a:r>
            <a:r>
              <a:rPr lang="uk-UA" dirty="0">
                <a:solidFill>
                  <a:srgbClr val="002060"/>
                </a:solidFill>
              </a:rPr>
              <a:t>).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	</a:t>
            </a:r>
            <a:r>
              <a:rPr lang="uk-UA" dirty="0" smtClean="0">
                <a:solidFill>
                  <a:srgbClr val="FF0000"/>
                </a:solidFill>
              </a:rPr>
              <a:t>За </a:t>
            </a:r>
            <a:r>
              <a:rPr lang="uk-UA" i="1" dirty="0">
                <a:solidFill>
                  <a:srgbClr val="FF0000"/>
                </a:solidFill>
              </a:rPr>
              <a:t>призначенням</a:t>
            </a:r>
            <a:r>
              <a:rPr lang="uk-UA" dirty="0">
                <a:solidFill>
                  <a:srgbClr val="FF0000"/>
                </a:solidFill>
              </a:rPr>
              <a:t> вирізняють:</a:t>
            </a:r>
            <a:endParaRPr lang="ru-RU" dirty="0">
              <a:solidFill>
                <a:srgbClr val="FF0000"/>
              </a:solidFill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Функціональні;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Композиційні;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Конструкційні.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uk-UA" dirty="0">
                <a:solidFill>
                  <a:srgbClr val="002060"/>
                </a:solidFill>
              </a:rPr>
              <a:t>Загалом виділяють дві групи матеріалів: </a:t>
            </a:r>
            <a:r>
              <a:rPr lang="uk-UA" i="1" dirty="0">
                <a:solidFill>
                  <a:srgbClr val="002060"/>
                </a:solidFill>
              </a:rPr>
              <a:t>компактні</a:t>
            </a:r>
            <a:r>
              <a:rPr lang="uk-UA" dirty="0">
                <a:solidFill>
                  <a:srgbClr val="002060"/>
                </a:solidFill>
              </a:rPr>
              <a:t> (збірка з атомів) та </a:t>
            </a:r>
            <a:r>
              <a:rPr lang="uk-UA" i="1" dirty="0" err="1">
                <a:solidFill>
                  <a:srgbClr val="002060"/>
                </a:solidFill>
              </a:rPr>
              <a:t>нанодисперсії</a:t>
            </a:r>
            <a:r>
              <a:rPr lang="uk-UA" i="1" dirty="0">
                <a:solidFill>
                  <a:srgbClr val="00206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(</a:t>
            </a:r>
            <a:r>
              <a:rPr lang="uk-UA" dirty="0" err="1">
                <a:solidFill>
                  <a:srgbClr val="002060"/>
                </a:solidFill>
              </a:rPr>
              <a:t>диспергованність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 err="1">
                <a:solidFill>
                  <a:srgbClr val="002060"/>
                </a:solidFill>
              </a:rPr>
              <a:t>макроматеріалів</a:t>
            </a:r>
            <a:r>
              <a:rPr lang="uk-UA" dirty="0">
                <a:solidFill>
                  <a:srgbClr val="002060"/>
                </a:solidFill>
              </a:rPr>
              <a:t>).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1917" y="908720"/>
            <a:ext cx="4572000" cy="507831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За </a:t>
            </a:r>
            <a:r>
              <a:rPr lang="uk-UA" b="1" i="1" dirty="0">
                <a:solidFill>
                  <a:srgbClr val="002060"/>
                </a:solidFill>
              </a:rPr>
              <a:t>розмірами</a:t>
            </a:r>
            <a:r>
              <a:rPr lang="uk-UA" b="1" dirty="0">
                <a:solidFill>
                  <a:srgbClr val="002060"/>
                </a:solidFill>
              </a:rPr>
              <a:t> частинки поділяють на: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endParaRPr lang="uk-UA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 err="1" smtClean="0">
                <a:solidFill>
                  <a:srgbClr val="002060"/>
                </a:solidFill>
              </a:rPr>
              <a:t>Нанокластери</a:t>
            </a: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>
                <a:solidFill>
                  <a:srgbClr val="002060"/>
                </a:solidFill>
              </a:rPr>
              <a:t>= 1-10 </a:t>
            </a:r>
            <a:r>
              <a:rPr lang="uk-UA" b="1" dirty="0" err="1">
                <a:solidFill>
                  <a:srgbClr val="002060"/>
                </a:solidFill>
              </a:rPr>
              <a:t>нм</a:t>
            </a:r>
            <a:r>
              <a:rPr lang="uk-UA" b="1" dirty="0">
                <a:solidFill>
                  <a:srgbClr val="002060"/>
                </a:solidFill>
              </a:rPr>
              <a:t>;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 err="1">
                <a:solidFill>
                  <a:srgbClr val="002060"/>
                </a:solidFill>
              </a:rPr>
              <a:t>Наноструктури</a:t>
            </a:r>
            <a:r>
              <a:rPr lang="uk-UA" b="1" dirty="0">
                <a:solidFill>
                  <a:srgbClr val="002060"/>
                </a:solidFill>
              </a:rPr>
              <a:t> = 10-100 </a:t>
            </a:r>
            <a:r>
              <a:rPr lang="uk-UA" b="1" dirty="0" err="1">
                <a:solidFill>
                  <a:srgbClr val="002060"/>
                </a:solidFill>
              </a:rPr>
              <a:t>нм</a:t>
            </a:r>
            <a:r>
              <a:rPr lang="uk-UA" b="1" dirty="0">
                <a:solidFill>
                  <a:srgbClr val="002060"/>
                </a:solidFill>
              </a:rPr>
              <a:t>;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>
                <a:solidFill>
                  <a:srgbClr val="002060"/>
                </a:solidFill>
              </a:rPr>
              <a:t>Мікроструктури = 100-1000 </a:t>
            </a:r>
            <a:r>
              <a:rPr lang="uk-UA" b="1" dirty="0" err="1">
                <a:solidFill>
                  <a:srgbClr val="002060"/>
                </a:solidFill>
              </a:rPr>
              <a:t>нм</a:t>
            </a:r>
            <a:r>
              <a:rPr lang="uk-UA" b="1" dirty="0">
                <a:solidFill>
                  <a:srgbClr val="002060"/>
                </a:solidFill>
              </a:rPr>
              <a:t>;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>
                <a:solidFill>
                  <a:srgbClr val="002060"/>
                </a:solidFill>
              </a:rPr>
              <a:t>Макроструктури ≥ 1000 </a:t>
            </a:r>
            <a:r>
              <a:rPr lang="uk-UA" b="1" dirty="0" err="1">
                <a:solidFill>
                  <a:srgbClr val="002060"/>
                </a:solidFill>
              </a:rPr>
              <a:t>нм</a:t>
            </a:r>
            <a:r>
              <a:rPr lang="uk-UA" b="1" dirty="0" smtClean="0">
                <a:solidFill>
                  <a:srgbClr val="002060"/>
                </a:solidFill>
              </a:rPr>
              <a:t>.</a:t>
            </a:r>
          </a:p>
          <a:p>
            <a:pPr marL="285750" lvl="0" indent="-285750">
              <a:buFont typeface="Wingdings" pitchFamily="2" charset="2"/>
              <a:buChar char="ü"/>
            </a:pP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За </a:t>
            </a:r>
            <a:r>
              <a:rPr lang="uk-UA" b="1" i="1" dirty="0">
                <a:solidFill>
                  <a:srgbClr val="002060"/>
                </a:solidFill>
              </a:rPr>
              <a:t>хімічним походженням</a:t>
            </a:r>
            <a:r>
              <a:rPr lang="uk-UA" b="1" dirty="0">
                <a:solidFill>
                  <a:srgbClr val="002060"/>
                </a:solidFill>
              </a:rPr>
              <a:t> виділяють такі НЧ</a:t>
            </a:r>
            <a:r>
              <a:rPr lang="uk-UA" b="1" dirty="0" smtClean="0">
                <a:solidFill>
                  <a:srgbClr val="002060"/>
                </a:solidFill>
              </a:rPr>
              <a:t>: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>
                <a:solidFill>
                  <a:srgbClr val="002060"/>
                </a:solidFill>
              </a:rPr>
              <a:t>Неорганічні (кераміка, метали)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>
                <a:solidFill>
                  <a:srgbClr val="002060"/>
                </a:solidFill>
              </a:rPr>
              <a:t>Органічні (полімери, біологічні </a:t>
            </a:r>
            <a:r>
              <a:rPr lang="uk-UA" b="1" dirty="0" err="1">
                <a:solidFill>
                  <a:srgbClr val="002060"/>
                </a:solidFill>
              </a:rPr>
              <a:t>наноструктури</a:t>
            </a:r>
            <a:r>
              <a:rPr lang="uk-UA" b="1" dirty="0">
                <a:solidFill>
                  <a:srgbClr val="002060"/>
                </a:solidFill>
              </a:rPr>
              <a:t> (</a:t>
            </a:r>
            <a:r>
              <a:rPr lang="uk-UA" b="1" dirty="0" err="1">
                <a:solidFill>
                  <a:srgbClr val="002060"/>
                </a:solidFill>
              </a:rPr>
              <a:t>целосоми</a:t>
            </a:r>
            <a:r>
              <a:rPr lang="uk-UA" b="1" dirty="0">
                <a:solidFill>
                  <a:srgbClr val="002060"/>
                </a:solidFill>
              </a:rPr>
              <a:t>), вуглецеві НМ (</a:t>
            </a:r>
            <a:r>
              <a:rPr lang="uk-UA" b="1" dirty="0" err="1">
                <a:solidFill>
                  <a:srgbClr val="002060"/>
                </a:solidFill>
              </a:rPr>
              <a:t>фулерени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uk-UA" b="1" dirty="0" err="1">
                <a:solidFill>
                  <a:srgbClr val="002060"/>
                </a:solidFill>
              </a:rPr>
              <a:t>нанотрубки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uk-UA" b="1" dirty="0" err="1">
                <a:solidFill>
                  <a:srgbClr val="002060"/>
                </a:solidFill>
              </a:rPr>
              <a:t>наноспіралі</a:t>
            </a:r>
            <a:r>
              <a:rPr lang="uk-UA" b="1" dirty="0">
                <a:solidFill>
                  <a:srgbClr val="002060"/>
                </a:solidFill>
              </a:rPr>
              <a:t>);</a:t>
            </a:r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uk-UA" b="1" dirty="0">
                <a:solidFill>
                  <a:srgbClr val="002060"/>
                </a:solidFill>
              </a:rPr>
              <a:t>Неорганічно-органічні (металоорганічні (</a:t>
            </a:r>
            <a:r>
              <a:rPr lang="en-US" b="1" dirty="0" err="1">
                <a:solidFill>
                  <a:srgbClr val="002060"/>
                </a:solidFill>
              </a:rPr>
              <a:t>PbS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CdS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ZnS</a:t>
            </a:r>
            <a:r>
              <a:rPr lang="uk-UA" b="1" dirty="0">
                <a:solidFill>
                  <a:srgbClr val="002060"/>
                </a:solidFill>
              </a:rPr>
              <a:t>), металополімерні структури.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.user-123\Documents\лекции по наномедицине\лекції по наномедицині\л 1 рисунки\рис. 1.8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0" y="1124744"/>
            <a:ext cx="8912898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404664"/>
            <a:ext cx="3852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 err="1" smtClean="0">
                <a:solidFill>
                  <a:srgbClr val="002060"/>
                </a:solidFill>
              </a:rPr>
              <a:t>Нульвимірні</a:t>
            </a:r>
            <a:r>
              <a:rPr lang="uk-UA" sz="2000" b="1" dirty="0" smtClean="0">
                <a:solidFill>
                  <a:srgbClr val="002060"/>
                </a:solidFill>
              </a:rPr>
              <a:t> НЧ - Квантові точки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550" y="5337146"/>
            <a:ext cx="891289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err="1"/>
              <a:t>Жорес</a:t>
            </a:r>
            <a:r>
              <a:rPr lang="uk-UA" dirty="0"/>
              <a:t> </a:t>
            </a:r>
            <a:r>
              <a:rPr lang="uk-UA" dirty="0" err="1"/>
              <a:t>Алферов</a:t>
            </a:r>
            <a:r>
              <a:rPr lang="uk-UA" dirty="0"/>
              <a:t>: </a:t>
            </a:r>
            <a:r>
              <a:rPr lang="uk-UA" dirty="0" smtClean="0"/>
              <a:t>КТ </a:t>
            </a:r>
            <a:r>
              <a:rPr lang="uk-UA" dirty="0"/>
              <a:t>– це штучні атоми, властивостями яких можливо маніпулювати </a:t>
            </a:r>
            <a:r>
              <a:rPr lang="uk-UA" dirty="0" smtClean="0"/>
              <a:t>. До </a:t>
            </a:r>
            <a:r>
              <a:rPr lang="en-US" dirty="0"/>
              <a:t>OD</a:t>
            </a:r>
            <a:r>
              <a:rPr lang="uk-UA" dirty="0" err="1"/>
              <a:t>-вимірних</a:t>
            </a:r>
            <a:r>
              <a:rPr lang="uk-UA" dirty="0"/>
              <a:t> </a:t>
            </a:r>
            <a:r>
              <a:rPr lang="uk-UA" dirty="0" err="1"/>
              <a:t>наноструктур</a:t>
            </a:r>
            <a:r>
              <a:rPr lang="uk-UA" dirty="0"/>
              <a:t> належать </a:t>
            </a:r>
            <a:r>
              <a:rPr lang="uk-UA" dirty="0" err="1" smtClean="0"/>
              <a:t>КТ-частинки</a:t>
            </a:r>
            <a:r>
              <a:rPr lang="uk-UA" dirty="0" smtClean="0"/>
              <a:t> </a:t>
            </a:r>
            <a:r>
              <a:rPr lang="uk-UA" dirty="0"/>
              <a:t>провідників (напівпровідників), обмежені ізольованою структурою. Зазвичай вони містять від 100 до 1000 електронів і мають розміри від 2 до 10 </a:t>
            </a:r>
            <a:r>
              <a:rPr lang="uk-UA" dirty="0" err="1"/>
              <a:t>нм</a:t>
            </a:r>
            <a:r>
              <a:rPr lang="uk-UA" dirty="0"/>
              <a:t>, або 10-50 атомів в діаметрі.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21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.user-123\Documents\лекции по наномедицине\лекції по наномедицині\л 1 рисунки\рис. 1.9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95091"/>
            <a:ext cx="4680520" cy="527499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393431"/>
            <a:ext cx="2520280" cy="507831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uk-UA" dirty="0">
                <a:solidFill>
                  <a:srgbClr val="002060"/>
                </a:solidFill>
              </a:rPr>
              <a:t>Модель багатошарової </a:t>
            </a:r>
            <a:r>
              <a:rPr lang="uk-UA" dirty="0" err="1">
                <a:solidFill>
                  <a:srgbClr val="002060"/>
                </a:solidFill>
              </a:rPr>
              <a:t>ліпосоми</a:t>
            </a:r>
            <a:r>
              <a:rPr lang="uk-UA" dirty="0">
                <a:solidFill>
                  <a:srgbClr val="002060"/>
                </a:solidFill>
              </a:rPr>
              <a:t> з </a:t>
            </a:r>
            <a:r>
              <a:rPr lang="uk-UA" dirty="0" err="1">
                <a:solidFill>
                  <a:srgbClr val="002060"/>
                </a:solidFill>
              </a:rPr>
              <a:t>інкапсульованими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 err="1">
                <a:solidFill>
                  <a:srgbClr val="002060"/>
                </a:solidFill>
              </a:rPr>
              <a:t>водо-</a:t>
            </a:r>
            <a:r>
              <a:rPr lang="uk-UA" dirty="0">
                <a:solidFill>
                  <a:srgbClr val="002060"/>
                </a:solidFill>
              </a:rPr>
              <a:t> і жиророзчинними препаратами (за </a:t>
            </a:r>
            <a:r>
              <a:rPr lang="uk-UA" dirty="0" err="1">
                <a:solidFill>
                  <a:srgbClr val="002060"/>
                </a:solidFill>
              </a:rPr>
              <a:t>Грегоріадисом</a:t>
            </a:r>
            <a:r>
              <a:rPr lang="uk-UA" dirty="0">
                <a:solidFill>
                  <a:srgbClr val="002060"/>
                </a:solidFill>
              </a:rPr>
              <a:t>): </a:t>
            </a:r>
            <a:endParaRPr lang="uk-UA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1-молекули</a:t>
            </a:r>
            <a:r>
              <a:rPr lang="uk-UA" dirty="0">
                <a:solidFill>
                  <a:srgbClr val="002060"/>
                </a:solidFill>
              </a:rPr>
              <a:t>, розчинні у водному шарі; </a:t>
            </a:r>
            <a:endParaRPr lang="uk-UA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2-молекули</a:t>
            </a:r>
            <a:r>
              <a:rPr lang="uk-UA" dirty="0">
                <a:solidFill>
                  <a:srgbClr val="002060"/>
                </a:solidFill>
              </a:rPr>
              <a:t>, розчинні у ліпідному шарі; </a:t>
            </a:r>
            <a:endParaRPr lang="uk-UA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3-молекули</a:t>
            </a:r>
            <a:r>
              <a:rPr lang="uk-UA" dirty="0">
                <a:solidFill>
                  <a:srgbClr val="002060"/>
                </a:solidFill>
              </a:rPr>
              <a:t>, розчинні у водному шарі з гідрофобними радикалами, що проникають до ліпідного шару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7104" y="239036"/>
            <a:ext cx="5616624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i="1" dirty="0" err="1"/>
              <a:t>Ліпосоми</a:t>
            </a:r>
            <a:r>
              <a:rPr lang="uk-UA" dirty="0"/>
              <a:t> – частинки у вигляді сфер, які оточені подвійною ліпідною оболонкою, що містять воду всередині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74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997839"/>
            <a:ext cx="6408712" cy="30162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800" b="1" i="1" dirty="0">
                <a:solidFill>
                  <a:srgbClr val="002060"/>
                </a:solidFill>
              </a:rPr>
              <a:t>Одновимірні </a:t>
            </a:r>
            <a:r>
              <a:rPr lang="uk-UA" sz="2800" b="1" i="1" dirty="0" err="1" smtClean="0">
                <a:solidFill>
                  <a:srgbClr val="002060"/>
                </a:solidFill>
              </a:rPr>
              <a:t>наночастинки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</a:p>
          <a:p>
            <a:pPr algn="just"/>
            <a:endParaRPr lang="uk-UA" b="1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b="1" dirty="0" err="1" smtClean="0">
                <a:solidFill>
                  <a:srgbClr val="002060"/>
                </a:solidFill>
              </a:rPr>
              <a:t>ОВНЧ-це</a:t>
            </a: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наноструктури</a:t>
            </a:r>
            <a:r>
              <a:rPr lang="uk-UA" b="1" dirty="0">
                <a:solidFill>
                  <a:srgbClr val="002060"/>
                </a:solidFill>
              </a:rPr>
              <a:t>, розміри яких в одному напрямку значно переважає розмір в двох інших напрямках, але не перевищує 100 </a:t>
            </a:r>
            <a:r>
              <a:rPr lang="uk-UA" b="1" dirty="0" err="1">
                <a:solidFill>
                  <a:srgbClr val="002060"/>
                </a:solidFill>
              </a:rPr>
              <a:t>нм</a:t>
            </a:r>
            <a:r>
              <a:rPr lang="uk-UA" b="1" dirty="0">
                <a:solidFill>
                  <a:srgbClr val="002060"/>
                </a:solidFill>
              </a:rPr>
              <a:t>. </a:t>
            </a:r>
            <a:endParaRPr lang="uk-UA" b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b="1" dirty="0" smtClean="0">
                <a:solidFill>
                  <a:srgbClr val="002060"/>
                </a:solidFill>
              </a:rPr>
              <a:t>ОВНЧ </a:t>
            </a:r>
            <a:r>
              <a:rPr lang="uk-UA" b="1" dirty="0">
                <a:solidFill>
                  <a:srgbClr val="002060"/>
                </a:solidFill>
              </a:rPr>
              <a:t>– це велика кількість речовин, наприклад прості речовини (</a:t>
            </a:r>
            <a:r>
              <a:rPr lang="en-US" b="1" dirty="0">
                <a:solidFill>
                  <a:srgbClr val="002060"/>
                </a:solidFill>
              </a:rPr>
              <a:t>Si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Se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Au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Ag</a:t>
            </a:r>
            <a:r>
              <a:rPr lang="uk-UA" b="1" dirty="0">
                <a:solidFill>
                  <a:srgbClr val="002060"/>
                </a:solidFill>
              </a:rPr>
              <a:t>, …), бінарні з’єднання (</a:t>
            </a:r>
            <a:r>
              <a:rPr lang="en-US" b="1" dirty="0">
                <a:solidFill>
                  <a:srgbClr val="002060"/>
                </a:solidFill>
              </a:rPr>
              <a:t>Al</a:t>
            </a:r>
            <a:r>
              <a:rPr lang="uk-UA" b="1" baseline="-25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O</a:t>
            </a:r>
            <a:r>
              <a:rPr lang="uk-UA" b="1" baseline="-25000" dirty="0">
                <a:solidFill>
                  <a:srgbClr val="002060"/>
                </a:solidFill>
              </a:rPr>
              <a:t>3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MgO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SiO</a:t>
            </a:r>
            <a:r>
              <a:rPr lang="uk-UA" b="1" baseline="-25000" dirty="0">
                <a:solidFill>
                  <a:srgbClr val="002060"/>
                </a:solidFill>
              </a:rPr>
              <a:t>2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TiO</a:t>
            </a:r>
            <a:r>
              <a:rPr lang="uk-UA" b="1" baseline="-25000" dirty="0">
                <a:solidFill>
                  <a:srgbClr val="002060"/>
                </a:solidFill>
              </a:rPr>
              <a:t>2</a:t>
            </a:r>
            <a:r>
              <a:rPr lang="uk-UA" b="1" dirty="0">
                <a:solidFill>
                  <a:srgbClr val="002060"/>
                </a:solidFill>
              </a:rPr>
              <a:t>,..), карбіди  (</a:t>
            </a:r>
            <a:r>
              <a:rPr lang="en-US" b="1" dirty="0" err="1">
                <a:solidFill>
                  <a:srgbClr val="002060"/>
                </a:solidFill>
              </a:rPr>
              <a:t>SiC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TiC</a:t>
            </a:r>
            <a:r>
              <a:rPr lang="uk-UA" b="1" dirty="0">
                <a:solidFill>
                  <a:srgbClr val="002060"/>
                </a:solidFill>
              </a:rPr>
              <a:t>,..), </a:t>
            </a:r>
            <a:r>
              <a:rPr lang="uk-UA" b="1" dirty="0" err="1">
                <a:solidFill>
                  <a:srgbClr val="002060"/>
                </a:solidFill>
              </a:rPr>
              <a:t>нітріди</a:t>
            </a:r>
            <a:r>
              <a:rPr lang="uk-UA" b="1" dirty="0">
                <a:solidFill>
                  <a:srgbClr val="002060"/>
                </a:solidFill>
              </a:rPr>
              <a:t>  (</a:t>
            </a:r>
            <a:r>
              <a:rPr lang="en-US" b="1" dirty="0" err="1">
                <a:solidFill>
                  <a:srgbClr val="002060"/>
                </a:solidFill>
              </a:rPr>
              <a:t>AlN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BN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GaN</a:t>
            </a:r>
            <a:r>
              <a:rPr lang="uk-UA" b="1" dirty="0">
                <a:solidFill>
                  <a:srgbClr val="002060"/>
                </a:solidFill>
              </a:rPr>
              <a:t>,..), ДНК та РНК, білкові макромолекули.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.user-123\Documents\лекции по наномедицине\лекції по наномедицині\л 1 рисунки\рис. 10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788"/>
            <a:ext cx="6563681" cy="516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38426" y="6165304"/>
            <a:ext cx="239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5956"/>
            <a:ext cx="8424936" cy="107721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1600" i="1" dirty="0" err="1" smtClean="0">
                <a:latin typeface="Times New Roman"/>
                <a:ea typeface="Times New Roman"/>
              </a:rPr>
              <a:t>Нанонитки</a:t>
            </a:r>
            <a:r>
              <a:rPr lang="uk-UA" sz="1600" dirty="0" smtClean="0">
                <a:latin typeface="Times New Roman"/>
                <a:ea typeface="Times New Roman"/>
              </a:rPr>
              <a:t> </a:t>
            </a:r>
            <a:r>
              <a:rPr lang="uk-UA" sz="1600" dirty="0">
                <a:latin typeface="Times New Roman"/>
                <a:ea typeface="Times New Roman"/>
              </a:rPr>
              <a:t>– перспективний матеріал для широкого спектра застосування, включаючи </a:t>
            </a:r>
            <a:r>
              <a:rPr lang="uk-UA" sz="1600" dirty="0" err="1">
                <a:latin typeface="Times New Roman"/>
                <a:ea typeface="Times New Roman"/>
              </a:rPr>
              <a:t>нано-</a:t>
            </a:r>
            <a:r>
              <a:rPr lang="uk-UA" sz="1600" dirty="0">
                <a:latin typeface="Times New Roman"/>
                <a:ea typeface="Times New Roman"/>
              </a:rPr>
              <a:t> і мікроелектроніку, композитні матеріали і </a:t>
            </a:r>
            <a:r>
              <a:rPr lang="uk-UA" sz="1600" dirty="0" err="1">
                <a:latin typeface="Times New Roman"/>
                <a:ea typeface="Times New Roman"/>
              </a:rPr>
              <a:t>нанобіотехнологію</a:t>
            </a:r>
            <a:r>
              <a:rPr lang="uk-UA" sz="1600" dirty="0">
                <a:latin typeface="Times New Roman"/>
                <a:ea typeface="Times New Roman"/>
              </a:rPr>
              <a:t>. Упорядковане розташування ниток – головна умова отримання необхідних властивостей. Отримувати НН можна методом хімічного осадження (</a:t>
            </a:r>
            <a:r>
              <a:rPr lang="en-US" sz="1600" dirty="0">
                <a:latin typeface="Times New Roman"/>
                <a:ea typeface="Times New Roman"/>
              </a:rPr>
              <a:t>Zhang X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r>
              <a:rPr lang="en-US" sz="1600" dirty="0">
                <a:latin typeface="Times New Roman"/>
                <a:ea typeface="Times New Roman"/>
              </a:rPr>
              <a:t>et al</a:t>
            </a:r>
            <a:r>
              <a:rPr lang="ru-RU" sz="1600" dirty="0">
                <a:latin typeface="Times New Roman"/>
                <a:ea typeface="Times New Roman"/>
              </a:rPr>
              <a:t>.,2010).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184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25538"/>
            <a:ext cx="7273925" cy="5491162"/>
          </a:xfrm>
        </p:spPr>
      </p:pic>
      <p:sp>
        <p:nvSpPr>
          <p:cNvPr id="3" name="Tytuł 1"/>
          <p:cNvSpPr>
            <a:spLocks noGrp="1"/>
          </p:cNvSpPr>
          <p:nvPr>
            <p:ph type="title"/>
          </p:nvPr>
        </p:nvSpPr>
        <p:spPr>
          <a:xfrm>
            <a:off x="971600" y="18202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lt-LT" dirty="0" smtClean="0"/>
              <a:t>Evolution of science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577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Documents and Settings\1\Мои документы\кафедра ББФБІ СумДУ\лекції по наномедицині\л 1 рисунки\рис. 11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537294"/>
            <a:ext cx="482453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33971" y="5825236"/>
            <a:ext cx="46982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/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19" y="537399"/>
            <a:ext cx="3168353" cy="563231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2"/>
            <a:r>
              <a:rPr lang="uk-UA" dirty="0">
                <a:solidFill>
                  <a:srgbClr val="FF0000"/>
                </a:solidFill>
              </a:rPr>
              <a:t>Золоті </a:t>
            </a:r>
            <a:r>
              <a:rPr lang="uk-UA" dirty="0" err="1">
                <a:solidFill>
                  <a:srgbClr val="FF0000"/>
                </a:solidFill>
              </a:rPr>
              <a:t>нанодроти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(циліндри діаметром в декілька сотень </a:t>
            </a:r>
            <a:r>
              <a:rPr lang="uk-UA" dirty="0" err="1"/>
              <a:t>нм</a:t>
            </a:r>
            <a:r>
              <a:rPr lang="uk-UA" dirty="0"/>
              <a:t> (</a:t>
            </a:r>
            <a:r>
              <a:rPr lang="uk-UA" b="1" dirty="0" smtClean="0"/>
              <a:t>Рис</a:t>
            </a:r>
            <a:r>
              <a:rPr lang="uk-UA" dirty="0" smtClean="0"/>
              <a:t>) </a:t>
            </a:r>
            <a:r>
              <a:rPr lang="uk-UA" dirty="0"/>
              <a:t>які можна доправити на поверхню окремої клітини за допомогою електричного поля перспективні для медицини: молекули що покривають поверхню </a:t>
            </a:r>
            <a:r>
              <a:rPr lang="uk-UA" dirty="0" err="1"/>
              <a:t>нанодротів</a:t>
            </a:r>
            <a:r>
              <a:rPr lang="uk-UA" dirty="0"/>
              <a:t> викликають каскад біохімічних реакцій в окремій клітині (А. </a:t>
            </a:r>
            <a:r>
              <a:rPr lang="uk-UA" dirty="0" err="1"/>
              <a:t>Левченко</a:t>
            </a:r>
            <a:r>
              <a:rPr lang="uk-UA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9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Documents and Settings\1\Мои документы\кафедра ББФБІ СумДУ\лекції по наномедицині\л 1 рисунки\рис. 12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9587" y="701988"/>
            <a:ext cx="576063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15816" y="203555"/>
            <a:ext cx="2800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Карбонові </a:t>
            </a:r>
            <a:r>
              <a:rPr lang="uk-UA" b="1" dirty="0" err="1">
                <a:solidFill>
                  <a:srgbClr val="002060"/>
                </a:solidFill>
              </a:rPr>
              <a:t>нанотрубки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700711"/>
            <a:ext cx="7344816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err="1"/>
              <a:t>Карбонові</a:t>
            </a:r>
            <a:r>
              <a:rPr lang="ru-RU" b="1" dirty="0"/>
              <a:t> </a:t>
            </a:r>
            <a:r>
              <a:rPr lang="ru-RU" b="1" dirty="0" err="1"/>
              <a:t>нанотрубки</a:t>
            </a:r>
            <a:r>
              <a:rPr lang="ru-RU" b="1" dirty="0"/>
              <a:t> (1991, </a:t>
            </a:r>
            <a:r>
              <a:rPr lang="ru-RU" b="1" dirty="0" err="1"/>
              <a:t>Суміо</a:t>
            </a:r>
            <a:r>
              <a:rPr lang="ru-RU" b="1" dirty="0"/>
              <a:t> </a:t>
            </a:r>
            <a:r>
              <a:rPr lang="ru-RU" b="1" dirty="0" err="1"/>
              <a:t>Ііджима</a:t>
            </a:r>
            <a:r>
              <a:rPr lang="ru-RU" b="1" dirty="0"/>
              <a:t>) </a:t>
            </a:r>
            <a:r>
              <a:rPr lang="ru-RU" b="1" dirty="0" smtClean="0"/>
              <a:t>– </a:t>
            </a:r>
            <a:r>
              <a:rPr lang="ru-RU" b="1" dirty="0" err="1"/>
              <a:t>сукупність</a:t>
            </a:r>
            <a:r>
              <a:rPr lang="ru-RU" b="1" dirty="0"/>
              <a:t> </a:t>
            </a:r>
            <a:r>
              <a:rPr lang="ru-RU" b="1" dirty="0" err="1"/>
              <a:t>атомів</a:t>
            </a:r>
            <a:r>
              <a:rPr lang="ru-RU" b="1" dirty="0"/>
              <a:t> у </a:t>
            </a:r>
            <a:r>
              <a:rPr lang="ru-RU" b="1" dirty="0" err="1"/>
              <a:t>вигляді</a:t>
            </a:r>
            <a:r>
              <a:rPr lang="ru-RU" b="1" dirty="0"/>
              <a:t> трубок з </a:t>
            </a:r>
            <a:r>
              <a:rPr lang="ru-RU" b="1" dirty="0" err="1"/>
              <a:t>порожниною</a:t>
            </a:r>
            <a:r>
              <a:rPr lang="ru-RU" b="1" dirty="0"/>
              <a:t> </a:t>
            </a:r>
            <a:r>
              <a:rPr lang="ru-RU" b="1" dirty="0" err="1"/>
              <a:t>всередені</a:t>
            </a:r>
            <a:r>
              <a:rPr lang="ru-RU" b="1" dirty="0" smtClean="0"/>
              <a:t>. </a:t>
            </a:r>
            <a:r>
              <a:rPr lang="ru-RU" b="1" dirty="0" err="1" smtClean="0"/>
              <a:t>Матеріал</a:t>
            </a:r>
            <a:r>
              <a:rPr lang="ru-RU" b="1" dirty="0" smtClean="0"/>
              <a:t> – 5 </a:t>
            </a:r>
            <a:r>
              <a:rPr lang="ru-RU" b="1" dirty="0" err="1" smtClean="0"/>
              <a:t>модифікація</a:t>
            </a:r>
            <a:r>
              <a:rPr lang="ru-RU" b="1" dirty="0" smtClean="0"/>
              <a:t>  </a:t>
            </a:r>
            <a:r>
              <a:rPr lang="ru-RU" b="1" dirty="0" err="1" smtClean="0"/>
              <a:t>вуглецю</a:t>
            </a:r>
            <a:r>
              <a:rPr lang="ru-RU" b="1" dirty="0" smtClean="0"/>
              <a:t> – ГРАФЕН.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5742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.user-123\Documents\лекции по наномедицине\лекції по наномедицині\л 1 рисунки\рис. 13. (2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00" y="1988840"/>
            <a:ext cx="9244201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797152"/>
            <a:ext cx="6984776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uk-UA" b="1" dirty="0" err="1">
                <a:solidFill>
                  <a:srgbClr val="002060"/>
                </a:solidFill>
              </a:rPr>
              <a:t>Нанотрубки</a:t>
            </a:r>
            <a:r>
              <a:rPr lang="uk-UA" b="1" dirty="0">
                <a:solidFill>
                  <a:srgbClr val="002060"/>
                </a:solidFill>
              </a:rPr>
              <a:t> для транспорту і доставки лікарських </a:t>
            </a:r>
            <a:r>
              <a:rPr lang="uk-UA" b="1" dirty="0" err="1">
                <a:solidFill>
                  <a:srgbClr val="002060"/>
                </a:solidFill>
              </a:rPr>
              <a:t>речови</a:t>
            </a:r>
            <a:r>
              <a:rPr lang="uk-UA" b="1" dirty="0">
                <a:solidFill>
                  <a:srgbClr val="002060"/>
                </a:solidFill>
              </a:rPr>
              <a:t>: А-в масиві </a:t>
            </a:r>
            <a:r>
              <a:rPr lang="uk-UA" b="1" dirty="0" err="1">
                <a:solidFill>
                  <a:srgbClr val="002060"/>
                </a:solidFill>
              </a:rPr>
              <a:t>нанотрубок</a:t>
            </a:r>
            <a:r>
              <a:rPr lang="uk-UA" b="1" dirty="0">
                <a:solidFill>
                  <a:srgbClr val="002060"/>
                </a:solidFill>
              </a:rPr>
              <a:t>, В-хімічне приєднання, С-поміщення в просвіт (</a:t>
            </a:r>
            <a:r>
              <a:rPr lang="en-US" b="1" i="1" dirty="0" err="1">
                <a:solidFill>
                  <a:srgbClr val="002060"/>
                </a:solidFill>
              </a:rPr>
              <a:t>Foldvari</a:t>
            </a:r>
            <a:r>
              <a:rPr lang="ru-RU" b="1" i="1" dirty="0">
                <a:solidFill>
                  <a:srgbClr val="002060"/>
                </a:solidFill>
              </a:rPr>
              <a:t>, </a:t>
            </a:r>
            <a:r>
              <a:rPr lang="en-US" b="1" i="1" dirty="0" err="1">
                <a:solidFill>
                  <a:srgbClr val="002060"/>
                </a:solidFill>
              </a:rPr>
              <a:t>Bagonluri</a:t>
            </a:r>
            <a:r>
              <a:rPr lang="ru-RU" b="1" i="1" dirty="0">
                <a:solidFill>
                  <a:srgbClr val="002060"/>
                </a:solidFill>
              </a:rPr>
              <a:t>, 2008</a:t>
            </a:r>
            <a:r>
              <a:rPr lang="ru-RU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417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.user-123\Documents\лекции по наномедицине\лекції по наномедицині\л 1 рисунки\рис. 14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51" y="557972"/>
            <a:ext cx="6698115" cy="498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40293" y="188640"/>
            <a:ext cx="1990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</a:rPr>
              <a:t>Нанопояси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ZnO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069" y="5573705"/>
            <a:ext cx="8892480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НП – </a:t>
            </a:r>
            <a:r>
              <a:rPr lang="ru-RU" dirty="0" err="1"/>
              <a:t>монокристалічні</a:t>
            </a:r>
            <a:r>
              <a:rPr lang="ru-RU" dirty="0"/>
              <a:t> </a:t>
            </a:r>
            <a:r>
              <a:rPr lang="ru-RU" dirty="0" err="1"/>
              <a:t>наноструктури</a:t>
            </a:r>
            <a:r>
              <a:rPr lang="ru-RU" dirty="0"/>
              <a:t> з </a:t>
            </a:r>
            <a:r>
              <a:rPr lang="ru-RU" dirty="0" err="1"/>
              <a:t>прямокутним</a:t>
            </a:r>
            <a:r>
              <a:rPr lang="ru-RU" dirty="0"/>
              <a:t> </a:t>
            </a:r>
            <a:r>
              <a:rPr lang="ru-RU" dirty="0" err="1"/>
              <a:t>поперечним</a:t>
            </a:r>
            <a:r>
              <a:rPr lang="ru-RU" dirty="0"/>
              <a:t> </a:t>
            </a:r>
            <a:r>
              <a:rPr lang="ru-RU" dirty="0" err="1"/>
              <a:t>перерізом</a:t>
            </a:r>
            <a:r>
              <a:rPr lang="ru-RU" dirty="0"/>
              <a:t> (2001, </a:t>
            </a:r>
            <a:r>
              <a:rPr lang="en-US" dirty="0"/>
              <a:t>Wang Z</a:t>
            </a:r>
            <a:r>
              <a:rPr lang="ru-RU" dirty="0"/>
              <a:t>.</a:t>
            </a:r>
            <a:r>
              <a:rPr lang="en-US" dirty="0"/>
              <a:t>I</a:t>
            </a:r>
            <a:r>
              <a:rPr lang="ru-RU" dirty="0"/>
              <a:t>.) (</a:t>
            </a:r>
            <a:r>
              <a:rPr lang="uk-UA" b="1" dirty="0" smtClean="0"/>
              <a:t>Рис</a:t>
            </a:r>
            <a:r>
              <a:rPr lang="uk-UA" dirty="0" smtClean="0"/>
              <a:t>.) </a:t>
            </a:r>
            <a:r>
              <a:rPr lang="uk-UA" dirty="0"/>
              <a:t>мають унікальні електричні та оптичні властивості. Головна відміна від інших одновимірних </a:t>
            </a:r>
            <a:r>
              <a:rPr lang="uk-UA" dirty="0" err="1"/>
              <a:t>наноструктур</a:t>
            </a:r>
            <a:r>
              <a:rPr lang="uk-UA" dirty="0"/>
              <a:t> – це прямокутний переріз та ідеальна (без дислокацій) структура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C:\Documents and Settings\1\Мои документы\кафедра ББФБІ СумДУ\лекції по наномедицині\л 1 рисунки\рис. 15.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705678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15816" y="404664"/>
            <a:ext cx="322966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002060"/>
                </a:solidFill>
              </a:rPr>
              <a:t>Двовимірні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наночастинки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161" y="5370868"/>
            <a:ext cx="8784976" cy="132343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/>
              <a:t>ДВНЧ – </a:t>
            </a:r>
            <a:r>
              <a:rPr lang="ru-RU" sz="1600" dirty="0" err="1"/>
              <a:t>тонкі</a:t>
            </a:r>
            <a:r>
              <a:rPr lang="ru-RU" sz="1600" dirty="0"/>
              <a:t> </a:t>
            </a:r>
            <a:r>
              <a:rPr lang="ru-RU" sz="1600" dirty="0" err="1"/>
              <a:t>плівки</a:t>
            </a:r>
            <a:r>
              <a:rPr lang="ru-RU" sz="1600" dirty="0"/>
              <a:t> </a:t>
            </a:r>
            <a:r>
              <a:rPr lang="ru-RU" sz="1600" dirty="0" err="1"/>
              <a:t>товщиною</a:t>
            </a:r>
            <a:r>
              <a:rPr lang="ru-RU" sz="1600" dirty="0"/>
              <a:t> до </a:t>
            </a:r>
            <a:r>
              <a:rPr lang="ru-RU" sz="1600" dirty="0" err="1"/>
              <a:t>сотні</a:t>
            </a:r>
            <a:r>
              <a:rPr lang="ru-RU" sz="1600" dirty="0"/>
              <a:t> </a:t>
            </a:r>
            <a:r>
              <a:rPr lang="ru-RU" sz="1600" dirty="0" err="1"/>
              <a:t>нм</a:t>
            </a:r>
            <a:r>
              <a:rPr lang="ru-RU" sz="1600" dirty="0"/>
              <a:t>. </a:t>
            </a:r>
            <a:r>
              <a:rPr lang="ru-RU" sz="1600" dirty="0" err="1"/>
              <a:t>Отримують</a:t>
            </a:r>
            <a:r>
              <a:rPr lang="ru-RU" sz="1600" dirty="0"/>
              <a:t> </a:t>
            </a:r>
            <a:r>
              <a:rPr lang="ru-RU" sz="1600" dirty="0" err="1"/>
              <a:t>осадженням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рідкої</a:t>
            </a:r>
            <a:r>
              <a:rPr lang="ru-RU" sz="1600" dirty="0"/>
              <a:t> та </a:t>
            </a:r>
            <a:r>
              <a:rPr lang="ru-RU" sz="1600" dirty="0" err="1"/>
              <a:t>газової</a:t>
            </a:r>
            <a:r>
              <a:rPr lang="ru-RU" sz="1600" dirty="0"/>
              <a:t> </a:t>
            </a:r>
            <a:r>
              <a:rPr lang="ru-RU" sz="1600" dirty="0" err="1"/>
              <a:t>фази</a:t>
            </a:r>
            <a:r>
              <a:rPr lang="ru-RU" sz="1600" dirty="0"/>
              <a:t>. </a:t>
            </a:r>
            <a:r>
              <a:rPr lang="ru-RU" sz="1600" i="1" dirty="0" err="1"/>
              <a:t>Надтонкі</a:t>
            </a:r>
            <a:r>
              <a:rPr lang="ru-RU" sz="1600" i="1" dirty="0"/>
              <a:t> </a:t>
            </a:r>
            <a:r>
              <a:rPr lang="ru-RU" sz="1600" i="1" dirty="0" err="1"/>
              <a:t>плівки</a:t>
            </a:r>
            <a:r>
              <a:rPr lang="ru-RU" sz="1600" dirty="0"/>
              <a:t> –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плівки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1 </a:t>
            </a:r>
            <a:r>
              <a:rPr lang="ru-RU" sz="1600" dirty="0" err="1"/>
              <a:t>нм</a:t>
            </a:r>
            <a:r>
              <a:rPr lang="ru-RU" sz="1600" dirty="0"/>
              <a:t> до 1 мкм. Метод </a:t>
            </a:r>
            <a:r>
              <a:rPr lang="ru-RU" sz="1600" dirty="0" err="1"/>
              <a:t>Ленгмюра-Блоджетт</a:t>
            </a:r>
            <a:r>
              <a:rPr lang="ru-RU" sz="1600" dirty="0"/>
              <a:t> (ЛБ) – один з </a:t>
            </a:r>
            <a:r>
              <a:rPr lang="ru-RU" sz="1600" dirty="0" err="1"/>
              <a:t>ефективних</a:t>
            </a:r>
            <a:r>
              <a:rPr lang="ru-RU" sz="1600" dirty="0"/>
              <a:t> </a:t>
            </a:r>
            <a:r>
              <a:rPr lang="ru-RU" sz="1600" dirty="0" err="1"/>
              <a:t>методів</a:t>
            </a:r>
            <a:r>
              <a:rPr lang="ru-RU" sz="1600" dirty="0"/>
              <a:t> </a:t>
            </a:r>
            <a:r>
              <a:rPr lang="ru-RU" sz="1600" dirty="0" err="1"/>
              <a:t>конструювання</a:t>
            </a:r>
            <a:r>
              <a:rPr lang="ru-RU" sz="1600" dirty="0"/>
              <a:t> </a:t>
            </a:r>
            <a:r>
              <a:rPr lang="ru-RU" sz="1600" dirty="0" err="1"/>
              <a:t>моношарових</a:t>
            </a:r>
            <a:r>
              <a:rPr lang="ru-RU" sz="1600" dirty="0"/>
              <a:t> </a:t>
            </a:r>
            <a:r>
              <a:rPr lang="ru-RU" sz="1600" dirty="0" err="1"/>
              <a:t>плівок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було</a:t>
            </a:r>
            <a:r>
              <a:rPr lang="ru-RU" sz="1600" dirty="0"/>
              <a:t> </a:t>
            </a:r>
            <a:r>
              <a:rPr lang="ru-RU" sz="1600" dirty="0" err="1"/>
              <a:t>запропоновано</a:t>
            </a:r>
            <a:r>
              <a:rPr lang="ru-RU" sz="1600" dirty="0"/>
              <a:t> в 30-х роках ХХ </a:t>
            </a:r>
            <a:r>
              <a:rPr lang="ru-RU" sz="1600" dirty="0" err="1"/>
              <a:t>сторіччя</a:t>
            </a:r>
            <a:r>
              <a:rPr lang="ru-RU" sz="1600" dirty="0"/>
              <a:t> </a:t>
            </a:r>
            <a:r>
              <a:rPr lang="ru-RU" sz="1600" i="1" dirty="0" err="1"/>
              <a:t>Ірвінгом</a:t>
            </a:r>
            <a:r>
              <a:rPr lang="ru-RU" sz="1600" i="1" dirty="0"/>
              <a:t> </a:t>
            </a:r>
            <a:r>
              <a:rPr lang="ru-RU" sz="1600" i="1" dirty="0" err="1"/>
              <a:t>Ленгмюром</a:t>
            </a:r>
            <a:r>
              <a:rPr lang="ru-RU" sz="1600" dirty="0"/>
              <a:t> (лауреатом НП з </a:t>
            </a:r>
            <a:r>
              <a:rPr lang="ru-RU" sz="1600" dirty="0" err="1"/>
              <a:t>хімії</a:t>
            </a:r>
            <a:r>
              <a:rPr lang="ru-RU" sz="1600" dirty="0"/>
              <a:t>) та </a:t>
            </a:r>
            <a:r>
              <a:rPr lang="ru-RU" sz="1600" dirty="0" err="1"/>
              <a:t>його</a:t>
            </a:r>
            <a:r>
              <a:rPr lang="ru-RU" sz="1600" dirty="0"/>
              <a:t> ученицею </a:t>
            </a:r>
            <a:r>
              <a:rPr lang="ru-RU" sz="1600" i="1" dirty="0" err="1"/>
              <a:t>Кетрін</a:t>
            </a:r>
            <a:r>
              <a:rPr lang="ru-RU" sz="1600" i="1" dirty="0"/>
              <a:t> </a:t>
            </a:r>
            <a:r>
              <a:rPr lang="ru-RU" sz="1600" i="1" dirty="0" err="1"/>
              <a:t>Блоджетт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61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C:\Documents and Settings\1\Мои документы\кафедра ББФБІ СумДУ\лекції по наномедицині\л 1 рисунки\рис. 16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6735" y="908645"/>
            <a:ext cx="64087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26736" y="116632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b="1" dirty="0">
                <a:solidFill>
                  <a:srgbClr val="002060"/>
                </a:solidFill>
              </a:rPr>
              <a:t>Схема установки для отримання плівок </a:t>
            </a:r>
            <a:r>
              <a:rPr lang="uk-UA" b="1" dirty="0" err="1">
                <a:solidFill>
                  <a:srgbClr val="002060"/>
                </a:solidFill>
              </a:rPr>
              <a:t>Ленгмюра-Блоджетт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715694"/>
            <a:ext cx="8712968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err="1"/>
              <a:t>Механізм</a:t>
            </a:r>
            <a:r>
              <a:rPr lang="ru-RU" sz="1600" dirty="0"/>
              <a:t> </a:t>
            </a:r>
            <a:r>
              <a:rPr lang="ru-RU" sz="1600" dirty="0" err="1"/>
              <a:t>полягає</a:t>
            </a:r>
            <a:r>
              <a:rPr lang="ru-RU" sz="1600" dirty="0"/>
              <a:t> в тому, </a:t>
            </a:r>
            <a:r>
              <a:rPr lang="ru-RU" sz="1600" dirty="0" err="1"/>
              <a:t>що</a:t>
            </a:r>
            <a:r>
              <a:rPr lang="ru-RU" sz="1600" dirty="0"/>
              <a:t> при </a:t>
            </a:r>
            <a:r>
              <a:rPr lang="ru-RU" sz="1600" dirty="0" err="1"/>
              <a:t>нанесенні</a:t>
            </a:r>
            <a:r>
              <a:rPr lang="ru-RU" sz="1600" dirty="0"/>
              <a:t> </a:t>
            </a:r>
            <a:r>
              <a:rPr lang="ru-RU" sz="1600" dirty="0" err="1"/>
              <a:t>поверхнево-активної</a:t>
            </a:r>
            <a:r>
              <a:rPr lang="ru-RU" sz="1600" dirty="0"/>
              <a:t> </a:t>
            </a:r>
            <a:r>
              <a:rPr lang="ru-RU" sz="1600" dirty="0" err="1"/>
              <a:t>речовини</a:t>
            </a:r>
            <a:r>
              <a:rPr lang="ru-RU" sz="1600" dirty="0"/>
              <a:t> в </a:t>
            </a:r>
            <a:r>
              <a:rPr lang="ru-RU" sz="1600" dirty="0" err="1"/>
              <a:t>органічному</a:t>
            </a:r>
            <a:r>
              <a:rPr lang="ru-RU" sz="1600" dirty="0"/>
              <a:t> </a:t>
            </a:r>
            <a:r>
              <a:rPr lang="ru-RU" sz="1600" dirty="0" err="1"/>
              <a:t>розчиннику</a:t>
            </a:r>
            <a:r>
              <a:rPr lang="ru-RU" sz="1600" dirty="0"/>
              <a:t> на </a:t>
            </a:r>
            <a:r>
              <a:rPr lang="ru-RU" sz="1600" dirty="0" err="1"/>
              <a:t>поверхню</a:t>
            </a:r>
            <a:r>
              <a:rPr lang="ru-RU" sz="1600" dirty="0"/>
              <a:t> води, вода </a:t>
            </a:r>
            <a:r>
              <a:rPr lang="ru-RU" sz="1600" dirty="0" err="1"/>
              <a:t>виступає</a:t>
            </a:r>
            <a:r>
              <a:rPr lang="ru-RU" sz="1600" dirty="0"/>
              <a:t> </a:t>
            </a:r>
            <a:r>
              <a:rPr lang="ru-RU" sz="1600" dirty="0" err="1"/>
              <a:t>активним</a:t>
            </a:r>
            <a:r>
              <a:rPr lang="ru-RU" sz="1600" dirty="0"/>
              <a:t> </a:t>
            </a:r>
            <a:r>
              <a:rPr lang="ru-RU" sz="1600" dirty="0" err="1"/>
              <a:t>елементом</a:t>
            </a:r>
            <a:r>
              <a:rPr lang="ru-RU" sz="1600" dirty="0"/>
              <a:t> </a:t>
            </a:r>
            <a:r>
              <a:rPr lang="ru-RU" sz="1600" dirty="0" err="1"/>
              <a:t>завдяки</a:t>
            </a:r>
            <a:r>
              <a:rPr lang="ru-RU" sz="1600" dirty="0"/>
              <a:t> </a:t>
            </a:r>
            <a:r>
              <a:rPr lang="ru-RU" sz="1600" dirty="0" err="1"/>
              <a:t>зміни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рН, </a:t>
            </a:r>
            <a:r>
              <a:rPr lang="ru-RU" sz="1600" dirty="0" err="1"/>
              <a:t>створюючи</a:t>
            </a:r>
            <a:r>
              <a:rPr lang="ru-RU" sz="1600" dirty="0"/>
              <a:t> </a:t>
            </a:r>
            <a:r>
              <a:rPr lang="ru-RU" sz="1600" dirty="0" err="1"/>
              <a:t>субфазу</a:t>
            </a:r>
            <a:r>
              <a:rPr lang="ru-RU" sz="1600" dirty="0"/>
              <a:t> для </a:t>
            </a:r>
            <a:r>
              <a:rPr lang="ru-RU" sz="1600" dirty="0" err="1"/>
              <a:t>взаємодії</a:t>
            </a:r>
            <a:r>
              <a:rPr lang="ru-RU" sz="1600" dirty="0"/>
              <a:t> </a:t>
            </a:r>
            <a:r>
              <a:rPr lang="ru-RU" sz="1600" dirty="0" err="1"/>
              <a:t>моношару</a:t>
            </a:r>
            <a:r>
              <a:rPr lang="ru-RU" sz="1600" dirty="0"/>
              <a:t> з </a:t>
            </a:r>
            <a:r>
              <a:rPr lang="ru-RU" sz="1600" dirty="0" err="1"/>
              <a:t>новими</a:t>
            </a:r>
            <a:r>
              <a:rPr lang="ru-RU" sz="1600" dirty="0"/>
              <a:t> </a:t>
            </a:r>
            <a:r>
              <a:rPr lang="ru-RU" sz="1600" dirty="0" err="1"/>
              <a:t>іонами</a:t>
            </a:r>
            <a:r>
              <a:rPr lang="ru-RU" sz="1600" dirty="0"/>
              <a:t> і молекулами </a:t>
            </a:r>
          </a:p>
        </p:txBody>
      </p:sp>
    </p:spTree>
    <p:extLst>
      <p:ext uri="{BB962C8B-B14F-4D97-AF65-F5344CB8AC3E}">
        <p14:creationId xmlns:p14="http://schemas.microsoft.com/office/powerpoint/2010/main" val="23803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.user-123\Documents\лекции по наномедицине\лекції по наномедицині\л 1 рисунки\рис. 17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3235"/>
            <a:ext cx="6203329" cy="570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3064" y="6027421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Молекула стеаринової кислоти СН</a:t>
            </a:r>
            <a:r>
              <a:rPr lang="uk-UA" b="1" baseline="-25000" dirty="0">
                <a:solidFill>
                  <a:srgbClr val="002060"/>
                </a:solidFill>
              </a:rPr>
              <a:t>3</a:t>
            </a:r>
            <a:r>
              <a:rPr lang="uk-UA" b="1" dirty="0">
                <a:solidFill>
                  <a:srgbClr val="002060"/>
                </a:solidFill>
              </a:rPr>
              <a:t>(СН</a:t>
            </a:r>
            <a:r>
              <a:rPr lang="uk-UA" b="1" baseline="-25000" dirty="0">
                <a:solidFill>
                  <a:srgbClr val="002060"/>
                </a:solidFill>
              </a:rPr>
              <a:t>2</a:t>
            </a:r>
            <a:r>
              <a:rPr lang="uk-UA" b="1" dirty="0">
                <a:solidFill>
                  <a:srgbClr val="002060"/>
                </a:solidFill>
              </a:rPr>
              <a:t>)</a:t>
            </a:r>
            <a:r>
              <a:rPr lang="uk-UA" b="1" baseline="-25000" dirty="0">
                <a:solidFill>
                  <a:srgbClr val="002060"/>
                </a:solidFill>
              </a:rPr>
              <a:t>16</a:t>
            </a:r>
            <a:r>
              <a:rPr lang="uk-UA" b="1" dirty="0">
                <a:solidFill>
                  <a:srgbClr val="002060"/>
                </a:solidFill>
              </a:rPr>
              <a:t>СООН на поверхні води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024" y="1916832"/>
            <a:ext cx="2267744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err="1"/>
              <a:t>Амфіфільні</a:t>
            </a:r>
            <a:r>
              <a:rPr lang="uk-UA" dirty="0"/>
              <a:t> молекули мають гідрофільну головку (ОН-групу) та гідрофобний хвіст (</a:t>
            </a:r>
            <a:r>
              <a:rPr lang="uk-UA" dirty="0" err="1"/>
              <a:t>СН-група</a:t>
            </a:r>
            <a:r>
              <a:rPr lang="uk-UA" dirty="0"/>
              <a:t>), тому вони не тонуть у воді та </a:t>
            </a:r>
            <a:r>
              <a:rPr lang="uk-UA" dirty="0" err="1"/>
              <a:t>одинаково</a:t>
            </a:r>
            <a:r>
              <a:rPr lang="uk-UA" dirty="0"/>
              <a:t> орієнтуються відносно поверхні-хвостами догори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.user-123\Documents\лекции по наномедицине\лекції по наномедицині\л 1 рисунки\рис. 18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5" y="1340768"/>
            <a:ext cx="8933163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3386" y="4221088"/>
            <a:ext cx="8297219" cy="230832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lvl="1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/>
              <a:t>Далі </a:t>
            </a:r>
            <a:r>
              <a:rPr lang="uk-UA" dirty="0" err="1"/>
              <a:t>моношар</a:t>
            </a:r>
            <a:r>
              <a:rPr lang="uk-UA" dirty="0"/>
              <a:t> переноситься на тверду підкладку, яка вертикально або горизонтально занурюється у воду, а потім піднімається. В результаті утворюються </a:t>
            </a:r>
            <a:r>
              <a:rPr lang="uk-UA" dirty="0" err="1"/>
              <a:t>моношарові</a:t>
            </a:r>
            <a:r>
              <a:rPr lang="uk-UA" dirty="0"/>
              <a:t> </a:t>
            </a:r>
            <a:r>
              <a:rPr lang="uk-UA" dirty="0" err="1"/>
              <a:t>нанорозмірні</a:t>
            </a:r>
            <a:r>
              <a:rPr lang="uk-UA" dirty="0"/>
              <a:t> плівки з формуванням структур з різною орієнтацією молекул у суміжних шарах (</a:t>
            </a:r>
            <a:r>
              <a:rPr lang="en-US" dirty="0"/>
              <a:t>X</a:t>
            </a:r>
            <a:r>
              <a:rPr lang="uk-UA" dirty="0"/>
              <a:t>-, </a:t>
            </a:r>
            <a:r>
              <a:rPr lang="en-US" dirty="0"/>
              <a:t>Y</a:t>
            </a:r>
            <a:r>
              <a:rPr lang="uk-UA" dirty="0"/>
              <a:t>-, </a:t>
            </a:r>
            <a:r>
              <a:rPr lang="en-US" dirty="0"/>
              <a:t>Z</a:t>
            </a:r>
            <a:r>
              <a:rPr lang="uk-UA" dirty="0" err="1" smtClean="0"/>
              <a:t>-структури</a:t>
            </a:r>
            <a:r>
              <a:rPr lang="uk-UA" dirty="0" smtClean="0"/>
              <a:t>). </a:t>
            </a:r>
          </a:p>
          <a:p>
            <a:pPr marL="742950" lvl="1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 err="1" smtClean="0">
                <a:latin typeface="Times New Roman"/>
                <a:ea typeface="Times New Roman"/>
              </a:rPr>
              <a:t>Ленгмюровські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плівки і </a:t>
            </a:r>
            <a:r>
              <a:rPr lang="uk-UA" dirty="0" err="1">
                <a:latin typeface="Times New Roman"/>
                <a:ea typeface="Times New Roman"/>
              </a:rPr>
              <a:t>нанокомпозити</a:t>
            </a:r>
            <a:r>
              <a:rPr lang="uk-UA" dirty="0">
                <a:latin typeface="Times New Roman"/>
                <a:ea typeface="Times New Roman"/>
              </a:rPr>
              <a:t> на їх основі знайшли застосування як довгохвильові рентгенівські дифракційні решітки, газові сенсори, тощо.</a:t>
            </a:r>
            <a:endParaRPr lang="ru-RU" dirty="0">
              <a:latin typeface="Times New Roman"/>
              <a:ea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6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.user-123\Documents\лекции по наномедицине\лекції по наномедицині\л 1 рисунки\рис. 19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17" y="1700808"/>
            <a:ext cx="8662469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3717" y="4485019"/>
            <a:ext cx="8662469" cy="2308324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i="1" dirty="0" err="1"/>
              <a:t>Дендримери</a:t>
            </a:r>
            <a:r>
              <a:rPr lang="uk-UA" i="1" dirty="0"/>
              <a:t>.</a:t>
            </a:r>
            <a:r>
              <a:rPr lang="uk-UA" dirty="0"/>
              <a:t> </a:t>
            </a:r>
            <a:r>
              <a:rPr lang="uk-UA" dirty="0" smtClean="0"/>
              <a:t>Це </a:t>
            </a:r>
            <a:r>
              <a:rPr lang="uk-UA" dirty="0" err="1"/>
              <a:t>багатовідросткові</a:t>
            </a:r>
            <a:r>
              <a:rPr lang="uk-UA" dirty="0"/>
              <a:t> синтетичні монодисперсні макромолекули з центральним ядром, гілками та кінцевими функціональними групами </a:t>
            </a:r>
            <a:r>
              <a:rPr lang="uk-UA" dirty="0" err="1"/>
              <a:t>розмірностю</a:t>
            </a:r>
            <a:r>
              <a:rPr lang="uk-UA" dirty="0"/>
              <a:t> від 5 до 20 </a:t>
            </a:r>
            <a:r>
              <a:rPr lang="uk-UA" dirty="0" err="1"/>
              <a:t>нм</a:t>
            </a:r>
            <a:r>
              <a:rPr lang="uk-UA" dirty="0"/>
              <a:t> </a:t>
            </a:r>
            <a:r>
              <a:rPr lang="uk-UA" dirty="0" smtClean="0"/>
              <a:t>. </a:t>
            </a:r>
          </a:p>
          <a:p>
            <a:pPr algn="just"/>
            <a:r>
              <a:rPr lang="uk-UA" dirty="0" smtClean="0">
                <a:latin typeface="Times New Roman"/>
                <a:ea typeface="Times New Roman"/>
              </a:rPr>
              <a:t>Перспективність </a:t>
            </a:r>
            <a:r>
              <a:rPr lang="uk-UA" dirty="0">
                <a:latin typeface="Times New Roman"/>
                <a:ea typeface="Times New Roman"/>
              </a:rPr>
              <a:t>застосування в медицині обумовлена їх низькою </a:t>
            </a:r>
            <a:r>
              <a:rPr lang="uk-UA" dirty="0" err="1">
                <a:latin typeface="Times New Roman"/>
                <a:ea typeface="Times New Roman"/>
              </a:rPr>
              <a:t>вязкістю</a:t>
            </a:r>
            <a:r>
              <a:rPr lang="uk-UA" dirty="0">
                <a:latin typeface="Times New Roman"/>
                <a:ea typeface="Times New Roman"/>
              </a:rPr>
              <a:t> розчинів, компактністю, </a:t>
            </a:r>
            <a:r>
              <a:rPr lang="uk-UA" dirty="0" err="1">
                <a:latin typeface="Times New Roman"/>
                <a:ea typeface="Times New Roman"/>
              </a:rPr>
              <a:t>можливостю</a:t>
            </a:r>
            <a:r>
              <a:rPr lang="uk-UA" dirty="0">
                <a:latin typeface="Times New Roman"/>
                <a:ea typeface="Times New Roman"/>
              </a:rPr>
              <a:t> підгонки молекулярних параметрів для </a:t>
            </a:r>
            <a:r>
              <a:rPr lang="uk-UA" dirty="0" err="1">
                <a:latin typeface="Times New Roman"/>
                <a:ea typeface="Times New Roman"/>
              </a:rPr>
              <a:t>взаємодіх</a:t>
            </a:r>
            <a:r>
              <a:rPr lang="uk-UA" dirty="0">
                <a:latin typeface="Times New Roman"/>
                <a:ea typeface="Times New Roman"/>
              </a:rPr>
              <a:t> з біологічним об’єктом. </a:t>
            </a:r>
            <a:r>
              <a:rPr lang="ru-RU" dirty="0">
                <a:latin typeface="Times New Roman"/>
                <a:ea typeface="Times New Roman"/>
              </a:rPr>
              <a:t>Тому </a:t>
            </a:r>
            <a:r>
              <a:rPr lang="ru-RU" dirty="0" err="1">
                <a:latin typeface="Times New Roman"/>
                <a:ea typeface="Times New Roman"/>
              </a:rPr>
              <a:t>відкриваються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нові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можливості</a:t>
            </a:r>
            <a:r>
              <a:rPr lang="ru-RU" dirty="0">
                <a:latin typeface="Times New Roman"/>
                <a:ea typeface="Times New Roman"/>
              </a:rPr>
              <a:t> для </a:t>
            </a:r>
            <a:r>
              <a:rPr lang="ru-RU" dirty="0" err="1">
                <a:latin typeface="Times New Roman"/>
                <a:ea typeface="Times New Roman"/>
              </a:rPr>
              <a:t>створення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нових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лікарських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засобів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методів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їх</a:t>
            </a:r>
            <a:r>
              <a:rPr lang="ru-RU" dirty="0">
                <a:latin typeface="Times New Roman"/>
                <a:ea typeface="Times New Roman"/>
              </a:rPr>
              <a:t> доставки до </a:t>
            </a:r>
            <a:r>
              <a:rPr lang="ru-RU" dirty="0" err="1">
                <a:latin typeface="Times New Roman"/>
                <a:ea typeface="Times New Roman"/>
              </a:rPr>
              <a:t>патологічного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процесу</a:t>
            </a:r>
            <a:endParaRPr lang="uk-UA" b="1" dirty="0" smtClean="0">
              <a:solidFill>
                <a:srgbClr val="002060"/>
              </a:solidFill>
            </a:endParaRPr>
          </a:p>
          <a:p>
            <a:pPr algn="just"/>
            <a:r>
              <a:rPr lang="uk-UA" b="1" dirty="0" smtClean="0">
                <a:solidFill>
                  <a:srgbClr val="002060"/>
                </a:solidFill>
              </a:rPr>
              <a:t>Схема </a:t>
            </a:r>
            <a:r>
              <a:rPr lang="uk-UA" b="1" dirty="0">
                <a:solidFill>
                  <a:srgbClr val="002060"/>
                </a:solidFill>
              </a:rPr>
              <a:t>збільшення розміру </a:t>
            </a:r>
            <a:r>
              <a:rPr lang="uk-UA" b="1" dirty="0" err="1">
                <a:solidFill>
                  <a:srgbClr val="002060"/>
                </a:solidFill>
              </a:rPr>
              <a:t>дендримера</a:t>
            </a:r>
            <a:r>
              <a:rPr lang="uk-UA" b="1" dirty="0">
                <a:solidFill>
                  <a:srgbClr val="002060"/>
                </a:solidFill>
              </a:rPr>
              <a:t> від ядра назовні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99792" y="908720"/>
            <a:ext cx="4235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err="1">
                <a:solidFill>
                  <a:srgbClr val="002060"/>
                </a:solidFill>
              </a:rPr>
              <a:t>Тривимірні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</a:rPr>
              <a:t>наночастинки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.user-123\Documents\лекции по наномедицине\лекції по наномедицині\л 1 рисунки\рис. 20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266" y="1538944"/>
            <a:ext cx="6768900" cy="435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67874" y="317925"/>
            <a:ext cx="4206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</a:rPr>
              <a:t>Фулерени</a:t>
            </a:r>
            <a:r>
              <a:rPr lang="uk-UA" b="1" dirty="0">
                <a:solidFill>
                  <a:srgbClr val="002060"/>
                </a:solidFill>
              </a:rPr>
              <a:t>. Схематичне зображення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5921782"/>
            <a:ext cx="7200800" cy="64633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err="1"/>
              <a:t>Фулерени</a:t>
            </a:r>
            <a:r>
              <a:rPr lang="uk-UA" dirty="0"/>
              <a:t> – це алотропна модифікація вуглецю у вигляді пологих сферичних утворень</a:t>
            </a:r>
            <a:endParaRPr lang="ru-RU" dirty="0"/>
          </a:p>
        </p:txBody>
      </p:sp>
      <p:pic>
        <p:nvPicPr>
          <p:cNvPr id="4098" name="Picture 2" descr="http://upload.wikimedia.org/wikipedia/commons/thumb/f/f8/Eight_Allotropes_of_Carbon.png/350px-Eight_Allotropes_of_Carbon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7257"/>
            <a:ext cx="33337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251" y="4509120"/>
            <a:ext cx="2088746" cy="1015663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uk-UA" sz="1200" b="1" dirty="0"/>
              <a:t>a)</a:t>
            </a:r>
            <a:r>
              <a:rPr lang="uk-UA" sz="1200" dirty="0"/>
              <a:t> </a:t>
            </a:r>
            <a:r>
              <a:rPr lang="uk-UA" sz="1200" dirty="0">
                <a:hlinkClick r:id="rId5" action="ppaction://hlinkfile" tooltip="Алмаз"/>
              </a:rPr>
              <a:t>Алмаз</a:t>
            </a:r>
            <a:r>
              <a:rPr lang="uk-UA" sz="1200" dirty="0"/>
              <a:t>, </a:t>
            </a:r>
            <a:r>
              <a:rPr lang="uk-UA" sz="1200" b="1" dirty="0"/>
              <a:t>b)</a:t>
            </a:r>
            <a:r>
              <a:rPr lang="uk-UA" sz="1200" dirty="0"/>
              <a:t> </a:t>
            </a:r>
            <a:r>
              <a:rPr lang="uk-UA" sz="1200" dirty="0">
                <a:hlinkClick r:id="rId6" action="ppaction://hlinkfile" tooltip="Графіт"/>
              </a:rPr>
              <a:t>Графіт</a:t>
            </a:r>
            <a:r>
              <a:rPr lang="uk-UA" sz="1200" dirty="0"/>
              <a:t> (</a:t>
            </a:r>
            <a:r>
              <a:rPr lang="uk-UA" sz="1200" dirty="0" err="1">
                <a:hlinkClick r:id="rId7" action="ppaction://hlinkfile" tooltip="Графен"/>
              </a:rPr>
              <a:t>Графен</a:t>
            </a:r>
            <a:r>
              <a:rPr lang="uk-UA" sz="1200" dirty="0"/>
              <a:t>) </a:t>
            </a:r>
            <a:r>
              <a:rPr lang="uk-UA" sz="1200" b="1" dirty="0"/>
              <a:t>c)</a:t>
            </a:r>
            <a:r>
              <a:rPr lang="uk-UA" sz="1200" dirty="0"/>
              <a:t> </a:t>
            </a:r>
            <a:r>
              <a:rPr lang="uk-UA" sz="1200" dirty="0" err="1">
                <a:hlinkClick r:id="rId8" action="ppaction://hlinkfile" tooltip="Лонсдейліт"/>
              </a:rPr>
              <a:t>Лонсдейліт</a:t>
            </a:r>
            <a:r>
              <a:rPr lang="uk-UA" sz="1200" dirty="0"/>
              <a:t> </a:t>
            </a:r>
            <a:r>
              <a:rPr lang="uk-UA" sz="1200" b="1" dirty="0"/>
              <a:t>d)</a:t>
            </a:r>
            <a:r>
              <a:rPr lang="uk-UA" sz="1200" dirty="0"/>
              <a:t> </a:t>
            </a:r>
            <a:r>
              <a:rPr lang="uk-UA" sz="1200" dirty="0" err="1">
                <a:hlinkClick r:id="rId9" action="ppaction://hlinkfile" tooltip="Фулерен"/>
              </a:rPr>
              <a:t>Фулерен</a:t>
            </a:r>
            <a:r>
              <a:rPr lang="uk-UA" sz="1200" dirty="0"/>
              <a:t> (C60) </a:t>
            </a:r>
            <a:r>
              <a:rPr lang="uk-UA" sz="1200" b="1" dirty="0"/>
              <a:t>e)</a:t>
            </a:r>
            <a:r>
              <a:rPr lang="uk-UA" sz="1200" dirty="0"/>
              <a:t> C540 </a:t>
            </a:r>
            <a:r>
              <a:rPr lang="uk-UA" sz="1200" b="1" dirty="0"/>
              <a:t>f)</a:t>
            </a:r>
            <a:r>
              <a:rPr lang="uk-UA" sz="1200" dirty="0"/>
              <a:t> C70 </a:t>
            </a:r>
            <a:r>
              <a:rPr lang="uk-UA" sz="1200" b="1" dirty="0"/>
              <a:t>g)</a:t>
            </a:r>
            <a:r>
              <a:rPr lang="uk-UA" sz="1200" dirty="0"/>
              <a:t> </a:t>
            </a:r>
            <a:r>
              <a:rPr lang="uk-UA" sz="1200" dirty="0">
                <a:hlinkClick r:id="rId10" action="ppaction://hlinkfile" tooltip="Аморфний вуглець"/>
              </a:rPr>
              <a:t>Аморфний вуглець</a:t>
            </a:r>
            <a:r>
              <a:rPr lang="uk-UA" sz="1200" dirty="0"/>
              <a:t> </a:t>
            </a:r>
            <a:r>
              <a:rPr lang="uk-UA" sz="1200" b="1" dirty="0"/>
              <a:t>h)</a:t>
            </a:r>
            <a:r>
              <a:rPr lang="uk-UA" sz="1200" dirty="0"/>
              <a:t> </a:t>
            </a:r>
            <a:r>
              <a:rPr lang="uk-UA" sz="1200" dirty="0">
                <a:hlinkClick r:id="rId11" action="ppaction://hlinkfile" tooltip="Вуглецеві нанотрубки"/>
              </a:rPr>
              <a:t>Вуглецеві </a:t>
            </a:r>
            <a:r>
              <a:rPr lang="uk-UA" sz="1200" dirty="0" err="1">
                <a:hlinkClick r:id="rId11" action="ppaction://hlinkfile" tooltip="Вуглецеві нанотрубки"/>
              </a:rPr>
              <a:t>нанотрубки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946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6912768" cy="34778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uk-UA" sz="2800" b="1" i="1" dirty="0" err="1">
                <a:solidFill>
                  <a:schemeClr val="bg1"/>
                </a:solidFill>
                <a:latin typeface="Times New Roman"/>
                <a:ea typeface="Times New Roman"/>
              </a:rPr>
              <a:t>Нанонаука</a:t>
            </a:r>
            <a:r>
              <a:rPr lang="uk-UA" sz="2800" b="1" i="1" dirty="0">
                <a:solidFill>
                  <a:schemeClr val="bg1"/>
                </a:solidFill>
                <a:latin typeface="Times New Roman"/>
                <a:ea typeface="Times New Roman"/>
              </a:rPr>
              <a:t> (</a:t>
            </a:r>
            <a:r>
              <a:rPr lang="en-US" sz="2800" b="1" i="1" dirty="0" err="1">
                <a:solidFill>
                  <a:schemeClr val="bg1"/>
                </a:solidFill>
                <a:latin typeface="Times New Roman"/>
                <a:ea typeface="Times New Roman"/>
              </a:rPr>
              <a:t>Nanoscience</a:t>
            </a:r>
            <a:r>
              <a:rPr lang="uk-UA" sz="2800" b="1" i="1" dirty="0">
                <a:solidFill>
                  <a:schemeClr val="bg1"/>
                </a:solidFill>
                <a:latin typeface="Times New Roman"/>
                <a:ea typeface="Times New Roman"/>
              </a:rPr>
              <a:t>)</a:t>
            </a:r>
            <a:r>
              <a:rPr lang="uk-UA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>
                <a:latin typeface="Times New Roman"/>
                <a:ea typeface="Times New Roman"/>
              </a:rPr>
              <a:t>вивчає фізичні, фізико-хімічні, біологічні, ф</a:t>
            </a:r>
            <a:r>
              <a:rPr lang="en-US" sz="2400" dirty="0">
                <a:latin typeface="Times New Roman"/>
                <a:ea typeface="Times New Roman"/>
              </a:rPr>
              <a:t>a</a:t>
            </a:r>
            <a:r>
              <a:rPr lang="uk-UA" sz="2400" dirty="0" err="1">
                <a:latin typeface="Times New Roman"/>
                <a:ea typeface="Times New Roman"/>
              </a:rPr>
              <a:t>рмакологічні</a:t>
            </a:r>
            <a:r>
              <a:rPr lang="uk-UA" sz="2400" dirty="0">
                <a:latin typeface="Times New Roman"/>
                <a:ea typeface="Times New Roman"/>
              </a:rPr>
              <a:t>, токсикологічні властивості </a:t>
            </a:r>
            <a:r>
              <a:rPr lang="uk-UA" sz="2400" dirty="0" err="1">
                <a:latin typeface="Times New Roman"/>
                <a:ea typeface="Times New Roman"/>
              </a:rPr>
              <a:t>наночастинок</a:t>
            </a:r>
            <a:r>
              <a:rPr lang="uk-UA" sz="2400" dirty="0">
                <a:latin typeface="Times New Roman"/>
                <a:ea typeface="Times New Roman"/>
              </a:rPr>
              <a:t> розміром до 100 </a:t>
            </a:r>
            <a:r>
              <a:rPr lang="uk-UA" sz="2400" dirty="0" err="1">
                <a:latin typeface="Times New Roman"/>
                <a:ea typeface="Times New Roman"/>
              </a:rPr>
              <a:t>нм</a:t>
            </a:r>
            <a:r>
              <a:rPr lang="uk-UA" sz="2400" dirty="0">
                <a:latin typeface="Times New Roman"/>
                <a:ea typeface="Times New Roman"/>
              </a:rPr>
              <a:t> (1 </a:t>
            </a:r>
            <a:r>
              <a:rPr lang="uk-UA" sz="2400" dirty="0" err="1">
                <a:latin typeface="Times New Roman"/>
                <a:ea typeface="Times New Roman"/>
              </a:rPr>
              <a:t>нм</a:t>
            </a:r>
            <a:r>
              <a:rPr lang="uk-UA" sz="2400" dirty="0">
                <a:latin typeface="Times New Roman"/>
                <a:ea typeface="Times New Roman"/>
              </a:rPr>
              <a:t> = 10</a:t>
            </a:r>
            <a:r>
              <a:rPr lang="uk-UA" sz="2400" baseline="30000" dirty="0">
                <a:latin typeface="Times New Roman"/>
                <a:ea typeface="Times New Roman"/>
              </a:rPr>
              <a:t>-9</a:t>
            </a:r>
            <a:r>
              <a:rPr lang="uk-UA" sz="2400" dirty="0">
                <a:latin typeface="Times New Roman"/>
                <a:ea typeface="Times New Roman"/>
              </a:rPr>
              <a:t> м = 10 Å), можливість  їх синтезу за допомогою нанотехнологій та застосування в різних галузях народного господарства, клінічній медицині, фармакології,  ветеринарній медицині,фармації, біології.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293096"/>
            <a:ext cx="6912768" cy="16312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uk-UA" sz="2000" i="1" dirty="0">
                <a:latin typeface="Times New Roman"/>
                <a:ea typeface="Times New Roman"/>
              </a:rPr>
              <a:t>Нанотехнологія (</a:t>
            </a:r>
            <a:r>
              <a:rPr lang="en-US" sz="2000" i="1" dirty="0">
                <a:latin typeface="Times New Roman"/>
                <a:ea typeface="Times New Roman"/>
              </a:rPr>
              <a:t>Nanotechnology</a:t>
            </a:r>
            <a:r>
              <a:rPr lang="uk-UA" sz="2000" i="1" dirty="0">
                <a:latin typeface="Times New Roman"/>
                <a:ea typeface="Times New Roman"/>
              </a:rPr>
              <a:t>)</a:t>
            </a:r>
            <a:r>
              <a:rPr lang="uk-UA" sz="2000" dirty="0">
                <a:latin typeface="Times New Roman"/>
                <a:ea typeface="Times New Roman"/>
              </a:rPr>
              <a:t> — сукупність наукових знань, способів і засобів, спрямованого, регульованого складання (синтезу) із окремих атомів і молекул різних речовин, матеріалів і виробів  із лінійним розміром елементів структури до 100 </a:t>
            </a:r>
            <a:r>
              <a:rPr lang="uk-UA" sz="2000" dirty="0" err="1">
                <a:latin typeface="Times New Roman"/>
                <a:ea typeface="Times New Roman"/>
              </a:rPr>
              <a:t>нм</a:t>
            </a:r>
            <a:r>
              <a:rPr lang="uk-UA" sz="2000" dirty="0">
                <a:latin typeface="Times New Roman"/>
                <a:ea typeface="Times New Roman"/>
              </a:rPr>
              <a:t>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75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.user-123\Documents\лекции по наномедицине\лекції по наномедицині\л 1 рисунки\рис. 21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949" y="476672"/>
            <a:ext cx="5760640" cy="526653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50101" y="5877272"/>
            <a:ext cx="5760640" cy="64633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/>
                <a:ea typeface="Times New Roman"/>
              </a:rPr>
              <a:t>С</a:t>
            </a:r>
            <a:r>
              <a:rPr lang="uk-UA" baseline="-25000" dirty="0">
                <a:latin typeface="Times New Roman"/>
                <a:ea typeface="Times New Roman"/>
              </a:rPr>
              <a:t>60</a:t>
            </a:r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uk-UA" dirty="0" err="1">
                <a:latin typeface="Times New Roman"/>
                <a:ea typeface="Times New Roman"/>
              </a:rPr>
              <a:t>–класична</a:t>
            </a:r>
            <a:r>
              <a:rPr lang="uk-UA" dirty="0">
                <a:latin typeface="Times New Roman"/>
                <a:ea typeface="Times New Roman"/>
              </a:rPr>
              <a:t> структура, на поверхні якої шестичленні кільця пов’язані між собою п’ятичленними циклами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95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.user-123\Documents\лекции по наномедицине\лекції по наномедицині\л 1 рисунки\рис. 22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89" y="253988"/>
            <a:ext cx="758360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1180" y="5949280"/>
            <a:ext cx="7583605" cy="646331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err="1">
                <a:latin typeface="Times New Roman"/>
                <a:ea typeface="Times New Roman"/>
              </a:rPr>
              <a:t>Фулерени</a:t>
            </a:r>
            <a:r>
              <a:rPr lang="uk-UA" dirty="0">
                <a:latin typeface="Times New Roman"/>
                <a:ea typeface="Times New Roman"/>
              </a:rPr>
              <a:t> були відкриті у 1985 році Робертом </a:t>
            </a:r>
            <a:r>
              <a:rPr lang="uk-UA" dirty="0" err="1">
                <a:latin typeface="Times New Roman"/>
                <a:ea typeface="Times New Roman"/>
              </a:rPr>
              <a:t>Керлом</a:t>
            </a:r>
            <a:r>
              <a:rPr lang="uk-UA" dirty="0">
                <a:latin typeface="Times New Roman"/>
                <a:ea typeface="Times New Roman"/>
              </a:rPr>
              <a:t>, Гарольдом </a:t>
            </a:r>
            <a:r>
              <a:rPr lang="uk-UA" dirty="0" err="1">
                <a:latin typeface="Times New Roman"/>
                <a:ea typeface="Times New Roman"/>
              </a:rPr>
              <a:t>Крото</a:t>
            </a:r>
            <a:r>
              <a:rPr lang="uk-UA" dirty="0">
                <a:latin typeface="Times New Roman"/>
                <a:ea typeface="Times New Roman"/>
              </a:rPr>
              <a:t> та Річардом </a:t>
            </a:r>
            <a:r>
              <a:rPr lang="uk-UA" dirty="0" err="1">
                <a:latin typeface="Times New Roman"/>
                <a:ea typeface="Times New Roman"/>
              </a:rPr>
              <a:t>Смоллі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92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5544616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5013176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2060"/>
                </a:solidFill>
              </a:rPr>
              <a:t>Дозволені значення хвильового вектора задаються співвідношенням k=2π</a:t>
            </a:r>
            <a:r>
              <a:rPr lang="uk-UA" sz="1600" dirty="0">
                <a:solidFill>
                  <a:srgbClr val="002060"/>
                </a:solidFill>
              </a:rPr>
              <a:t>/ </a:t>
            </a:r>
            <a:r>
              <a:rPr lang="uk-UA" sz="1600" dirty="0" smtClean="0">
                <a:solidFill>
                  <a:srgbClr val="002060"/>
                </a:solidFill>
              </a:rPr>
              <a:t>λn = nπ/L </a:t>
            </a:r>
            <a:r>
              <a:rPr lang="uk-UA" sz="1600" dirty="0">
                <a:solidFill>
                  <a:srgbClr val="002060"/>
                </a:solidFill>
              </a:rPr>
              <a:t>(n = 1, 2, 3,...), </a:t>
            </a:r>
            <a:r>
              <a:rPr lang="uk-UA" sz="1600" dirty="0" smtClean="0">
                <a:solidFill>
                  <a:srgbClr val="002060"/>
                </a:solidFill>
              </a:rPr>
              <a:t>де L  у відповідності з рисунком може приймати значення</a:t>
            </a:r>
            <a:r>
              <a:rPr lang="uk-UA" sz="1600" dirty="0">
                <a:solidFill>
                  <a:srgbClr val="002060"/>
                </a:solidFill>
              </a:rPr>
              <a:t>, </a:t>
            </a:r>
            <a:r>
              <a:rPr lang="uk-UA" sz="1600" dirty="0" smtClean="0">
                <a:solidFill>
                  <a:srgbClr val="002060"/>
                </a:solidFill>
              </a:rPr>
              <a:t>рівні </a:t>
            </a:r>
            <a:r>
              <a:rPr lang="uk-UA" sz="1600" i="1" dirty="0">
                <a:solidFill>
                  <a:srgbClr val="002060"/>
                </a:solidFill>
              </a:rPr>
              <a:t>a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smtClean="0">
                <a:solidFill>
                  <a:srgbClr val="002060"/>
                </a:solidFill>
              </a:rPr>
              <a:t>або </a:t>
            </a:r>
            <a:r>
              <a:rPr lang="uk-UA" sz="1600" i="1" dirty="0" smtClean="0">
                <a:solidFill>
                  <a:srgbClr val="002060"/>
                </a:solidFill>
              </a:rPr>
              <a:t>б</a:t>
            </a:r>
            <a:r>
              <a:rPr lang="uk-UA" sz="1600" dirty="0" smtClean="0">
                <a:solidFill>
                  <a:srgbClr val="002060"/>
                </a:solidFill>
              </a:rPr>
              <a:t> , тобто відповідні електрони можуть мати тільки фіксовані величини енергії (</a:t>
            </a:r>
            <a:r>
              <a:rPr lang="uk-UA" sz="1600" i="1" dirty="0" err="1" smtClean="0">
                <a:solidFill>
                  <a:srgbClr val="002060"/>
                </a:solidFill>
              </a:rPr>
              <a:t>квантовое</a:t>
            </a:r>
            <a:r>
              <a:rPr lang="uk-UA" sz="1600" i="1" dirty="0" smtClean="0">
                <a:solidFill>
                  <a:srgbClr val="002060"/>
                </a:solidFill>
              </a:rPr>
              <a:t> </a:t>
            </a:r>
            <a:r>
              <a:rPr lang="uk-UA" sz="1600" i="1" dirty="0" err="1" smtClean="0">
                <a:solidFill>
                  <a:srgbClr val="002060"/>
                </a:solidFill>
              </a:rPr>
              <a:t>ограничение</a:t>
            </a:r>
            <a:r>
              <a:rPr lang="uk-UA" sz="1600" dirty="0" smtClean="0">
                <a:solidFill>
                  <a:srgbClr val="002060"/>
                </a:solidFill>
              </a:rPr>
              <a:t>)</a:t>
            </a:r>
            <a:r>
              <a:rPr lang="uk-UA" sz="1600" i="1" dirty="0" smtClean="0">
                <a:solidFill>
                  <a:srgbClr val="002060"/>
                </a:solidFill>
              </a:rPr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719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9897"/>
            <a:ext cx="5472608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415547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5547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1502" y="4715002"/>
            <a:ext cx="829390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err="1">
                <a:solidFill>
                  <a:srgbClr val="002060"/>
                </a:solidFill>
              </a:rPr>
              <a:t>Квантовое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ограничение</a:t>
            </a:r>
            <a:r>
              <a:rPr lang="uk-UA" sz="1600" dirty="0">
                <a:solidFill>
                  <a:srgbClr val="002060"/>
                </a:solidFill>
              </a:rPr>
              <a:t>, </a:t>
            </a:r>
            <a:r>
              <a:rPr lang="uk-UA" sz="1600" dirty="0" err="1">
                <a:solidFill>
                  <a:srgbClr val="002060"/>
                </a:solidFill>
              </a:rPr>
              <a:t>проявляясь</a:t>
            </a:r>
            <a:r>
              <a:rPr lang="uk-UA" sz="1600" dirty="0">
                <a:solidFill>
                  <a:srgbClr val="002060"/>
                </a:solidFill>
              </a:rPr>
              <a:t> в </a:t>
            </a:r>
            <a:r>
              <a:rPr lang="uk-UA" sz="1600" dirty="0" err="1">
                <a:solidFill>
                  <a:srgbClr val="002060"/>
                </a:solidFill>
              </a:rPr>
              <a:t>наноразмерных</a:t>
            </a:r>
            <a:r>
              <a:rPr lang="uk-UA" sz="1600" dirty="0">
                <a:solidFill>
                  <a:srgbClr val="002060"/>
                </a:solidFill>
              </a:rPr>
              <a:t> структурах, </a:t>
            </a:r>
            <a:r>
              <a:rPr lang="uk-UA" sz="1600" dirty="0" err="1">
                <a:solidFill>
                  <a:srgbClr val="002060"/>
                </a:solidFill>
              </a:rPr>
              <a:t>накладывает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специфический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отпечаток</a:t>
            </a:r>
            <a:r>
              <a:rPr lang="uk-UA" sz="1600" dirty="0">
                <a:solidFill>
                  <a:srgbClr val="002060"/>
                </a:solidFill>
              </a:rPr>
              <a:t> и на </a:t>
            </a:r>
            <a:r>
              <a:rPr lang="uk-UA" sz="1600" dirty="0" err="1">
                <a:solidFill>
                  <a:srgbClr val="002060"/>
                </a:solidFill>
              </a:rPr>
              <a:t>туннелирование</a:t>
            </a:r>
            <a:r>
              <a:rPr lang="uk-UA" sz="1600" dirty="0">
                <a:solidFill>
                  <a:srgbClr val="002060"/>
                </a:solidFill>
              </a:rPr>
              <a:t>. Так, </a:t>
            </a:r>
            <a:r>
              <a:rPr lang="uk-UA" sz="1600" dirty="0" err="1">
                <a:solidFill>
                  <a:srgbClr val="002060"/>
                </a:solidFill>
              </a:rPr>
              <a:t>квантование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энергетических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состояний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электронов</a:t>
            </a:r>
            <a:r>
              <a:rPr lang="uk-UA" sz="1600" dirty="0">
                <a:solidFill>
                  <a:srgbClr val="002060"/>
                </a:solidFill>
              </a:rPr>
              <a:t> в </a:t>
            </a:r>
            <a:r>
              <a:rPr lang="uk-UA" sz="1600" dirty="0" err="1">
                <a:solidFill>
                  <a:srgbClr val="002060"/>
                </a:solidFill>
              </a:rPr>
              <a:t>очень</a:t>
            </a:r>
            <a:r>
              <a:rPr lang="uk-UA" sz="1600" dirty="0">
                <a:solidFill>
                  <a:srgbClr val="002060"/>
                </a:solidFill>
              </a:rPr>
              <a:t> тонких, </a:t>
            </a:r>
            <a:r>
              <a:rPr lang="uk-UA" sz="1600" dirty="0" err="1">
                <a:solidFill>
                  <a:srgbClr val="002060"/>
                </a:solidFill>
              </a:rPr>
              <a:t>периодически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расположенных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потенциальных</a:t>
            </a:r>
            <a:r>
              <a:rPr lang="uk-UA" sz="1600" dirty="0">
                <a:solidFill>
                  <a:srgbClr val="002060"/>
                </a:solidFill>
              </a:rPr>
              <a:t> ямах </a:t>
            </a:r>
            <a:r>
              <a:rPr lang="uk-UA" sz="1600" dirty="0" err="1">
                <a:solidFill>
                  <a:srgbClr val="002060"/>
                </a:solidFill>
              </a:rPr>
              <a:t>приводит</a:t>
            </a:r>
            <a:r>
              <a:rPr lang="uk-UA" sz="1600" dirty="0">
                <a:solidFill>
                  <a:srgbClr val="002060"/>
                </a:solidFill>
              </a:rPr>
              <a:t> к тому, </a:t>
            </a:r>
            <a:r>
              <a:rPr lang="uk-UA" sz="1600" dirty="0" err="1">
                <a:solidFill>
                  <a:srgbClr val="002060"/>
                </a:solidFill>
              </a:rPr>
              <a:t>что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туннелирование</a:t>
            </a:r>
            <a:r>
              <a:rPr lang="uk-UA" sz="1600" dirty="0">
                <a:solidFill>
                  <a:srgbClr val="002060"/>
                </a:solidFill>
              </a:rPr>
              <a:t> через них </a:t>
            </a:r>
            <a:r>
              <a:rPr lang="uk-UA" sz="1600" dirty="0" err="1">
                <a:solidFill>
                  <a:srgbClr val="002060"/>
                </a:solidFill>
              </a:rPr>
              <a:t>приобретает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резонансный</a:t>
            </a:r>
            <a:r>
              <a:rPr lang="uk-UA" sz="1600" dirty="0">
                <a:solidFill>
                  <a:srgbClr val="002060"/>
                </a:solidFill>
              </a:rPr>
              <a:t> характер, то </a:t>
            </a:r>
            <a:r>
              <a:rPr lang="uk-UA" sz="1600" dirty="0" err="1">
                <a:solidFill>
                  <a:srgbClr val="002060"/>
                </a:solidFill>
              </a:rPr>
              <a:t>есть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туннельно</a:t>
            </a:r>
            <a:r>
              <a:rPr lang="uk-UA" sz="1600" dirty="0">
                <a:solidFill>
                  <a:srgbClr val="002060"/>
                </a:solidFill>
              </a:rPr>
              <a:t> просочиться через </a:t>
            </a:r>
            <a:r>
              <a:rPr lang="uk-UA" sz="1600" dirty="0" err="1">
                <a:solidFill>
                  <a:srgbClr val="002060"/>
                </a:solidFill>
              </a:rPr>
              <a:t>такую</a:t>
            </a:r>
            <a:r>
              <a:rPr lang="uk-UA" sz="1600" dirty="0">
                <a:solidFill>
                  <a:srgbClr val="002060"/>
                </a:solidFill>
              </a:rPr>
              <a:t> структуру </a:t>
            </a:r>
            <a:r>
              <a:rPr lang="uk-UA" sz="1600" dirty="0" err="1">
                <a:solidFill>
                  <a:srgbClr val="002060"/>
                </a:solidFill>
              </a:rPr>
              <a:t>могут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лишь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электроны</a:t>
            </a:r>
            <a:r>
              <a:rPr lang="uk-UA" sz="1600" dirty="0">
                <a:solidFill>
                  <a:srgbClr val="002060"/>
                </a:solidFill>
              </a:rPr>
              <a:t> с </a:t>
            </a:r>
            <a:r>
              <a:rPr lang="uk-UA" sz="1600" dirty="0" err="1">
                <a:solidFill>
                  <a:srgbClr val="002060"/>
                </a:solidFill>
              </a:rPr>
              <a:t>определенной</a:t>
            </a:r>
            <a:r>
              <a:rPr lang="uk-UA" sz="1600" dirty="0">
                <a:solidFill>
                  <a:srgbClr val="002060"/>
                </a:solidFill>
              </a:rPr>
              <a:t> </a:t>
            </a:r>
            <a:r>
              <a:rPr lang="uk-UA" sz="1600" dirty="0" err="1">
                <a:solidFill>
                  <a:srgbClr val="002060"/>
                </a:solidFill>
              </a:rPr>
              <a:t>энергией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62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80728"/>
            <a:ext cx="6408712" cy="538762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u="sng" dirty="0">
                <a:latin typeface="Times New Roman"/>
                <a:ea typeface="Calibri"/>
                <a:cs typeface="Times New Roman"/>
              </a:rPr>
              <a:t>Контрольні питання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1. Дати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визначення термінам «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нанонаука</a:t>
            </a:r>
            <a:r>
              <a:rPr lang="uk-UA" dirty="0">
                <a:latin typeface="Times New Roman"/>
                <a:ea typeface="Calibri"/>
                <a:cs typeface="Times New Roman"/>
              </a:rPr>
              <a:t>», «нанотехнології», «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наноматеріали</a:t>
            </a:r>
            <a:r>
              <a:rPr lang="uk-UA" dirty="0">
                <a:latin typeface="Times New Roman"/>
                <a:ea typeface="Calibri"/>
                <a:cs typeface="Times New Roman"/>
              </a:rPr>
              <a:t>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2. Привести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приклади використання НТ минулих часів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3. Яка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роль Р.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Фейнмана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та Е.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Дрекслера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в розвитку нанотехнологій?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4. Що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означають підходи “</a:t>
            </a:r>
            <a:r>
              <a:rPr lang="en-US" dirty="0">
                <a:latin typeface="Times New Roman"/>
                <a:ea typeface="Calibri"/>
                <a:cs typeface="Times New Roman"/>
              </a:rPr>
              <a:t>top down</a:t>
            </a:r>
            <a:r>
              <a:rPr lang="uk-UA" dirty="0">
                <a:latin typeface="Times New Roman"/>
                <a:ea typeface="Calibri"/>
                <a:cs typeface="Times New Roman"/>
              </a:rPr>
              <a:t>” та “в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ottom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up</a:t>
            </a:r>
            <a:r>
              <a:rPr lang="uk-UA" dirty="0">
                <a:latin typeface="Times New Roman"/>
                <a:ea typeface="Calibri"/>
                <a:cs typeface="Times New Roman"/>
              </a:rPr>
              <a:t>”?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5. Які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типи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наноматеріалів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ви знаєте?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6. Яка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класифікація НЧ за розміром та хімічним походженням?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7. Що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таке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OD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1</a:t>
            </a:r>
            <a:r>
              <a:rPr lang="en-US" dirty="0">
                <a:latin typeface="Times New Roman"/>
                <a:ea typeface="Calibri"/>
                <a:cs typeface="Times New Roman"/>
              </a:rPr>
              <a:t>D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D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3</a:t>
            </a:r>
            <a:r>
              <a:rPr lang="en-US" dirty="0">
                <a:latin typeface="Times New Roman"/>
                <a:ea typeface="Calibri"/>
                <a:cs typeface="Times New Roman"/>
              </a:rPr>
              <a:t>D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НЧ і методи їх отримання?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8. В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чому суть молекулярної нанотехнології?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 smtClean="0">
                <a:latin typeface="Times New Roman"/>
                <a:ea typeface="Calibri"/>
                <a:cs typeface="Times New Roman"/>
              </a:rPr>
              <a:t>9. Які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особливості квантових 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ефектів  (</a:t>
            </a:r>
            <a:r>
              <a:rPr lang="uk-UA" i="1" dirty="0" smtClean="0">
                <a:latin typeface="Times New Roman"/>
                <a:ea typeface="Calibri"/>
                <a:cs typeface="Times New Roman"/>
              </a:rPr>
              <a:t>квантове обмеження, інтерференційні ефекти, </a:t>
            </a:r>
            <a:r>
              <a:rPr lang="uk-UA" i="1" dirty="0" err="1" smtClean="0">
                <a:latin typeface="Times New Roman"/>
                <a:ea typeface="Calibri"/>
                <a:cs typeface="Times New Roman"/>
              </a:rPr>
              <a:t>тунелювання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)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в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наносистемах</a:t>
            </a:r>
            <a:r>
              <a:rPr lang="uk-UA" dirty="0">
                <a:latin typeface="Times New Roman"/>
                <a:ea typeface="Calibri"/>
                <a:cs typeface="Times New Roman"/>
              </a:rPr>
              <a:t>?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74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i="1" dirty="0" smtClean="0">
                <a:effectLst/>
                <a:latin typeface="Times New Roman"/>
                <a:ea typeface="Times New Roman"/>
              </a:rPr>
              <a:t>Лекція 3. </a:t>
            </a:r>
            <a:r>
              <a:rPr lang="uk-UA" sz="3200" i="1" dirty="0" err="1" smtClean="0">
                <a:effectLst/>
                <a:latin typeface="Times New Roman"/>
                <a:ea typeface="Times New Roman"/>
              </a:rPr>
              <a:t>Наночастинки</a:t>
            </a:r>
            <a:r>
              <a:rPr lang="uk-UA" sz="3200" i="1" dirty="0" smtClean="0">
                <a:effectLst/>
                <a:latin typeface="Times New Roman"/>
                <a:ea typeface="Times New Roman"/>
              </a:rPr>
              <a:t> металів у медицині та фармакології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rgbClr val="002060"/>
                </a:solidFill>
              </a:rPr>
              <a:t>член-кор. НАНУ </a:t>
            </a:r>
            <a:r>
              <a:rPr lang="uk-UA" sz="2400" dirty="0" err="1" smtClean="0">
                <a:solidFill>
                  <a:srgbClr val="002060"/>
                </a:solidFill>
              </a:rPr>
              <a:t>Суходуб</a:t>
            </a:r>
            <a:r>
              <a:rPr lang="uk-UA" sz="2400" dirty="0" smtClean="0">
                <a:solidFill>
                  <a:srgbClr val="002060"/>
                </a:solidFill>
              </a:rPr>
              <a:t> Л.Ф.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51" y="1772816"/>
            <a:ext cx="8388730" cy="341571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7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06954"/>
            <a:ext cx="7848872" cy="397031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uk-UA" dirty="0"/>
              <a:t>Загальновідомо, що процеси обміну на клітинному та субклітинному рівнях забезпечуються функціонуванням численних ферментів, кожен з яких </a:t>
            </a:r>
            <a:r>
              <a:rPr lang="uk-UA" dirty="0" err="1"/>
              <a:t>каталізує</a:t>
            </a:r>
            <a:r>
              <a:rPr lang="uk-UA" dirty="0"/>
              <a:t> відповідну хімічну реакцію. У свою чергу, каталітична активність ферментів забезпечується коферментами </a:t>
            </a:r>
            <a:r>
              <a:rPr lang="uk-UA" i="1" dirty="0"/>
              <a:t>небілкового походження</a:t>
            </a:r>
            <a:r>
              <a:rPr lang="uk-UA" dirty="0"/>
              <a:t> – органічними сполуками або неорганічними елементами - іонами </a:t>
            </a:r>
            <a:r>
              <a:rPr lang="uk-UA" dirty="0" err="1"/>
              <a:t>металів-</a:t>
            </a:r>
            <a:r>
              <a:rPr lang="uk-UA" dirty="0"/>
              <a:t>, які за обсягом наявності в організмі людини  поділяють на </a:t>
            </a:r>
            <a:r>
              <a:rPr lang="uk-UA" dirty="0" err="1"/>
              <a:t>макро-</a:t>
            </a:r>
            <a:r>
              <a:rPr lang="uk-UA" dirty="0"/>
              <a:t> та мікроелементи. </a:t>
            </a:r>
            <a:endParaRPr lang="en-US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uk-UA" dirty="0" smtClean="0"/>
              <a:t>Так</a:t>
            </a:r>
            <a:r>
              <a:rPr lang="uk-UA" dirty="0"/>
              <a:t>, вміст </a:t>
            </a:r>
            <a:r>
              <a:rPr lang="uk-UA" b="1" dirty="0" err="1"/>
              <a:t>макроелементів</a:t>
            </a:r>
            <a:r>
              <a:rPr lang="uk-UA" dirty="0"/>
              <a:t> ( кальцій, фосфор, калій, натрій, хлор, сірка, магній) у відношенні до ваги тіла людини складає від 0,1 до 9 %, їх достатньо у воді первинного океану, де зародилося життя. </a:t>
            </a:r>
            <a:r>
              <a:rPr lang="uk-UA" b="1" dirty="0"/>
              <a:t>Мікроелементи</a:t>
            </a:r>
            <a:r>
              <a:rPr lang="uk-UA" dirty="0"/>
              <a:t>  (залізо, мідь, цинк, кобальт, хром, нікель, ванадій, та ін., всього 15 основних) наявні в організмі людини в дуже малих, «</a:t>
            </a:r>
            <a:r>
              <a:rPr lang="uk-UA" dirty="0" err="1"/>
              <a:t>слідових</a:t>
            </a:r>
            <a:r>
              <a:rPr lang="uk-UA" dirty="0"/>
              <a:t>» кількостях ( вміст від 10 </a:t>
            </a:r>
            <a:r>
              <a:rPr lang="uk-UA" baseline="30000" dirty="0"/>
              <a:t>-3 </a:t>
            </a:r>
            <a:r>
              <a:rPr lang="uk-UA" dirty="0"/>
              <a:t> до 10 </a:t>
            </a:r>
            <a:r>
              <a:rPr lang="uk-UA" baseline="30000" dirty="0"/>
              <a:t>-5</a:t>
            </a:r>
            <a:r>
              <a:rPr lang="uk-UA" dirty="0"/>
              <a:t> % відносно маси тіла), але вони є життєво необхідними, або ессенціальними (від англ.”</a:t>
            </a:r>
            <a:r>
              <a:rPr lang="en-US" dirty="0"/>
              <a:t>essential</a:t>
            </a:r>
            <a:r>
              <a:rPr lang="uk-UA" dirty="0"/>
              <a:t>”).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12776"/>
            <a:ext cx="6759624" cy="424731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u="sng" dirty="0" err="1"/>
              <a:t>біологічної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в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мікро</a:t>
            </a:r>
            <a:r>
              <a:rPr lang="ru-RU" dirty="0"/>
              <a:t>- та </a:t>
            </a:r>
            <a:r>
              <a:rPr lang="ru-RU" dirty="0" err="1"/>
              <a:t>макроелементів</a:t>
            </a:r>
            <a:r>
              <a:rPr lang="ru-RU" dirty="0"/>
              <a:t>, метали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у </a:t>
            </a:r>
            <a:r>
              <a:rPr lang="ru-RU" u="sng" dirty="0" err="1"/>
              <a:t>медицині</a:t>
            </a:r>
            <a:r>
              <a:rPr lang="ru-RU" u="sng" dirty="0"/>
              <a:t> та </a:t>
            </a:r>
            <a:r>
              <a:rPr lang="ru-RU" u="sng" dirty="0" err="1"/>
              <a:t>фармакології</a:t>
            </a:r>
            <a:r>
              <a:rPr lang="ru-RU" dirty="0"/>
              <a:t>.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науки </a:t>
            </a:r>
            <a:r>
              <a:rPr lang="ru-RU" dirty="0" err="1"/>
              <a:t>вчені</a:t>
            </a:r>
            <a:r>
              <a:rPr lang="ru-RU" dirty="0"/>
              <a:t> </a:t>
            </a:r>
            <a:r>
              <a:rPr lang="ru-RU" dirty="0" err="1"/>
              <a:t>досліджують</a:t>
            </a:r>
            <a:r>
              <a:rPr lang="ru-RU" dirty="0"/>
              <a:t> </a:t>
            </a:r>
            <a:r>
              <a:rPr lang="ru-RU" dirty="0" err="1"/>
              <a:t>фізичні</a:t>
            </a:r>
            <a:r>
              <a:rPr lang="ru-RU" dirty="0"/>
              <a:t>, </a:t>
            </a:r>
            <a:r>
              <a:rPr lang="ru-RU" dirty="0" err="1"/>
              <a:t>хімічні</a:t>
            </a:r>
            <a:r>
              <a:rPr lang="ru-RU" dirty="0"/>
              <a:t>, </a:t>
            </a:r>
            <a:r>
              <a:rPr lang="ru-RU" dirty="0" err="1"/>
              <a:t>біологічні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</a:t>
            </a:r>
            <a:r>
              <a:rPr lang="ru-RU" dirty="0" err="1"/>
              <a:t>частинок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у </a:t>
            </a:r>
            <a:r>
              <a:rPr lang="ru-RU" dirty="0" err="1"/>
              <a:t>нанорозмірному</a:t>
            </a:r>
            <a:r>
              <a:rPr lang="ru-RU" dirty="0"/>
              <a:t> </a:t>
            </a:r>
            <a:r>
              <a:rPr lang="ru-RU" dirty="0" err="1"/>
              <a:t>діапазоні</a:t>
            </a:r>
            <a:r>
              <a:rPr lang="ru-RU" dirty="0"/>
              <a:t>. По </a:t>
            </a:r>
            <a:r>
              <a:rPr lang="ru-RU" dirty="0" err="1"/>
              <a:t>суті</a:t>
            </a:r>
            <a:r>
              <a:rPr lang="ru-RU" dirty="0"/>
              <a:t>  є </a:t>
            </a:r>
            <a:r>
              <a:rPr lang="ru-RU" dirty="0" err="1"/>
              <a:t>очевидним</a:t>
            </a:r>
            <a:r>
              <a:rPr lang="ru-RU" dirty="0"/>
              <a:t>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природні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та </a:t>
            </a:r>
            <a:r>
              <a:rPr lang="ru-RU" dirty="0" err="1"/>
              <a:t>біосистеми</a:t>
            </a:r>
            <a:r>
              <a:rPr lang="ru-RU" dirty="0"/>
              <a:t> </a:t>
            </a:r>
            <a:r>
              <a:rPr lang="ru-RU" dirty="0" err="1"/>
              <a:t>побудовані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нанооб’єктів</a:t>
            </a:r>
            <a:r>
              <a:rPr lang="ru-RU" dirty="0"/>
              <a:t>. </a:t>
            </a:r>
            <a:r>
              <a:rPr lang="ru-RU" dirty="0" err="1"/>
              <a:t>Якраз</a:t>
            </a:r>
            <a:r>
              <a:rPr lang="ru-RU" dirty="0"/>
              <a:t> в </a:t>
            </a:r>
            <a:r>
              <a:rPr lang="ru-RU" dirty="0" err="1"/>
              <a:t>інтервалі</a:t>
            </a:r>
            <a:r>
              <a:rPr lang="ru-RU" dirty="0"/>
              <a:t> </a:t>
            </a:r>
            <a:r>
              <a:rPr lang="ru-RU" dirty="0" err="1"/>
              <a:t>нанорозмірів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1 до 100 </a:t>
            </a:r>
            <a:r>
              <a:rPr lang="ru-RU" dirty="0" err="1"/>
              <a:t>нм</a:t>
            </a:r>
            <a:r>
              <a:rPr lang="ru-RU" dirty="0"/>
              <a:t>), на молекулярному </a:t>
            </a:r>
            <a:r>
              <a:rPr lang="ru-RU" dirty="0" err="1"/>
              <a:t>рівні</a:t>
            </a:r>
            <a:r>
              <a:rPr lang="ru-RU" dirty="0"/>
              <a:t> природа «</a:t>
            </a:r>
            <a:r>
              <a:rPr lang="ru-RU" dirty="0" err="1"/>
              <a:t>програмує</a:t>
            </a:r>
            <a:r>
              <a:rPr lang="ru-RU" dirty="0"/>
              <a:t>» </a:t>
            </a:r>
            <a:r>
              <a:rPr lang="ru-RU" dirty="0" err="1"/>
              <a:t>основні</a:t>
            </a:r>
            <a:r>
              <a:rPr lang="ru-RU" dirty="0"/>
              <a:t> характеристики </a:t>
            </a:r>
            <a:r>
              <a:rPr lang="ru-RU" dirty="0" err="1"/>
              <a:t>речовин</a:t>
            </a:r>
            <a:r>
              <a:rPr lang="ru-RU" dirty="0"/>
              <a:t>, </a:t>
            </a:r>
            <a:r>
              <a:rPr lang="ru-RU" dirty="0" err="1"/>
              <a:t>явищ</a:t>
            </a:r>
            <a:r>
              <a:rPr lang="ru-RU" dirty="0"/>
              <a:t>, </a:t>
            </a:r>
            <a:r>
              <a:rPr lang="ru-RU" dirty="0" err="1"/>
              <a:t>процесів</a:t>
            </a:r>
            <a:r>
              <a:rPr lang="ru-RU" dirty="0"/>
              <a:t>. </a:t>
            </a:r>
            <a:r>
              <a:rPr lang="ru-RU" dirty="0" err="1"/>
              <a:t>Властивості</a:t>
            </a:r>
            <a:r>
              <a:rPr lang="ru-RU" dirty="0"/>
              <a:t> </a:t>
            </a:r>
            <a:r>
              <a:rPr lang="ru-RU" dirty="0" err="1"/>
              <a:t>наносистем</a:t>
            </a:r>
            <a:r>
              <a:rPr lang="ru-RU" dirty="0"/>
              <a:t>  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умовами</a:t>
            </a:r>
            <a:r>
              <a:rPr lang="ru-RU" dirty="0"/>
              <a:t> </a:t>
            </a:r>
            <a:r>
              <a:rPr lang="ru-RU" dirty="0" err="1"/>
              <a:t>їхнього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. </a:t>
            </a:r>
            <a:endParaRPr lang="en-US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звичайних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перетворень</a:t>
            </a:r>
            <a:r>
              <a:rPr lang="ru-RU" dirty="0"/>
              <a:t> </a:t>
            </a:r>
            <a:r>
              <a:rPr lang="ru-RU" dirty="0" err="1"/>
              <a:t>кінцеві</a:t>
            </a:r>
            <a:r>
              <a:rPr lang="ru-RU" dirty="0"/>
              <a:t> </a:t>
            </a:r>
            <a:r>
              <a:rPr lang="ru-RU" dirty="0" err="1"/>
              <a:t>продукти</a:t>
            </a:r>
            <a:r>
              <a:rPr lang="ru-RU" dirty="0"/>
              <a:t> </a:t>
            </a:r>
            <a:r>
              <a:rPr lang="ru-RU" dirty="0" err="1"/>
              <a:t>формуються</a:t>
            </a:r>
            <a:r>
              <a:rPr lang="ru-RU" dirty="0"/>
              <a:t> 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стабільних</a:t>
            </a:r>
            <a:r>
              <a:rPr lang="ru-RU" dirty="0"/>
              <a:t> </a:t>
            </a:r>
            <a:r>
              <a:rPr lang="ru-RU" dirty="0" err="1"/>
              <a:t>частинок</a:t>
            </a:r>
            <a:r>
              <a:rPr lang="ru-RU" dirty="0"/>
              <a:t> </a:t>
            </a:r>
            <a:r>
              <a:rPr lang="ru-RU" dirty="0" err="1"/>
              <a:t>стехіометричного</a:t>
            </a:r>
            <a:r>
              <a:rPr lang="ru-RU" dirty="0"/>
              <a:t> складу, то синтез </a:t>
            </a:r>
            <a:r>
              <a:rPr lang="ru-RU" dirty="0" err="1"/>
              <a:t>нанооб’єктів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по-іншому</a:t>
            </a:r>
            <a:r>
              <a:rPr lang="ru-RU" dirty="0"/>
              <a:t>. Так, </a:t>
            </a:r>
            <a:r>
              <a:rPr lang="ru-RU" dirty="0" err="1"/>
              <a:t>під</a:t>
            </a:r>
            <a:r>
              <a:rPr lang="ru-RU" dirty="0"/>
              <a:t> час синтезу </a:t>
            </a:r>
            <a:r>
              <a:rPr lang="ru-RU" dirty="0" err="1"/>
              <a:t>нанооб’єктів</a:t>
            </a:r>
            <a:r>
              <a:rPr lang="ru-RU" dirty="0"/>
              <a:t> не </a:t>
            </a:r>
            <a:r>
              <a:rPr lang="ru-RU" dirty="0" err="1"/>
              <a:t>розриваються</a:t>
            </a:r>
            <a:r>
              <a:rPr lang="ru-RU" dirty="0"/>
              <a:t> і не </a:t>
            </a:r>
            <a:r>
              <a:rPr lang="ru-RU" dirty="0" err="1"/>
              <a:t>утворюються</a:t>
            </a:r>
            <a:r>
              <a:rPr lang="ru-RU" dirty="0"/>
              <a:t> </a:t>
            </a:r>
            <a:r>
              <a:rPr lang="ru-RU" u="sng" dirty="0" err="1"/>
              <a:t>ковалентні</a:t>
            </a:r>
            <a:r>
              <a:rPr lang="ru-RU" dirty="0"/>
              <a:t> </a:t>
            </a:r>
            <a:r>
              <a:rPr lang="ru-RU" dirty="0" err="1"/>
              <a:t>звязки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854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cience.uwaterloo.ca/~cchieh/cact/fig/intera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124744"/>
            <a:ext cx="7056107" cy="529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2656"/>
            <a:ext cx="2667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988489"/>
            <a:ext cx="8640960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/>
              <a:t>Структурні</a:t>
            </a:r>
            <a:r>
              <a:rPr lang="ru-RU" sz="1600" dirty="0"/>
              <a:t> </a:t>
            </a:r>
            <a:r>
              <a:rPr lang="ru-RU" sz="1600" dirty="0" err="1"/>
              <a:t>елементи</a:t>
            </a:r>
            <a:r>
              <a:rPr lang="ru-RU" sz="1600" dirty="0"/>
              <a:t> в </a:t>
            </a:r>
            <a:r>
              <a:rPr lang="ru-RU" sz="1600" dirty="0" err="1"/>
              <a:t>наночастинках</a:t>
            </a:r>
            <a:r>
              <a:rPr lang="ru-RU" sz="1600" dirty="0"/>
              <a:t> </a:t>
            </a:r>
            <a:r>
              <a:rPr lang="ru-RU" sz="1600" dirty="0" err="1"/>
              <a:t>утримуються</a:t>
            </a:r>
            <a:r>
              <a:rPr lang="ru-RU" sz="1600" dirty="0"/>
              <a:t> силами </a:t>
            </a:r>
            <a:r>
              <a:rPr lang="ru-RU" sz="1600" dirty="0" err="1"/>
              <a:t>міжмолекулярних</a:t>
            </a:r>
            <a:r>
              <a:rPr lang="ru-RU" sz="1600" dirty="0"/>
              <a:t> </a:t>
            </a:r>
            <a:r>
              <a:rPr lang="ru-RU" sz="1600" dirty="0" err="1"/>
              <a:t>взаємодій</a:t>
            </a:r>
            <a:r>
              <a:rPr lang="ru-RU" sz="1600" dirty="0"/>
              <a:t> типу </a:t>
            </a:r>
            <a:r>
              <a:rPr lang="ru-RU" sz="1600" dirty="0" err="1"/>
              <a:t>вандерваальсівських</a:t>
            </a:r>
            <a:r>
              <a:rPr lang="ru-RU" sz="1600" dirty="0"/>
              <a:t>, </a:t>
            </a:r>
            <a:r>
              <a:rPr lang="ru-RU" sz="1600" dirty="0" err="1"/>
              <a:t>іон-дипольних</a:t>
            </a:r>
            <a:r>
              <a:rPr lang="ru-RU" sz="1600" dirty="0"/>
              <a:t>, диполь-</a:t>
            </a:r>
            <a:r>
              <a:rPr lang="ru-RU" sz="1600" dirty="0" err="1"/>
              <a:t>дипольних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іон-іонних</a:t>
            </a:r>
            <a:r>
              <a:rPr lang="ru-RU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846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513704" y="217032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Nanobiotechnology</a:t>
            </a:r>
            <a:endParaRPr lang="en-US" dirty="0" smtClean="0"/>
          </a:p>
        </p:txBody>
      </p:sp>
      <p:sp>
        <p:nvSpPr>
          <p:cNvPr id="36866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307975" y="1820863"/>
            <a:ext cx="8229600" cy="4857750"/>
          </a:xfrm>
        </p:spPr>
        <p:txBody>
          <a:bodyPr/>
          <a:lstStyle/>
          <a:p>
            <a:pPr marL="0" indent="0" algn="just" eaLnBrk="1" hangingPunct="1">
              <a:buFont typeface="Georgia" pitchFamily="18" charset="0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Multidisciplimary field an</a:t>
            </a:r>
            <a:r>
              <a:rPr lang="pl-PL" b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involves research and development technology in different fields of science:</a:t>
            </a:r>
            <a:r>
              <a:rPr lang="pl-PL" b="1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867" name="AutoShape 2" descr="data:image/jpeg;base64,/9j/4AAQSkZJRgABAQAAAQABAAD/2wCEAAkGBhQSERUUExMWFRUVGBoYGBgYGBcYGBoaGxsdFxsYGxgeGyggGBojHBoXHy8gIycpLSwsGCEzNTAqNSYrLSoBCQoKDgwOGg8PGiwkHyQ2LCwqKSwqLCwsLywsLCwsLywsLCwsLCwsLCwsLCwsKSwsLCwsLCwsLCwsLCwsLCwsLP/AABEIAOIA3wMBIgACEQEDEQH/xAAcAAABBQEBAQAAAAAAAAAAAAAFAAMEBgcCAQj/xABAEAACAQIEBAUBBQQIBgMAAAABAhEDIQAEEjEFEyJBBjJRYXGBByNCkaEUUrHwFjNigpLB0eEVJFNyovEIstL/xAAaAQACAwEBAAAAAAAAAAAAAAAAAgEDBAUG/8QALhEAAgIBBAAFAwMEAwAAAAAAAAECEQMEEiExEyJBUWEFcaEykbHB0eHwFEJS/9oADAMBAAIRAxEAPwDccLCwsACwsLCwALCwsLAAsLHk4icR4tSoJrquqL79/YDcn2GIbS5YEvHj1ABJIAHc7Yz3iX2iV6yn9horAZUNSqZMsVAIpr2GoEsTYAyBjLvFHF81VqvTzVVqjIdJXUTTBtMIsL6Xjt3xlerx3ti7Y+xm28V+0rh9AkNmVdh+GlNU/HQCAfrio8c+32hRANLK1qoJIlmWkJH+I7XuBjH3X+drY4zlOaFSewB+ouPrvgWd2g2mgr/8iMzU1cvKUVgSNTu3eLxGG8t9umferTU08sFZ0UxTqSAzBbE1d74zBMhUy5Rqo0rVW1wdwrAEA9JhkMG8OD3xKpGKlNhbSyGZtKsLj+Ti1z83HQtH1X4g40MvTkEaz5VImfm4ge+K7T+0F/xUUI9mI/iDipV+MGszMzsSbmFLvBYJKoLmNQhbTBAwNy1VlVRrFQESDJBZSTB6hJ/LF4lmoZXx3TbzU6i/EMP0M/pgpkvENCqxRKqlgQCplWlhqAggSSATb0xleQzpJUEAFthMkdWnqH4b+u4IPfBbhfiEUM5UpkKR+0UlLR1Wo1VYzvuggdpPqcFEWzUJx7gBnfFdBaTtzCkLMgSR8CCDgzQrahIuOx9cQPY9hYWFgAWFhYWABYWFhYAFhYWFgAWFhYWABYWFhYAFhutVCqWJAAEkkwABuSew98Q+N8co5Si1au4Smu5Pc9lA3Zj2AucY9xDi2Z465BLZbh1NrgGHqEXhjszxePKkjzGMJKairZKVlq4r9pvPZ0yP9Uk8zNkAoD+5QVrVahNpPSN4bvROL8RaqSzlmNo1PqMTsZ3sJ6fXttifxJkRRSpKEpoNKqPQbx3Y+pNyTPfADNXMAz73v/nAxxc+oeWVehdGNEc12DFlJUkMLW6WGlgPYgkRhps1CiUQsggMwJt2GmdLEbAsCYgXgY7c/wA+0YaqUpsBaf8A0MLEYbqJTeHJ0HZlVJkj8SiQqgiJBNmnSCDAbzmUV10U2BUQ1UVGVGRbAXsGWSLi8sAV2JbzVRaYDOQT+FQbn/b32GJnhujRY1TmqrUiy20pqJI6o2tdEH1ItMi+9sd/sJV8D1Smai0kpMKjU6XLIB06YZjIFSJp9Uah3iwkSMzPC3p1lSpSNOrqUgWQmWhZG1yIk/PvidnqJy9Y8mpsAyMhuUdZBMDpMG69jbtiLRqPUr0jUYuTUQdRLGNcket5a3ecTibTTT4/JMi+cNesraq2VdDaGgMD94oP3yqAT+LdpCzMC8AcVy7lVJYFXGtZA6Wdg9yNM6lUAXMkwDfGk+LqzCkXWnp6iFk9ZOhuwsoA9STtYYq/Eag1UjURlIpiCaR0q1rvUIV1mABGoEao3x2GZlwV/OZ/lVqARah1lQSo6aRViAXmwOrTc2hTaZGI3EOIlM41QglOcpeV1sS9JolVSNixgC0mNgQS4pwpqBk00TUeZDnQGfTqJhwCRqYixF2j4BZjKTXektJ2BqoApFRtQ5NVgLksZA7kkC4NpwyEYd45xcPlqxRNFMoujpeRIIILk9YLLMwPfdZP8N8QOhJRhFz0neNwOxP0xWeOJnFyjPoU0atEsxVwjAyQzMtuYCVP+KYtcrm6TiSUFZlLQCrJrJQlSNHUvUkQdW8iZXCPodGhp4mVahSoxGmJYC11DbibXwZy3EKdTyOG+L/n6YxyrmagiooCVAFQrLshqAowUOsVIYKCWBM2tGrFs4O1Q1V5oLl2IVeY8aimpurvYNAZjb9I6GL/ADj3FYPHXpVYNMihG0EshU6WIIJVl8vSLgSe4GLHQrq6hlIIOxG2JAcwsLCwALCwsLAAsLCwsACwN4/x+jk6D1676UQfJJOyqPxMTYDE3M5lURndgqqCWYmAABJJPoBjGeJ1H43mebUJTIUGimuxqR5tyOthufwqY3JxXkyKCtkpWUzxV4ozPFsxr0sUUxSooCwQH1gQah7sfgQMaMaS0KFKgoOmnTE6RJLbs1zHm1Sf9MTaD06NPRQApogA0KD7CRfqNxuTEiSLYF5tEqFmBKsQwIY6xCiSVVYYMBsPLPpvji5tT4iLlCgbnkikjB/PMrH7pPfvf13n2OAlWnOLANNYJTWVKgkFjMyNTSBsbDTp+I74gcS4YaT6SysbnUpkWLDf6Y58Z80+y1oBGlJj32wG4xx4UZRArVPxMbhf7Poxxxx/xICTTy5kHp1jc9oX/wDX5QMeU8jSqGhluUq1EkVKyNOtnIZQ4Kx0CQQCJtcHHZwaelvyft/cplL0QP4fQZ2NRySzXk7x/P8Ali0cOyCMlTUxUompYvcTY+06RH9qZ6ThumUWVFMFBMzAcmfNrHlP9kdIFiGucTGZKZdApYGUYloaAd1Asht31YjLk3MmMaBTUf8AWPfDmUpdQMxBBmBAA7wd+1jY4J5nhtIUwwrhngHlwJuV7g2jU1jfoPYjALi2bVHpUiYBdHqEagQoYRcX2lvXbC405TUSXwrNEzHi3Njoqvl80ATCvRNNtQtGui5VGg2nHX9LOcumtlFFgVVc3VR+kBQTTanMDSdxuJ98GKy8KzVIxnX6ZTmDMCm6hjOhg4XVJizqTI3w4nAcjVpikmfLVFgipOWqVQkEBWsQyn1Imwvju0jHQKzHjCmQRWy1ZTUdCWD0MwehdIEakN979zPfAmrx+kucpVTUekGq06pUqyOFo0WyxWT0F2Rg3SSBqYSYknaf2bOgLf8AEUdTP9ZlQLXFnVoBixMH6YpdT7Oa9etUShVyzcstGtmBIDPS3KkNddX1BxG1LpsO2WjjOYp18nXjNZdndQEpo9NtZIUnpMMjatR9o+pJcJ4ZUqNTpMjmlWpmaq025cHQQFCdFw1msB1QMU6r9kufpUAyJzKrG60q6hQo7szt1MbQAIEe1xlPwhn6VUh8vVpVGUuDNJtRnu9MgifWRecLSZPRptXhARDTTM1lV6Zqsag2BFQgFBBIhSIuVCj1sz4fzI10QrKYqFS41KSf2aYKqOkGVcAH2xneU4lxcEqGzdICRpqDMBYkAzrLi3cHti5cPyvEVIdM3wt3EsurksxMBCQyU0uRa/YQTtgcGTZaq5rVGZKMVI5hYFSN6kWYmd1/TEfw4ubyuYdqiuuXKa3WNShj1alOkQ3YifoTBxM8D+KGfLVamaC02WqVYqIVnMuSkuzGVZTpgReJBt7418RJVyGZSg5NU0W0AB1JIvY2MwDthGuR7Lll64dQykFSJBHcYcxgH2f+Pn4dmRl8xV5mTrkaarEAI5Alx1GEJIDAnuG9Z31WnEkHWFhYWABY8nHuAni/j/7HlmqKuuqxCUU7vVayL8Tc+wOIboCqeO86+drjh9IstIdeZqAEi0MKQOxPlJHqyg7EYZrOqKtOmoVEAVR7DuT+I/5k4by6cmkFLFnbqqNMyxJdzPoXZtvU9sQqrk7GO5/j8Wxxs2Xe7L0qHKWYWW1qXB2uBYT8R1aTI9IxEylamKpLK3L6oUHaT29guoe8/XDbsbnb9P03xFqVYuLkmANpJMAH23xz5wTbfuWIb8RMoqUhQolmqr1UxJOoGJPa4vIj6YGcY4Dn2Q/8uVpgdSUyrn+8FJY/wxeeGZZaSHcux6nEDUTus76d49cS6dY9j+U7fM/pjRjioV7g+T5uzWTZKppkEMDEEQR8jtbF8pZRadHL1wpNapqLMW6SymA+lYM+skSZN5xdPGPhSnmqbVVQDM0l1altzUW5VpPUwEkMb9Md8Z9lqcY35NRviVKFMmZdoYEgG4YiLGDJHx/rgjn8+lZT9ytNgRBTywRDa++4WI9TM74gouHky+5NgLmbADck+mOe5lyRGq1Fpo1R50reJ39FA9Tij5vMGrULsepj9B/sB/DBDxHxbmtCTyUJCm8M3dvmNh2H1x7wqof2TMqKSuTygG0kspZoEED8ri577Y62lw+HHdLtmfJLc6Ra6mbZKLoqsdVRKmrUQrhFU6o1dcwQG3E/XEHhXierz+sFydDAO5ZAA4byLpUgCRcGfjF/8X+GFy3DMsDRRWWmOYxP3oq6C7KCJsXnvACaRGqcZjQI5lPUYAAE9uq2/bHVTvoypSV3Rfs9w9uUCg5qVddRaYcU3o1gSquoJXVTOlZW4MbA70/i00ylQw0+7JdVIk9yvMb6mnextrXhurTenWWuVOmiQitpgAiGgHv00xPxjMOC5KnmGq8xSTSRWWKkOx1ICH1SpAnUIUE6SL7hLsZIgJxWorwGreaJR3W2lDEGRYBjAvLHtAxI4RxKtmM7RytSvXZalUU+uCVLHTMMSAyye3fbHnCM7VSujKisAyO5IGpOwKnTZgTa1tMX3LPhisKXFaNSowCLmlJdtoBuxItPcx3xbw2DXHITHjPOZM1aSZh1gDRCqAInrKgXECLzt8YhNmq1WpUr1FL65Lk6Qq1Kk6R5CCxAMbDedsccSFKpTNbWm+kWAcnS1TUbS1yVk7BQMMMECHlO9Kt93u6/1WmWso1By5UgabKvaThd2ywqzUvsizlOjl8xSzFakumqIDPTUBtADR1QbiJFjFsW3i/HsolCswzGWJFKpANSkwJ0EgFdXUD6dxikfYyyrQzjVoc03DFiupgAhYwCoPaY7/XEvinjTJZ9GGXVmajSzDnVT5cf8vUZY9TKgz2j3xRe6Tb+Rys8L4hWfKv+zUMnqJPMc0stTojbQFeoVD1DvomFEG0gHUfAfFyaVOhVqh6nLDrJQkqCUYKVMVArL51sQy4wjJcUJBRcuKiItOalSpqprqpwJRoQkwSBvKdwCDMqcaqZeslemFLUChQztadGhQAqkcxSFJG9zIxLBH01hYgcD4smaoU69OdNRQ0HcHup/tKZB9xifhSTw4z3xLm2r54gSUyo0oOzV2ALufXlqUUe7t6YunHeLLlctWrv5aVNnPvpEgD3JgD3OMWy2dZqVJ2Yl3QOzEnzOea59fM1vpjFrMuyH3HgrYXq5plaDErBjeRuJjt/C0Y8zGeLxJFvQev8fnAkV/fv/Pf4w9Tq44viGiiZTWWHub9rf5D3wIq54ftlCnMAMTU2gSDH5C/rtglmc6KNJ6hHl6VBtLXgGf1+MVnw3JrNWJlh3seokE/pH54sS43MPgv09zc9zY+nf1Nr4dpVRNh/D+d5nAqjVMDvv+nv9cTKOY/n9MCkNQYyJhvSL/S53xkyUZ22/wAu2NLzvF2y+TrVVAJprYEGJMASR2kj/XGbcF4wwpV9aJUZKYKMwuOrTeN7lTIg9IEwTiPPJNpcddg6ROy2RLbCe/8Av8YD8azzO60EUVaAkudw5A1GCCGVRHaJ3M2xxm+M1ao0lgqfuqNIPz3b6nDFJMXYYeHLdLliye5UivUeJVnqBR1aiE5WnoMmyCmLC5tABm4M3wTRq1LN0RpajS5y6F0sispZDN/OSjISWkwRPYYL1snzVkWqpDU37hl6h8i23rGAlPxJXrvTSu/N++pMHe9RdMJCt2DDTqHcop3362HMsvS67M847T6E8XZFs1lK9OmVZyDTUGRqYSNJ99UfEHGNZXg8EqVqrUuullUKAkTM9UhpHpYbzbUfEutHetTZkOkudPdgNJkRE7+98Z0ni53pc1ya1RqgUtEFlIJWQIA8umQIAUHSZtutxK0kwtWzIFZdTMByqh0gdJuoBZp6YJ9DOKzl+EF6KmmSjaJqsOm3MhpYeZlXSdAknVYYjvx418xTkKpAZBDG4aGuu82xLrZuigWk5pEB1aGDEkiCJ2Fw0SItEnpgTGuExadkfxTlOXxFw5OheWjdV2K5ZIERfZhMbntYYI5MUEWoaiGoF1qVNXlB2QsokwCT5RpWGP0xF4jxBuSGVCkMElKAAJVQqsW5hUsZdZETFybRKz3iLNKFVGqUmR+xTSAqyCrQVAEa/WZkkiRbVD7WQ+IZRUWq0yI0ilBgMtGnLzqJIlyoWbgSdoFfyatUqz0oxgBzKqDYQxvbTNtzi0DMfdu9Vh1VdNToBJcizXAIhdXvdzbvYM3VyNDL8ujlhrcIz13RqiUmJAWoWjWFU2gAdTKJYEjGeXZB1w/IZ3LUi1OvrosQtakoTS8ppkMyt/WNCHYgGb30jU4XmFrCMqcrqV1MsqFqenTU0lFvoRpiSY7xi05Hw1q4bzKT3qC0stNoBurg+V5BNifQR3CVODh6tMNVohS1QlmFYIkIN5aW7AQb/TCNgAuKZZNbUC6aIFXWlRqYF2BA1ehDQsECZ2GHszwxCyBq1MAU1Rw7inUAKLZlYL1KFV1PqokXt7xnLUMpnKbZaotcolLUTT1K7M1VWCozEeXT5pkm0HAzL8OFRQrIVNRtQkVGDEdMor9TyZRZJu3sRgsk1D7G+KrSNTJ84VJ1Vaf3ZpkFYSosQBA6Tbvq33xqgx86cN41Vy2ZOZCCiaIBNNVSmKqJArIkA6oAlrjSR6Tj6IpuCAQZBuD6j1xAGZfb/wAa5XDlog9WYqhSP7Cdbf8Alyx9cULw7nRUytEg3UFG9tNhNvQ/pib/APIfOF87Qog2pUdZ9JqMRt6wgxn/AADjbZVjEsjeZT3+m2MesxPLCl2h4OmaTQ4e52gEiQpMMR6gHYfMT2w/l8o34hp936QSO0RJ+dh3OOhmEqtrWkzCp1IQV0kQJYGOk9/3hNxJwL45x1j0JpUaQrMraybXGsx+YF/XHn4Rk33/AINXAI4nxepV4jRooraKLhWsd2IDVTG2mZV/YNOC/B8seXr0hSz1GIAhVJqNIjtYC354YHhbMV6FA6gaRXy8ybatRPL76Udd9gvYQcWbK16a02U05YLAYt6AqpPc20Db8HqcX580XBRhzXDr4siMXdsi06hv/n6/H6Y7XMx2FpP+3xhstM2I326hHxE/XHtMgnqJgSTeAAO51ew3xRbLAd404+4FCgrEVKhL7SDPQlPSekq0mVIg2tgNn0q0KhVqbUqLkgJy9Kulpsb1CFKkFjIOm4xUvFHGnqZ2pUusMAg/dVfJH/2+uOq/jfNVKZSpVNSWRtT9TLoBWAx7EEapmdIx2FpJbY7a+TM8it2Wvi1HKgD9neozT1a/LF/KSqk/h3A3xBRMA8p4hBtUSPdf/wA/74MU+IUtJqapVY1EK5gnYHpgEwYkiYMYqlhnDim/yMpJk+nXFMFyYCySfj+RimcOeczTO01UMekuMSOMceNUaEGlO87tHr6D2xx4YYLm6JZQw1gRbc2DAGxKmGANiVANpxt0uF405S7ZVkkpOkbt4vZ1o1wCFL9CjuP7XsJiPWPbGbf0TAVBqYxEnpUT6gASYgfmcaN4wrF1FhUdmn7tWBWASdSSYmbse9pxU6ddvLoMjsZBx03xyzRpYwkmvUCf0aWmTU1SVvf8tvr3w7k+Dh11HuT2HYxg5WypqLDAASD2O1xZsdrk49b/AAo/IADFe/mzU8KUroFrwrQIDaRMxYD/AExC49mFFMUizajcQLLPSCzfhnqUes++LI2V9j/HFf8AEPhl6wY02bqAkTvp2t+IfrhvFZXkg9vCIXD6zGmEMNBCjmDUUAO62/8AEzvaMaNwdsu0CrTR1WkZBgxJmwZIVd+nsbjGY5PIZmkdIAqwex0t6XVo9cWbIcTcczXRqLFKCSpImdpFpviuUmzDsiaSmYyjU1NTlBtIsKq0wLQB27AD6YrGczlJqyBEy4VH65zKxUQ+ZdbyQZghlANjG+K/nfECBTvYeh+BgKeOAPdag/uNb9MJY2yPuW7hVLK185VSplqAlAKcVqjg6Oc7MpgydOjUJEASJ2xCyviblXQUEAELyqD1IILWXmssSzTq9NwcVOh4oWlmAWpNVXqBQalJkMu4EgiZ23GCDeLBEUeEIe/3r13vvPmXvfthrFcfYsvEsoG4nXojpWpSq0EUhm8yCAqC7ANJgepHfGj/AGZ5p24fSp1SDVy5ag8MGE0zAhhZujQZHrjETxjPZgPTXlZVav8AWchTzqg20s+pqjD2ZwPXGtfZLTFKhUy4BATSwBM+aQb/ACuAnw3TlRj32w57mcXzMGQhpp/hprI/xFsUwHFg+0Ik8UzpvBzFQA9jBg/z74r0YRlRpPMmkhUkLURbCwNogjv3xBqpgDwPxJyl5dQFqe4jzKfaTtg6nEaNTyVVn91iFb8j/kccKeGeKT44NakpIOeDcpD1Ku2kaAfdt/8AxB/PBSo0T9RHt6EfQHHnDUFPLIoN2BqMdt/L+gH5zhk5iDNpBBj1i9/bGbJJWWJHarO1/qI9L7D+e+HymimxZb2GkiZLMto9dsR8zxFn0zA0iBpt/n6enqfjC4pzFyhZFJ80mYGhQWEnfTIb+HfEY6cuCX8mY+NgpzlQBQCDDRa/uP3tiT6k4CKmD2S8SBQ/Py6Zl22ap2FxB6dUKTaGX0MgAAPVeWYgQCSQB2BJMC3bbHpYJxikYJcuxsridkeMVKSNTGk02MsrKCDsSJ3AOhJg30LO2HuGcMD9Tzp7Ad/k9hguuWoxBooR/wBpn85xTPURi6qx1jb5BefrPSjlU2oKQpYgNJaBqUuR5Q0jRta4Jw9kqzBsuyUwhqOutkWD/WAWO1MFYMJpmfS2LNm+MmvSNKqNaFQoVraIIKusbMolQTMAkbYd4XnnXk0eazUFZV5ThCpBIgEqAx0tDD0YT3wkdVH1Q3hM2E+GaCs3S92mDVqEWNrTtOHM3welVEOgMbHYj4IuPjbBKtufk/xwypPp+eOg232Uryu0VXO+DmWTT6x6bOP8m+n5YDPlIN/gg2PwR22xpYb0xD4hwunW869Q2YWYf3u/1kYWjZj1b6mUA0h8frhqpT7YP5/wy6GU61G+mzj+739ZXAoabj+fT+fnCm6EozVx5If7PO4H1E4ep5UAEDpBuYJA+uJCgesk7T/P8zjtbHAPtT7RAznBuZBZ3kTHVteYv73xG/4MO71D76z/AKYLtUI/y/2ww9b+f5GIJWJewOPAKfq5/vmPrF/1x0/CKcyVBPvJ/ifbEs1MSuH8PauYp3A8zGyD2J7n2AJ+MSEoxgraB6WgKoHYAD9IHfFy8E8LqU6jO/TrSNG53BBN4XuIvv2w/wAN4JToX3eILkAH4UfhHx9Tgpw+1Ue8/wAMMkc7PqVJbIrg+dvFOZLcQzlCtUYomZqlEJJRZdjIEdMljJ26r4Ah1pFddNWWTq6bhZgHfeJN/TFv8acFJ4rn1J0salJ1axjmNY+4hoI9MAc3S/aASTpqJN0WNTLOpbnfSpI3BCnYgjBwc6+SVlly3ehSO0EahIOxHV3wYy2XyTCBlKRNuxJv/exS8pUDdCtebDRpEwSfxWG5sMXvw54RqEjUaqu3UvLKpUiJlULq3efjEUVST9wZ4j45VBik7J0ggL2WAo7dtsV2px7N6jNaoB+Xz2xofEPA6IBzatVAbAORPpcBmtafS+OaXhDJ8z+vsWvJrrNwT1CRf1thVhx/+V+xapyXqyv8LzlVqQZqrEzBmO4n09sBuMeJc1TzmlcxVUI6lAGss3EDb8R/M41XKeCqLN93m6cRs706i22EgpUHpJnGWfaLwpsvxHSxQkrSaUbUpEBQQSAe3fAsMIvpfsMpSfqXPw9w7h1PM1WzmXV6TImnpZtLwCxgHZpN/XF3o8D8PMY5WWUjfVqSP8RAxnmcEAt7J+qi2BlNyuXTa5oLPtykdr/Ab88PJNEbjasv4G4RU/q6VFu3RVLAR6DWQMe1/snyDeWlpMWgtHtaYxhVLNkrNtRAj/urNI/JBOCnDuN1NUU6jqCSRpdlhFIprsd2OtvgYr49g3s1N/sfy0DSQDG5UG/c+v64rXivwGmQRa8gjmIvSzowOoEaQSwJsTsLAycRKfivNorRmqo0nqZm1hR1EjqBvpAP95fXAzi3inMZnl86qzFWDKvSsFoKIdIGyjmMTsIHfA9vKoN4c4j43q6wtPMVyzPYLy4KxJ0mCIPzI9t8O8J8S5yox1tVVRB1a0AF7hl0mbC9xptvJgLQ4PTWoXCXYzHSL/vA7k+YidsFKVRfPUYPDdK2CE9iAIDbTc9ibDFU8iSUYG2GJtuUx/iPjqstUJSeo2oWCKWE7XIgLquRJiFJtiTnePZlKWurmeVNlBaDPvHcen5djiFW8VU0YqUUAQSAGnTN2MErvBkbWtecUzjtd6+ZLsH5WoU0sCzKBqaIYhmF/wCG9sEMcm/M2l7hLLBXSTfsX/L8Vr1Bqo5+q4W0erRNyRfvt2jEbi7ZqshqUa81UB6KlNOoDcBhfUL7zOAfDaus0hTDkIY5ppqwKxMSRCLEJKixt7k1W4otKrUqFgVSBYgqzFdhG/z7GdsJJuLLMfK9n8FLyvGsyfNXeSe0ACe0RH0xfM1UKilTDdRChmNyTuzG0HvHxgVwGilICppDVKslRAOlZubiFt39rYJZjL0ydTjmFTBCnQFO8n2uN/8AUYJSb4Q8W1zJgzivHWXWtIAmlBYGCzKQDqBiAANRPmgD5iRwbN85VDrpZk12sUloVWtBJF7EWIsJnCzvh9azg02HmDinUFyUOlXUaxrF4nUQenHmRyiUNZvUqDqJhyZAiWLSSYsZk/lOGlkWzb6iRWTxN2519yWcgz+Xpt6WkEqdyAFPpc3m3crTTMcoBM2FYSNK6QkbiFixmxO2IXEHdadNdOqm5V/IG1kGWYGRsTqI9F2JwP4XUrK6uKpmQrrIdREwV1bMdjqBaGAjp1Crc6uyyTbdPkktxjOC2usZMEzMGQOwPLFwQfpIsDZPCdSu9dDVdgAG6HI1NY3KfhvO+wUXvgLneJdSmd2ANgWINjbeBNxaJmMWnwjllYq8hjT1KrCCdDDyEjupB+mGg25LkrmlGL4KJ9pWT0cUqOBHMoZZp9StYof0Cj64zfPU9DmoCVAqODL6QRraNFjBBEyYuLbY277V+FytGuNwRSPwzo6/qp/PGLce4mUNZBTR1dnQt1diTBE2YbjsRBEY18nMX6mTfBOUVuIUjUdSh1nWrKWDBZLATap0kSfUe2LXl+A8yKmqCeoFpZyDPUzblvUzjOPCtFqjnl1QjKQ9NYEkiZg7CBvvIJ9DGheGuLh1NJ+l1HkJE/3fWNj3EXw6pumTKL7HsxkTTJEoSNog/wA/7YbSo0jb2+mJWbMbbYGvmoIi9x+tvz2w0ntYqDOW4q4uUBG0m/6/T9cZ99qdXXm6LxGqmBFhEMfT5xd8lmlNg0Op8nZu9/bf8hjriXBaGbWKqAlTIuVInsCLkG1sWXuRK4Y/m+EKcnRq0zpbShqBgCIsvMX2sJX2kRfFW40wpUCXCt99TX+rmZohtWkEG4juYBjF3zvEly2QqFltympBOxYr93vYdRH6YqPj3ItU4WtdQNJq5csVM6V/ZVpyQAAF1CAZi+EkuaDsq7cToabrTB9QaywdtxqUGLfGJvh+hTaqpU9wgiqCuwC9Jpgwvz3Pzit8LekuosGJkR0hgBHzvi5+GOIJUdFBedYIBQgWiTq2mLAfOKttMmgnxPhYWnUUanY6CV6TLCpULdINixFxGwAvirZinUDKTrEsvUUPdwzm4iWME+ygbYu/jOiAmYggEU6ffSVirW0tq7X2vuBjN+FI1bMJ1CiTBc6gtOZB1KJEEn8A77QNkrlkJGnU/DCKXfm1SW1KKlR2ZzqMEqgARb+g7nthcVyTU0+4h2EQsEnuPKY1AwQQpncqLAYj5fOs41sjUydaaTpaoy0/IIsNYGpztIaTqAkNcW4pTIFPmF5mYInpvcBbzpNiIPwIFCxuUkdDxVGLA+eFep0U1qhCSWDWh4Ond7GYEkD8Ii1jPBeGJSyeh0SoZNSWMLFi7gm4RQPSCyi18G8llKtWmA7dSjSXYEPYxOq4gjb1uYXbAHifhN6wZHzNUaifLTgGDHUCzM4mLFgBa18E8spLY3wTDFGD8RLlnuRz3OEZYDSOkskgA76dYQCSBqhFJvcqL4I0/DiGOcwYwYXUaaDYsVUG5FpJZvnfHFYHJ5aBYUoAU+UgEAG0gFjqab6ib4EZTidWpyxT5bx52qgCoYYzJLlQw1EswBEwsQMLHHdtDTy7GoyLJluHNReIGnRoUzqghmJQ23juRePUQQeVqBh+z1NU9UzOpgv3dtZOqQymQ0kyfLYm+CZ+HamCOUSTpYmdJVdLIpYgUidY1/jIkbAmPxinTLsHp0ylyvMgiwDNqsYtBBtsLi0L+ljVvX4I/BtKLTo5ZulDJazjqMnXpYimYELNidUCxgrWyyPmFlAdBDgkmx0lTYENEFYmQCAYOBP/ABEI8A06epNZ6KrvVJBChXWmRMgAmpuGsLYeyuYXmz0iAQ0MSVlo1VTpApktCQb9J3ExDbfmGUUlQZzmWoMhD0oW3cqdQsNmEHaIvgXleBUKrQtetTbTJUlHEHeX0yQbT1XgTcYkZTOqBpqRyjam+pSjDtpYEjUDaCSfpYE6FJNQILM0ADTadyCALTBO/qdgcR2NaRXOI8L5NRafNBKpqA5THVLiYYatA6QGlWA1LYicaV4RoaEKREDUbk9TMQVkwx06e4G+wxmvinjgbMUVotzjSINXTJp6SwharrJWl0ksy2Ui47Y0/wAFp/yqt93pcs6ikxekqk2CMVBK2J23JxrjjqmY8k7THvF3CjmMpUQebpdflGDgfXTH1x8/8S4czvUYWOtjJBCMJBuYlGACnmDv3abfTBGMX8U8IXL5qoh0wxNQJEg0ybM67tpOpZERG4JxY3RmUblZnK8AqJmAymVDg/uuCe5WRFQe1iL2uMFcyussbrWQKWCEAspgrUUgSB2IXba4gmXmeHK508vaVvqdWTVZSI1FSSACAWV7ibyGTh9ahWD09WliCxZgStxMmYqA3FpDjsCLL82BO4X43amjrmV5zIwKwunWv4rgWIsf98S+JcTp1Shy4YguBHl17HSrxNgCSYHa+AvGMutc1Ai6alKJVoKnUCx0kMZ21AHvv3x5klZKdJqcHQKqXJB0owqgqQLMQ5OkiSFFjGGcm0RS9C/8H5HJruXpvTBpBqrqwqpU6lIUhQCdYKxABBmcDv6VZSkZd3f+zSpszH4LAIPq2GuG0zX4RmWTqZ3oMdGpvLmGDNGnVsFYmPxA2nFaCU2oly8Nr0ak1rYaC2qmxCkyyi2ne8zh4yoVRvsb4/42qZyrTUUmp5ememmoLsSB5nMDU220AYueT8QnJUcmj05Svl1V7Ag6FSVamRDXczcG+KcmQZlQ0661QpJJV+poOqNBcNNo2YX3xpmS4BTfJ5KpXYRl0YGTBLMlGZO8ShsASTHvg3MGqK5xbwxw+rSqVsuaaEAsaenUNQsAttSAk3VhPphzw74Vp0alF15WrpuvM1HV2IKgE3vB7YOU6+liKKhVJsAoBjeNvfbvgzl8/VYU6TrA5qN5YNnHtGH2+pO9ONVz7/0GuN8NpVHhlc8yQ+iqFYgPVKRLjlmSeq2qe8Yo2b8B1EdUp06qgyxLstTVAkBUCtqJtJ1Qon5xq2Y0ivlgwWNVQmY7s1iO9zbGU5zNVzcVKppGuRq1m41kimBP/Tg3sAbSTauPqHQ4aZqvy3VqVd/vKz0idDdWlVZCweGUTKNMAhTBs/wrwepqFqoNj0orEyuon72Vjq6CdO8EyJaWKviygo6Q6Ag9MGoVJMymokA3gzIjYCTiZwjjKmilZKa01iKmllsAQhLJdg5Y0jC9IBHZZGaTywVNUbcaw5GmmmFGqaaiZdFHLTSDpOhjI1IEINlCjv2mQAAWbFQoT0oEAZ00qysCNUswI80liPa5gwMD+N0GJNWiFWrHWDdG26rCWYECNjuLAtiFlXzNYhdJYEbvzat7EkLpBVjOkmYAiAYlqbXoXU7LWqc7LQ+qV1CW0qzAdBeVMKSLxNoa4xXRwyog0Lmm5awwR6SMFiWsui4IZm1KReI9QXqU2pUxC1YY7EOzQZLDbqJ6gNt4/dGKvkBnswenK06aGpKvVZkOknUC9MHUwKhQbX+rSK7bQSUXSkFMiEyoNOnFSt0ltQOrqgFnALFKcDXpHoYuRjjP0gtGo1QKCFmg34y7hanMNyLWmIsYPpiNU4FxEKSBQZBJPUKZYkglGMKXAt5iBsCYAxX6lKvLc2m66DpboIVYPlsNKjfa2NGHB4krbM2o1Pgw2xXI/kuMugAFNVO5KqEJnfquY/S22LFlMyucQQVXMAaOpQwqqEZAIJh1KkKwILCAyTcCs0VkXHuMSaDFWDqepTIMCQRsRI9f52x03pd0aXBxY6/Y7bsI5oVsuuqgMwnMMuURWpI/SAvR0U2LBQZWd5mQcR6HHM5XZhzw8G1NaYDgkkEJQSTVpxIIYxpIPn0jE7L8YYEF11k7sSVZhGzEEBxbZp+cTqPGyQxCsWA8xYttAUEkBosBe1ovjM9LnT4in8m2Ov0rVuTXwNcG8PfeLVr02Wm41KzmkCxqNsUWXLPpUhYHmuBvjbsrR0Iq/ugD8sZh4JyBzOcFVoK0pc2PmNlufUy393GqDBkxPG6k+f4Gx6hZ1cF5fT5Ojil/abwM1Mvzqf8AWUQZ+7SpqpkjUCrDqA80exxdMcus2wjV9ln2PnivUpEIj06uskqWSlSWj5iRA0yDdZk7gnvIjV0QABhUVYKjVRICSIMqV2tGlhBKzaJxc/G3htKVbSlDQrXBTU1MobRpIlWDbqGKxBgTitZzh1WgVZi9SlDaCleo1No20vzGVQIEqVkQNowm1egu53yLwvw3KNUalVZ0NYKaNWelHUEDWJ1XJMkxckHecDOJ8Nq0WrqF+8p1UqEUzq6x0l6bTaVdXBsRovgrlMurmk8STMgszaTpPTqMTAt6Y6ytV6NVlQJpdiWDKtUk6QiqFamdKyRImPUERCxZEv1UVjw5WzmUvSFWnqZSehgILlSTe1tO28D0BxaaviZK9SpSzmVSqEVXLAMr9bUxusXJKGZMhBO2OaviGuNJCZZhroKZy+XBCuagYGBAIK6be8b454gx/bs+uuBTpZYwDpVWarllaBMLMkQOxj2xYpMU94h4GyZoUmp6qYq02qUlqnVIaJOsMCsWEEfni1ZHPuKVJENAolmp1XCSNKqrISJRhBg3sbzivZDOMuXCVKdJ2V6tqgd6oBNIqOmoI3NmKwNP1nvmlc0itClelNlqBl6DBu5BKkMvcX72xG6uaDsmCoV0KxWapZQy1UbZdRJOoAWNp74ncFy7CpR1PPWsiaRuGWPK5NgDfSPj1o9etXFYwrsBUAMr06J2kXgiwiDGxGNNy/DUp1KUUEpnVuruQDbpAJMkiT7AdidOG3tkvbSpHPHdDugqEFAoDiXU6WLTLrJhojpH7074rb8KpLRKCrQZRUeqiy4A6dKiNN9IFu0xi3VF+/TpDzHSYuRrhST6mN9sAMwlNsujrUNKK53adbKagNIuTZSaYAgWAssnExdWDVlX4f4aoZenzs3pLaA/JaTpUmFLICC7sSAE1D67YP0/C/MenUdKVFVhjl0pICrKbnmUmWGKCLzp1RcicD+F8S/aq5zEOaSHmXqNesQNYaBpZFEEAXUootGDPNhwytLvpU+YltIbQI1HTBdjsSZgnaM+XJKTuZrwYYY0lD9yXWzaqGWmlNNPeFUiTcwfKI1dR7jZhiJT4nU6P6yCIYlwpEz5iDOoEEEi3dTtMKrmkAY1gViJAJgAWDAGx+BfadRWMM1s8Rpp0zUESAJGowYaQQzqKcEElRZlEyAcZzSH8rm9WpWlokEH8XUReLAEaSoJ1ETOxw4c+iAyVUCwuEE9o9zPb29cCOF5R0pdZ1Nphbg/2i06QzKxCgmASADAg48auLjRIXUFfS3TIPdjpaDJnUvTIPYNNA5UHMpn6bEQZsGvq2Nwb2j9LHY4d4pWZUYzKhSdyi2Ew0HaYaReAYnYjM9WSjRas9Ni1ODpULrLSoABm0nTc9o3wQaur09DAgEQQV2DC6HTuRMEfrcEslXIkpXwZ/Wr0s7SevTpmm9KNc6RzFYxrgKoDAkSYuGBNwZGrSxZfDVZf2fMoKApU9VSB0nVCKs6lYzLEgjtYSdJwEC49N9Ol4ilGujx/wBYxrFOM1/2/oMpRw8i3x2qYtXgPw/z63MYTTpEEz+J91H03P09cdHK44oOcjjYYTz5FCPqXbwXwT9myyhh1v1v7E7L9BH1nB/CUY9x5acnOTk/U9xixrHBQj0hYWFhYUsA3ifw1TztA0qkiCGVhurDvHcHYr3B7bjHqvDGyuarIarHkMFpsUR2LFFkPNiraxcho9DjeTio+PfCLZmi75cKMzpABOzgGdJ7agJ0k7E3ttDViyXsZ3RH3qiFUlidKjSB0tsuw27YazCGTJI1FYIkqCR0hmFlexMWOI+To1BpRzpfluikzKsVdAHBk6gQemZ2+MEeFcOraKAP4uUrQpkLUciKha8teC3pA2wvhpJ1L1/1iyTu/sdCvUSnS6KaU79aawxK6gFZl6iktsT2thitwpmbMVAwR64pgMgYNKVEdiXLSxKqVgEKF7E3wSRW0mmCpWmqDTBLMWYuxUgwsKR3vLWgYM0smnJ5lNBUYaxULEKTpmxLRAFrD0G+GjDgjkoeW8AE0jTZ3APNgsiwDUNFp376CB6327z8r4ZfL1KTM4PLoNRC6dyA0NqmxggFY7b4tVPI63UFEKllDanGvWBJSQd4BYXBMLvqx1xtSWveCT79QO8GNp9NvfBXlJ9CHluFrRpZvSyh/wBpXS7mCW+6e59LkneBg/m+Iq2bpIosGOk9rFTpnYbkkTNtsVPixzFSlV1aoGaFIXIEnSGm8gSxntfb1Onh7Uq+XLsB9843MXVYAHa2FbpcgrfCJ+aJ5qRdpt3kywH64pX/AB5a2tNIPLrMLoFAdemYnSNILmYF2nFyoZxKtZNLBhLodwQdVUH0IuDB9rYrPE8opzHMV1cVVuysGl+QqEm/U5ZRcT77HAqd8jtOPaG/6GPlFZsuy1uYwZgFAcwGEqhcq0qSZW/sRgfwrhPECCppqirIQ1KqoWH4emSxMR5vymcWLhOabLUeXzTXK6dIZQKhEwyhTUA1XtcC18e8TzTUc2qwrU3V6isJBDdKuNR/qlMkgX1ao2EYrnFX3ZfGT9SDlPDuZZpzFamZUqxp9bgxKsCyrpIIiR2JIxM4H4L5Rnmq5EACCtk8gJOpmKrZSxsIHfD+d4l+KiSriIJAKgyDtsfTafS2JPBq1SoxqRFNohzpAaJJ0gXN5F4A7dyUoscq5BWf8Q5da7UmbqbRoI8hG8epNyY3gjBKlnUMElTFwYExt5/yv/6xA8YeFWqlq1JSzNGulYsYv92e5B7D0tOKpwXLKitYpE6hrJ0bkqFcglxdgCJFxNowURvL7mculcLFoPSRAuJ6DIPT8jeO04ptPP5irVrplnRaKVEWkaahirKSWS8aw3msTZ1gjYAn8RZzN8tMurUmeqdJpl3DwV06gwhEC6iQtrCQBGLbzaeQptSphTVJeAIHLnvbpJ/7VUXO+L4Y5N7Iq2/wJkyQjFzycJEjjmaWlQSiFXmEdRG6gHa0Dt6XJJxXVXDauWJLEkm5JxKymVaowRAWZrADcn+e+wx6rSYFpsVP7tnhdfqpavNa66SJHCuGPXqrSQXbv2A7sfYf6euNj4RwpMvSWmgso37k92PuTgf4U8NLlaV4ao0a2H/1H9kfrvg6McfW6rxpVHpHf+m6H/jw3S/U/wAfB7hYWFjAdUWFhYWABY8Ix7hYAKf408CrmgalLorW1adIFUKQwViQYawhvoe0U7gXGhQ5+XK1OYoZzqVgysF2mCDGkHf4tfGwRgN4h8LUs0jBhpcqVDgXjsCPxD2/KMTbqrJ4M5p5dnZFWoSwpcwq1OFMtqUjo6YMRvtefNgi1aq1JwYC1ATBBYQwZAoMAATc27d9sJeE1MrmkV1hRlVphwDoYqACAT39jf8AjjulmylCmwkFFQz6dbd4t2F/XDQjwyt8D/CM4vMDMiLr1kklSwidLl7li0KPWwnbEXjmaE9J6bkwCSe8xEbFjiHTzjVKigMZKehN7sxkjyySJFjciYx3xLK60Koz6mBE0xJAZSDBIgxYRHc4n0IY1xPi6LQqLBLHNJUB2Nyg8vYnTue5OD/EOJU6lXL6Vg80xMG2ne3viN/RajXpgVU1FStzZpCqZ1CDMycMV+CNRr0yKhZUqIqh7kFxPmtqECL398LKFIhNj+TyBp1gKlRWYlpcU0pgQapBgCLE6rziucczOWGYKrUAhqR+6UhVAVKcBwQACUMwNiRBnFhzuYGoyDYSTJuIqGN/n0scVLxNU/59BoBJy9IASbkOwESbCZE/nfEQik3wWbmy7lcu5DxpqmmHBnTKP0q5AGkEnawM9hhjjlXVQZQ2l10mmzFSFcWUkn94SpnfUcBeE8dNek7UaXLVazKvMbUPNLOAL7k9PbabCJtKmTUUlpIkqEJVQYadXVcGR0kATcSRiiXDovVsY8O8PrVk5mcVVi9KmSoaImag3Ik7RPcgSASOc4kA+jSynYETbsDN5APbYi0bHEvK1jAJkHY2AIve/wAjt7Ydr8Raoh0gTOm/S0atJcETHTJXvMAgYX7E99kGnxpkoA1EqOw0DSFUuWJVQQFMTJkwYABxz4jyWXrKprKC2taYZfOQx0Qpm8ea4aADYXIIFwe2/r6E+/YTtsNsBuI5OlmM1RpsSalEiuAQYY6gqkVJA1gxK3kMLdxDd9jRVdFd4zSbI1Wy9MAABYdSZZSJEjsexEkTOBVJTuSSfU3JwX8UVxUzdQyGAIURtCiAPeNsSPDvhSrmz0DTT71D5f7v7x+P0x6fSYcWmxKb4vs8drtRm1eZ4420nwiDw7hz1qi06almOw/iT6AeuNW8LeE0yiyYaqw6m7Afur6D37/kBN4F4dpZVNNMXPmc+Zvk+nttgpGMOq1rzeWPEf5Olofp0cHnnzL+BAY9wsLHPOsLCwsLAAsLCwsACwsLCwALCwsLAA3WohgVYAg7g7Yq3EPA9y1Ko8Eg8t2LAQI6SZj6z84tuPMCdAZhW4MUqMX5tNgq6STAIFmAjp3JMjEijXAtN/WI/wDZxolagrAhgGB3BAI/I4DZnwjSN0LU/YdS/wCE7fQjFkZpFbiyvjNEbHEHNmoa1N2YleYnT07iIiImwiT64MZrwvXQHQUqelyp/I2/XAXN5POCvl5oMKQeahAkggGCbwUnuLgm+Jk4sSmjypRJq+YQwUCxAEJUZiTaxn1tikeJOOcnNolNkCOFJ1ICwcmCDVbcbERsGjti31EqF4ZCijT1SP3H1TfpAsJ98Bc3w4RDQyxK7EeoZSNvpiILzMm6ClBFpCHZKekxpXyk7kQtTSTc3i/rhviXFq608qlKrSdncGueUFDIDAgSdDAXImbTIEjFZrEsSWYknck3xI4XUKuAaZqCdgCW+kX/APeNE/pk8cN0Xb9ujHi+s48s9so0vfstGcqMEaLMLrFpI6gGv5WNiIFiRbfA7hviKtVCHTTB5xSo2owUQQ7oN1LMNIFwIvgzkOBs4BpU8xb/AKicsQbx1FdQn1mJ74JZTwNV1gk06SR5VLMQTuYsP1xyakrjR3PI1uTAHDcq2X5rOxY1az1CblYMAKFmRAiwn2weo5GqwNSimotZWDWmN5JiLQTE7G5GLPkPD1OmLy59Wv8AyPYzgmqAWAjFkYO7kJPItrUSl8B+zZKZ15hua2+n8H1m7/WB7HF0p0goAAAAsALAY6x7jXkyzyO5MxYsGPCqghYWFhYqLhYWFhYAFhYWFgAWFhYWABYWFhYAFhYWFgAWFhYWABYWFhYAFjkYWFgA8KzY3+cNjJUwI0JA2GkQP0x7hYEQcLw6l/00/wAK/wCmHQI2x5hYltkJJI7whhYWIGOsLCwsACwsLCwALCwsLAAsLCwsACwsLCw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>
              <a:latin typeface="Trebuchet MS" pitchFamily="34" charset="0"/>
            </a:endParaRPr>
          </a:p>
        </p:txBody>
      </p:sp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795588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2917825" y="4957763"/>
            <a:ext cx="154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rebuchet MS" pitchFamily="34" charset="0"/>
              </a:rPr>
              <a:t>Biotechnology</a:t>
            </a:r>
            <a:endParaRPr lang="en-US">
              <a:latin typeface="Trebuchet MS" pitchFamily="34" charset="0"/>
            </a:endParaRPr>
          </a:p>
        </p:txBody>
      </p:sp>
      <p:sp>
        <p:nvSpPr>
          <p:cNvPr id="36870" name="AutoShape 5" descr="data:image/jpeg;base64,/9j/4AAQSkZJRgABAQAAAQABAAD/2wCEAAkGBhQSERIUExQUFRUWFBwXFRcYGBkXHhwaHRcYGhUYGhcaHSYeGhwjHBcVHy8gJCcpLCwsHB4xNTAqNSYrLCkBCQoKDgwOGg8PGiwkHyUpLCwtLiwsKSwsKSksLCwsLCwsLy0sLCwsKSwvLCwsLCwsLCwpLCwpLCksLCwsLCwsKf/AABEIAK0A8AMBIgACEQEDEQH/xAAcAAACAwEBAQEAAAAAAAAAAAAFBgMEBwIBAAj/xABOEAABAwIEAgUFCQsMAgMAAAABAgMRACEEBRIxQVEGEyJhcQcygZGhFEJSc5KxssHRFSMkJTNTcnSz0vA0NUNUYmSCk5Si4fFEoxZjg//EABsBAAIDAQEBAAAAAAAAAAAAAAMEAAIFAQYH/8QALhEAAgIBBAAEBQMFAQAAAAAAAQIAAxEEEiExBRNBURQiYXGRMqHwUoGx0fEV/9oADAMBAAIRAxEAPwBRW0AELUm4EKFoJg3E+30V2rFSAUgyCZEzNhE2vf1V7mCxoEbz7Ks5Xg9QCtu0E+sgGkEUt3DAACXcHlgLIUUpTNpIAk/xuaaOjOFShwdqZZCR4hQCgBwv7KD5hiQt8ttphDadKY3Jm57hvTLkeUKQQrgUmO68imlX2lGMO4hISlUj3lhz7X20qZjidE7So78oFzHopsxWx8B9I/ZSVm7BUtVtyQB3GaKZSZ/jAVEySSb0NxAiieLRBIO8+qqD5n0UMHEvjJl3oGD91Mv78Sn5jVPMZ615UW65YnxWsj1wr1Ve6Cwc0wH6yj5jVTFYtKXMQnSDqW6lRJ1A/fdTatJtKe14zwiiIcjiQDmU0NlRgQLTfs2PG/CiWS5Ul18tPO9VCSQReSBIAEGRBnnbjT/0VUxm5T15UlzC6gEgg6m3OJKgSQlUiItI50A6Y5N7jxADiUrEpXYntI1ASLWJE8bGb8aIG5wZxskYHcUsTljratKkGYkQNQPekjerWUZI4662hKSXFKIDcQTpAUqCbebrtva28U35bn2DcdKVtKQyDqT2wQdJF0jTrTqB27iDe9R5X0iZw76lJZ60N4g9WgaUdgoKdRJmCZBIiAN9iaI4GMjqBS1z8pHMTXsvIb64pUUKVCSJAg6oJJSZuI8QaqmDBiLq4k7JnjWkLw4WwQ0oLZJ1dWsJcSbkkahMwTwNqTM2waWyhSGnEoIUe0Tpm6FFClCSkQeJgjeuvWVGfeEpv3NtcD7iCEQZ3586kU32RF7k2vawFt+ddNIgzYi4gwO7faR6K9xmDUhLMgiUEp5kdYu/OORi8UInmN7MjMr6qkaqPrDxg+N/bvUqYjl7RXTK7RGrya/zk38S/wDsF1G2jsp/RHzVJ5Mk/jFr4p/9gupW2+ynwHzVoaAfq/tMzVdiV9FfaKsFFeaK0MRbMgCK6CKl0V0luq4kzI0oqlic7aRIBK1iwSkEyeWqIHtqHMMStyzS9KPhCxWdjB4IG08aqMZWkRpEkcTzG0cB4Uhfra6uMxiuot3LKce+oEEttSLEJKiDwEkx6aiwGIf1Qt0aSdMqM78ZA7I+avMXmmgkJRcblX1Afb6Krs5zJPWCbWgRx43rIPiNxyccTVHhz7c8QwzgitQF6b8iylWmAnjb7aI4HKWGQBHWK9gNXzmBPZSQOEC1DrSxucYH17/EA1iDgcyfJuj/AFaiSlI1XVNzO/qpiYwN9xQrLQFEAmVDhTPhcHadqNtx6we7PpKGKwJ08DYez/ulDNVKZGoouDaxNiJJJ4RcU6Y16LCs56b9Ju2W0qCUIHaJIEnjM8tvXXCDjgywI9REDHXUTFA8VmbaTEFR4kXFXukHSZpxBQ2ntn34kCDvA50qA1RVY/ql9wHIjj0CxSTm2AAv+Eov8qh2YCXXfjXB6nFfUal8mx/G2A/WE/XUOPP31741Z/8AYv7aPWMdSA5MvdFc9OCxLWITJKVaVpEAKbNlpJncjbvANb30p6MNZpgkFtSdYHW4ZwiRJGyhxQoQCOEA7pFfnBKZVHwv4/49Nar5MumymsIrDuF06FIW0WkpWrSpUKT27BMi54Sra1dZecicf3iow4lOtl5nq8Q2rS6AAiFJEBXGTHERuLkGucNnbjJKCElJ4adQIA7RSCb/ANpB9HKmXyj4IPw82nRiWAlJl1K3XUESFONADTEgaibyUkbUs5alGJbNrjzk8UngQfEWPoqNwMGVU7/mWcthbSi7hCBqupr3i/AWg+EH5qK4fMsNjEtICeofaSRpUSq5UVEoCrESbpA9FDyyphXauDseC+YHBLnHkqK8Xl3u0oKG9HEuGZHwZCSNNhIMEeEE1XeSNpPE7gA5PcgxPRkB1tCgQCVFbgk6zulGkXSTBTxnUNqo5lOlKimNRUEqnUlemxIQfNuYtAA07XFH8JnbuEWlrHpK2/evJk+BMXMcxCh30Vzfo0zipdZWApQ1BQugyD2tIi5ncQecmqFiDk8iEGREBGB1HsGRvIB2JgWVcSfGK7RgSQINjeeH8QSavN5M6047qbCuqso2vEaikqjVbcb1Li8WkaJJladRV1ZSCk3SoJMFU3FonxvWlXWgXdZFLNQ5bFfMveTNX4zb+Kf9XUL+qirOBUUJIQojSDIBPAcvEVV8nLJTjx2SmW3rKBB09QspMKuJme+dyKVT0neSYSohIGlP6Ooqj13pSvU2VtisA/eNHTJZzYSPsMxtcAAJJAA3JtHj9lU28wQowmTcCTpTc7ecoH2VAnNVYxptb8EpKk9kFOsjSQpyNyBIBt30VyFbSHG5Q2kdaFGQPgr5+MUPUeNmvgJyO/Xn6Stfhq+pyPx/ufN4clOoJOnnYjjxSTyNVcxQQ0uLahpkcJ3jvifXWj5Nl7K0I7IB6tu6eydyqJHCDSp0zynqC6EQqEBxPhuoH0BVc0Xji6xXRRhwD/eDu0QrdcHgnH8/5ETGY3qkpbQIISJJ5cI7u+qeJzhShY6RHD7arrc65wBSj2juL+A7quuZOggASAN43O29IeWuNznkzaNtdBCBc4EHNNKdJCCJAkyf4Jqf7kqAJ1aiAYAHHlJq/hsKhB7Ii1zuYqReNbHvp8Aas1yodqjMX3XXHcvEdUZuASJkbTNUekPTAYQJgBTirpRPD4SiOEyI41SZ6S4FX/h4r/Xr/dqdastfUVOYF9SjupWMWT81aeywzJ3IPWHPJ50xDrK3X1DrA6QoJTHZgFEAeJHopwe6dtobK3VhtCeKrWG0Dck91IuX5NlxkIwb6Ad4xjgmNpgXo4z5OsveIUcK8TzOKcJ9Zqjgr3CLhuoE6R+WZsgjCoU4oiylgoSDz0+cr2DasszTN3MQrU4rUeFoA9Arex5H8uO+Gd/1DlDsT5NcsbIHuR3eJ90uDjFDBDS+0iYMpM14pMVseK6MZUhSh7ieMEifdSxsYNqprynKh/4Dv+rX9lFFbe0HuX3iX5ND+NsB+sI+uo8b+Wd+Oc/aKrSuimCyxONwpawbiHOuToUcStek3g6SII7qzTHD7898c5+0VXQpXuErYHqQhMp8KbsgytTrKVoPn62lpCtB0qI1p1QqO0ORkKIi9LWHT21pPGR9Xz0x9A8aUPKZJH3ztIn4aPOHpRB/w1CeOJb6SLLMUvWGmwFLStQAQCpxyVjU35upfZGoTAFzO8Ws4yhbCxi2UqT2iHmlCCLwdSeRtPLcUZfwrjWMGIYJLwBmEdlJUmAo202HAkzO3CpM5zheFLTeIeW8683JlEwFHR2nVkdjUFGNKtzsBeFt5yZRRs4E5w+JafZCurc6pZCDKDAUYEawdwSO0PrrzD5U8haUNAqgHq1JTYpBktupFgRwX/AFDNEMKUyXXg0hCi0cO4hQLwWSHHEq7O6bJ96AAd5pvy7MXXsM0pYKSpCdQEJ1GBqWQkDzjPZO1dsRB+mCRrG7AkWMwKFNlGJKRIu2mHCDylPZSRzJmqrTjTaEtsMhATspR1r8QTafXUzmG1AG0RIjl6KCZn0jYYkFWtY94i59J2T6aaooUDdYcD94C526UFj+BKOedGFPkrS4Ssm4WSRJ8J0nwqzj8Nl7AUHlvdboSAhsocIiZgKACAf7Y77mljMelbz0pSeqR8FG/pXv6oodhsOVHSgEk8vnNC1JrOQmQPvGKKrAAXxn6TRuh+eHFZgmGUtoLTrbckKUCMOQnW4RfspAgAC/GkLAZG+671IaVrQdK9QhKCBB1K2HdztE0zeS5MZqwJn728CRx+9Km/GnPMgMKw86kKWSQrSpSlArUEIEROlNhYbcI4LpQjDLdCGOosqbavZiPnXRJTOFHVkrKVFbo2BBABKU8AmL9xnhS9l2JKVaVKGk+JjvFad0VGIeBWs6wT5oSBFzv72LRAg95g0tdJvJ8trFtqZaUtpxV0CxbUb6YmAkiSJNgCOAnOa2jVOUp9JopbZp0Av5z7R16OZk11aQlWydjyAA+YD1mq+YOF1xSzxgJB5AQAfr8aT8xZaZxJZF1AJKkiVJSqJKTG5Ej7KaMBnLifwZLcynSVecDZEaU8Dc3I8NjS3h9B0GoL7cluCScAD1ldci6lVNRIHeMc5ilm/R3qNS0iWoOkgXQN9CjykmD4A33A47GkABKwQReBBHia2X3HwI7jxHfSX0k8mmuV4QhKty0owk/oKPmnuNu8bVtanRB23oePb/AFEtHrErJ80c/wA7iKc3URaBwJA/gUOXiK9x+BcZWpDqFIWN0qEEd/h37VWB28a4mkrQxptc5GEGIw4BnaaZcsbHGlDBZiLUfwePp8HImH0eZomSoQI29VPeBeTpEQPRWO4DNyIvTRl/SQgC9JX0M3IjtNygYmjOPaUmgWLxYWtI0++mocPnHXgJSQHOANtXcP7XdS/j83GqFCO8eraYNx3UrVQc4h2sUDMpZx1Ymxk337++lXFA0axmdclrmdzCvVxHroBmOYknztXfEeytRFIHMz7GBPEt9EXvxjgx/eE/MaE43oivrXPwnLruLMHGsg3WowRNqI9DlhWY4L9YT8xrP83/AC7/AMc4P/YaDccGEq6MbP8A4ovUlXunLZG/4czfv33qyz0dcQ824MTlwKHErH4cyDY3Av75MikLEBIVCVaxA7WnTNhNj318hYSQYkgyUqEg7QLESDsR7aXzDZ5zP0CjHsbe7MEBwHutmw+VS3n2XpexTS/duAUhDbib4tkEagSIE3GozWRrfJEAJAKioAACCRwO8AbCfbXJctHfOw49+/DauL8oxOlszfFJy/Fa1Yo5WhZIu3jGyVWlRUpJR77nMiK5aOFwzZDONYcAACGV47DkIuo2WqCBeLzasCmvJq4Yg5EqeZp+eDF4gke68saQfeoxzIkf2lzqV7B3UBHQlf8AWst/1zP20nA/xaunUaTBjnaDuAYkcq75jGWDY6jthuhZnt4vL45JxzEn08KIYjI1Bvq2sRlqEmdX4azJHKZ25nc+Fqzaa9NDYbjkwguYAgevrNd8nfR9TOPbcL+CXpbd7LWKadX+SULITcgG55UOx3TsvIKVu9mQlQASAbA2SOR491BvJCgqzRtI3LL4HpYXRFnyUZmUj8GShW3nMm2mBYKgEETO9+6quTjHoZRcZzBmN6QuMjQHVBaTcIUoCDe17SD7ahxfTjFvOpWXFAo8yCTFtPHcxx8TTC/5J8atSVKwy0gNBMNrYWSsA9pZU4mxJuRqPjXLHknzJP8AQJ+W3+/Si1rUCVHJmlVZU7DzDjH0iinOClepSEOLKitSl6tRJMm/OZPG5NO+U9ITrS4mFE6SSlQJTtYpBuIkH014vya5lH8m1W21tGflLIqtiPJBjzBGHgwDIU0BcSR59iDa3tsa6RvXnP7wtjVKx2OCPxHjD9NsMpYQrW2Sd1js+OofZxr5rp7giso1rmAZ0GLngd42MgRf0Un4fyaZokjWyXUwRpUtHHkrrNQvfeuMV5MMzWEwyUEDtEFq8m5gL22t9tMi5wO/2MxmprzxDnSDpNl2JKWX0Kca6tStYSUuIVI0lpRNgQFSIiYmQDOVfcqXEhJCkKNlQCQJ4pHvoHC1Obnk9zhTvWKYdm4stmACIt9+mJAMVxjPJhmjmgnDKK0ggK1MpMEyJhzhcTUYsTyZeshOBM3Q4RRXBZhA3oPXaF0yjlYu6AiOeXYhS7IClH+yJ+ajDONKTpVKTyVIPqNIWFfpz6LredcbZbWoalBKbzpnciZKQBJMRYU4GyMxUrg4jgnNBhEIULvrbC0n3raVeaR8JZTJ5CeJqhm+cpfZ69WoOpcQ2s2CVDq1EK0jzTKY5GOYNUOmuZoU7qSDJI0LCpQ4yEhLSgDcL7BmIG9gRVLozmaVJfaKVKKkhcjdOiydAkSuXTY2MRBJih4AXf6wmSTs9JVxeN76HYnGzU2Y5cQgqStDhjXCCAdIursEhyU8U6ezB3pdcxJBINWNglAhjd0ExU5ngR/eU/MaUc4/lD/xzn01Uc8nL05rgB/eE/XQPOgRiH/jnPpqpS1txjVYwJVBAiN+MxUrQIJ4SIMEbHh/wKjaTJpuyHouHUgqBE+E+gTalLbVrGWhUUueIqrb9ndXzi06EjTCgTKtRMgxpGnYaYNxvN9q0TMugzaEJlK0lQIBJSoahFwpPqIPOkPF4XSpQ2gX5d0eO9UqvWzqXdCncokV8lN9wNv+69j1euudjY+namoKFGsqb61xtzENJIQShxMrbUvTIRqSLSbTEA70MNTNsqcKiIsCpRUsJ4SbrN1GDA3JmBUBP8TUkhfI3kQUPJV7nKwp5bbaSsQCEJDivMSSbie+DAqlmT6FuKKGksp4IClKjxKjM+geAqAOyRqgxEg2BAi1o4cReuXlAlRACQSSEgkwCbCTcxtJqSR28kLcZqxcGWHja8Syux5HurcENDkKw7yNfzuz8U9+xVW+JQKkkg6scq6091TQK801JJDpHKp8JhkqUdRCUgalHaw7+HjXmmqWe5L7qwuIw+op65soBmIMgpnukCe6akkVMh8quGxOPOGSlXVuEJYXpIIXMaVjVGlXBQ22MzNPkViPk56Lp+66mpgYQlSzM9Ytl1I03AgaoNvg1t5qSSN0VCjzk29+n6QqwpFcIa7Sf00/SFSSfkaa9FeV0kVYSGW8Gi44+z21qvk9aUovKShDbaWF6lITKhqTpBDipVYHUdJFhteDnvR3KVPLCUzJ2sT7dgO8kCtcxpTgMNhWmjqUp5pTpSPP8xzSjaR2kmOMp5U0AAuPeKE/NmJeZYQ4wFxkaVtoSFNSoygAhtSDfggBUwNRkHtRS/0ccPug6ZJ6l2EDdw9WohuDvJgxfzeJiredFzCvakqEpK+rcQqZ0rUJB5giCCO6IoV0jxATi3FsnTdLiSiU6VqQlw6LDSAsqiNo8K5YcDAlqxk5lTEZktSwuYc3Kk9klV5VbZRm54+k1RddJJJJJ5m59dFukmapxDpeP5RSUlcAAKVpGpUCIJMkwKCk0AmGAjP5ND+NsB+sJ+uuc9z1aw5h1hC0NvrLSika0DrFSlLgglB+CZHKK+8mX87YD9YTQ/NVjr8RqBP3xyLxB6xUHv8AChNCDie5YxJnl9dbz0VyFqRqI06R3bAW8L7cTNYPl2JCTBskmPC/ti3qrT8u6XpCQNIMcBcbC4M8Ykg1la1ST1mN6dgAcxx6TqZ0EIA0NkkkbFUbAcYET41g+bYnUpUQdThIAFuQvvAGwpg6UdLlPDRICRbSI4bWTYe0ml7PGmkdUEDEBRQC4p5IQCSJ+9oAnQPhEmd7UXSUkfM0pe4PAglf8fxwripXn1KUVKJUTuTvyrib39laEWnNemvKkabKlJSBKlEADmSYA9JtXZJ0NB1kyLdgJEjVIsqTMRNxJmoRVjHYNbLi23AUrSopUmQYPESJHtNVzUkjt5HTGbM9zT/7FZrcxiawnyRq/Gjd/wCgf/YLraAipJL/ALorz3RVIA1ayxoKdRr80XM7WFpqSS2y2tVwIHM1ZRhTv2j4Cl7N80zFOIdLbKerQDoUq4UbQIBkA37Ucrb0vHyyY5tWheBbUrbsrUPqNSSBujyQx0sxaDYLL/p1N9b6b1qmKz7BJlJfQF8tVLuY9B2MxeRjmXF4XFhBCjGoaigokpMXAMBQI2FrVnuadCzgnAMVjG1jgltJU4o/opCiPEx4ipJNjOLAS2okFLglBBBkDePWKlbdGpP6SfpCsnZxuIffZUEFlhlAbYbJnSmQVrVe6lkSd4gDga0DLsTdu/v0/STUkn5aqxhESocb+PrqACjXRfLkuuLLiyhttBcWQnUo3AShAkDWpRAEkCiJ2JVzxNB6HZOt5CnHnVpYbAKzuP7KEoFirkNhvRXOsWF4xwlQSnDOF2ReGjh4QpPNSVNoED3xHKxhT6XcvcYa7C8OkOKSLyDBnVFyDBnYg1ned53oQ64hSSpSGUKSQLKGvrpTykiItDhHCnWJI3dekQUfNiLWY43SHWHIVCtSFJ4LgSRsdK0RI5hJ3BoEtc713iHytRUrc7+ofZURFJs2THlXE+Jrya+019FDhIzeTL+dsB+sJoZmx/CH/jnPpqop5NEEZvgJkfhCaoZipIxGJ1JJlxwJIMFKusMHvFoI7+YrhnJQCq6nvjvqOrOXhrWOuKtF50RqNrATYXi576qZJyVEE7cr33/jfevlAqgqWDfTJMkREW3034DnyqVt1sNLSWyXCU6FaoCQJ1Aog6pteRFdZVlLmJeQy0ApathztPzCuZltvoJSCT88xf8AjxryfXUi21CxBG6fbBE8b1GpMEg7zB8Zg1eV6kuJbSCAhRXYSdJTfiACSSBa9p5VEKs4J1sFRdStYKVBISsI7UdhRJSqQOI3NrioXGFBKVFJAVOkkEAwYVB2MG1qk5IzUiSkJ2k348I5DjN9+FcBVja5Nj89uM18Bt/17akkdPJFfNW/iX/2C621LgrFPJA2RmjRP5l7iJuwuLb8D4W51swipOywkg1OloGdtoqmmugsjjUkkGIy90K1IdcSPgzI9RoU90Z6xWpalTzED6qPpxZFfHF1JJmnTLELwWJwTbbr4beCStAdWEkjELS5YHinQIEU6o6OoClQhIMmTFzB5m9LXluw6WsPlzqiOsDioTIBhRQ5tyGiCeaqb8r6SNYtpOIZKihZNlDSQq2tJG1iedSScoy5IN6sMsjWj9NH0018p0GvGT20X/pEfTTUkmFM4PKjsrHcd04fj/jq2jLMt4Kx20WQx6z24mgzLzQ5eyjmGwBUBERw2+qkLNSycz0ml8KptHzNn7GXMtx+Gw/WdU/mSesSUK7GGVKVDSR2iYtaRtQw4DLt9WPJ728MfXe/pomjJOa0j1n5hUyMmR+eA/wqNAPiRjZ8C045BMBpyvLt/wAYW/8ArwxHqmDXXUZbrC5xwUCDZrCgW/sA6fZTInI24/L/AOxVcu9HkEWeB/wGqf8ApD1lD4LR6MfxF59jLlqCirMZAEEIwwiNoggCK4fweXLMrVmRMASU4fYCB77kBRpXRwnZST6DVTF5C4gTAiiL4gDJ/wCJV/UZc6FMYE5lg1IXj1O9enSXAzpm8BRCiY8KQ85/lD/xzn7RVOfQeRmmCBj+UJ29NJmcH8If+OX9NVaFTlxkzB12nXT2bVMqE19NdthPakmY7MAQTI3k2ETtN451xRIjPQu/8H2VIxiShQUmQQbGairtLpJ96CQE7JSIgC9o2Fz4mpJ9ZNjMwU5pBgJTOlIAAEmTsATfiZNVhbhwivY58u7lavK7OTpLRMkAkASYGwkCTyFwPTFeFw2BJsOzJMC8mPTep8A0FEguJbGkklWozHvAEgyTYAemRUAPzVDJPB31dWlpRSEJWkJbGqTqUtVis27KR50DkBM1SmrOBxhbcSrcCxTJEpNlJJFwFJJBI4E1w59JI/eS7JFNY7CuuEJLzOIU03HaLYZWOtVySTITzgnbfUyxyrJ/J5njmJztLzsKJaeOkdlISGFhLaQPNQB2QOA53rVkZ2gbYZA//RdErqd+pSy1K+5MGyN7V0EX3FR//IE/1dH+YqvBn6f6uj/MVRfhrfb/ABB/FVe8nWyeYrwME8qg+7iP6un/ADF16M9Tww6f8xdT4az2/cTnxVXv/mZ95bOj5hGMLZIKEMlQX5qhMHROxAHpq35Oc3wrWCbaViW1PKJcWmY0yEpSi4EkJSJjjTLmfTbCkdW6y0sAadAUtz0GBHrNLWJxOULMqy9M8wXk/MoVb4S7+mWGoT+COSHkHYz38PXUuHCdaN/yiN/0xStl/SPL2fyeFUkfpYhXsKjRRrp/hRcNAHcT13AyOFT4S7+mT4hP4J+czUzGIUnzVEeBqE1Oy1STYxzH6t2flMIs5k6P6RXrongsc+sx1nCZJjb5/ChuHw9MvRvI1ulehJOkCSI57XtflWbeyKCSBPU6RLO2Y4+8JYfFNgI1daRAC1awmVRuAEEgA+9EyAINRZ4pbaesZdcU3OygAeSikwNaQoRMA3FuRtHRp59tKUsqBSpQBIIUEkEjVIiJnjue6g+d9HncOQlwEagQnc2i8d9Z6OhaaBZHOFfB9sxXd6RPHdxz5RFD381J3Kj4kmpnsNQ59mtetU9ph6p709Yy+TvG6s1wA/vCfrr3MV5X17wUnMNQdXMLYidZmJTtM1V8mifxtgP1hP10JzTDFWJfj8859NVNjCiYbGy98Hkw0XMpTcDMOfnYffw03qPr8pnzMw+Xh/3KCP5YpIuDVRLMmKisDJbp3RsFcRrH3JjbMPlYf92vXMzywoQ2fuiUIJKU68OACdzATcnmb8KCIyNZTq0mOcGPXQ95gpNcWxWPBl7tM9aglcRoQvKTwzAf48P+7Xjj2Ui2nMD/AIsP+7QTAZSp2yQSeQv7Kix2XlswQQa4LBu25kbSuK9+3j3h33RlPwcx+Xh/3Ks4jNcqWlCeqxqUoEDT7mBO0la9JUs24mBwApTZwxVVzF5KpsAqSRIkSNxzHOrF1BwTKJpbXUso4hf3RlPwMx+Xh/3K+6/Kfg5j8vD/ALtK60RXNXixGJqfkzdwBzBAw6cYHOpejrVNFMdSvVISkHajGb4t9h4pDi9JAUjzT2TwungZHopK8jf86t/EvfsV09dOcYmW2wDrSNSlbQlQskc5gE8tI4k1p+HnkjEQ1YyQJc6PZmXSULMnTqSYAJAMKEAd6T66IKxrYmViArSTB34AGLnwpKwWLU2AtMhSSduUEKHySfTFU8xbcWrQdUgk9s3SiSokDgDc9/qpxv17c+kyKXLZB9Mx3xefMti/WehBHovFLubdJFPSlsFtrYm2pfOSLBPdN+J4UDfd2JkmISCSfSf+vmq7hMtUtYbStKkhIJUlQAvwB7iYM1ZcVjLmMA+WMt3IAivAP+KYHMjYSiVJekC5Q+hQ1DklTYJExtNVcFlDTjIM4rrSkmEhsom8AcY4mb1ddSrDI6kOoTvMExNexRlro+3p1OPutXPnMhQAkAaiLpJ3gx3E0NbYGopKxKVEFUdkwbKEwQCIPaoiWq3UsLVIyDM1QBNEcMgV43krnJPyk/bVxjKFjl8oV4yyxfee50mjuB5Q/iWMOgVr3krwbTjDgk60r807AkDQqBxsRPKYrK2MsVzR8tP20RweDcSqxg80rA9oNZlpU9z0Vula6ny84M3/ACvAFCnVyYURpTEABICYHqofnGEaebWH0p1JKlpUAeyn3pJMb2kTtNIvRbFBCcSla0jWzpSNaSSq+197+2lnHYJ9SQL6d9JcAG2+nVFLrYuNgH8MxqvDH805sxjHMXcUAbxE3ihOISKO4nKXBun/AHJ+2h7uUrPL1in6mA9Zq6mlnHyiT+TsD7rYD9ZT9dV0PpTi3irg8v6aqLdAcrUnNMCo6YGIRsQedLWPw6lYh8j88v6aqeJV6+556tbdPqgdvOIczbHoLcAgm3Enbc32m1tqVmlDXVl/ArAvNUm8OoqiqUoqKcGH1t1r2LlMTQ8vzNAwpBfAMC0XA7UpCdlaiR2jcRSHjlduiDeTOlOoao5xahWJwxBvQ9OiKxIMJr7LWrAKYjp0EzFtDidRDZmesJItxRA+FzoZ0rxiFOKi54uSTrPwr3E8qpZXkrjtm5PgKhzTLFtkhcg99VVK/OyG59oSx7fh87PT6TrI8QlDiSrYKBIgGRxEGxp16Z52w4y0lCgo6ExYdgfmp7rdrc+gVn2EwSlERPdRTMuj7zSQXAoA7SK7clZsBLcwema3yf0dQDiTeojVn3KSY40Qw/Rta21OAK0p84xYeNOGxVHJmMNLdcxKrD3kZH41a+Ke/YrrUOmuTa2UvJEqasrvbJv8kkH5XOs48j+FKc2Zn829+xXW5lsEQRIIgg8QRBB7q0dI+ORMjW1srAHuZBlakhzSsagQdPbDYCiOyVLOyfnoqMOOw2pSFFQEKBCoQSINiYJ0iRNwNxVbpLk3UPECex5sbqbPoNwPmVVDBvJS4JSYUpKTAAJ1KASpHJWop23EjjbSegWMLczB8rzQcd8/kTprAKU8lvst9YVQ4s/BJBBO2q2021DhRLA5ItolJCFKJ0gJURsYKe0E8Z9VctpUhS0r0ph0q0kwqTF4VBiU7i9clSgokEhJgWmw4+NLILGsZP8Ahi1lxYeXj7/WT5g24hCtbSmxsCSCNieB7qHYbNU+a42YAhJ0g8OMH21AXtZVMiZiZsAFaR6Sd68GJNiQnnsRw8I9VO1UKg6EJXplI24/fqWsVmEmGSva+okX7hP/AFQ9zEmyjMp3O/Z7zM2M8JualwjshBSYVEx38ftqJxalKgQoztFgoXJWeQt2RuSKYOAIzTWiDGOu89wM3iP41T9VWWXU8U/7v+KWmMWavMYs14CymfXdL4gHxGBGJR+b9Zn6quYfM2wbsJPpH2UvoxBqw2+aUekes1ldXEdMH0sYQmPcKTcGdYkx/gt4Ch+aZ6hc6MP1c7DXIHsFBkYtQ2JqJ7EE8aCKlz1Brpq0bcM/kyVzFpO6P9xqBT4+APXVNx41WcxBppapWzUqka+hL34xwXZA/CE/XS9A657n1q/2hmPbVzyfPE5pgf1hH10v4zElOIfj86v6aqdWo+XiYFmuU6sORxtx+8M4jRHZmNN5593p29tBWvylorl/HqIqk0+Qqa7XUQDOanXVsygZ4mgsKd6lU/lJHVgFUabzYdk+99s0p5jPW9qNzMVI3njoRpCjHKaEYh8qVQ6KWDEmF1mrrNYxn0mhdE9Opvqy5B/LxOmJtJF+KtqH9JNJkua+u1e/+DwjumYO/OguU5w4zdBKfCoM2zBbpKlmTzoS6dvOz/2HbUp5Rf6dQt0XSnUrV1UaT+UKgO7zbz4U45+SUNdYP6CU9dI7Vp0wILkbjYDTG6qy3BYkgju2ovmmfOvJAWoqA2rtunZrMiCo1KNWG9pSTHW39larlaT7lWEhrqSEe6CuAqZ+92T2OWqTtpmsZGIMzRjCZy6lpSAohKvOE2NX1FBbEXo1SOCvXOfxHboEE/dxuNXmvbhIv1Sp83s+qtiDdYP5IXic4YB+A9+yVX6A01r6NSiYnmfFrRddvWKPTzKSpgPJHaZuqLktnzvEpMEdxVV/JujTbSGlLabL6RJWUgqSo7pSrunT6Dzo/FfRT+9tu30mKK1Db/WVHsIldlpSr9JKVfODVBfRXCn+gbSeaNTZ9aCKNaa+iqgkdSxUHsRaxPQdhc3eSTHv9e211gn20FxfksBnRiN9wtufahSZ9VP8V9FXFrj1lRUg6Ey1zye4xv8AJ9Uu1tK48Oy6kfPQHHZQ5hNKHApKyjWU9km6lgdoEgkhMmDxrcIoR0i6LN4xACjoWgHQsCY4lJTspJja1GTUkH5upDWvtP/Z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>
              <a:latin typeface="Trebuchet MS" pitchFamily="34" charset="0"/>
            </a:endParaRPr>
          </a:p>
        </p:txBody>
      </p:sp>
      <p:pic>
        <p:nvPicPr>
          <p:cNvPr id="3687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4800" y="2763838"/>
            <a:ext cx="2286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Rectangle 4"/>
          <p:cNvSpPr>
            <a:spLocks noChangeArrowheads="1"/>
          </p:cNvSpPr>
          <p:nvPr/>
        </p:nvSpPr>
        <p:spPr bwMode="auto">
          <a:xfrm>
            <a:off x="7740650" y="3243263"/>
            <a:ext cx="869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rebuchet MS" pitchFamily="34" charset="0"/>
              </a:rPr>
              <a:t>Physics</a:t>
            </a:r>
            <a:endParaRPr lang="en-US">
              <a:latin typeface="Trebuchet MS" pitchFamily="34" charset="0"/>
            </a:endParaRPr>
          </a:p>
        </p:txBody>
      </p:sp>
      <p:pic>
        <p:nvPicPr>
          <p:cNvPr id="3687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200" y="3108325"/>
            <a:ext cx="1676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4" name="Rectangle 5"/>
          <p:cNvSpPr>
            <a:spLocks noChangeArrowheads="1"/>
          </p:cNvSpPr>
          <p:nvPr/>
        </p:nvSpPr>
        <p:spPr bwMode="auto">
          <a:xfrm>
            <a:off x="528638" y="4762500"/>
            <a:ext cx="1150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rebuchet MS" pitchFamily="34" charset="0"/>
              </a:rPr>
              <a:t>Chemistry</a:t>
            </a:r>
            <a:endParaRPr lang="en-US">
              <a:latin typeface="Trebuchet MS" pitchFamily="34" charset="0"/>
            </a:endParaRPr>
          </a:p>
        </p:txBody>
      </p:sp>
      <p:pic>
        <p:nvPicPr>
          <p:cNvPr id="3687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8" y="5319713"/>
            <a:ext cx="1684337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6" name="Rectangle 6"/>
          <p:cNvSpPr>
            <a:spLocks noChangeArrowheads="1"/>
          </p:cNvSpPr>
          <p:nvPr/>
        </p:nvSpPr>
        <p:spPr bwMode="auto">
          <a:xfrm>
            <a:off x="2441575" y="6281738"/>
            <a:ext cx="2657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rebuchet MS" pitchFamily="34" charset="0"/>
              </a:rPr>
              <a:t>Microbiology</a:t>
            </a:r>
          </a:p>
        </p:txBody>
      </p:sp>
      <p:pic>
        <p:nvPicPr>
          <p:cNvPr id="36877" name="Picture 12" descr="https://encrypted-tbn0.gstatic.com/images?q=tbn:ANd9GcQHFf_RGcUgZh8mffwsd7PEjLLGTvikozOX6FTgj-PH0bwGDs3V2XM5-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4250" y="45354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8" name="Rectangle 15"/>
          <p:cNvSpPr>
            <a:spLocks noChangeArrowheads="1"/>
          </p:cNvSpPr>
          <p:nvPr/>
        </p:nvSpPr>
        <p:spPr bwMode="auto">
          <a:xfrm>
            <a:off x="7092950" y="5327650"/>
            <a:ext cx="1744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rebuchet MS" pitchFamily="34" charset="0"/>
              </a:rPr>
              <a:t>Material science</a:t>
            </a:r>
            <a:endParaRPr lang="en-US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2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6984776" cy="55092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>
                <a:latin typeface="Times New Roman"/>
                <a:ea typeface="Times New Roman"/>
              </a:rPr>
              <a:t>Склад </a:t>
            </a:r>
            <a:r>
              <a:rPr lang="ru-RU" sz="1600" dirty="0" err="1">
                <a:latin typeface="Times New Roman"/>
                <a:ea typeface="Times New Roman"/>
              </a:rPr>
              <a:t>наночастинок</a:t>
            </a:r>
            <a:r>
              <a:rPr lang="ru-RU" sz="1600" dirty="0">
                <a:latin typeface="Times New Roman"/>
                <a:ea typeface="Times New Roman"/>
              </a:rPr>
              <a:t> не </a:t>
            </a:r>
            <a:r>
              <a:rPr lang="ru-RU" sz="1600" dirty="0" err="1">
                <a:latin typeface="Times New Roman"/>
                <a:ea typeface="Times New Roman"/>
              </a:rPr>
              <a:t>стехіометричний</a:t>
            </a:r>
            <a:r>
              <a:rPr lang="ru-RU" sz="1600" dirty="0">
                <a:latin typeface="Times New Roman"/>
                <a:ea typeface="Times New Roman"/>
              </a:rPr>
              <a:t>, а </a:t>
            </a:r>
            <a:r>
              <a:rPr lang="ru-RU" sz="1600" dirty="0" err="1">
                <a:latin typeface="Times New Roman"/>
                <a:ea typeface="Times New Roman"/>
              </a:rPr>
              <a:t>змінюється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залежно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від</a:t>
            </a:r>
            <a:r>
              <a:rPr lang="ru-RU" sz="1600" dirty="0">
                <a:latin typeface="Times New Roman"/>
                <a:ea typeface="Times New Roman"/>
              </a:rPr>
              <a:t> умов синтезу, </a:t>
            </a:r>
            <a:r>
              <a:rPr lang="ru-RU" sz="1600" dirty="0" err="1">
                <a:latin typeface="Times New Roman"/>
                <a:ea typeface="Times New Roman"/>
              </a:rPr>
              <a:t>тобто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наночастинки</a:t>
            </a:r>
            <a:r>
              <a:rPr lang="ru-RU" sz="1600" dirty="0">
                <a:latin typeface="Times New Roman"/>
                <a:ea typeface="Times New Roman"/>
              </a:rPr>
              <a:t> не </a:t>
            </a:r>
            <a:r>
              <a:rPr lang="ru-RU" sz="1600" dirty="0" err="1">
                <a:latin typeface="Times New Roman"/>
                <a:ea typeface="Times New Roman"/>
              </a:rPr>
              <a:t>можна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вважати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типовими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хімічними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сполуками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r>
              <a:rPr lang="ru-RU" sz="1600" dirty="0" err="1">
                <a:latin typeface="Times New Roman"/>
                <a:ea typeface="Times New Roman"/>
              </a:rPr>
              <a:t>Утворення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наночастинок</a:t>
            </a:r>
            <a:r>
              <a:rPr lang="ru-RU" sz="1600" dirty="0">
                <a:latin typeface="Times New Roman"/>
                <a:ea typeface="Times New Roman"/>
              </a:rPr>
              <a:t> - </a:t>
            </a:r>
            <a:r>
              <a:rPr lang="ru-RU" sz="1600" dirty="0" err="1">
                <a:latin typeface="Times New Roman"/>
                <a:ea typeface="Times New Roman"/>
              </a:rPr>
              <a:t>процес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триваліший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оскільки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спочатку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утворюються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зародки</a:t>
            </a:r>
            <a:r>
              <a:rPr lang="ru-RU" sz="1600" dirty="0">
                <a:latin typeface="Times New Roman"/>
                <a:ea typeface="Times New Roman"/>
              </a:rPr>
              <a:t>-ядра, до </a:t>
            </a:r>
            <a:r>
              <a:rPr lang="ru-RU" sz="1600" dirty="0" err="1">
                <a:latin typeface="Times New Roman"/>
                <a:ea typeface="Times New Roman"/>
              </a:rPr>
              <a:t>яких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залучаються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інші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будівельні</a:t>
            </a:r>
            <a:r>
              <a:rPr lang="ru-RU" sz="1600" dirty="0">
                <a:latin typeface="Times New Roman"/>
                <a:ea typeface="Times New Roman"/>
              </a:rPr>
              <a:t> блоки.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err="1" smtClean="0">
                <a:latin typeface="Times New Roman"/>
                <a:ea typeface="Times New Roman"/>
              </a:rPr>
              <a:t>Наносистеми</a:t>
            </a:r>
            <a:r>
              <a:rPr lang="ru-RU" sz="1600" dirty="0" smtClean="0">
                <a:latin typeface="Times New Roman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є </a:t>
            </a:r>
            <a:r>
              <a:rPr lang="ru-RU" sz="1600" dirty="0" err="1">
                <a:latin typeface="Times New Roman"/>
                <a:ea typeface="Times New Roman"/>
              </a:rPr>
              <a:t>гетерогенними</a:t>
            </a:r>
            <a:r>
              <a:rPr lang="ru-RU" sz="1600" dirty="0">
                <a:latin typeface="Times New Roman"/>
                <a:ea typeface="Times New Roman"/>
              </a:rPr>
              <a:t> структурами з </a:t>
            </a:r>
            <a:r>
              <a:rPr lang="ru-RU" sz="1600" dirty="0" err="1">
                <a:latin typeface="Times New Roman"/>
                <a:ea typeface="Times New Roman"/>
              </a:rPr>
              <a:t>величезними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міжфазними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поверхнями</a:t>
            </a:r>
            <a:r>
              <a:rPr lang="ru-RU" sz="1600" dirty="0">
                <a:latin typeface="Times New Roman"/>
                <a:ea typeface="Times New Roman"/>
              </a:rPr>
              <a:t> та </a:t>
            </a:r>
            <a:r>
              <a:rPr lang="ru-RU" sz="1600" dirty="0" err="1">
                <a:latin typeface="Times New Roman"/>
                <a:ea typeface="Times New Roman"/>
              </a:rPr>
              <a:t>надлишковою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вільною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енергією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r>
              <a:rPr lang="ru-RU" sz="1600" dirty="0" err="1">
                <a:latin typeface="Times New Roman"/>
                <a:ea typeface="Times New Roman"/>
              </a:rPr>
              <a:t>Це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зумовлює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їх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віддаленість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від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рівноважного</a:t>
            </a:r>
            <a:r>
              <a:rPr lang="ru-RU" sz="1600" dirty="0">
                <a:latin typeface="Times New Roman"/>
                <a:ea typeface="Times New Roman"/>
              </a:rPr>
              <a:t> стану. </a:t>
            </a:r>
            <a:r>
              <a:rPr lang="ru-RU" sz="1600" dirty="0" err="1">
                <a:latin typeface="Times New Roman"/>
                <a:ea typeface="Times New Roman"/>
              </a:rPr>
              <a:t>Значна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кількість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атомів</a:t>
            </a:r>
            <a:r>
              <a:rPr lang="ru-RU" sz="1600" dirty="0">
                <a:latin typeface="Times New Roman"/>
                <a:ea typeface="Times New Roman"/>
              </a:rPr>
              <a:t> у </a:t>
            </a:r>
            <a:r>
              <a:rPr lang="ru-RU" sz="1600" dirty="0" err="1">
                <a:latin typeface="Times New Roman"/>
                <a:ea typeface="Times New Roman"/>
              </a:rPr>
              <a:t>наночастинках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знаходиться</a:t>
            </a:r>
            <a:r>
              <a:rPr lang="ru-RU" sz="1600" dirty="0">
                <a:latin typeface="Times New Roman"/>
                <a:ea typeface="Times New Roman"/>
              </a:rPr>
              <a:t> на </a:t>
            </a:r>
            <a:r>
              <a:rPr lang="ru-RU" sz="1600" dirty="0" err="1">
                <a:latin typeface="Times New Roman"/>
                <a:ea typeface="Times New Roman"/>
              </a:rPr>
              <a:t>поверхні</a:t>
            </a:r>
            <a:r>
              <a:rPr lang="ru-RU" sz="1600" dirty="0">
                <a:latin typeface="Times New Roman"/>
                <a:ea typeface="Times New Roman"/>
              </a:rPr>
              <a:t> і </a:t>
            </a:r>
            <a:r>
              <a:rPr lang="ru-RU" sz="1600" dirty="0" err="1">
                <a:latin typeface="Times New Roman"/>
                <a:ea typeface="Times New Roman"/>
              </a:rPr>
              <a:t>їх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частка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зростає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зменшенням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розмірів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наночастинок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r>
              <a:rPr lang="ru-RU" sz="1600" dirty="0" err="1">
                <a:latin typeface="Times New Roman"/>
                <a:ea typeface="Times New Roman"/>
              </a:rPr>
              <a:t>Одночасно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збільшується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внесок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поверхневих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атомів</a:t>
            </a:r>
            <a:r>
              <a:rPr lang="ru-RU" sz="1600" dirty="0">
                <a:latin typeface="Times New Roman"/>
                <a:ea typeface="Times New Roman"/>
              </a:rPr>
              <a:t> у </a:t>
            </a:r>
            <a:r>
              <a:rPr lang="ru-RU" sz="1600" dirty="0" err="1">
                <a:latin typeface="Times New Roman"/>
                <a:ea typeface="Times New Roman"/>
              </a:rPr>
              <a:t>загальну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енергію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системи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err="1" smtClean="0">
                <a:latin typeface="Times New Roman"/>
                <a:ea typeface="Times New Roman"/>
              </a:rPr>
              <a:t>Ці</a:t>
            </a:r>
            <a:r>
              <a:rPr lang="ru-RU" sz="1600" dirty="0" smtClean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фактори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мають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такі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наслідки</a:t>
            </a:r>
            <a:r>
              <a:rPr lang="ru-RU" sz="1600" dirty="0">
                <a:latin typeface="Times New Roman"/>
                <a:ea typeface="Times New Roman"/>
              </a:rPr>
              <a:t>, як </a:t>
            </a:r>
            <a:r>
              <a:rPr lang="ru-RU" sz="1600" dirty="0" err="1">
                <a:latin typeface="Times New Roman"/>
                <a:ea typeface="Times New Roman"/>
              </a:rPr>
              <a:t>зниження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температури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плавленя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зміна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температури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поліморфних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перетворень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збільшення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розчинності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зміщення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хімічної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рівноваги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r>
              <a:rPr lang="ru-RU" sz="1600" dirty="0" err="1">
                <a:latin typeface="Times New Roman"/>
                <a:ea typeface="Times New Roman"/>
              </a:rPr>
              <a:t>Найголовнішою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ознакою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наносистем</a:t>
            </a:r>
            <a:r>
              <a:rPr lang="ru-RU" sz="1600" dirty="0">
                <a:latin typeface="Times New Roman"/>
                <a:ea typeface="Times New Roman"/>
              </a:rPr>
              <a:t> є те, </a:t>
            </a:r>
            <a:r>
              <a:rPr lang="ru-RU" sz="1600" dirty="0" err="1">
                <a:latin typeface="Times New Roman"/>
                <a:ea typeface="Times New Roman"/>
              </a:rPr>
              <a:t>що</a:t>
            </a:r>
            <a:r>
              <a:rPr lang="ru-RU" sz="1600" dirty="0">
                <a:latin typeface="Times New Roman"/>
                <a:ea typeface="Times New Roman"/>
              </a:rPr>
              <a:t> будь-яка  </a:t>
            </a:r>
            <a:r>
              <a:rPr lang="ru-RU" sz="1600" dirty="0" err="1">
                <a:latin typeface="Times New Roman"/>
                <a:ea typeface="Times New Roman"/>
              </a:rPr>
              <a:t>їх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властивість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специфічно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залежить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від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маси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наночастинок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/>
                <a:ea typeface="Times New Roman"/>
              </a:rPr>
              <a:t>Причина </a:t>
            </a:r>
            <a:r>
              <a:rPr lang="ru-RU" sz="1600" dirty="0" err="1">
                <a:latin typeface="Times New Roman"/>
                <a:ea typeface="Times New Roman"/>
              </a:rPr>
              <a:t>виникнення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специфічних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властивостей</a:t>
            </a:r>
            <a:r>
              <a:rPr lang="ru-RU" sz="1600" dirty="0">
                <a:latin typeface="Times New Roman"/>
                <a:ea typeface="Times New Roman"/>
              </a:rPr>
              <a:t> систем </a:t>
            </a:r>
            <a:r>
              <a:rPr lang="ru-RU" sz="1600" dirty="0" err="1">
                <a:latin typeface="Times New Roman"/>
                <a:ea typeface="Times New Roman"/>
              </a:rPr>
              <a:t>полягає</a:t>
            </a:r>
            <a:r>
              <a:rPr lang="ru-RU" sz="1600" dirty="0">
                <a:latin typeface="Times New Roman"/>
                <a:ea typeface="Times New Roman"/>
              </a:rPr>
              <a:t> у </a:t>
            </a:r>
            <a:r>
              <a:rPr lang="ru-RU" sz="1600" dirty="0" err="1">
                <a:latin typeface="Times New Roman"/>
                <a:ea typeface="Times New Roman"/>
              </a:rPr>
              <a:t>сумірності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нанооб’єктів</a:t>
            </a:r>
            <a:r>
              <a:rPr lang="ru-RU" sz="1600" dirty="0">
                <a:latin typeface="Times New Roman"/>
                <a:ea typeface="Times New Roman"/>
              </a:rPr>
              <a:t> і </a:t>
            </a:r>
            <a:r>
              <a:rPr lang="ru-RU" sz="1600" dirty="0" err="1">
                <a:latin typeface="Times New Roman"/>
                <a:ea typeface="Times New Roman"/>
              </a:rPr>
              <a:t>дальнодії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міжатомних</a:t>
            </a:r>
            <a:r>
              <a:rPr lang="ru-RU" sz="1600" dirty="0">
                <a:latin typeface="Times New Roman"/>
                <a:ea typeface="Times New Roman"/>
              </a:rPr>
              <a:t> сил. Коли </a:t>
            </a:r>
            <a:r>
              <a:rPr lang="ru-RU" sz="1600" dirty="0" err="1">
                <a:latin typeface="Times New Roman"/>
                <a:ea typeface="Times New Roman"/>
              </a:rPr>
              <a:t>розміри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тіла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менші</a:t>
            </a:r>
            <a:r>
              <a:rPr lang="ru-RU" sz="1600" dirty="0">
                <a:latin typeface="Times New Roman"/>
                <a:ea typeface="Times New Roman"/>
              </a:rPr>
              <a:t> за </a:t>
            </a:r>
            <a:r>
              <a:rPr lang="ru-RU" sz="1600" dirty="0" err="1">
                <a:latin typeface="Times New Roman"/>
                <a:ea typeface="Times New Roman"/>
              </a:rPr>
              <a:t>граничні</a:t>
            </a:r>
            <a:r>
              <a:rPr lang="ru-RU" sz="1600" dirty="0">
                <a:latin typeface="Times New Roman"/>
                <a:ea typeface="Times New Roman"/>
              </a:rPr>
              <a:t>, то </a:t>
            </a:r>
            <a:r>
              <a:rPr lang="ru-RU" sz="1600" dirty="0" err="1">
                <a:latin typeface="Times New Roman"/>
                <a:ea typeface="Times New Roman"/>
              </a:rPr>
              <a:t>всі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атоми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зближені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настільки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що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взаємодія</a:t>
            </a:r>
            <a:r>
              <a:rPr lang="ru-RU" sz="1600" dirty="0">
                <a:latin typeface="Times New Roman"/>
                <a:ea typeface="Times New Roman"/>
              </a:rPr>
              <a:t> кожного атома з будь-</a:t>
            </a:r>
            <a:r>
              <a:rPr lang="ru-RU" sz="1600" dirty="0" err="1">
                <a:latin typeface="Times New Roman"/>
                <a:ea typeface="Times New Roman"/>
              </a:rPr>
              <a:t>яким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іншим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істотно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впливає</a:t>
            </a:r>
            <a:r>
              <a:rPr lang="ru-RU" sz="1600" dirty="0">
                <a:latin typeface="Times New Roman"/>
                <a:ea typeface="Times New Roman"/>
              </a:rPr>
              <a:t> на </a:t>
            </a:r>
            <a:r>
              <a:rPr lang="ru-RU" sz="1600" dirty="0" err="1">
                <a:latin typeface="Times New Roman"/>
                <a:ea typeface="Times New Roman"/>
              </a:rPr>
              <a:t>властивість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системи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err="1" smtClean="0">
                <a:latin typeface="Times New Roman"/>
                <a:ea typeface="Times New Roman"/>
              </a:rPr>
              <a:t>Отже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основна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перевага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використання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наноматеріалів</a:t>
            </a:r>
            <a:r>
              <a:rPr lang="ru-RU" sz="1600" dirty="0">
                <a:latin typeface="Times New Roman"/>
                <a:ea typeface="Times New Roman"/>
              </a:rPr>
              <a:t> – </a:t>
            </a:r>
            <a:r>
              <a:rPr lang="ru-RU" sz="1600" dirty="0" err="1">
                <a:latin typeface="Times New Roman"/>
                <a:ea typeface="Times New Roman"/>
              </a:rPr>
              <a:t>це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можливість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змінювати</a:t>
            </a:r>
            <a:r>
              <a:rPr lang="ru-RU" sz="1600" dirty="0">
                <a:latin typeface="Times New Roman"/>
                <a:ea typeface="Times New Roman"/>
              </a:rPr>
              <a:t> та </a:t>
            </a:r>
            <a:r>
              <a:rPr lang="ru-RU" sz="1600" dirty="0" err="1">
                <a:latin typeface="Times New Roman"/>
                <a:ea typeface="Times New Roman"/>
              </a:rPr>
              <a:t>контролювати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їх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властивості</a:t>
            </a:r>
            <a:r>
              <a:rPr lang="ru-RU" sz="1600" dirty="0">
                <a:latin typeface="Times New Roman"/>
                <a:ea typeface="Times New Roman"/>
              </a:rPr>
              <a:t>, </a:t>
            </a:r>
            <a:r>
              <a:rPr lang="ru-RU" sz="1600" dirty="0" err="1">
                <a:latin typeface="Times New Roman"/>
                <a:ea typeface="Times New Roman"/>
              </a:rPr>
              <a:t>які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залежать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від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специфіки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застосування</a:t>
            </a:r>
            <a:r>
              <a:rPr lang="ru-RU" sz="1600" dirty="0">
                <a:latin typeface="Times New Roman"/>
                <a:ea typeface="Times New Roman"/>
              </a:rPr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137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err="1"/>
              <a:t>Галузь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властивостями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:</a:t>
            </a:r>
          </a:p>
          <a:p>
            <a:r>
              <a:rPr lang="ru-RU" dirty="0"/>
              <a:t> - </a:t>
            </a:r>
            <a:r>
              <a:rPr lang="ru-RU" dirty="0" err="1"/>
              <a:t>механічні-міцність,пластичність</a:t>
            </a:r>
            <a:r>
              <a:rPr lang="ru-RU" dirty="0"/>
              <a:t>, </a:t>
            </a:r>
            <a:r>
              <a:rPr lang="ru-RU" dirty="0" err="1"/>
              <a:t>твердість</a:t>
            </a:r>
            <a:r>
              <a:rPr lang="ru-RU" dirty="0"/>
              <a:t>, </a:t>
            </a:r>
            <a:r>
              <a:rPr lang="ru-RU" dirty="0" err="1"/>
              <a:t>ударна</a:t>
            </a:r>
            <a:r>
              <a:rPr lang="ru-RU" dirty="0"/>
              <a:t> </a:t>
            </a:r>
            <a:r>
              <a:rPr lang="ru-RU" dirty="0" err="1"/>
              <a:t>вязкість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фізичні</a:t>
            </a:r>
            <a:r>
              <a:rPr lang="ru-RU" dirty="0"/>
              <a:t> - </a:t>
            </a:r>
            <a:r>
              <a:rPr lang="ru-RU" dirty="0" err="1"/>
              <a:t>колір</a:t>
            </a:r>
            <a:r>
              <a:rPr lang="ru-RU" dirty="0"/>
              <a:t>, </a:t>
            </a:r>
            <a:r>
              <a:rPr lang="ru-RU" dirty="0" err="1"/>
              <a:t>теплова</a:t>
            </a:r>
            <a:r>
              <a:rPr lang="ru-RU" dirty="0"/>
              <a:t> та </a:t>
            </a:r>
            <a:r>
              <a:rPr lang="ru-RU" dirty="0" err="1"/>
              <a:t>елекрична</a:t>
            </a:r>
            <a:r>
              <a:rPr lang="ru-RU" dirty="0"/>
              <a:t> </a:t>
            </a:r>
            <a:r>
              <a:rPr lang="ru-RU" dirty="0" err="1"/>
              <a:t>провідність</a:t>
            </a:r>
            <a:r>
              <a:rPr lang="ru-RU" dirty="0"/>
              <a:t> </a:t>
            </a:r>
            <a:r>
              <a:rPr lang="ru-RU" dirty="0" err="1"/>
              <a:t>питома</a:t>
            </a:r>
            <a:r>
              <a:rPr lang="ru-RU" dirty="0"/>
              <a:t> </a:t>
            </a:r>
            <a:r>
              <a:rPr lang="ru-RU" dirty="0" err="1"/>
              <a:t>маса</a:t>
            </a:r>
            <a:r>
              <a:rPr lang="ru-RU" dirty="0"/>
              <a:t>, </a:t>
            </a:r>
            <a:r>
              <a:rPr lang="ru-RU" dirty="0" err="1"/>
              <a:t>магнітні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хімічні</a:t>
            </a:r>
            <a:r>
              <a:rPr lang="ru-RU" dirty="0"/>
              <a:t> - </a:t>
            </a:r>
            <a:r>
              <a:rPr lang="ru-RU" dirty="0" err="1"/>
              <a:t>стійкість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корозії</a:t>
            </a:r>
            <a:r>
              <a:rPr lang="ru-RU" dirty="0"/>
              <a:t>, </a:t>
            </a:r>
            <a:r>
              <a:rPr lang="ru-RU" dirty="0" err="1"/>
              <a:t>жароміцність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технологічні</a:t>
            </a:r>
            <a:r>
              <a:rPr lang="ru-RU" dirty="0"/>
              <a:t> - </a:t>
            </a:r>
            <a:r>
              <a:rPr lang="ru-RU" dirty="0" err="1"/>
              <a:t>фізична</a:t>
            </a:r>
            <a:r>
              <a:rPr lang="ru-RU" dirty="0"/>
              <a:t> і </a:t>
            </a:r>
            <a:r>
              <a:rPr lang="ru-RU" dirty="0" err="1"/>
              <a:t>технологічна</a:t>
            </a:r>
            <a:r>
              <a:rPr lang="ru-RU" dirty="0"/>
              <a:t> </a:t>
            </a:r>
            <a:r>
              <a:rPr lang="ru-RU" dirty="0" err="1"/>
              <a:t>зварюваність</a:t>
            </a:r>
            <a:r>
              <a:rPr lang="ru-RU" dirty="0"/>
              <a:t>, </a:t>
            </a:r>
            <a:r>
              <a:rPr lang="ru-RU" dirty="0" err="1"/>
              <a:t>ковкість</a:t>
            </a:r>
            <a:r>
              <a:rPr lang="ru-RU" dirty="0"/>
              <a:t>, </a:t>
            </a:r>
            <a:r>
              <a:rPr lang="ru-RU" dirty="0" err="1"/>
              <a:t>плавкість</a:t>
            </a:r>
            <a:r>
              <a:rPr lang="ru-RU" dirty="0"/>
              <a:t>, </a:t>
            </a:r>
            <a:r>
              <a:rPr lang="ru-RU" dirty="0" err="1"/>
              <a:t>оброблюваність</a:t>
            </a:r>
            <a:r>
              <a:rPr lang="ru-RU" dirty="0"/>
              <a:t> </a:t>
            </a:r>
            <a:r>
              <a:rPr lang="ru-RU" dirty="0" err="1"/>
              <a:t>різанням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480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8328" y="1484784"/>
            <a:ext cx="8064896" cy="424731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/>
              <a:t>Існує багато методів отримання </a:t>
            </a:r>
            <a:r>
              <a:rPr lang="uk-UA" dirty="0" err="1"/>
              <a:t>наночастинок</a:t>
            </a:r>
            <a:r>
              <a:rPr lang="uk-UA" dirty="0"/>
              <a:t> металів. Умовно їх можна поділити на дві групи: хімічні та фізичні. Хімічні методи засновані на відновленні іонів металів до атомів у розчині, </a:t>
            </a:r>
            <a:r>
              <a:rPr lang="uk-UA" dirty="0" err="1"/>
              <a:t>фізичні-</a:t>
            </a:r>
            <a:r>
              <a:rPr lang="uk-UA" dirty="0"/>
              <a:t> на подрібненні масивної речовини до часток з </a:t>
            </a:r>
            <a:r>
              <a:rPr lang="uk-UA" dirty="0" err="1"/>
              <a:t>відповізними</a:t>
            </a:r>
            <a:r>
              <a:rPr lang="uk-UA" dirty="0"/>
              <a:t> </a:t>
            </a:r>
            <a:r>
              <a:rPr lang="uk-UA" dirty="0" err="1"/>
              <a:t>нанорозмірами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	Серед широкого спектру хімічних методів отримання металічних </a:t>
            </a:r>
            <a:r>
              <a:rPr lang="uk-UA" dirty="0" err="1"/>
              <a:t>наночастинок</a:t>
            </a:r>
            <a:r>
              <a:rPr lang="uk-UA" dirty="0"/>
              <a:t> найбільш гнучкими та перспективними можна вважати методи </a:t>
            </a:r>
            <a:r>
              <a:rPr lang="uk-UA" i="1" dirty="0"/>
              <a:t>хімічного відновлення</a:t>
            </a:r>
            <a:r>
              <a:rPr lang="uk-UA" dirty="0"/>
              <a:t> </a:t>
            </a:r>
            <a:r>
              <a:rPr lang="uk-UA" dirty="0" err="1"/>
              <a:t>Ме</a:t>
            </a:r>
            <a:r>
              <a:rPr lang="en-US" baseline="30000" dirty="0"/>
              <a:t>n</a:t>
            </a:r>
            <a:r>
              <a:rPr lang="uk-UA" baseline="30000" dirty="0"/>
              <a:t>+</a:t>
            </a:r>
            <a:r>
              <a:rPr lang="uk-UA" dirty="0"/>
              <a:t> </a:t>
            </a:r>
            <a:r>
              <a:rPr lang="uk-UA" dirty="0" err="1"/>
              <a:t>-іона</a:t>
            </a:r>
            <a:r>
              <a:rPr lang="uk-UA" dirty="0"/>
              <a:t> у водних або неводних розчинах з використанням різноманітних </a:t>
            </a:r>
            <a:r>
              <a:rPr lang="uk-UA" dirty="0" err="1"/>
              <a:t>відновлюючих</a:t>
            </a:r>
            <a:r>
              <a:rPr lang="uk-UA" dirty="0"/>
              <a:t> агентів. У ролі відновників </a:t>
            </a:r>
            <a:r>
              <a:rPr lang="uk-UA" dirty="0" err="1"/>
              <a:t>Ме</a:t>
            </a:r>
            <a:r>
              <a:rPr lang="en-US" baseline="30000" dirty="0"/>
              <a:t>n</a:t>
            </a:r>
            <a:r>
              <a:rPr lang="uk-UA" baseline="30000" dirty="0"/>
              <a:t>+</a:t>
            </a:r>
            <a:r>
              <a:rPr lang="uk-UA" dirty="0"/>
              <a:t> </a:t>
            </a:r>
            <a:r>
              <a:rPr lang="uk-UA" dirty="0" err="1"/>
              <a:t>-іонів</a:t>
            </a:r>
            <a:r>
              <a:rPr lang="uk-UA" dirty="0"/>
              <a:t> у синтезі таких систем  використовують різноманітні органічні та неорганічні речовини. Проте найбільший інтерес викликають саме органічні відновники, оскільки  одночасно з функцією відновника така молекула здатна зберігати ряд своїх структурних особливостей, які дають їй можливість адсорбуватися, виступати в ролі ліганду, стабілізувати металічне ядро і, таким чином,  формувати комплексну </a:t>
            </a:r>
            <a:r>
              <a:rPr lang="uk-UA" dirty="0" err="1"/>
              <a:t>наноструктуру</a:t>
            </a:r>
            <a:r>
              <a:rPr lang="uk-UA" dirty="0"/>
              <a:t> з майже безмежною варіативністю її властивостей.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35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вказаним</a:t>
            </a:r>
            <a:r>
              <a:rPr lang="ru-RU" dirty="0"/>
              <a:t> методам </a:t>
            </a:r>
            <a:r>
              <a:rPr lang="ru-RU" dirty="0" err="1"/>
              <a:t>можливе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таких </a:t>
            </a:r>
            <a:r>
              <a:rPr lang="ru-RU" dirty="0" err="1"/>
              <a:t>наноматеріалів</a:t>
            </a:r>
            <a:r>
              <a:rPr lang="ru-RU" dirty="0"/>
              <a:t>:</a:t>
            </a:r>
          </a:p>
          <a:p>
            <a:r>
              <a:rPr lang="ru-RU" dirty="0"/>
              <a:t>•	</a:t>
            </a:r>
            <a:r>
              <a:rPr lang="ru-RU" dirty="0" err="1"/>
              <a:t>Неіонні</a:t>
            </a:r>
            <a:r>
              <a:rPr lang="ru-RU" dirty="0"/>
              <a:t> </a:t>
            </a:r>
            <a:r>
              <a:rPr lang="ru-RU" dirty="0" err="1"/>
              <a:t>колоїдні</a:t>
            </a:r>
            <a:r>
              <a:rPr lang="ru-RU" dirty="0"/>
              <a:t> </a:t>
            </a:r>
            <a:r>
              <a:rPr lang="ru-RU" dirty="0" err="1"/>
              <a:t>розчини</a:t>
            </a:r>
            <a:r>
              <a:rPr lang="ru-RU" dirty="0"/>
              <a:t> </a:t>
            </a:r>
            <a:r>
              <a:rPr lang="ru-RU" dirty="0" err="1"/>
              <a:t>наночастинок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Гідратовані</a:t>
            </a:r>
            <a:r>
              <a:rPr lang="ru-RU" dirty="0"/>
              <a:t> </a:t>
            </a:r>
            <a:r>
              <a:rPr lang="ru-RU" dirty="0" err="1"/>
              <a:t>наночастинки</a:t>
            </a:r>
            <a:r>
              <a:rPr lang="ru-RU" dirty="0"/>
              <a:t> </a:t>
            </a:r>
            <a:r>
              <a:rPr lang="ru-RU" dirty="0" err="1"/>
              <a:t>біогенних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Аніоноподібні</a:t>
            </a:r>
            <a:r>
              <a:rPr lang="ru-RU" dirty="0"/>
              <a:t> </a:t>
            </a:r>
            <a:r>
              <a:rPr lang="ru-RU" dirty="0" err="1"/>
              <a:t>висококоординаційні</a:t>
            </a:r>
            <a:r>
              <a:rPr lang="ru-RU" dirty="0"/>
              <a:t> </a:t>
            </a:r>
            <a:r>
              <a:rPr lang="ru-RU" dirty="0" err="1"/>
              <a:t>нанометали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Електрично</a:t>
            </a:r>
            <a:r>
              <a:rPr lang="ru-RU" dirty="0"/>
              <a:t> </a:t>
            </a:r>
            <a:r>
              <a:rPr lang="ru-RU" dirty="0" err="1"/>
              <a:t>нейтральні</a:t>
            </a:r>
            <a:r>
              <a:rPr lang="ru-RU" dirty="0"/>
              <a:t> та </a:t>
            </a:r>
            <a:r>
              <a:rPr lang="ru-RU" dirty="0" err="1"/>
              <a:t>електрично</a:t>
            </a:r>
            <a:r>
              <a:rPr lang="ru-RU" dirty="0"/>
              <a:t> </a:t>
            </a:r>
            <a:r>
              <a:rPr lang="ru-RU" dirty="0" err="1"/>
              <a:t>заряджені</a:t>
            </a:r>
            <a:r>
              <a:rPr lang="ru-RU" dirty="0"/>
              <a:t> </a:t>
            </a:r>
            <a:r>
              <a:rPr lang="ru-RU" dirty="0" err="1"/>
              <a:t>наночастинки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в аморфному </a:t>
            </a:r>
            <a:r>
              <a:rPr lang="ru-RU" dirty="0" err="1"/>
              <a:t>стані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Структуровані</a:t>
            </a:r>
            <a:r>
              <a:rPr lang="ru-RU" dirty="0"/>
              <a:t> </a:t>
            </a:r>
            <a:r>
              <a:rPr lang="ru-RU" dirty="0" err="1"/>
              <a:t>агломерати</a:t>
            </a:r>
            <a:r>
              <a:rPr lang="ru-RU" dirty="0"/>
              <a:t> </a:t>
            </a:r>
            <a:r>
              <a:rPr lang="ru-RU" dirty="0" err="1"/>
              <a:t>наночастинок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Наногальванічні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Енергоакумулюючі</a:t>
            </a:r>
            <a:r>
              <a:rPr lang="ru-RU" dirty="0"/>
              <a:t> </a:t>
            </a:r>
            <a:r>
              <a:rPr lang="ru-RU" dirty="0" err="1"/>
              <a:t>металічні</a:t>
            </a:r>
            <a:r>
              <a:rPr lang="ru-RU" dirty="0"/>
              <a:t> </a:t>
            </a:r>
            <a:r>
              <a:rPr lang="ru-RU" dirty="0" err="1"/>
              <a:t>наноматеріали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56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user-123\Documents\лекции по наномедицине\лекції по наномедицині\л 3 рисунки\3.3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43" y="476672"/>
            <a:ext cx="7337045" cy="482453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0356" y="5589238"/>
            <a:ext cx="7734418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b="1" i="1" dirty="0"/>
              <a:t>Срібло (</a:t>
            </a:r>
            <a:r>
              <a:rPr lang="en-US" b="1" i="1" dirty="0"/>
              <a:t>Argentum</a:t>
            </a:r>
            <a:r>
              <a:rPr lang="uk-UA" b="1" i="1" dirty="0"/>
              <a:t>) </a:t>
            </a:r>
            <a:r>
              <a:rPr lang="uk-UA" b="1" i="1" dirty="0" err="1"/>
              <a:t>–елемент</a:t>
            </a:r>
            <a:r>
              <a:rPr lang="uk-UA" b="1" i="1" dirty="0"/>
              <a:t> 1 групи періодичної системи Д.І.</a:t>
            </a:r>
            <a:r>
              <a:rPr lang="uk-UA" b="1" i="1" dirty="0" err="1"/>
              <a:t>Менделеєва</a:t>
            </a:r>
            <a:r>
              <a:rPr lang="uk-UA" b="1" i="1" dirty="0"/>
              <a:t> , має атомний номер 47 та атомну масу 107,8. Це благородний метал, стійкий проти корозії. Чисте срібло має білий колір, м′яке, ковке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8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.user-123\Documents\лекции по наномедицине\лекції по наномедицині\л 3 рисунки\3.2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04" y="404664"/>
            <a:ext cx="5971567" cy="4680519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5" y="5229200"/>
            <a:ext cx="7416824" cy="147732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b="1" i="1" dirty="0"/>
              <a:t>Срібло відоме людству з давніх </a:t>
            </a:r>
            <a:r>
              <a:rPr lang="uk-UA" b="1" i="1" dirty="0" err="1"/>
              <a:t>давен</a:t>
            </a:r>
            <a:r>
              <a:rPr lang="uk-UA" b="1" i="1" dirty="0"/>
              <a:t>. У свій час воно зустрічалось у самородному вигляді, а не виплавлялось із руд. Так, у </a:t>
            </a:r>
            <a:r>
              <a:rPr lang="uk-UA" b="1" i="1" dirty="0" err="1"/>
              <a:t>Вавілоні</a:t>
            </a:r>
            <a:r>
              <a:rPr lang="uk-UA" b="1" i="1" dirty="0"/>
              <a:t> срібло вважали священним металом і символом Місяця. Як до нашої ери, так і зараз його використовують  для чеканки монет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46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.user-123\Documents\лекции по наномедицине\лекції по наномедицині\л 3 рисунки\3.1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4680520" cy="4829203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5373216"/>
            <a:ext cx="4824536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b="1" i="1" dirty="0"/>
              <a:t>В середні віки срібло було популярним серед алхіміків, а зсередини Х111 сторіччя стало традиційним матеріалом для виготовлення посуду.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90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.user-123\Documents\лекции по наномедицине\лекції по наномедицині\л 3 рисунки\3.4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47" y="548680"/>
            <a:ext cx="5172052" cy="396524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7518" y="4869160"/>
            <a:ext cx="7047510" cy="17543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i="1" dirty="0"/>
              <a:t>Препарати срібла</a:t>
            </a:r>
            <a:r>
              <a:rPr lang="uk-UA" dirty="0"/>
              <a:t>. Срібла </a:t>
            </a:r>
            <a:r>
              <a:rPr lang="uk-UA" dirty="0" smtClean="0"/>
              <a:t>нітрат</a:t>
            </a:r>
            <a:r>
              <a:rPr lang="en-US" dirty="0" smtClean="0"/>
              <a:t> </a:t>
            </a:r>
            <a:r>
              <a:rPr lang="uk-UA" dirty="0" smtClean="0"/>
              <a:t>– </a:t>
            </a:r>
            <a:r>
              <a:rPr lang="uk-UA" dirty="0"/>
              <a:t>безбарвні ромбоподібні кристали з температурою плавлення 209.7ºС.  Вперше нітрат срібла використали лікарі Ян-Баптист </a:t>
            </a:r>
            <a:r>
              <a:rPr lang="uk-UA" dirty="0" err="1"/>
              <a:t>ван</a:t>
            </a:r>
            <a:r>
              <a:rPr lang="uk-UA" dirty="0"/>
              <a:t> </a:t>
            </a:r>
            <a:r>
              <a:rPr lang="uk-UA" dirty="0" err="1"/>
              <a:t>Гельмонт</a:t>
            </a:r>
            <a:r>
              <a:rPr lang="uk-UA" dirty="0"/>
              <a:t> (1579-1644) та Франциск де </a:t>
            </a:r>
            <a:r>
              <a:rPr lang="uk-UA" dirty="0" err="1"/>
              <a:t>ла</a:t>
            </a:r>
            <a:r>
              <a:rPr lang="uk-UA" dirty="0"/>
              <a:t> </a:t>
            </a:r>
            <a:r>
              <a:rPr lang="uk-UA" dirty="0" err="1"/>
              <a:t>Бое</a:t>
            </a:r>
            <a:r>
              <a:rPr lang="uk-UA" dirty="0"/>
              <a:t> </a:t>
            </a:r>
            <a:r>
              <a:rPr lang="uk-UA" dirty="0" err="1"/>
              <a:t>Сільвій</a:t>
            </a:r>
            <a:r>
              <a:rPr lang="uk-UA" dirty="0"/>
              <a:t> (1614-1672), які синтезували </a:t>
            </a:r>
            <a:r>
              <a:rPr lang="en-US" dirty="0" err="1"/>
              <a:t>AgNO</a:t>
            </a:r>
            <a:r>
              <a:rPr lang="uk-UA" baseline="-25000" dirty="0"/>
              <a:t>3</a:t>
            </a:r>
            <a:r>
              <a:rPr lang="uk-UA" dirty="0"/>
              <a:t> шляхом розчинення срібла в азотній кислоті. У медицині використовується бактерицидна,  в’яжуча дія срібла.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1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.user-123\Documents\лекции по наномедицине\лекції по наномедицині\л 3 рисунки\3.5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4398"/>
            <a:ext cx="2609465" cy="658697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908726"/>
            <a:ext cx="4464496" cy="507831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i="1" dirty="0"/>
              <a:t>Коларгол</a:t>
            </a:r>
            <a:r>
              <a:rPr lang="uk-UA" dirty="0"/>
              <a:t> (колоїдне срібло) – </a:t>
            </a:r>
            <a:r>
              <a:rPr lang="uk-UA" dirty="0" err="1"/>
              <a:t>зеленувато-</a:t>
            </a:r>
            <a:r>
              <a:rPr lang="uk-UA" dirty="0"/>
              <a:t> або синювато-чорні лусочки з металевим блиском, у воді утворюють колоїдний розчин (</a:t>
            </a:r>
            <a:r>
              <a:rPr lang="uk-UA" b="1" dirty="0"/>
              <a:t>Рис. 3.5</a:t>
            </a:r>
            <a:r>
              <a:rPr lang="uk-UA" dirty="0"/>
              <a:t>.). Оболонка із білка альбуміну – захист срібла від злипання (Карл </a:t>
            </a:r>
            <a:r>
              <a:rPr lang="uk-UA" dirty="0" err="1"/>
              <a:t>Пааль</a:t>
            </a:r>
            <a:r>
              <a:rPr lang="uk-UA" dirty="0"/>
              <a:t>, 1902 р.). Застосовується для промивання гнійних ран, сечового міхура при циститах і уретритах, очей при </a:t>
            </a:r>
            <a:r>
              <a:rPr lang="uk-UA" dirty="0" err="1"/>
              <a:t>кон′юктивітах</a:t>
            </a:r>
            <a:r>
              <a:rPr lang="uk-UA" dirty="0"/>
              <a:t> і </a:t>
            </a:r>
            <a:r>
              <a:rPr lang="uk-UA" dirty="0" err="1"/>
              <a:t>т.і</a:t>
            </a:r>
            <a:r>
              <a:rPr lang="uk-UA" dirty="0"/>
              <a:t>.. </a:t>
            </a:r>
            <a:r>
              <a:rPr lang="en-US" dirty="0"/>
              <a:t>	</a:t>
            </a:r>
            <a:r>
              <a:rPr lang="uk-UA" dirty="0"/>
              <a:t>У колоїдних розчинах частинки срібла мають розмір від 3 до 25 </a:t>
            </a:r>
            <a:r>
              <a:rPr lang="uk-UA" dirty="0" err="1"/>
              <a:t>нм</a:t>
            </a:r>
            <a:r>
              <a:rPr lang="uk-UA" dirty="0"/>
              <a:t> та велику питому площу поверхні, що збільшує сферу контакту срібла з бактеріями або вірусами, значно підвищуючи його бактерицидну дію. </a:t>
            </a:r>
            <a:r>
              <a:rPr lang="ru-RU" dirty="0"/>
              <a:t>Головною </a:t>
            </a:r>
            <a:r>
              <a:rPr lang="ru-RU" dirty="0" err="1"/>
              <a:t>особливістю</a:t>
            </a:r>
            <a:r>
              <a:rPr lang="ru-RU" dirty="0"/>
              <a:t> </a:t>
            </a:r>
            <a:r>
              <a:rPr lang="ru-RU" dirty="0" err="1"/>
              <a:t>колоїдного</a:t>
            </a:r>
            <a:r>
              <a:rPr lang="ru-RU" dirty="0"/>
              <a:t> </a:t>
            </a:r>
            <a:r>
              <a:rPr lang="ru-RU" dirty="0" err="1"/>
              <a:t>срібла</a:t>
            </a:r>
            <a:r>
              <a:rPr lang="ru-RU" dirty="0"/>
              <a:t> є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пригнічувати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ферментів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постачання</a:t>
            </a:r>
            <a:r>
              <a:rPr lang="ru-RU" dirty="0"/>
              <a:t> </a:t>
            </a:r>
            <a:r>
              <a:rPr lang="ru-RU" dirty="0" err="1"/>
              <a:t>кисню</a:t>
            </a:r>
            <a:r>
              <a:rPr lang="ru-RU" dirty="0"/>
              <a:t> в </a:t>
            </a:r>
            <a:r>
              <a:rPr lang="ru-RU" dirty="0" err="1"/>
              <a:t>простіших</a:t>
            </a:r>
            <a:r>
              <a:rPr lang="ru-RU" dirty="0"/>
              <a:t> </a:t>
            </a:r>
            <a:r>
              <a:rPr lang="ru-RU" dirty="0" err="1"/>
              <a:t>організмах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17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.user-123\Documents\лекции по наномедицине\лекції по наномедицині\л 3 рисунки\3.6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960439" cy="483849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1196752"/>
            <a:ext cx="3528392" cy="470898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 i="1" dirty="0"/>
              <a:t>Протаргол</a:t>
            </a:r>
            <a:r>
              <a:rPr lang="uk-UA" sz="2000" dirty="0"/>
              <a:t> – коричнево-жовтий порошок без запаху </a:t>
            </a:r>
            <a:r>
              <a:rPr lang="uk-UA" sz="2000" dirty="0" smtClean="0"/>
              <a:t>, </a:t>
            </a:r>
            <a:r>
              <a:rPr lang="uk-UA" sz="2000" dirty="0"/>
              <a:t>містить 7.8-8.3% срібла, застосовується як антисептичний і протизапальний засіб для змащування слизових оболонок верхніх дихальних шляхів, в очних краплях і </a:t>
            </a:r>
            <a:r>
              <a:rPr lang="uk-UA" sz="2000" dirty="0" err="1"/>
              <a:t>т.і</a:t>
            </a:r>
            <a:r>
              <a:rPr lang="uk-UA" sz="2000" dirty="0"/>
              <a:t>.. Препарат широкого застосування не має в зв’язку з наявністю сучасних антибактеріальних </a:t>
            </a:r>
            <a:r>
              <a:rPr lang="uk-UA" sz="2000" dirty="0" smtClean="0"/>
              <a:t>препаратів </a:t>
            </a:r>
            <a:r>
              <a:rPr lang="uk-UA" sz="2000" dirty="0"/>
              <a:t>(сульфаніламіди, антибіотики, </a:t>
            </a:r>
            <a:r>
              <a:rPr lang="uk-UA" sz="2000" dirty="0" err="1"/>
              <a:t>інш</a:t>
            </a:r>
            <a:r>
              <a:rPr lang="uk-UA" sz="2000" dirty="0"/>
              <a:t>.).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323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980728"/>
            <a:ext cx="5616624" cy="46802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 err="1">
                <a:latin typeface="Times New Roman"/>
                <a:ea typeface="Calibri"/>
                <a:cs typeface="Times New Roman"/>
              </a:rPr>
              <a:t>Nanobiotechnology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–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мультидисциплінарна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сфера, що охоплює широке коло технологічних підходів, серед яких: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dirty="0">
                <a:latin typeface="Times New Roman"/>
                <a:ea typeface="Calibri"/>
                <a:cs typeface="Times New Roman"/>
              </a:rPr>
              <a:t>застосування нанотехнологічних пристроїв і </a:t>
            </a:r>
            <a:r>
              <a:rPr lang="uk-UA" dirty="0" err="1">
                <a:latin typeface="Times New Roman"/>
                <a:ea typeface="Calibri"/>
                <a:cs typeface="Times New Roman"/>
              </a:rPr>
              <a:t>наноматеріалів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у БТ;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dirty="0">
                <a:latin typeface="Times New Roman"/>
                <a:ea typeface="Calibri"/>
                <a:cs typeface="Times New Roman"/>
              </a:rPr>
              <a:t>використання біологічних молекул для нанотехнологічних цілей;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dirty="0">
                <a:latin typeface="Times New Roman"/>
                <a:ea typeface="Calibri"/>
                <a:cs typeface="Times New Roman"/>
              </a:rPr>
              <a:t>створення біотехнологічних продуктів, властивості яких визначаються розміром;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uk-UA" dirty="0">
                <a:latin typeface="Times New Roman"/>
                <a:ea typeface="Calibri"/>
                <a:cs typeface="Times New Roman"/>
              </a:rPr>
              <a:t>використання біотехнологічних підходів для виготовлення штучних біологічних структур і навіть штучних  клітин із заданою атомною структурою шляхом контрольованого маніпулювання окремими атомами й молекулами.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799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.user-123\Documents\лекции по наномедицине\лекції по наномедицині\л 3 рисунки\3.7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26" y="1412776"/>
            <a:ext cx="5616623" cy="391093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28141" y="1507356"/>
            <a:ext cx="2604655" cy="37217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i="1" dirty="0"/>
              <a:t>Синтез </a:t>
            </a:r>
            <a:r>
              <a:rPr lang="uk-UA" i="1" dirty="0" err="1"/>
              <a:t>наночастинок</a:t>
            </a:r>
            <a:r>
              <a:rPr lang="uk-UA" i="1" dirty="0"/>
              <a:t> срібла</a:t>
            </a:r>
            <a:r>
              <a:rPr lang="uk-UA" dirty="0"/>
              <a:t>. Крім фізичних методів отримання </a:t>
            </a:r>
            <a:r>
              <a:rPr lang="uk-UA" dirty="0" err="1"/>
              <a:t>наночасточок</a:t>
            </a:r>
            <a:r>
              <a:rPr lang="uk-UA" dirty="0"/>
              <a:t> срібла існують різні варіанти хімічного синтезу, що відрізняються типом відновника, способом стабілізації </a:t>
            </a:r>
            <a:r>
              <a:rPr lang="uk-UA" dirty="0" err="1"/>
              <a:t>наночастинок</a:t>
            </a:r>
            <a:r>
              <a:rPr lang="uk-UA" dirty="0"/>
              <a:t> та іншими особливостями.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41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4572000" cy="507831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uk-UA" dirty="0"/>
              <a:t>Одним з прикладів є «метод біохімічного синтезу </a:t>
            </a:r>
            <a:r>
              <a:rPr lang="uk-UA" dirty="0" err="1"/>
              <a:t>наночастинок</a:t>
            </a:r>
            <a:r>
              <a:rPr lang="uk-UA" dirty="0"/>
              <a:t> металів у зворотних міцелах».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 smtClean="0"/>
              <a:t>Ця </a:t>
            </a:r>
            <a:r>
              <a:rPr lang="uk-UA" dirty="0"/>
              <a:t>технологія використовує загальний принцип хімічних методів – відновлення іонів металу у розчині з подальшою агрегацією атомів та іонів з утворенням </a:t>
            </a:r>
            <a:r>
              <a:rPr lang="uk-UA" dirty="0" err="1"/>
              <a:t>наночастинок</a:t>
            </a:r>
            <a:r>
              <a:rPr lang="uk-UA" dirty="0"/>
              <a:t>. Формування </a:t>
            </a:r>
            <a:r>
              <a:rPr lang="uk-UA" dirty="0" err="1"/>
              <a:t>наночастинок</a:t>
            </a:r>
            <a:r>
              <a:rPr lang="uk-UA" dirty="0"/>
              <a:t> за такого методу відбувається у внутрішньому середовищі зворотної міцели.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i="1" dirty="0" smtClean="0"/>
              <a:t>Зворотна </a:t>
            </a:r>
            <a:r>
              <a:rPr lang="uk-UA" i="1" dirty="0"/>
              <a:t>міцела</a:t>
            </a:r>
            <a:r>
              <a:rPr lang="uk-UA" dirty="0"/>
              <a:t> – це дуже маленька бульбашка, оболонка якої утворена молекулами поверхнево-активної речовини (полярні головки всередину, а неполярні хвости назовні) а всередині (у водному ядрі) містяться вода й іони металу.</a:t>
            </a:r>
            <a:endParaRPr lang="ru-RU" dirty="0"/>
          </a:p>
        </p:txBody>
      </p:sp>
      <p:pic>
        <p:nvPicPr>
          <p:cNvPr id="4100" name="Picture 4" descr="http://t3.gstatic.com/images?q=tbn:ANd9GcS54wb9Vdw4OItYAAlHI6PWL20_Uq7pT9pWhZrpTx0De6UUVwo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16832"/>
            <a:ext cx="2884149" cy="29432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3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1" name="Picture 5" descr="Bann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349500"/>
            <a:ext cx="124301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33375"/>
            <a:ext cx="208756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620713"/>
            <a:ext cx="13430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4" name="Line 9"/>
          <p:cNvSpPr>
            <a:spLocks noChangeShapeType="1"/>
          </p:cNvSpPr>
          <p:nvPr/>
        </p:nvSpPr>
        <p:spPr bwMode="auto">
          <a:xfrm>
            <a:off x="4211638" y="2349500"/>
            <a:ext cx="0" cy="2520950"/>
          </a:xfrm>
          <a:prstGeom prst="line">
            <a:avLst/>
          </a:prstGeom>
          <a:noFill/>
          <a:ln w="111125" cap="rnd">
            <a:solidFill>
              <a:srgbClr val="FFFF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83982" name="WordArt 14"/>
          <p:cNvSpPr>
            <a:spLocks noChangeArrowheads="1" noChangeShapeType="1" noTextEdit="1"/>
          </p:cNvSpPr>
          <p:nvPr/>
        </p:nvSpPr>
        <p:spPr bwMode="auto">
          <a:xfrm>
            <a:off x="3563938" y="5373688"/>
            <a:ext cx="26574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3600" kern="10" dirty="0">
                <a:ln w="1270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>
                        <a:alpha val="25000"/>
                      </a:srgbClr>
                    </a:gs>
                    <a:gs pos="12000">
                      <a:srgbClr val="E81766">
                        <a:alpha val="34000"/>
                      </a:srgbClr>
                    </a:gs>
                    <a:gs pos="27000">
                      <a:srgbClr val="EE3F17">
                        <a:alpha val="45250"/>
                      </a:srgbClr>
                    </a:gs>
                    <a:gs pos="48000">
                      <a:srgbClr val="FFFF00">
                        <a:alpha val="61000"/>
                      </a:srgbClr>
                    </a:gs>
                    <a:gs pos="64999">
                      <a:srgbClr val="1A8D48">
                        <a:alpha val="73749"/>
                      </a:srgbClr>
                    </a:gs>
                    <a:gs pos="78999">
                      <a:srgbClr val="0819FB">
                        <a:alpha val="84249"/>
                      </a:srgbClr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Nanosilver</a:t>
            </a:r>
          </a:p>
        </p:txBody>
      </p:sp>
      <p:sp>
        <p:nvSpPr>
          <p:cNvPr id="14358" name="WordArt 15"/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3744912" cy="1044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t-LT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Silver</a:t>
            </a:r>
          </a:p>
        </p:txBody>
      </p:sp>
      <p:pic>
        <p:nvPicPr>
          <p:cNvPr id="14359" name="Picture 16" descr="Rose Window, Notre Dam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4437063"/>
            <a:ext cx="18097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50" name="Object 14"/>
          <p:cNvGraphicFramePr>
            <a:graphicFrameLocks noChangeAspect="1"/>
          </p:cNvGraphicFramePr>
          <p:nvPr/>
        </p:nvGraphicFramePr>
        <p:xfrm>
          <a:off x="250825" y="2565400"/>
          <a:ext cx="3168650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Bitmap" r:id="rId7" imgW="4032457" imgH="1860317" progId="PBrush">
                  <p:embed/>
                </p:oleObj>
              </mc:Choice>
              <mc:Fallback>
                <p:oleObj name="Bitmap" r:id="rId7" imgW="4032457" imgH="186031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565400"/>
                        <a:ext cx="3168650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60" name="Picture 23" descr="basics_plasbil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3850" y="4581525"/>
            <a:ext cx="2376488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1" name="Picture 2" descr="http://t2.gstatic.com/images?q=tbn:ANd9GcQSJ6f-nX_dW6J85iPgweXL9CyDEDcpKZCMTLt6veoKKmDdurtTew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24638" y="2509838"/>
            <a:ext cx="21240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C82C83E8-A76F-4A12-A4D4-C39433625A4D}" type="slidenum">
              <a:rPr lang="en-US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2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850" y="191542"/>
            <a:ext cx="8353425" cy="1077218"/>
          </a:xfrm>
          <a:prstGeom prst="rect">
            <a:avLst/>
          </a:prstGeom>
          <a:noFill/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colour of silver nanoparticles depends on the shape</a:t>
            </a:r>
            <a:r>
              <a:rPr lang="en-US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of the particles </a:t>
            </a:r>
          </a:p>
        </p:txBody>
      </p:sp>
      <p:pic>
        <p:nvPicPr>
          <p:cNvPr id="41986" name="Picture 4" descr="Image4Dec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75" y="1439863"/>
            <a:ext cx="37433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4484688" y="2919413"/>
            <a:ext cx="3949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www.tcd.ie/Chemistry/People/kelly/jksuppweb.html</a:t>
            </a:r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4500563" y="5789613"/>
            <a:ext cx="38608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(Courtesy: Xiaohong Xu, Ph.D., Old Dominion University) </a:t>
            </a:r>
          </a:p>
        </p:txBody>
      </p:sp>
      <p:pic>
        <p:nvPicPr>
          <p:cNvPr id="41989" name="Picture 2" descr="http://www.westga.edu/%7Echem/images/PR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150" y="1462088"/>
            <a:ext cx="2989263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1"/>
          <p:cNvSpPr>
            <a:spLocks noChangeArrowheads="1"/>
          </p:cNvSpPr>
          <p:nvPr/>
        </p:nvSpPr>
        <p:spPr bwMode="auto">
          <a:xfrm>
            <a:off x="504825" y="3892550"/>
            <a:ext cx="4572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  <a:hlinkClick r:id="rId4"/>
              </a:rPr>
              <a:t>http://www.westga.edu/~chem/facultydocs/stuart.htm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6300" y="3284538"/>
            <a:ext cx="3548063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150" y="4340225"/>
            <a:ext cx="39751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3" name="Rectangle 5"/>
          <p:cNvSpPr>
            <a:spLocks noChangeArrowheads="1"/>
          </p:cNvSpPr>
          <p:nvPr/>
        </p:nvSpPr>
        <p:spPr bwMode="auto">
          <a:xfrm>
            <a:off x="323850" y="6223000"/>
            <a:ext cx="3594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200">
                <a:latin typeface="Times New Roman" pitchFamily="18" charset="0"/>
                <a:cs typeface="Times New Roman" pitchFamily="18" charset="0"/>
              </a:rPr>
              <a:t>http://blogs.nature.com/from_the_lab_bench/2011/04/</a:t>
            </a:r>
            <a:r>
              <a:rPr lang="lt-LT" sz="1200">
                <a:latin typeface="Times New Roman" pitchFamily="18" charset="0"/>
                <a:cs typeface="Times New Roman" pitchFamily="18" charset="0"/>
              </a:rPr>
              <a:t>c</a:t>
            </a:r>
            <a:endParaRPr lang="en-GB" sz="1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Extinction (the sum of scattering and absorption) spectra of NanoXact silver nanoparticles with diameters ranging from 10 - 100 nm at mass concentrations of 0.02 mg/mL.  BioPure nanoparticles have optical densities that are 50-times larger.)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63" y="1681163"/>
            <a:ext cx="394335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8100" y="4740275"/>
            <a:ext cx="43926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latin typeface="Trebuchet MS" pitchFamily="34" charset="0"/>
              </a:rPr>
              <a:t>Extinction (the sum of scattering and absorption) spectra of NanoXact silver nanoparticles with diameters ranging from 10 - 100 nm at mass concentrations of 0.02 mg/mL)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34925" y="6319838"/>
            <a:ext cx="79216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http://www.nanocomposix.com/kb/silver/optical-properties#size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408" y="221739"/>
            <a:ext cx="8535064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effect of Ag nanoparticles size on optical properties</a:t>
            </a:r>
          </a:p>
        </p:txBody>
      </p:sp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4776788" y="4964113"/>
            <a:ext cx="38608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(Courtesy: Xiaohong Xu, Ph.D., Old Dominion University)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3014" name="Picture 7" descr="fi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3600" y="2228850"/>
            <a:ext cx="4067175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5092E434-A39B-4BFA-8AB0-D0F7A7890518}" type="slidenum">
              <a:rPr lang="en-US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5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6"/>
          <p:cNvSpPr>
            <a:spLocks noChangeArrowheads="1"/>
          </p:cNvSpPr>
          <p:nvPr/>
        </p:nvSpPr>
        <p:spPr bwMode="auto">
          <a:xfrm>
            <a:off x="179388" y="6535738"/>
            <a:ext cx="79216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http://www.nanocomposix.com/kb/silver/optical-properties#size</a:t>
            </a:r>
          </a:p>
        </p:txBody>
      </p:sp>
      <p:pic>
        <p:nvPicPr>
          <p:cNvPr id="45058" name="Picture 2" descr="Extinction spectra of 50 nm silver nanospheres in air, water, and silica.  As the refractive index of the medium increases, the nanoparticle spectrum shifts to longer wavelength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3144838"/>
            <a:ext cx="3995738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8"/>
          <p:cNvSpPr>
            <a:spLocks noChangeArrowheads="1"/>
          </p:cNvSpPr>
          <p:nvPr/>
        </p:nvSpPr>
        <p:spPr bwMode="auto">
          <a:xfrm>
            <a:off x="180975" y="611188"/>
            <a:ext cx="4057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Extinction spectra of 50 nm Ag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655638"/>
            <a:ext cx="41100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3"/>
          <p:cNvSpPr>
            <a:spLocks noChangeArrowheads="1"/>
          </p:cNvSpPr>
          <p:nvPr/>
        </p:nvSpPr>
        <p:spPr bwMode="auto">
          <a:xfrm>
            <a:off x="4484688" y="3989388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V. V. Vodnik, J. V. Vuković, J. M. Nedeljković, Colloid Polym Sci Vol. 287 (2009) p. 847–851.</a:t>
            </a:r>
          </a:p>
        </p:txBody>
      </p:sp>
      <p:pic>
        <p:nvPicPr>
          <p:cNvPr id="45062" name="Picture 4"/>
          <p:cNvPicPr>
            <a:picLocks noChangeAspect="1" noChangeArrowheads="1"/>
          </p:cNvPicPr>
          <p:nvPr/>
        </p:nvPicPr>
        <p:blipFill>
          <a:blip r:embed="rId4"/>
          <a:srcRect l="36214" t="74507" r="42429"/>
          <a:stretch>
            <a:fillRect/>
          </a:stretch>
        </p:blipFill>
        <p:spPr bwMode="auto">
          <a:xfrm>
            <a:off x="1476375" y="1289050"/>
            <a:ext cx="2016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3" name="TextBox 12"/>
          <p:cNvSpPr txBox="1">
            <a:spLocks noChangeArrowheads="1"/>
          </p:cNvSpPr>
          <p:nvPr/>
        </p:nvSpPr>
        <p:spPr bwMode="auto">
          <a:xfrm>
            <a:off x="3851275" y="4464050"/>
            <a:ext cx="54006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>
                <a:latin typeface="Times New Roman" pitchFamily="18" charset="0"/>
                <a:cs typeface="Times New Roman" pitchFamily="18" charset="0"/>
              </a:rPr>
              <a:t>Ag nanoparticles in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lt-LT">
                <a:latin typeface="Times New Roman" pitchFamily="18" charset="0"/>
                <a:cs typeface="Times New Roman" pitchFamily="18" charset="0"/>
              </a:rPr>
              <a:t>) water, b) chloroform</a:t>
            </a:r>
          </a:p>
          <a:p>
            <a:r>
              <a:rPr lang="lt-LT">
                <a:latin typeface="Times New Roman" pitchFamily="18" charset="0"/>
                <a:cs typeface="Times New Roman" pitchFamily="18" charset="0"/>
              </a:rPr>
              <a:t>and c) PMMA, d) dissolved Ag/PMMA nanocomposite in chroroforme.</a:t>
            </a:r>
          </a:p>
          <a:p>
            <a:r>
              <a:rPr lang="lt-LT">
                <a:latin typeface="Times New Roman" pitchFamily="18" charset="0"/>
                <a:cs typeface="Times New Roman" pitchFamily="18" charset="0"/>
              </a:rPr>
              <a:t>Theoretical bands of silver nanoparticles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in</a:t>
            </a:r>
            <a:r>
              <a:rPr lang="lt-LT">
                <a:latin typeface="Times New Roman" pitchFamily="18" charset="0"/>
                <a:cs typeface="Times New Roman" pitchFamily="18" charset="0"/>
              </a:rPr>
              <a:t> water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e)</a:t>
            </a:r>
            <a:r>
              <a:rPr lang="lt-LT">
                <a:latin typeface="Times New Roman" pitchFamily="18" charset="0"/>
                <a:cs typeface="Times New Roman" pitchFamily="18" charset="0"/>
              </a:rPr>
              <a:t>,  chloroform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f) , as well as of  g) Ag/PMMA 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Nanocomposite obtained according to Maxwell-Garnett theory.</a:t>
            </a:r>
            <a:endParaRPr lang="lt-LT">
              <a:latin typeface="Times New Roman" pitchFamily="18" charset="0"/>
              <a:cs typeface="Times New Roman" pitchFamily="18" charset="0"/>
            </a:endParaRPr>
          </a:p>
          <a:p>
            <a:r>
              <a:rPr lang="lt-LT">
                <a:latin typeface="Times New Roman" pitchFamily="18" charset="0"/>
                <a:cs typeface="Times New Roman" pitchFamily="18" charset="0"/>
              </a:rPr>
              <a:t>  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4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Extinction spectrum of 50 nm NanoXact silver nanoparticles undergoing aggregation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8138" y="1393825"/>
            <a:ext cx="5340350" cy="41370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1258888" y="5765800"/>
            <a:ext cx="84978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Extinction spectrum of 50 nm NanoXact Ag nanoparticles 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undergoing aggregation.</a:t>
            </a:r>
          </a:p>
        </p:txBody>
      </p:sp>
      <p:sp>
        <p:nvSpPr>
          <p:cNvPr id="46083" name="Rectangle 8"/>
          <p:cNvSpPr>
            <a:spLocks noChangeArrowheads="1"/>
          </p:cNvSpPr>
          <p:nvPr/>
        </p:nvSpPr>
        <p:spPr bwMode="auto">
          <a:xfrm>
            <a:off x="3779838" y="6518275"/>
            <a:ext cx="7921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http://www.nanocomposix.com/kb/silver/optical-properties#size</a:t>
            </a:r>
          </a:p>
        </p:txBody>
      </p:sp>
      <p:sp>
        <p:nvSpPr>
          <p:cNvPr id="6" name="Rectangle 5"/>
          <p:cNvSpPr/>
          <p:nvPr/>
        </p:nvSpPr>
        <p:spPr>
          <a:xfrm>
            <a:off x="660615" y="77723"/>
            <a:ext cx="732700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effect of Ag aggregation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on optical properties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241675" y="1484313"/>
            <a:ext cx="0" cy="2952750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956300" y="1045535"/>
            <a:ext cx="0" cy="2952328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716463" y="1728788"/>
            <a:ext cx="0" cy="1916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4753423F-C46B-48D3-9DC8-8896A91C62C9}" type="slidenum">
              <a:rPr lang="en-US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.user-123\Documents\лекции по наномедицине\лекції по наномедицині\л 3 рисунки\3.8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72" y="908720"/>
            <a:ext cx="7870045" cy="331236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7273" y="4581128"/>
            <a:ext cx="7870044" cy="147732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Механізм дії </a:t>
            </a:r>
            <a:r>
              <a:rPr lang="uk-UA" dirty="0" err="1"/>
              <a:t>наносрібла</a:t>
            </a:r>
            <a:r>
              <a:rPr lang="uk-UA" dirty="0"/>
              <a:t> на </a:t>
            </a:r>
            <a:r>
              <a:rPr lang="uk-UA" i="1" dirty="0"/>
              <a:t>мікробну</a:t>
            </a:r>
            <a:r>
              <a:rPr lang="uk-UA" dirty="0"/>
              <a:t> клітину полягає в тому, що іони срібла </a:t>
            </a:r>
            <a:r>
              <a:rPr lang="uk-UA" dirty="0" err="1"/>
              <a:t>сорбуються</a:t>
            </a:r>
            <a:r>
              <a:rPr lang="uk-UA" dirty="0"/>
              <a:t> клітинною оболонкою, яка виконує захисну функцію. </a:t>
            </a:r>
            <a:r>
              <a:rPr lang="uk-UA" dirty="0" smtClean="0"/>
              <a:t>Далі </a:t>
            </a:r>
            <a:r>
              <a:rPr lang="uk-UA" dirty="0"/>
              <a:t>метал проникає всередину та інгібує ферменти дихального ланцюга, а також роз’єднує процеси окислення і окислювального </a:t>
            </a:r>
            <a:r>
              <a:rPr lang="uk-UA" dirty="0" err="1"/>
              <a:t>фосфорилювання</a:t>
            </a:r>
            <a:r>
              <a:rPr lang="uk-UA" dirty="0"/>
              <a:t> в мікробних клітинах, внаслідок чого клітина гине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2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9928" y="2780928"/>
            <a:ext cx="7770503" cy="3139321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dirty="0" err="1"/>
              <a:t>Наночастинки</a:t>
            </a:r>
            <a:r>
              <a:rPr lang="uk-UA" dirty="0"/>
              <a:t> золота (НЧЗ) привернули увагу дослідників завдяки своїм унікальним властивостям. Вони проявляють виражений бактерицидний та протигрибковий ефект, підвищують артеріальний тиск, активізують обмінні процеси та покращують циркуляцію крові. В сучасній медицині золото використовують , наприклад, для діагностики та лікування злоякісних пухлин. Цей метод полягає у введенні золотих </a:t>
            </a:r>
            <a:r>
              <a:rPr lang="uk-UA" dirty="0" err="1"/>
              <a:t>нанокапсул</a:t>
            </a:r>
            <a:r>
              <a:rPr lang="uk-UA" dirty="0"/>
              <a:t> та дії на них інфрачервоного випромінювання. У дослідах на тваринах доведено, що завдяки здатності </a:t>
            </a:r>
            <a:r>
              <a:rPr lang="uk-UA" dirty="0" err="1"/>
              <a:t>наночастинок</a:t>
            </a:r>
            <a:r>
              <a:rPr lang="uk-UA" dirty="0"/>
              <a:t> виділяти тепло під дією ІЧ випромінювання,  відбувається атрофія кровоносних судин </a:t>
            </a:r>
            <a:r>
              <a:rPr lang="uk-UA" dirty="0" err="1"/>
              <a:t>пухлини.Цей</a:t>
            </a:r>
            <a:r>
              <a:rPr lang="uk-UA" dirty="0"/>
              <a:t> факт може свідчити про можливість використання </a:t>
            </a:r>
            <a:r>
              <a:rPr lang="uk-UA" dirty="0" err="1"/>
              <a:t>наночастинок</a:t>
            </a:r>
            <a:r>
              <a:rPr lang="uk-UA" dirty="0"/>
              <a:t> золота для ефективного лікування злоякісних пухлин.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772816"/>
            <a:ext cx="2095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err="1">
                <a:solidFill>
                  <a:srgbClr val="FF0000"/>
                </a:solidFill>
              </a:rPr>
              <a:t>Нанозолото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.user-123\Documents\лекции по наномедицине\лекції по наномедицині\л 3 рисунки\3.9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22" y="1700808"/>
            <a:ext cx="4464496" cy="398602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980728"/>
            <a:ext cx="1399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FF0000"/>
                </a:solidFill>
              </a:rPr>
              <a:t>Нанозолото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2636910"/>
            <a:ext cx="2880320" cy="203132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/>
              <a:t>Золото </a:t>
            </a:r>
            <a:r>
              <a:rPr lang="uk-UA" i="1" dirty="0"/>
              <a:t>(</a:t>
            </a:r>
            <a:r>
              <a:rPr lang="en-US" i="1" dirty="0"/>
              <a:t>Aurum</a:t>
            </a:r>
            <a:r>
              <a:rPr lang="uk-UA" i="1" dirty="0"/>
              <a:t>)</a:t>
            </a:r>
            <a:r>
              <a:rPr lang="uk-UA" dirty="0"/>
              <a:t> – елемент І групи періодичної системи Д.І.</a:t>
            </a:r>
            <a:r>
              <a:rPr lang="uk-UA" dirty="0" err="1"/>
              <a:t>Менделеєва</a:t>
            </a:r>
            <a:r>
              <a:rPr lang="uk-UA" dirty="0"/>
              <a:t>, має атомний номер 79 та атомну вагу 197. Це </a:t>
            </a:r>
            <a:r>
              <a:rPr lang="uk-UA" dirty="0" err="1"/>
              <a:t>мякий</a:t>
            </a:r>
            <a:r>
              <a:rPr lang="uk-UA" dirty="0"/>
              <a:t>  яскраво-жовтого кольору метал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1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801358"/>
            <a:ext cx="6984776" cy="472437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u="sng" dirty="0">
                <a:latin typeface="Times New Roman"/>
                <a:ea typeface="Calibri"/>
                <a:cs typeface="Times New Roman"/>
              </a:rPr>
              <a:t>Рушійною силою</a:t>
            </a:r>
            <a:r>
              <a:rPr lang="uk-UA" sz="2000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НБТ 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є розуміння біологічних процесів , що відбуваються на </a:t>
            </a:r>
            <a:r>
              <a:rPr lang="uk-UA" sz="2000" dirty="0" err="1">
                <a:latin typeface="Times New Roman"/>
                <a:ea typeface="Calibri"/>
                <a:cs typeface="Times New Roman"/>
              </a:rPr>
              <a:t>нанорівні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НБТ покликана сприяти відкриттю, розумінню і використанню в </a:t>
            </a:r>
            <a:r>
              <a:rPr lang="uk-UA" sz="2000" u="sng" dirty="0">
                <a:latin typeface="Times New Roman"/>
                <a:ea typeface="Calibri"/>
                <a:cs typeface="Times New Roman"/>
              </a:rPr>
              <a:t>медичних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 цілях таких фундаментальних біологічних процесів, як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uk-UA" sz="2000" dirty="0" err="1">
                <a:latin typeface="Times New Roman"/>
                <a:ea typeface="Calibri"/>
                <a:cs typeface="Times New Roman"/>
              </a:rPr>
              <a:t>самозбірка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саморемонт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субклітинні процеси і системної біології (наприклад, нервової системи)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П</a:t>
            </a:r>
            <a:r>
              <a:rPr lang="uk-UA" sz="2000" dirty="0" smtClean="0">
                <a:latin typeface="Times New Roman"/>
                <a:ea typeface="Calibri"/>
                <a:cs typeface="Times New Roman"/>
              </a:rPr>
              <a:t>рості </a:t>
            </a:r>
            <a:r>
              <a:rPr lang="uk-UA" sz="2000" dirty="0" err="1">
                <a:latin typeface="Times New Roman"/>
                <a:ea typeface="Calibri"/>
                <a:cs typeface="Times New Roman"/>
              </a:rPr>
              <a:t>наноструктури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 формують методами літографії, а складні штучні тканини органів – на основі </a:t>
            </a:r>
            <a:r>
              <a:rPr lang="uk-UA" sz="2000" u="sng" dirty="0">
                <a:latin typeface="Times New Roman"/>
                <a:ea typeface="Calibri"/>
                <a:cs typeface="Times New Roman"/>
              </a:rPr>
              <a:t>природної самоорганізації 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(</a:t>
            </a:r>
            <a:r>
              <a:rPr lang="uk-UA" sz="2000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біоміметика</a:t>
            </a:r>
            <a:r>
              <a:rPr lang="uk-UA" sz="2000" dirty="0">
                <a:latin typeface="Times New Roman"/>
                <a:ea typeface="Calibri"/>
                <a:cs typeface="Times New Roman"/>
              </a:rPr>
              <a:t>)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10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.user-123\Documents\лекции по наномедицине\лекції по наномедицині\л 3 рисунки\3.10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87" y="1556792"/>
            <a:ext cx="7201227" cy="3672408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7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6407" y="620688"/>
            <a:ext cx="5759927" cy="6001643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/>
              <a:t>Основним методом отримання </a:t>
            </a:r>
            <a:r>
              <a:rPr lang="uk-UA" sz="2400" dirty="0" err="1"/>
              <a:t>наночастинок</a:t>
            </a:r>
            <a:r>
              <a:rPr lang="uk-UA" sz="2400" dirty="0"/>
              <a:t> золота (НЧЗ) для медичного призначення є хімічний метод, а саме реакція відновлення </a:t>
            </a:r>
            <a:r>
              <a:rPr lang="uk-UA" sz="2400" dirty="0" err="1"/>
              <a:t>тетрахлор-аурат-іона</a:t>
            </a:r>
            <a:r>
              <a:rPr lang="uk-UA" sz="2400" dirty="0"/>
              <a:t> [</a:t>
            </a:r>
            <a:r>
              <a:rPr lang="en-US" sz="2400" dirty="0" err="1"/>
              <a:t>AuCl</a:t>
            </a:r>
            <a:r>
              <a:rPr lang="uk-UA" sz="2400" baseline="-25000" dirty="0"/>
              <a:t>4</a:t>
            </a:r>
            <a:r>
              <a:rPr lang="uk-UA" sz="2400" dirty="0"/>
              <a:t>]</a:t>
            </a:r>
            <a:r>
              <a:rPr lang="uk-UA" sz="2400" baseline="30000" dirty="0"/>
              <a:t>-</a:t>
            </a:r>
            <a:r>
              <a:rPr lang="uk-UA" sz="2400" dirty="0"/>
              <a:t> , що утворюється при розчиненні золота у суміші концентрованих нітратної та хлористоводневої кислот (царська </a:t>
            </a:r>
            <a:r>
              <a:rPr lang="uk-UA" sz="2400" dirty="0" err="1"/>
              <a:t>водка</a:t>
            </a:r>
            <a:r>
              <a:rPr lang="uk-UA" sz="2400" dirty="0"/>
              <a:t>):</a:t>
            </a:r>
            <a:endParaRPr lang="ru-RU" sz="2400" dirty="0"/>
          </a:p>
          <a:p>
            <a:pPr algn="just"/>
            <a:r>
              <a:rPr lang="en-US" sz="2400" dirty="0"/>
              <a:t>Au + HNO</a:t>
            </a:r>
            <a:r>
              <a:rPr lang="en-US" sz="2400" baseline="-25000" dirty="0"/>
              <a:t>3</a:t>
            </a:r>
            <a:r>
              <a:rPr lang="en-US" sz="2400" dirty="0"/>
              <a:t> + 4HCl →H[AuCl</a:t>
            </a:r>
            <a:r>
              <a:rPr lang="en-US" sz="2400" baseline="-25000" dirty="0"/>
              <a:t>4</a:t>
            </a:r>
            <a:r>
              <a:rPr lang="en-US" sz="2400" dirty="0"/>
              <a:t>] + NO +</a:t>
            </a:r>
            <a:r>
              <a:rPr lang="en-US" sz="2400" dirty="0" smtClean="0"/>
              <a:t>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endParaRPr lang="uk-UA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/>
              <a:t>Як відновники використовують натрій </a:t>
            </a:r>
            <a:r>
              <a:rPr lang="uk-UA" sz="2400" dirty="0" err="1"/>
              <a:t>борогідрид</a:t>
            </a:r>
            <a:r>
              <a:rPr lang="uk-UA" sz="2400" dirty="0"/>
              <a:t>,  натрій цитрат або полімери (</a:t>
            </a:r>
            <a:r>
              <a:rPr lang="uk-UA" sz="2400" dirty="0" err="1"/>
              <a:t>полівінілацетат</a:t>
            </a:r>
            <a:r>
              <a:rPr lang="uk-UA" sz="2400" dirty="0"/>
              <a:t>). </a:t>
            </a:r>
            <a:endParaRPr lang="uk-UA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/>
              <a:t>Внаслідок </a:t>
            </a:r>
            <a:r>
              <a:rPr lang="uk-UA" sz="2400" dirty="0"/>
              <a:t>відновлення утворюються </a:t>
            </a:r>
            <a:r>
              <a:rPr lang="uk-UA" sz="2400" dirty="0" err="1"/>
              <a:t>наночастинки</a:t>
            </a:r>
            <a:r>
              <a:rPr lang="uk-UA" sz="2400" dirty="0"/>
              <a:t> золота.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4831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5734" y="404664"/>
            <a:ext cx="4836546" cy="604867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 err="1"/>
              <a:t>Наночастинки</a:t>
            </a:r>
            <a:r>
              <a:rPr lang="uk-UA" dirty="0"/>
              <a:t> золота мають дві основні властивості, які відрізняють їх від макроскопічних об’єктів:</a:t>
            </a:r>
            <a:endParaRPr lang="ru-RU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uk-UA" dirty="0"/>
              <a:t>Поверхневий </a:t>
            </a:r>
            <a:r>
              <a:rPr lang="uk-UA" dirty="0" err="1"/>
              <a:t>плазмоновий</a:t>
            </a:r>
            <a:r>
              <a:rPr lang="uk-UA" dirty="0"/>
              <a:t> резонанс -  це процес взаємодії вільних електронів атомів </a:t>
            </a:r>
            <a:r>
              <a:rPr lang="uk-UA" dirty="0" err="1"/>
              <a:t>наночастинок</a:t>
            </a:r>
            <a:r>
              <a:rPr lang="uk-UA" dirty="0"/>
              <a:t>, що перебувають на поверхні, з електромагнітними хвилями. </a:t>
            </a:r>
            <a:r>
              <a:rPr lang="uk-UA" dirty="0" err="1"/>
              <a:t>Наночастинки</a:t>
            </a:r>
            <a:r>
              <a:rPr lang="uk-UA" dirty="0"/>
              <a:t> золота здатні </a:t>
            </a:r>
            <a:r>
              <a:rPr lang="uk-UA" dirty="0" err="1"/>
              <a:t>поглинти</a:t>
            </a:r>
            <a:r>
              <a:rPr lang="uk-UA" dirty="0"/>
              <a:t>  або відбивати світло. Довжина хвилі, при якій спостерігається поверхневий </a:t>
            </a:r>
            <a:r>
              <a:rPr lang="uk-UA" dirty="0" err="1"/>
              <a:t>плазмоновий</a:t>
            </a:r>
            <a:r>
              <a:rPr lang="uk-UA" dirty="0"/>
              <a:t> резонанс , залежить від форми, розмірів та хімічної природи </a:t>
            </a:r>
            <a:r>
              <a:rPr lang="uk-UA" dirty="0" err="1"/>
              <a:t>наночастинок</a:t>
            </a:r>
            <a:r>
              <a:rPr lang="uk-UA" dirty="0"/>
              <a:t>.</a:t>
            </a:r>
            <a:endParaRPr lang="ru-RU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uk-UA" dirty="0"/>
              <a:t>Хімічна активність або кон’югація, тобто можливість приєднання їх до різних молекул. НЧЗ здатні переносити специфічні маркери-молекули (ферменти, антитіла, ДНК, антигени). Це дає можливість їх використання в біохімічних та імунологічних дослідженнях і для лікування хворих.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3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.user-123\Documents\лекции по наномедицине\лекції по наномедицині\л 3 рисунки\3.11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32941"/>
            <a:ext cx="4032447" cy="46800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4" descr="C:\Users\user.user-123\Documents\лекции по наномедицине\лекції по наномедицині\л 4 рисунки\рис. 4.7..jpe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33" y="1132940"/>
            <a:ext cx="2448272" cy="4680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8" y="5890424"/>
            <a:ext cx="2909866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77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.user-123\Documents\лекции по наномедицине\лекції по наномедицині\л 3 рисунки\3.12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616623" cy="438318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4127" y="117693"/>
            <a:ext cx="3212653" cy="6740307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i="1" dirty="0" err="1"/>
              <a:t>Оптоакустична</a:t>
            </a:r>
            <a:r>
              <a:rPr lang="uk-UA" i="1" dirty="0"/>
              <a:t> діагностика раку</a:t>
            </a:r>
            <a:r>
              <a:rPr lang="uk-UA" dirty="0"/>
              <a:t>. Для виявлення ракових клітин епітеліальної карциноми застосовують золоті </a:t>
            </a:r>
            <a:r>
              <a:rPr lang="uk-UA" dirty="0" err="1"/>
              <a:t>нанострижні</a:t>
            </a:r>
            <a:r>
              <a:rPr lang="uk-UA" dirty="0"/>
              <a:t> з оптимальними розмірами: 15нм в ширину та 50 </a:t>
            </a:r>
            <a:r>
              <a:rPr lang="uk-UA" dirty="0" err="1"/>
              <a:t>нм</a:t>
            </a:r>
            <a:r>
              <a:rPr lang="uk-UA" dirty="0"/>
              <a:t> в </a:t>
            </a:r>
            <a:r>
              <a:rPr lang="uk-UA" dirty="0" smtClean="0"/>
              <a:t>довжину.</a:t>
            </a:r>
          </a:p>
          <a:p>
            <a:pPr algn="just"/>
            <a:r>
              <a:rPr lang="uk-UA" dirty="0"/>
              <a:t>Завдяки оптичним властивостям НЧЗ (виділяти тепло під впливом ІЧ-світла), було отримано чіткі зображення ракових клітин за допомогою </a:t>
            </a:r>
            <a:r>
              <a:rPr lang="uk-UA" i="1" dirty="0" err="1"/>
              <a:t>темнопольної</a:t>
            </a:r>
            <a:r>
              <a:rPr lang="uk-UA" i="1" dirty="0"/>
              <a:t> мікроскопії </a:t>
            </a:r>
            <a:r>
              <a:rPr lang="uk-UA" dirty="0"/>
              <a:t> і досліджено </a:t>
            </a:r>
            <a:r>
              <a:rPr lang="uk-UA" dirty="0" err="1"/>
              <a:t>Раманівський</a:t>
            </a:r>
            <a:r>
              <a:rPr lang="uk-UA" dirty="0"/>
              <a:t> спектр таких </a:t>
            </a:r>
            <a:r>
              <a:rPr lang="uk-UA" dirty="0" err="1"/>
              <a:t>кон’югатів</a:t>
            </a:r>
            <a:r>
              <a:rPr lang="uk-UA" dirty="0"/>
              <a:t>. Виявлено, що НЧЗ рівномірно вкривають поверхню ракових клітин, спричиняючи появу сильних сигналів у </a:t>
            </a:r>
            <a:r>
              <a:rPr lang="uk-UA" dirty="0" err="1"/>
              <a:t>раманівському</a:t>
            </a:r>
            <a:r>
              <a:rPr lang="uk-UA" dirty="0"/>
              <a:t> спектрі, на відміну від нормальних клітин.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3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4572000" cy="590931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uk-UA" b="1" dirty="0" smtClean="0"/>
              <a:t> </a:t>
            </a:r>
            <a:r>
              <a:rPr lang="uk-UA" b="1" dirty="0" err="1" smtClean="0"/>
              <a:t>Нанозалізо</a:t>
            </a:r>
            <a:endParaRPr lang="ru-RU" b="1" dirty="0"/>
          </a:p>
          <a:p>
            <a:r>
              <a:rPr lang="uk-UA" dirty="0"/>
              <a:t> </a:t>
            </a:r>
            <a:endParaRPr lang="ru-RU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 err="1" smtClean="0"/>
              <a:t>Наночастинки</a:t>
            </a:r>
            <a:r>
              <a:rPr lang="uk-UA" dirty="0" smtClean="0"/>
              <a:t> </a:t>
            </a:r>
            <a:r>
              <a:rPr lang="uk-UA" dirty="0"/>
              <a:t>заліза (НЧЗ) та оксиду заліза (НЧОЗ) мають унікальні </a:t>
            </a:r>
            <a:r>
              <a:rPr lang="uk-UA" dirty="0" err="1"/>
              <a:t>супермагнітні</a:t>
            </a:r>
            <a:r>
              <a:rPr lang="uk-UA" dirty="0"/>
              <a:t> властивості, вони здатні до </a:t>
            </a:r>
            <a:r>
              <a:rPr lang="uk-UA" dirty="0" err="1"/>
              <a:t>біодеградації</a:t>
            </a:r>
            <a:r>
              <a:rPr lang="uk-UA" dirty="0"/>
              <a:t> в умовах організму. Велике значення має широке розповсюдження та порівняно невелика ціна цього металу.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 smtClean="0"/>
              <a:t>НЧЗ </a:t>
            </a:r>
            <a:r>
              <a:rPr lang="uk-UA" dirty="0"/>
              <a:t>та НЧОЗ широко застосовуються в медичній практиці для доставки лікарських засобів, для </a:t>
            </a:r>
            <a:r>
              <a:rPr lang="uk-UA" dirty="0" smtClean="0"/>
              <a:t>детоксикації </a:t>
            </a:r>
            <a:r>
              <a:rPr lang="uk-UA" dirty="0"/>
              <a:t>біологічних рідин, відновлення клітин, клітинної сепарації, тощо. Літературні дані свідчать, що покриття, поверхня яких містить </a:t>
            </a:r>
            <a:r>
              <a:rPr lang="uk-UA" dirty="0" err="1"/>
              <a:t>наночастинки</a:t>
            </a:r>
            <a:r>
              <a:rPr lang="uk-UA" dirty="0"/>
              <a:t> оксиду заліза, здатні виконувати ряд функцій, а саме: зменшувати токсичність, забезпечувати стабільність та розчинність, приєднувати ліганди, лікарські засоби.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85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.user-123\Documents\лекции по наномедицине\лекції по наномедицині\л 3 рисунки\3.13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42" y="1268760"/>
            <a:ext cx="7810356" cy="316835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8553" y="4797152"/>
            <a:ext cx="7810356" cy="17543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Залізо (</a:t>
            </a:r>
            <a:r>
              <a:rPr lang="en-US" i="1" dirty="0" err="1"/>
              <a:t>Ferum</a:t>
            </a:r>
            <a:r>
              <a:rPr lang="uk-UA" i="1" dirty="0"/>
              <a:t>)</a:t>
            </a:r>
            <a:r>
              <a:rPr lang="uk-UA" dirty="0"/>
              <a:t> – елемент </a:t>
            </a:r>
            <a:r>
              <a:rPr lang="en-US" dirty="0"/>
              <a:t>VIII</a:t>
            </a:r>
            <a:r>
              <a:rPr lang="uk-UA" dirty="0"/>
              <a:t> групи періодичної системи елементів Д.І.</a:t>
            </a:r>
            <a:r>
              <a:rPr lang="uk-UA" dirty="0" err="1"/>
              <a:t>Менделеєва</a:t>
            </a:r>
            <a:r>
              <a:rPr lang="uk-UA" dirty="0"/>
              <a:t>, має атомний номер 26 і атомну масу 55,8. Залізо має максимальну атомну масу серед інших породоутворюючих елементів. Це сріблясто-сірий, пластичний і ковкий метал, який легко окислюється утворюючи сполуки, що називаються оксидами </a:t>
            </a:r>
            <a:r>
              <a:rPr lang="uk-UA" dirty="0" err="1" smtClean="0"/>
              <a:t>феруму</a:t>
            </a:r>
            <a:r>
              <a:rPr lang="uk-UA" dirty="0" smtClean="0"/>
              <a:t>. </a:t>
            </a:r>
            <a:r>
              <a:rPr lang="uk-UA" dirty="0"/>
              <a:t>На повітрі залізо окислюється до стану </a:t>
            </a:r>
            <a:r>
              <a:rPr lang="en-US" dirty="0" err="1"/>
              <a:t>FeO</a:t>
            </a:r>
            <a:r>
              <a:rPr lang="ru-RU" dirty="0"/>
              <a:t>∙</a:t>
            </a:r>
            <a:r>
              <a:rPr lang="en-US" dirty="0" err="1"/>
              <a:t>nH</a:t>
            </a:r>
            <a:r>
              <a:rPr lang="ru-RU" baseline="-25000" dirty="0"/>
              <a:t>2</a:t>
            </a:r>
            <a:r>
              <a:rPr lang="en-US" dirty="0"/>
              <a:t>O</a:t>
            </a:r>
            <a:r>
              <a:rPr lang="uk-UA" dirty="0"/>
              <a:t>, покриваючись іржею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2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.user-123\Documents\лекции по наномедицине\лекції по наномедицині\л 3 рисунки\3.14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355" y="476672"/>
            <a:ext cx="6099297" cy="434561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977439"/>
            <a:ext cx="7992888" cy="17543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При нестачі заліза в організмі людини виникають трофічні </a:t>
            </a:r>
            <a:r>
              <a:rPr lang="uk-UA" dirty="0" err="1"/>
              <a:t>порушеня</a:t>
            </a:r>
            <a:r>
              <a:rPr lang="uk-UA" dirty="0"/>
              <a:t> та </a:t>
            </a:r>
            <a:r>
              <a:rPr lang="uk-UA" dirty="0" err="1"/>
              <a:t>залізо-дефіцитна</a:t>
            </a:r>
            <a:r>
              <a:rPr lang="uk-UA" dirty="0"/>
              <a:t> анемія. Для нормального функціонування організму рекомендується вживати їжу, збагачену білками, жирами, вітамінами, мікроелементами. На </a:t>
            </a:r>
            <a:r>
              <a:rPr lang="uk-UA" b="1" dirty="0" smtClean="0"/>
              <a:t>Рис.</a:t>
            </a:r>
            <a:r>
              <a:rPr lang="uk-UA" dirty="0" smtClean="0"/>
              <a:t> </a:t>
            </a:r>
            <a:r>
              <a:rPr lang="uk-UA" dirty="0"/>
              <a:t>показані продукти харчування, що містять залізо. Ефективність препаратів заліза значною мірою залежить від </a:t>
            </a:r>
            <a:r>
              <a:rPr lang="uk-UA" i="1" dirty="0"/>
              <a:t>режиму дозування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1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.user-123\Documents\лекции по наномедицине\лекції по наномедицині\л 3 рисунки\3.15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744" y="1268760"/>
            <a:ext cx="56967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08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7620" y="476672"/>
            <a:ext cx="4790644" cy="604867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/>
              <a:t>В ІПФ НАНУ, відділ біофізики і мас-спектрометрії, недавно проведені дослідження в напрямку розробки методів хімічного синтезу композитних матеріалів на основі </a:t>
            </a:r>
            <a:r>
              <a:rPr lang="uk-UA" dirty="0" err="1"/>
              <a:t>хітозану</a:t>
            </a:r>
            <a:r>
              <a:rPr lang="uk-UA" dirty="0"/>
              <a:t> та магнетиту з контролюючими розмірами та формою </a:t>
            </a:r>
            <a:r>
              <a:rPr lang="uk-UA" dirty="0" err="1"/>
              <a:t>наночастинок</a:t>
            </a:r>
            <a:r>
              <a:rPr lang="uk-UA" dirty="0"/>
              <a:t> </a:t>
            </a:r>
            <a:r>
              <a:rPr lang="ru-RU" dirty="0"/>
              <a:t>Fe</a:t>
            </a:r>
            <a:r>
              <a:rPr lang="ru-RU" baseline="-25000" dirty="0"/>
              <a:t>3</a:t>
            </a:r>
            <a:r>
              <a:rPr lang="ru-RU" dirty="0"/>
              <a:t>O</a:t>
            </a:r>
            <a:r>
              <a:rPr lang="ru-RU" baseline="-25000" dirty="0"/>
              <a:t>4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/>
              <a:t>Синтетичний</a:t>
            </a:r>
            <a:r>
              <a:rPr lang="ru-RU" dirty="0"/>
              <a:t> магнетит (</a:t>
            </a:r>
            <a:r>
              <a:rPr lang="en-US" dirty="0"/>
              <a:t>Fe</a:t>
            </a:r>
            <a:r>
              <a:rPr lang="ru-RU" baseline="-25000" dirty="0"/>
              <a:t>3</a:t>
            </a:r>
            <a:r>
              <a:rPr lang="en-US" dirty="0"/>
              <a:t>O</a:t>
            </a:r>
            <a:r>
              <a:rPr lang="ru-RU" baseline="-25000" dirty="0"/>
              <a:t>4</a:t>
            </a:r>
            <a:r>
              <a:rPr lang="ru-RU" dirty="0"/>
              <a:t>) </a:t>
            </a:r>
            <a:r>
              <a:rPr lang="ru-RU" dirty="0" err="1"/>
              <a:t>отримували</a:t>
            </a:r>
            <a:r>
              <a:rPr lang="ru-RU" dirty="0"/>
              <a:t> шляхом </a:t>
            </a:r>
            <a:r>
              <a:rPr lang="ru-RU" dirty="0" err="1"/>
              <a:t>осадження</a:t>
            </a:r>
            <a:r>
              <a:rPr lang="ru-RU" dirty="0"/>
              <a:t> в </a:t>
            </a:r>
            <a:r>
              <a:rPr lang="ru-RU" dirty="0" err="1"/>
              <a:t>лужному</a:t>
            </a:r>
            <a:r>
              <a:rPr lang="ru-RU" dirty="0"/>
              <a:t> </a:t>
            </a:r>
            <a:r>
              <a:rPr lang="ru-RU" dirty="0" err="1"/>
              <a:t>середовищі</a:t>
            </a:r>
            <a:r>
              <a:rPr lang="ru-RU" dirty="0"/>
              <a:t> (5% </a:t>
            </a:r>
            <a:r>
              <a:rPr lang="en-US" dirty="0" err="1"/>
              <a:t>NaOH</a:t>
            </a:r>
            <a:r>
              <a:rPr lang="uk-UA" dirty="0"/>
              <a:t>) із розчину солей </a:t>
            </a:r>
            <a:r>
              <a:rPr lang="uk-UA" dirty="0" err="1"/>
              <a:t>дво-</a:t>
            </a:r>
            <a:r>
              <a:rPr lang="uk-UA" dirty="0"/>
              <a:t> і </a:t>
            </a:r>
            <a:r>
              <a:rPr lang="uk-UA" dirty="0" err="1"/>
              <a:t>три-валентного</a:t>
            </a:r>
            <a:r>
              <a:rPr lang="uk-UA" dirty="0"/>
              <a:t> заліза (( </a:t>
            </a:r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dirty="0"/>
              <a:t>)</a:t>
            </a:r>
            <a:r>
              <a:rPr lang="ru-RU" baseline="-25000" dirty="0"/>
              <a:t>2</a:t>
            </a:r>
            <a:r>
              <a:rPr lang="en-US" dirty="0"/>
              <a:t>SO</a:t>
            </a:r>
            <a:r>
              <a:rPr lang="ru-RU" baseline="-25000" dirty="0"/>
              <a:t>4</a:t>
            </a:r>
            <a:r>
              <a:rPr lang="ru-RU" dirty="0"/>
              <a:t>∙</a:t>
            </a:r>
            <a:r>
              <a:rPr lang="en-US" dirty="0" err="1"/>
              <a:t>FeSO</a:t>
            </a:r>
            <a:r>
              <a:rPr lang="ru-RU" baseline="-25000" dirty="0"/>
              <a:t>4</a:t>
            </a:r>
            <a:r>
              <a:rPr lang="ru-RU" dirty="0"/>
              <a:t>∙6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O </a:t>
            </a:r>
            <a:r>
              <a:rPr lang="ru-RU" dirty="0"/>
              <a:t>і </a:t>
            </a:r>
            <a:r>
              <a:rPr lang="en-US" dirty="0" err="1"/>
              <a:t>FeCl</a:t>
            </a:r>
            <a:r>
              <a:rPr lang="ru-RU" baseline="-25000" dirty="0"/>
              <a:t>3</a:t>
            </a:r>
            <a:r>
              <a:rPr lang="ru-RU" dirty="0"/>
              <a:t>∙6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O</a:t>
            </a:r>
            <a:r>
              <a:rPr lang="ru-RU" dirty="0"/>
              <a:t>, </a:t>
            </a:r>
            <a:r>
              <a:rPr lang="ru-RU" dirty="0" err="1"/>
              <a:t>мольне</a:t>
            </a:r>
            <a:r>
              <a:rPr lang="ru-RU" dirty="0"/>
              <a:t> </a:t>
            </a:r>
            <a:r>
              <a:rPr lang="ru-RU" dirty="0" err="1"/>
              <a:t>співвідношення</a:t>
            </a:r>
            <a:r>
              <a:rPr lang="ru-RU" dirty="0"/>
              <a:t> солей 2,41:1), час синтезу 2 </a:t>
            </a:r>
            <a:r>
              <a:rPr lang="ru-RU" dirty="0" err="1"/>
              <a:t>хв</a:t>
            </a:r>
            <a:r>
              <a:rPr lang="ru-RU" dirty="0"/>
              <a:t>., температура 100°</a:t>
            </a:r>
            <a:r>
              <a:rPr lang="en-US" dirty="0"/>
              <a:t>C</a:t>
            </a:r>
            <a:r>
              <a:rPr lang="ru-RU" dirty="0"/>
              <a:t> – </a:t>
            </a:r>
            <a:r>
              <a:rPr lang="ru-RU" b="1" i="1" dirty="0"/>
              <a:t>Магнетит 1</a:t>
            </a:r>
            <a:r>
              <a:rPr lang="ru-RU" dirty="0"/>
              <a:t> і 80°С – </a:t>
            </a:r>
            <a:r>
              <a:rPr lang="ru-RU" b="1" i="1" dirty="0"/>
              <a:t>Магнетит 2</a:t>
            </a:r>
            <a:r>
              <a:rPr lang="ru-RU" b="1" i="1" dirty="0" smtClean="0"/>
              <a:t>.</a:t>
            </a:r>
          </a:p>
          <a:p>
            <a:pPr algn="just"/>
            <a:r>
              <a:rPr lang="ru-RU" dirty="0"/>
              <a:t>Магнетит в </a:t>
            </a:r>
            <a:r>
              <a:rPr lang="ru-RU" dirty="0" err="1"/>
              <a:t>біополімерній</a:t>
            </a:r>
            <a:r>
              <a:rPr lang="ru-RU" dirty="0"/>
              <a:t> </a:t>
            </a:r>
            <a:r>
              <a:rPr lang="ru-RU" dirty="0" err="1"/>
              <a:t>матриці</a:t>
            </a:r>
            <a:r>
              <a:rPr lang="ru-RU" dirty="0"/>
              <a:t> </a:t>
            </a:r>
            <a:r>
              <a:rPr lang="ru-RU" dirty="0" err="1"/>
              <a:t>отримували</a:t>
            </a:r>
            <a:r>
              <a:rPr lang="ru-RU" dirty="0"/>
              <a:t> шляхом </a:t>
            </a:r>
            <a:r>
              <a:rPr lang="ru-RU" dirty="0" err="1"/>
              <a:t>добавлення</a:t>
            </a:r>
            <a:r>
              <a:rPr lang="ru-RU" dirty="0"/>
              <a:t> </a:t>
            </a:r>
            <a:r>
              <a:rPr lang="ru-RU" dirty="0" err="1"/>
              <a:t>розчинів</a:t>
            </a:r>
            <a:r>
              <a:rPr lang="ru-RU" dirty="0"/>
              <a:t> солей </a:t>
            </a:r>
            <a:r>
              <a:rPr lang="ru-RU" dirty="0" err="1"/>
              <a:t>дво</a:t>
            </a:r>
            <a:r>
              <a:rPr lang="ru-RU" dirty="0"/>
              <a:t>- і три-валентного </a:t>
            </a:r>
            <a:r>
              <a:rPr lang="ru-RU" dirty="0" err="1"/>
              <a:t>заліза</a:t>
            </a:r>
            <a:r>
              <a:rPr lang="ru-RU" dirty="0"/>
              <a:t> в 0,5% </a:t>
            </a:r>
            <a:r>
              <a:rPr lang="ru-RU" dirty="0" err="1"/>
              <a:t>розчин</a:t>
            </a:r>
            <a:r>
              <a:rPr lang="ru-RU" dirty="0"/>
              <a:t> </a:t>
            </a:r>
            <a:r>
              <a:rPr lang="ru-RU" dirty="0" err="1"/>
              <a:t>низькомолекулярного</a:t>
            </a:r>
            <a:r>
              <a:rPr lang="ru-RU" dirty="0"/>
              <a:t> </a:t>
            </a:r>
            <a:r>
              <a:rPr lang="ru-RU" dirty="0" err="1"/>
              <a:t>хітозану</a:t>
            </a:r>
            <a:r>
              <a:rPr lang="ru-RU" dirty="0"/>
              <a:t> в 1% </a:t>
            </a:r>
            <a:r>
              <a:rPr lang="ru-RU" dirty="0" err="1"/>
              <a:t>отцовій</a:t>
            </a:r>
            <a:r>
              <a:rPr lang="ru-RU" dirty="0"/>
              <a:t> </a:t>
            </a:r>
            <a:r>
              <a:rPr lang="ru-RU" dirty="0" err="1"/>
              <a:t>кислоті</a:t>
            </a:r>
            <a:r>
              <a:rPr lang="ru-RU" dirty="0"/>
              <a:t> (</a:t>
            </a:r>
            <a:r>
              <a:rPr lang="ru-RU" dirty="0" err="1"/>
              <a:t>мольне</a:t>
            </a:r>
            <a:r>
              <a:rPr lang="ru-RU" dirty="0"/>
              <a:t> </a:t>
            </a:r>
            <a:r>
              <a:rPr lang="ru-RU" dirty="0" err="1"/>
              <a:t>співвідношення</a:t>
            </a:r>
            <a:r>
              <a:rPr lang="ru-RU" dirty="0"/>
              <a:t> 2,41:1, </a:t>
            </a:r>
            <a:r>
              <a:rPr lang="ru-RU" dirty="0" err="1"/>
              <a:t>співвідношення</a:t>
            </a:r>
            <a:r>
              <a:rPr lang="ru-RU" dirty="0"/>
              <a:t> </a:t>
            </a:r>
            <a:r>
              <a:rPr lang="ru-RU" dirty="0" err="1"/>
              <a:t>хітозану</a:t>
            </a:r>
            <a:r>
              <a:rPr lang="ru-RU" dirty="0"/>
              <a:t> до магнетиту 50:50.</a:t>
            </a:r>
          </a:p>
        </p:txBody>
      </p:sp>
    </p:spTree>
    <p:extLst>
      <p:ext uri="{BB962C8B-B14F-4D97-AF65-F5344CB8AC3E}">
        <p14:creationId xmlns:p14="http://schemas.microsoft.com/office/powerpoint/2010/main" val="15372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ChangeArrowheads="1"/>
          </p:cNvSpPr>
          <p:nvPr/>
        </p:nvSpPr>
        <p:spPr bwMode="auto">
          <a:xfrm>
            <a:off x="450850" y="620713"/>
            <a:ext cx="82089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Trebuchet MS" pitchFamily="34" charset="0"/>
              </a:rPr>
              <a:t>Nanobiotechnology</a:t>
            </a:r>
            <a:r>
              <a:rPr lang="en-US" sz="3000" b="1">
                <a:latin typeface="Trebuchet MS" pitchFamily="34" charset="0"/>
              </a:rPr>
              <a:t> is a component of nanotechnology.</a:t>
            </a:r>
          </a:p>
        </p:txBody>
      </p:sp>
      <p:sp>
        <p:nvSpPr>
          <p:cNvPr id="37890" name="AutoShape 2" descr="data:image/jpeg;base64,/9j/4AAQSkZJRgABAQAAAQABAAD/2wCEAAkGBhQSERQUEhQVFRUUFxgXGRYWFRsYGBkgHBkXGBgYGBkXGyYfGBkjGhUbIC8gIycpLCwsHB8xNTAqNSYrLCoBCQoKDgwOGg8PGiwkHyQsLSwpNCwwKiwsLC0sNC4pLCwsLCwsLCwsKiwsKSwsLCwsLCwsLCksKSwsLCwpMCwsLP/AABEIALwBDQMBIgACEQEDEQH/xAAcAAABBQEBAQAAAAAAAAAAAAAAAgMEBQYBBwj/xABOEAACAQIEAwMFDAcGBQQCAwABAhEDIQAEEjEFIkEGE1EUMmFxkRUWI0JTVFWBk6TR0gcXM1JiodMkNHJzs8GDkpSy8UOiscN04URjZP/EABoBAQADAQEBAAAAAAAAAAAAAAABAgMEBQb/xAAwEQACAQIFAgMHBQEBAAAAAAAAAQIDERIUITFRBBNBUrEFIjJhcYHwM0JikaHx4f/aAAwDAQACEQMRAD8A9xwYgcVrFQoUxqMeEm0CYt4/VivrZmqoI17CQQoE36yDB6SPXjzeq9pUemdql/DZcl1BvYn8czLU6JZCA2qmoJEgaqiITEibMcVnlGY+WX7EfnxzitVhR0sZ56JB8Ir0QQfHffEPir1AaJpmB31MONOolSQCJ+KOpMeFxjsoVY9RFSg9Geb1c5wmoxdib5RmPll+xH58HlGY+WX7EfnxV8OfMBvhyg1EABRvHeExB5TAU3JFiNzjnaOi7iiqKWmrzAVHpAjuqp5npDUokA+uMbqDx4bo4sxV8xa+UZj5ZfsR+fB5RmPll+xH58ZWvxfNUmakBrNKis1GovBYCjqYMCdeoO52ABW9gTjrcczDEgowBoo4ii6sCe71ajr5blgANXrBBxvlam90O/V8xqfKMx8sv2I/Pg8ozHyy/Yj8+M1n+MZtPNpAxV7qe7aDpBOoQZCvKgG8Q28jErifFK9OuQqTTASR3TMx1JmGJBBAMGigj+KJEjFMvU5Q79XzF35RmPll+xH58HlGY+WX7Efnxlclx3NPoJS2pQ00XUsDXp05HMdEJULfGHL4Tjh7Q5rSrGnu6BooVNQJUl6SqWAYq0DXIBmwJGL5Wryie/V8xq/KMx8sv2I/Pg8ozHyy/Yj8+MxQ4nmVD6iWFMsWmi0keVOhiDstEBhANow1W43mmpvAKMaVRlig5Ywa0MDMKRoQaSJJaeoGGVqX3RHfq+Y1nlGY+WX7EfnweUZj5ZfsR+fGabjWYNTu0HxiNZoPABrUERrkA/BVXaJ6XiDhip2hzYDk0o01QsCk7NHwnKBIVidKGdQ87/DMLpanKHfq+Y1nlGY+WX7EfnweUZj5ZfsR+fC8GOPEyuZq8iPKMx8sv2I/Pg8ozHyy/Yj8+F4MMTIzVXkR5RmPll+xH58HlGY+WX7EfnwvBhiYzVXkR5RmPll+xH58HlGY+WX7EfnxU5vO1e9KpECrTQgrNmp6pnoNRif4bRM4YzfFa+Xy5qVEVnk2vpAFMt8RSfOUj1neMbqlN2s1qWzFXzF75RmPll+xH58HlGY+WX7EfnxQL2krE/3ewqFTJadIZFkckFoad4jrhv3z1+7Z/J4hSY55nWqhY0biTP8AhPTa+Xq/L+0T363Jo/KMx8sv2I/Pg8ozHyy/Yj8+M0O0VcBmNKb2WHgAjUoaKZYsbLa0sJi+Jh47UFOu7UtPdLqUEtzc9RIblsfgweXVZh6Jh0Ki4/sjv1fMXPlGY+WX7EfnweUZj5ZfsR+fGf8AfJW06vJ7ago/aS3KWkDu5AaAFkC7c0dUJ2kq964aidOoIoCvY6yp1HRvp5ibqIsb4nL1fxk9+tyaPyjMfLL9iPz4YzeczIC6aySz00k0AY11FSfP6BsZ/M9qK6rrFAEaW5IqzIamIJ7vdQxBixIMG2LalmS6jV8XNU1FosK9OPrE6T6VOKSpTgsUi8K9XErvxJPGOJZunmqFGnzJXGk1O6HwTBZ1AF/hASpJFtKmb41FIEKJMmLmInxMdMQ81ktdWg8x3RYxG+pGT6t5xPxU9kreNPyAQTJBtvYjbrMxtilrohNTvQZged4RbTFt52xoc9ltYEWIMj8D6MQauSJbmdFmFjr1NpiSb9LR1x8v7X9n9R1NTFT2slvbxN6ckkVmcB7s6tUzl41b/t6eqP8A2z12xMxzjOXYUiWK2eiBpnrXpSTPq2x3HrdFSnRoRhPdXPE9ou801wROIcUp0ArVW0hmCgwTc+MAwPScc4oFFMs9NXK7KwBuSFAkgxJIvGGeN5Sg4TygSNYVbsLsIg6SLGOtrYl1MmrJoOoiQZ1NMhgwOqZ3A649FYUovX5/+HncFUtegH0PRpKwYLCpqubiIp7FQT42NuuOpmsmY5KY1RE0gLHTDXXzTqW+18FLL0KgldSkhWBcuNUlmRyGI1jVLX6jC04bQQU1NyQFU6iS0KIm/mxTEdBAxu1D+RIjyrKdaaCwMGjBuJG67kXjw9RhVJ8szELSplQjOX7sabEC3LzfG220+nDuZyGX1AvEkqo5zaeUBQDyzBFvT6cL8gogNblqjSYYlY53teFEljaLn1Yr7lvEaEXyvKfJp4fsevONPm+cTTYAbmPSMKpvl9IZqKKCXA+CBMIxQsw08q7TO03w+OFUAOm4edZmZMNOq1yYPicLPDqMKn7oKhdZkhoLBrywJAJBnbBun4XGhCqZvKAGaaSBMdxBFgRMryzIifHHaeYypsaSB4BKdzLXBJAAWTGkzHgcSG4XQ0mYIYXJqEloDLJYtezkT6vAYbo5LL620yGDXbWwuC0rM+NRpHWfViVgt+4CFrZbSjNRRdZaB3QJhX0ajC2BlTf97HPKspMaKe8GaItdBJOmw+FW58fXib7n0ioWxCDT5xsNStBv+9TXfwjDScIy6giBBCky5NhGnc7co9gxF6fzGhyt2gpIpjUSEZggRgYVQ2xHLIIj1jDzcZpCdRI0mDKt/Hta/wCyf/l9WGn4RQI5rxck1G+MCoYnVvBIB8LYBksvUM2MFl88i6l1YxO4LvfpOItStsxoKXjia2Uhl0gGSrCbwRETIlfXqEY574KN+bYTsesEdOoYH1GcJq5ChrUEnUxt8IxJKhGvzX/Zob+A8cOnhtGTsCwC2cjYACIO8IB6QvrxFqXDI0Hc1ndNI1AJAXUAZX22keyfRhulxRSQpguwLAJqYEAkEglRsRB8CV8RLq5RDT7sXSNNmNo6AgyIiPRGIuWo0nIqfCSByu7MCQdU6Sxut5PqU9BFYqFndP8ANiVYlZvOJSgvbUQswfGBJAsJbr4+vENuM5eoADzzcDuy37ukxpME94seM+uJWcyNOrp13gwvMRNwYsb3QGPRiMchl0QmwUKTOs2C6W5bzy92Nto9eJgqdtb3IQte0FIkgMSRFgrE3GqwidpJ9R8MdyHG6dVtIPNzkC91V2QNMddM/XhpOF0DfaBY940gbEg6rA9T1m++HKfDKSkaDpIuIaY1NJgEkDVceq3TEyjSSasydBytxdFJB1SDFkYyY1EAgXIW5Hh6jiLR4/Tqa1YCASB8cEatOo2svm3P7ww/XyFFizEwZkxUKwSNM2blJA0z1H14SvCKAJgAXgw5i5nSRMQSBy7WFsI9q2zuNBo9paQI1EhdM64aJJiBK36yfERvi3nFWeDUII6HkjvWi+6xq6yZHWZxMXOpJAYcoBN7D1nFakYv4EyH8iRiLm1AFOPl6H869Mn+Zw7RzKtserCOvKxVreAIicN53/0/86h/rU8Zap2Zel+pH6om5+hlVra6wp944F2E2WSDtCx4229GLtdsZLtWAa9DUBEWkddS2kUn6dDA/wBtYm2Lrdn1NSNoRd3r+aGL/SH2jq0e5oUGCPX1antK0wIZhJEGWEEGRGPLCmWB01CzuY53qMW9YIsCfbc3jG1/STl2p5+hVOru6tFqU7qCGmIvc6h0EmOuMJneBVDUJkEEzJnrN9og45oQo1q8odRNxSWltLs5us6ir08YKnJxi022lu+D0jgXHqlTLvRql3K1KDU6jASy99RBVojnVt+pBB640+PP+zWQnU8T3BpIWI2Z62XMA/vaRcX+LMHG/wAVoycoK/8A1cnlddKUsEpqzau/r+akDjPDO/QLIGl1fmQVFOkyAykiQfXhzJ5E06IpB50oEViLgBAoJvzGRPTwxMwY6u5LDh8Dgv4FS/AaYVQIGlQssNUwUiSxnTCadIIsx2wx73gGB7xZDaxNMTqlGMcw5OUwo21G5wlMlmgRzkiFmWBvMsN/HYxsInoULwyuGRmLtpWD8LzGRQLgGwEujnp4CJGOtNr96Lj1Ps5AA1qdN5NIEz3egydW0gMBsI67h08DXTSQsIptqjTZjrV4uSdlK3JJBkk9WFyWa0+eS5DX1gKrcoUkEXSA3LG52G4KOQrmpSNSSqPqu45RFVTqGo6mOtIMmADe1zcrXxoC07OwAA4tcFqYY3TQZ5rjZgNgQJmBhD9nASV1aV0ABoBcnVUM6pkRKeuOmFnLZjVYtvv3gidYIbTHmd3I0+J2+NhhstmEC6mqMCUVgKnMbUZg7LzCre2/QRBOT/egP1uz2pWAcBn3IpiBZ7KNUqOcGJ+KJmThC9m1JJ1g+cByi0u7bybgVGWfThFTJ5vTGttUXZWEE206QYhRedpkHm2PE4fmQ5YNGpgW5p/cA6iwVWEQd1sT5spyt8aA9w7g50MKgC6mpGIBkU9BhoJDEsGluszA80cpdmQGUmpIWLFN47s35o86kDt7d8PZSjWFJ0csaml9DEi0gBZIJGrVN/AdPNEXNZLNbU2aBqAY1BMFakTPxgxSDB23EQ1VKV376Q1Ft2XGkL3mwgHRe8SSdVyNIjoAIIYEy4/Z+VIDgEl5bQDZhVERO/wxO+/TCKuTzMsAzxqaCHE6JeBB3fzTJIsCNSnCMrkMwpLEsTKMQHEOQKAcQTElabi8C+/XFsUvOh9x73AAKkOoKmQe7E/tEqDUQwLGVN/T0vPE7NqAnOZWJMRqgUgDZrGaQ3kXa18Rfc7NNTGot3gg6u9GkHRpEADcMSSeo6NYB2rlM02pgzLLWTWDA1VSNiBqE0uuwIvcGLy86J+5ZcKyPcqU1A31WWI6dWJjltJttsABC97vwapqQBWV5FK5K6o1S5BEm8RIkfGwmnkK812JOtqWlW1C5D1SCo+IArrv1n1nlXJZkNyO2mTu0nz6mk3I5QmiRefBjOKq6beNEeO5N4hwwVQJYDlZDyg2YqZSTyvKCDffbaIdbszq3qATMhacDzSnKNVhBuDN5IiTiM3C8xyKJCIV3qA+a9NgRJMGVY7G0b+aJgNZMtUVy5qKjENabk6RMsNYj0xI9WJWKKSjJf4Bqp2fCy4IZtYeNIE8zHTzNdZbYkTESJkK4TwJqWliV1aQrKBA+JJsYkaLQBvcmBCanD8w1iTp1giXBhA8hW8aggHVewiT1RQy2YqIrGo1x0fTYalBjfmCo/rY4teTjZzRLH812cDaoYLrLk8m+subwwMjXYz08CRjjdml6MBIYH4MX1GoS2/ngVLNeI6zGEU8lmiTqdup5WC301dMb2BNMEQBI2O5l0adbuCh1d4I5pgkayYDSYfuxEyYJF+uKuc46KaIIVLs2So1OFM3ATprLgyGu97tsbSJGHR2bA0aWUaFUAd3YldN2AYSDomPEzOOU8lmS93YJItrE6RpgFh1s0kKJ1bt0Rl8jmTGtnAkbVL37rVsT4VI9dtNgLYpedAfyHABTqBw8wTYCBPwlhDQABUNo6dNsWOd/wDT/wA6h/rU8U6ZTNaeZm1EC6uojfXI+MTyxtseZetjpYUqAqXcVMsGPp72nP8APGFW7abkmXp/qR+qHuMinVzCoRSYqNJD1HpsCO7flKgggrUA6bkeONOm2KrPrTFeiGpU2NVmGtlUkaELgyRfzYxbDFEtT6Sc1JJLwIXF+EU8zRajWXUjiCP5gjwIMEerGSyH6KaNMkGvmGpmfg9QUbiOZQGEAAWIn+WNNxHj60XVGSs2oDmp0XqICTADMgMEnx+uMRON8bq0a9BEFJlqsq6OY1WloqMoFlSmnMWMzta0y6HcauvpciNeUIuKeg1xvhhoZLu8llg5V6JFJCqTFWmWJY9dKySb2xW+U8Q+jx/1lL8uOZftnmHVFCUQ9buXpkhyirVXMMA4mWYDLG4IB1C1ryeGdsalarR5EWlVNJCLlw9TLtmZB2KADTESZmREHV9NPjY5KkKdV3nqyP5TxD6PH/WUvy455Vn/AKPH/WUvy4t+K9p9D1KCCKqqCGcckETqETOnw/8A3jPvxTMrmErHQQB3bFdnWd46EMfq9uMMKtcnI0l8WniSvKeIfR4/6yl+XER+O50MyHIcyxP9rpdRI+L4YteA9tu+zAoMqglSdUkXF4AIvIv0/lh3O/3mt/w/+3GtOknKzKT6OnFXsUnu9nPmH3ul+GD3eznzD73S/DDNLj1clx5PrCvpmm5YbqCslILrqvHKLiZU4sOEZ56qk1KbUzJiVIESwEagCTABNhuPHHXlIIxy9Pj1Ivu9nPmH3ul+GD3eznzD73S/DECl2u+HzCEalQqtEKCCxFRKDgs3Kfhai3Gw3wr32PqM0SFUiwZWY/AVKzjlaAQacWmfRNrZKIy9Pj1Jvu9nPmH3ul+GD3eznzD73S/DCKHatHrJSCOdckOBKxqqhGkDZxRLD0FfEwiv2sCtUBpNyFwpLoA5SotJgJMi7qRYk3ABIvGTiMvT49R73eznzD73S/DB7vZz5h97pfhiGnbdDfuqmnSCGlbk0qNYJE2JWuBJtIOO5jtjple5YOEqnmZQuul3s0w2zGaR2vBBjfSyURl6fHqS/d7OfMPvdL8MHu9nPmH3ul+GIr9r9Cs1Siw0LVJh1MmlQFZwPRcKCevqwuv2oOpQlEkGt3eouokA1VdlUGRDUSIIuL+gMnEZenx6j/u9nfmH3ul+GD3eznzD73S/DEQdtF06u6fSKfesZXlXuKWYJ9JArBYG5Hhh3JdrFqVKSd06d5qEvygEFxpExqJ0T0MEWN4ZOPzGXp8eo97vZz5h97pfhg93s58w+90vwxcYMRlYDL0+PUp/d7OfMPvdL8MHu9nPmH3ul+GLjBhlYDL0+PUp/d7OfMPvdL8MHu9nPmH3ul+GLjBhlYDL0+PUp/d7OfMPvdL8MHu9nPmH3ul+GLjBhlYDL0+PUp/d7OfMPvdL8MHu9nPmH3ul+GLjBhlYDL0+PUqBx3OfMPvdL8MZrsv2u4hmJFbKakWvT0VdQpyRXSEuIqbRqUAeON5hrMb0/wDOof61PFJdNFK6Lwo04vRELtNxSovEMks6DDMtLvE+GbR5moj4K7FdR8+IEHG6osSoJEEi4mY9E9cU/FaQOZyZgefU6eFF49mLsDHIdokriuzXZ6jUrLXdD3qABXDupAB1AQrAETeCL4s8GJTa2YKf3pZXQ6dyoWowZgCwuJjSQZSJMBYAk+Jw9T7PUFqpVWkodFCKRIgAFRAmJCkqDEwSJg4ssGLY5PxZFjIdssmq1Kdc6maDTVB1mSCBEyCfEbDGez7MGAuLDVJIHhDHwENe/TocXHaf9IvC6Fc5fOP8LRKmDQd9JIDAghSNmGKnO/pF4NVAdqlSJJnyesQZtclfTiLXXur6lpSTSJ/Y/s+GZXYE6KneA+DKCgW4mw6W22HW3zv95rf8P/txV9m/0lcLqVky+XqsalVgoBouskC1ygAsD/PFpnf7zW/4f/ZjWjrPUrUk2tSHkuF0qOruqaU9RltChZN7mN9z7ccy+YpO9Tu2QusK+kjUI1aQ0XsS0emfTiVin4Vwmklau9OpUZi8VAxUgGGqBPMmAK4O5PmiYBGPR+pzkXOZbLqwosrFVXrUEKKmssNJaYPdksQIG52JD+U4XlvPQ6TTVZIeNACsoBIMAAF1sY84eOFcWyVLUzVXqDvAZCrNlQqTK0ywUBpMmJN/DC6PB6LKxVmaQUDWlAGeVQ6RaWbeZB3IwJI1SllENN9XMgCU4Y6lBYU9K9VAJiOkHwOA5HKVFBcgh5aGqaplwzEwSDzqCTtInpiRT4BTXkV6gk67aYkNOonREz09g64G7MUTvqNxuQbBdBUSphTzG15Zr3jDQDOZ4TlaOhWGkOSo5jH7MKZvt3dNU9QA2GOLwnJgpdQVmkp1eaDYqPAHX6uf+K8+pk1rCHYkoCjaeUSe7ZungoFujEb7Q37L0VUXcBYNtJ83QVtoMkCmBYSbzM4KwIGRpZKuq0tBCnmVHNp0hbCSNWmRboCMO8TpZSjqdgWYuGbS0sWRXcMZNyoRoMzNt5xZ5XgdOnpILcpBEkRbvSB5ot8Mx+pfC7NHgFFoqKWh+cEQJDEv1WSDrbe/MfRE3X2AxluHZOmOUrT3UgPEFgAymLGQoB6GB4YVwjh2Uc0nogBkUMg2ZA3NEdPPkj+L04XQ4JRViqM6tBU6dM6SAQpbRbYEGdRvcycTcjwsUnLKzEkKDOmDpECYUX2vvAA2EYhsDeV45TZdTEIp2LOkne0KxKmFNjfEjMcRRGUMY1hiDFuUqD9csAB1xW5XhdOpTVVeqUUq6nQEuJKMGNIa4J1DcSBMzeVxOkhNMVKjKZIBUC8vTs3KVC6gi3gGYvMEB08ZofKpeB5w+MAV9oYe0eIwk8bo6gusXVmnpYoInxPeCB1GKYcPpmkopVCERQXLyp0EUSDpNMalYUBtpkzDbjE4dlKQAALDTtZOmgC2iDApgXHUzNonQE1OLUzUNMMCQhqEgiAAVFzP8U+oYRluOUXJAdZBYXIvEyw9Fj7D4YapcApoGALlWptT0WgByNRGlZkkbkwPRhHuKh1r3tQu2l2aU1Ce9AI5NNwzjbp9eIuiCX7s0JjvUm1tQ6zH1cpv6D4HHczxNKdRUc6SyswkgAwVWJPWWGKtey4JK1GPdgQiggkDU7TzU+VufcEkESCogYn5rhIqwajtMEELADDWriQQTYotwRsfHC6JO5njlFEdy6kICSAQTYEwPE8p9Fj4HD3ulSkjvFkTN/AgH+Zj12xX5js9TCkl6gCo66gVlUIqd4o5DIPeMbgnaNsIy/BaGvlLyrLUjTAAl2VSdF1JJaCSbKZjedAWK8WpfKJ0tqHUSNvR12x05pHKaGDRXoAwdj31PEFuzFMqqFn0pOkHSQJBD7pctJ326RtiRQ4YlIgrPPmKDHb5ZP3QL33Mk9ScZ1LYGFuaLin95yf+Or/ovi5xQ8S4noqEnLu/c+a4uQzrEgATpIYqWEwZkAXxeqceSnc6nBxSb8TuDBgxJUMGDBgD587e8H1cYztd1BQNRVZBN+5pGQIiBtOKl+AEEUzUopVZdQoMSr6eYkwVCjlUMBMsGEY1faHOJ7r8QpvVCEGiyBisGaNMNAMEmdPX6scrcJoCumZCHv6agKQdC2BUNoSIKqVAIO4BM3xhW9pz6aDpw05dv638OTHpk81ilrtbgzXYzhBTi+RqGVmoLMsEgq0Ef+Me2Z3+81v+H/2Y8z4VxWk3EsjSJJqiuD/hGhp1esERv/LHpedP9prf8P8A7MdPRTlUanJ7no+0XB1G4K3P1E4o6XZ9lzdTMK6c5mO7OqCtFCrMH5lApEgQIZpvEG8wY9Y8shZzhoqVFZydKo66QzLOspMlSJEJEHxxVr2cK1Egi93IWAY1MQRqklqrqf8ACpE7YsON0qzKBQsZMkNp+KdPUSNW+/qPSv8AIMx3iVOYlZB+FEMDUpMwVTZVZEIg/wAtzK+pIZfsuVIJdCLDSUJA864lpLCRBN+pk3w/S4CwQrrEkoSun4NtIQHWpJLFtJLGblrz1hDh2cbTqa6qpnvZGsKgDb3g6ybCf4rYeq5DMlXKvUUwNA70MR52rUZhrwfOHKYmxUn82DtTspIs4WZmEsZLQCJ2UFIE20emRx+yoJPOuo7nTLQTmJkzMkVgJ/gxM4qtd6S9zKuC082m4BANyJUtf1RynYVx4bmg7MpOpikt3ouVLbCRCEMeUzH7t5Um+QOZjs2x0/CU1I6hDJa3MSWksSFm99rzh/PdnzUdSrhVRQqrpvAR1gkEHSdV/wDxiJQ4fmHNN9TqCsS1SXUM2XLt9YpuQNxawmBL4fls13qNVcaTdlDSo8+VjVfdCDHQ3GxnXe4GW7MHUWDohJkaKemJ7oOANX7qMB4a/RGJ/CuE9wzHVIY7bQAXYddxr0+gKPQBApcMzBqAu7EBzfvIYKWpFhYwQQjAWB9C4SMjmmUrUYkGmEtWAltFNWqNG6kiodO/MDY3WN9Lge97zGnTTUg0MjTztq0giCGaytNwLESMT8/kGqBFDBQrKxAB3VlYFYI8CIII5pi16qnkc3yrqKKoMHvAZMVSgIEkqpNMHx0ncbv5DKZkVELuxUTqUuCIh+monVqKmZa3VYhoa+YHafBW7lqbspJopREKdMIDBIJuSTMdIHrxDzHZIsAA6AQ0wm+rvdWx2JqA3/d+saPBgmyCgbsvzlg6qDNgp2NTWFjVACiw06f5Ybp9kyBGtNiLqTF6sQSZJXvZUnqPTbR4MTdgpaHADSqLUQqSoYEQRrLFidV43eZAnl62juc4AalfvCy6ZXlKTIDUW0kzBE0juD53ovc4MRfxBmj2VbzAUC6Bz6LqQtFTp5rFu6Yk9Qx67r96e/OslpPJ53PrCtMyOl5/2xosGJxMFBR7L6CjBhqRlbVBDHSlJQt2gg90ReY1WIgzcVCfgpAB73LyAZE97TmD1E4fwxWcHuiCCO+oXFx+2TGdR+6yVuWfHuNvQqU1VUOv95wp8IuwgSRe/q8b1NsZbtOH7+kyK7QvNp17Fh0psCTI62v641S48eLd2d9SKUINfO53BgwYuYBgwYMAYXtF+h7JZ3MvmaxripU0k6KgUcqqogaTFlGO1f0V5dgoNfN8gIB75ZuIue7kmOpxt3WQR4iLb4rOF8AXL6tD1n1Actau9UCJ83WSRJNzf/bEOEJL3vsE2noYHhPY/hFCsufTNVWalUB1PV1AkqdJ06AWQrJBFtIJBgHFtxHg9Krncw3unXpF0Sp3VI0wqKlMSZdGB5SHgQYYEyCDhyj2UzhBqVO4OY7wvPeOaZU0a1FaajugaaU1qyANWo6pILThyn2HqqdGqk1II2nXqJZjlKeU0uqx8HCFiQ03iBEnsVOlHaRW7e4zw7sgK6a6fEuIFSYkimngdny4MX3jEv8AV630jnv+ah/QxZ9m+GnLU2Woaaa6jOtJHJSkpCjQhcAkSC2wu5ti48pT95faMYTk1JpPQmxlP1et9I57/mof0MH6vW+kc9/zUP6ONX5Sn7y+0YPKU/eX2jFccuRZHn3EOytVK3djiGdjuw8k0ZnUR8jtbDXvYq/SGc9tH+jjS8YYHNAi/wACNv8AG2M53NZsxVCPWRIBlxKggsB3e4KkEHliNJDXIjupK8E2dMKcXG7Qn3sVfpDOe2j/AEcdPZir9IZ320f6OFZtWp5WutWofNbmDaDzs5AWpUIUkAgAW2A6jFNw/j3d93TWrRCO7iZVQoQ69Xdu5NMVFlQkgAiRE41wI07UOC397NX6Qzvto/0cHvZq/SGc9tH+jiip9pqpRW79dYSqIL0wpOqiQ2nSCCFNTTK7rHPPMqr2lraSRmKQIQnSDSIJFJnG4BkuqqRbcgAGIt20OzHgu/exV+kM57aP9HB72Kv0hnfbR/o4jZLtNLZkNWonTqNHVUpqhu+lRcE7LJlhfceaI/DuLrUr0nrZhNNPvdJdqSEytES6jzTqaqoiJVRvJJjAh2YcFh72Kv0hnPbR/o4772Kv0hnPbR/o4pa/aqqtNyKyM5ClYNHlOrMDSd5UhKU2J59wDIebtO+pvh6ekltjSLIorUxKD47GmzkAzOnYxee2h2YcFn72Kv0hnPbR/o4772Kv0hnPbR/o4qE7VVJOqtTtR1wGpAalhipuZdwCsBrE+aI1YazvaWoysBXXny7MND0gVYqzBZ6sLJYz/D8bDtodmPBee9ir9IZz20f6OD3sVfpDOe2j/RxTv2nqlqgFekq95CkNSJ0/CwRqEXApk7wxjlnSF5btNVL0VNVGmoAwU05IZaBi0gBWeqvxSdI5iRDO2h2YcFr72Kv0hnPbR/o4PexV+kM57aP9HF9gxGBEdqHBQ+9ir9IZz20f6OD3sVfpDOe2j/RxfYMMER2ocFCOzNX6Qzvto/0cUvZHsPXydQPUzbsHzFNu5W9O9dDqbUPPvPKFv1IxuMNV96f+dQ/1qeM6lONmyJU4pbE7iHDqj5gM1Oi6A8upyrAFadrIdmVm3vI8MaFNsZXtatPvaWsGdPJDquo6lBQ6gdIhjzCOl9sapMeVHdlKvwQfyFYMGDFzAMGDBgAwYMGADBgwYAwf6T6UnLnwFX/6sYinSiYE9T0ibbY3X6St8vG57wD1/BxjEVQDEKRsbbWAJUk+Nj/KfDmqzadkZVarilGO7G6qkqSuibgTBvcCQQdj68RBlq+rzlCztabxae7i1yLeA9Vhu1hBg2vBiTIjoAPARfbfCipFj6x6uh9l8Vpy113Ioyu/e3NdwfzaP+Qf9apizxWcI82j/kf/AHVMWePd6f8ATR6VP4SozHF9BrFgGWmQAg06jameryTLm2kD0+LmdziUwjd2hLWkFdtSiA0cxJcHSN4PhjtXjVNGYONJViskG8LMgxfwj/xhFTiVBtJYEgMNJKGJOn23ZbXvHhI1NCHV7RLpJREmBElYBKhiJG7c0adyQcOrxtWZAtNRrdV5iswY2A3aGuOnpxKbjdPl5XhpuUYAQJM26TfwwpeM0tIYyASBOgxJ3gkCYO/X0YkkiNx+mHZe7FiRMjxYeG8r6h1bpjlPjytYUgTbqAJLBeqzHN50byIxLPGqaqjMCpdA4AUsfNLRYXaAdv8AcTxuNUwwGlo0sdWggcrBfDYk7+IwBXv2gEmKaDlQgEgmWLk2ESukDbYnrOFjtAumTSG0iWUSAWB6WaVsvXEylx6k1obVcadMnztIFupsY8DhNXiVFwNasSrwBoJMywEAeOk29uAE8azQpr5tIyGlSoaYBIO4lQVEwDv03wNxDShYqlSH0grCg/BmoTfVtBG5+q8P5Xi9FyqId5jlgWE29BB/GMOVuJU0JUg8u8KYEx12jnWfDUMBcrm46skilyqWBuNRgwsCLEkbHoRfeFpx1Tp00pLFdNwDzFQDESFhhzeNvTh9eOU9AbS+qFJXSZBZZAMxBI2nfC14zTMG9yFB0mJN4DEDaRb04EEHL9p5VSUN0VmAMEXYG172BC+BF74kVO0CiiapXZtMBwZ5O83A302iN5mBfEvN8Rp02CvuQTAWbCd49R9mIh4pQpKFVTp1HZTFhJIJ86Bpt4ERtgBv3xSyqEClnQczDY1FSR4tDE6ekTfbDlXj+livdnzio5hcBnSb7GaZgdfHDp41T1MsNykgQpJYjfSI6X9hx1eN0TBkwWABKkAySoInoWBE+jwvgBXDeKisXAUrogGf9vrDD6sSa+9P/Oof61PDeU4glTzZ21QVKmCFIJB2kMCMOV96f+dQ/wBanik/hZWWzH+06v39LuiQ2m4XvZI1L53dmAs9TPxsahNsZbtQSK9EimKnKbNR7zqDykEFWt1tsemNUuPHjuzGr+nD7ncGDBi5zhgwYMAGDBgwAYMGDAGN/SDk6jmgadNnKip5qkgE6ImAY9GMi/Bq5P7GtFgPgyNtVjCyRBFzBkegY9fjBjNwTdyrim7nj1TgWYI/Y1h4/Bt4ifi+iJF/qJB77i5jc0aswAT3TyY6mZJOPTG45/aO57jMXMCr3fwRtqJ1hrAbXAk7Tii472mr0K2Y0d3VSjQq1mQIw7oLTml3lTVGp3DcgHmiel9Y9O5SstydL4iiXjiZZ6NGqtYVBltRVaFVyAa1SJCKSPrGJPvuofu5n/o8z/SxZtx/MrAikxTOplatWGXUrNRjQgJgkViCS0AqbGbTOAcfq1cyyPp0MK7IACGTucwcvDGTq1edsIMjHZHuQhpaxrGq1oZmpx7KsZalmCbmfIsz1sT+y3wluN5QxNHMGLj+xZn+H/8Aqv5i+weGN9meP0KdTuqlVUeAQHOmQZAKk+ddTttiJU7bZJX0HM0tUgRquSbACNyfRiFVqvZE997GNPHMpM9zXkiP7lmfCI/ZeGGqnHciI1Uqw8JyeYGw6fB9PwnHp5rARJiTAk/yxQdpv21D1Vf/AK8Z5mRpCo5SUTHv2jyJiadU6QFH9kzFgJAH7PwJ9pwHtJkpJ7urLb/2TMXvq+T8b+vFtmuLJTcIxOojVABJjUqf/LD+fhjtHiivTLqSQFLFTZrCdj/87Yrm5Hd2HyVB7RZG/JWv/wD5Mx4z8nYz1xwdosiGDd3VkbHyPMWvNvg7XxLyfaim+8oBTRyWOxYxogXLC23jiVT43TLEawOZVUzZ9So4Kx0hwJ9I8Rhm5EvppLcq/fHkuiVgRMEZTMgiRFj3drbeHSMLq9qsmxllrEzP90zG9h8n/CPYPDFl7t0eb4VeXVN9tI1N9QF5whOO0r6n0EGoIY9ELBmt05GP1HwwzciMvLn/AArF7Q5EAAU6oAED+yZjwj5PwsPDpg98WR+Tq9P/AOJmOlvk/AfXAnbFxU4vSVVY1AA/mkyJiPxGE1ON0V1TVUaTpNzY8xj/ANjf8p8Dhm5DLy/EVp7VZMkErXJUQCcrmCY9M077nfxPjhs9osj8nV2j+55jaNMR3f7oA+oeGLd+MUgWBqLKxN/GANtzzCw8R4jHX4xSAk1BH1+Cm3jZ19cjxwzcuBl5fiKYdoMjEd3Vj/8AEzHr+T/njrdosiY+Dq22/seYEX1dKf7xn14tPd2jJBqRp0XMwdYJEHrYEnw64UON0dRXvV1AkRJFxIIv6VPswzcicvL8RXZftVlFYkCuNQVf7pXsFEKB8FsJPt9UQezn6RaOdqrRCVEqrXpWKllIFdL6gOSw2cL4Xxp8rnFqKGRtQ8RP++GKGQp0u7WkioDXokhREk1kJJ8T6Tir6mUtDKpRaTdyz7TuvfUZUMRGkaiJYsISUgoTBMsdJgiDjUJtjLcbpZcVtNSqQazKTTCKxYhVWAxEpKKJvtJEXxqU2xhHdnJV+CArBgwYuc4YMGDABgwYMAGDBgwAYMGDACSuK73uZfvWq9zT7x5DNpu0jSdXQytr9MWeDEptbAg0uCUVprTWkiojB1UKAAwbUGA/eDXnxwrLcKpU6j1Epor1LuwUBm9Z64mYMLvkHj/6YKrjN0ZZdC0zyxBXUTJJNiToMegG3U4t+PBagemY0gMSBzgyTHNcwVG38pOPoTjHAqGapmnmKSVFPRhceBBF1PpBGPKP0nZfK0KdLI0KQBpgtqkMV1zKyeYOxUNMiwAG+Pa6HqYtRpYbv/LcnDVoJSdSTMjxDjlZq1Ou1VjUWCrkgmQYUgnoJi4G8wCTj2GrnmrUsjVeNVSi7NG0kUp9V+nTHjXZzhKVaqU6x0UzytUULK9VMtYgSCfRO2+PX6fA0ylPKUabtURVrEM0SdXdt8UARf8A84z9oQhTpRp3u034eDv6cHodPVjVrXirbegy3CENbvTqJggqWJQyFF1NrBR9d8dr0l5kUorOhXRKqbyNUAatvRFsTcQq+SYs5DQHUDdhBAYTAsd/Hpjwj3r3K2j2bKSVMNIYMHupBBBE046RBnc44/ZoSpIXlKxLzNqa6Tqp9TTU+MzG+LKrkGNIJqgj40tflIk3neDv0xHqcGc/+pF5B5iRDhgIJi0T68QaKXzI1Xs0zJp1GIZRz7KylSgmltDG5v6cczHZw1DOq01LCpYF+81W7ux+FI+oTtiWvCagiKlxBuW6Nq02I5Tbp09ja8EflBqWETBYE3k7HrgTi+Y5neGNVCq2kQjoIczDBQTdOkD24jDs+dbMWkvJvUJO1RbfBzAFY+xcSc7wh3qFg8WgXM30W8AJSfGThT8Lcn9pIk2JbY6SJg7g6jP+EdMCFKysmRqnZ4kEWggwC0hdRVmIBpX1FAbzF4jCPcJmL3Qju0peeWPKQSzaqZGo6UFxso+qXQ4U6spNQmGJMzcGOnjY+qdzsTM8NfWzo0aogCR+6CTeIADG174WJxvkiVuzeoBWINlAl5J0qynzqZklW+qBEYd9wzPxbkmNf8b1IHwe0ufqjD+d4SzvIeAAALmelvCCBcwTfDL8LqgGHL+byyQTEAyS21vH6+mFhjv4kvhOQ7inoJnmJF56CwGkAbbAeJ8cSqvnUv8AOof6yYh8PyD0xLNqYgTJJv4yZ6SPTiZV86l/nUP9ZMWRzVvhkL7TV/7QoV0QrpDDk1EnSVibk3HKJNh0a+xTbFJneHUfKKbMaoqVWOkpUYLK0xJIBgSlMD04vAMXirNnlVJxlGKXgjuDBgxYwDBgwYAMGDBgAwYMGADBgwYAMGDBgAwYMGADGR7bdhfLdDU3Sk6GZ7uS06QdTKwPmr69rgTjXYi8SzbU6ZZKT1iIhEKhjJjd2C23ucaU5yhJSjuVlFSVmeM9oexL5PMBKIeqGpgqwBZiwAEEDzZqCQJ6gdDjaUaVWnRySVwFdadURqkgRSgNYQwBgi+25xfcS4w3kbVubKQbmsgZ1GoAwisQXYWUXkkWOxxefoeV5jKNnqFJ2RaKGnUTzvKWqyxGohWUUEMCYJceEddSVSvTtK2j+5nRjGjUxov9Y8R7cVmf70vyGE5fjL0IPr6EHoRiqrdlaPdVgMnkVrJmjTtTpqAgorVKp3wOt77keJgAW0HAuynCswFAyFOe6pVCz5XQrB1DAgxoJvcKTBtjjn08oq56kev1+EgEZjo8WsCae+l5mB++E26H14cy/ehWBN45bpHTb+Lfe23pxof1bcN+Y5b7IYP1bcN+Y5b7IYxwF89/EytJMwFIDeoEpO87+O82jaJiMdFWuWKhiI1GwTTFisEi5kmfxnGp/Vtw35jlvshg/Vtw35jlvshhgJz/APFFHmqlQhO7IBk6pj/c+bvtfbEUjMDZwdt9E7DbYecTPoFvTpv1bcN+Y5b7IYP1bcN+Y5b7IYYCM8/KZatVr6tIYkxMwmned43HS/h1vh6hWqiqiuxIuSYWIh9yF87Vp2+sXxo/1bcN+Y5b7IYP1bcN+Y5b7IYYCX138TLU6eYCqoaIUy2pDJ0yBcfv7nrP14cdKxMhr83xk07gggeoWm+8740v6tuG/Mct9kMH6tuG/Mct9kMMAz78qM0RmLw29gCacxIiemqJB6eHSXeG8co5nu+6qK5SvRV1B5lIrICGUwRcbxBxoP1bcN+Y5b7IYg9l/wBE+RyNQ1Up95W1Fg730SZApqOVAOhifTgomc+sclaxO45xQJncjTK1CzvU0kJIPwbqbjbTIYz0NpxpJxATs/lxpijSGhzUXkHKxiXFrNYX9GH8pw+nSBFJFQEliFAAJO5MdcXOEk4MGDABgwYMAGDBgwAYMGDABgwYMAGDBgwAYMGDABgwYMAVfaXLK+WqahRIA1f2hdVJYvqceCiT/uMYyhxdkGXcZegvdqXB8n0O1N8ytFTSUmaBZX7yL3IFpxvuI5FK1NqdVA6NZlYSD1v9YxBTs7l1FOKKfBMWSROkm5In0gH1gHHRTqRjG0vzQo073MtmM/Uc16LU8tUDV6Kd53BaklV30ENqb4d0pqstywx0+rWdms+a+VpVSApZBIXzZBIOn+G1vRhmj2Xyqq6rQphanngCxvqmJ31XnxxaZWgqKERQqqAAoEAAbADwxFSpCStFCKaY9gwYMYFwwYMGADBgwYAMGDBgAwYMGADBgwYAMGDB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>
              <a:latin typeface="Trebuchet MS" pitchFamily="34" charset="0"/>
            </a:endParaRPr>
          </a:p>
        </p:txBody>
      </p:sp>
      <p:pic>
        <p:nvPicPr>
          <p:cNvPr id="37891" name="Picture 5" descr="http://crnano.org/whati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870075"/>
            <a:ext cx="66008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54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549800"/>
              </p:ext>
            </p:extLst>
          </p:nvPr>
        </p:nvGraphicFramePr>
        <p:xfrm>
          <a:off x="647700" y="836712"/>
          <a:ext cx="4068316" cy="3179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3" imgW="3749040" imgH="2926080" progId="Origin50.Graph">
                  <p:embed/>
                </p:oleObj>
              </mc:Choice>
              <mc:Fallback>
                <p:oleObj r:id="rId3" imgW="374904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836712"/>
                        <a:ext cx="4068316" cy="31796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324731" cy="2506216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29241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3766716"/>
            <a:ext cx="4676653" cy="258532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За результатами </a:t>
            </a:r>
            <a:r>
              <a:rPr lang="ru-RU" dirty="0" err="1"/>
              <a:t>електронної</a:t>
            </a:r>
            <a:r>
              <a:rPr lang="ru-RU" dirty="0"/>
              <a:t> та </a:t>
            </a:r>
            <a:r>
              <a:rPr lang="ru-RU" dirty="0" err="1"/>
              <a:t>рентгенівської</a:t>
            </a:r>
            <a:r>
              <a:rPr lang="ru-RU" dirty="0"/>
              <a:t> </a:t>
            </a:r>
            <a:r>
              <a:rPr lang="ru-RU" dirty="0" err="1"/>
              <a:t>дифракції</a:t>
            </a:r>
            <a:r>
              <a:rPr lang="ru-RU" dirty="0"/>
              <a:t>, </a:t>
            </a:r>
            <a:r>
              <a:rPr lang="ru-RU" dirty="0" err="1"/>
              <a:t>отримані</a:t>
            </a:r>
            <a:r>
              <a:rPr lang="ru-RU" dirty="0"/>
              <a:t> </a:t>
            </a:r>
            <a:r>
              <a:rPr lang="ru-RU" dirty="0" err="1"/>
              <a:t>зразки</a:t>
            </a:r>
            <a:r>
              <a:rPr lang="ru-RU" dirty="0"/>
              <a:t> за </a:t>
            </a:r>
            <a:r>
              <a:rPr lang="ru-RU" dirty="0" err="1"/>
              <a:t>фазовим</a:t>
            </a:r>
            <a:r>
              <a:rPr lang="ru-RU" dirty="0"/>
              <a:t> складом </a:t>
            </a:r>
            <a:r>
              <a:rPr lang="ru-RU" dirty="0" err="1"/>
              <a:t>відносяться</a:t>
            </a:r>
            <a:r>
              <a:rPr lang="ru-RU" dirty="0"/>
              <a:t> до </a:t>
            </a:r>
            <a:r>
              <a:rPr lang="ru-RU" dirty="0" err="1"/>
              <a:t>нанокристалічного</a:t>
            </a:r>
            <a:r>
              <a:rPr lang="ru-RU" dirty="0"/>
              <a:t> Fe</a:t>
            </a:r>
            <a:r>
              <a:rPr lang="ru-RU" baseline="-25000" dirty="0"/>
              <a:t>3</a:t>
            </a:r>
            <a:r>
              <a:rPr lang="ru-RU" dirty="0"/>
              <a:t>O</a:t>
            </a:r>
            <a:r>
              <a:rPr lang="ru-RU" baseline="-25000" dirty="0"/>
              <a:t>4</a:t>
            </a:r>
            <a:r>
              <a:rPr lang="ru-RU" dirty="0"/>
              <a:t> (JCPDS № 19-629),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кристалітів</a:t>
            </a:r>
            <a:r>
              <a:rPr lang="ru-RU" dirty="0"/>
              <a:t> в композитах </a:t>
            </a:r>
            <a:r>
              <a:rPr lang="ru-RU" dirty="0" err="1"/>
              <a:t>хітозан</a:t>
            </a:r>
            <a:r>
              <a:rPr lang="ru-RU" dirty="0"/>
              <a:t>/ Fe</a:t>
            </a:r>
            <a:r>
              <a:rPr lang="ru-RU" baseline="-25000" dirty="0"/>
              <a:t>3</a:t>
            </a:r>
            <a:r>
              <a:rPr lang="ru-RU" dirty="0"/>
              <a:t>O</a:t>
            </a:r>
            <a:r>
              <a:rPr lang="ru-RU" baseline="-25000" dirty="0"/>
              <a:t>4</a:t>
            </a:r>
            <a:r>
              <a:rPr lang="ru-RU" dirty="0"/>
              <a:t> </a:t>
            </a:r>
            <a:r>
              <a:rPr lang="ru-RU" dirty="0" err="1"/>
              <a:t>помітно</a:t>
            </a:r>
            <a:r>
              <a:rPr lang="ru-RU" dirty="0"/>
              <a:t> </a:t>
            </a:r>
            <a:r>
              <a:rPr lang="ru-RU" dirty="0" err="1"/>
              <a:t>менші</a:t>
            </a:r>
            <a:r>
              <a:rPr lang="ru-RU" dirty="0"/>
              <a:t> у </a:t>
            </a:r>
            <a:r>
              <a:rPr lang="ru-RU" dirty="0" err="1"/>
              <a:t>порівнянні</a:t>
            </a:r>
            <a:r>
              <a:rPr lang="ru-RU" dirty="0"/>
              <a:t> з чистим Fe</a:t>
            </a:r>
            <a:r>
              <a:rPr lang="ru-RU" baseline="-25000" dirty="0"/>
              <a:t>3</a:t>
            </a:r>
            <a:r>
              <a:rPr lang="ru-RU" dirty="0"/>
              <a:t>O</a:t>
            </a:r>
            <a:r>
              <a:rPr lang="ru-RU" baseline="-25000" dirty="0"/>
              <a:t>4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відображає</a:t>
            </a:r>
            <a:r>
              <a:rPr lang="ru-RU" dirty="0"/>
              <a:t> </a:t>
            </a:r>
            <a:r>
              <a:rPr lang="ru-RU" dirty="0" err="1"/>
              <a:t>інгібування</a:t>
            </a:r>
            <a:r>
              <a:rPr lang="ru-RU" dirty="0"/>
              <a:t> росту </a:t>
            </a:r>
            <a:r>
              <a:rPr lang="ru-RU" dirty="0" err="1"/>
              <a:t>кристалів</a:t>
            </a:r>
            <a:r>
              <a:rPr lang="ru-RU" dirty="0"/>
              <a:t> Fe</a:t>
            </a:r>
            <a:r>
              <a:rPr lang="ru-RU" baseline="-25000" dirty="0"/>
              <a:t>3</a:t>
            </a:r>
            <a:r>
              <a:rPr lang="ru-RU" dirty="0"/>
              <a:t>O</a:t>
            </a:r>
            <a:r>
              <a:rPr lang="ru-RU" baseline="-25000" dirty="0"/>
              <a:t>4</a:t>
            </a:r>
            <a:r>
              <a:rPr lang="ru-RU" dirty="0"/>
              <a:t> </a:t>
            </a:r>
            <a:r>
              <a:rPr lang="ru-RU" dirty="0" err="1"/>
              <a:t>хітозаном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6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3528392" cy="2664296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117" y="980728"/>
            <a:ext cx="340122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344" y="3789040"/>
            <a:ext cx="6164263" cy="241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5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88840"/>
            <a:ext cx="7500905" cy="347787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uk-UA" sz="2000" dirty="0"/>
              <a:t>Відомий факт, що чим більшою стає площа поверхні заліза (чим більше воно подрібнене), тим більше метал схильний до окислення з утворенням оксидів заліза. Як наслідок, у ролі </a:t>
            </a:r>
            <a:r>
              <a:rPr lang="uk-UA" sz="2000" dirty="0" err="1"/>
              <a:t>наночастинок</a:t>
            </a:r>
            <a:r>
              <a:rPr lang="uk-UA" sz="2000" dirty="0"/>
              <a:t> заліза у </a:t>
            </a:r>
            <a:r>
              <a:rPr lang="uk-UA" sz="2000" dirty="0" err="1"/>
              <a:t>біомедичних</a:t>
            </a:r>
            <a:r>
              <a:rPr lang="uk-UA" sz="2000" dirty="0"/>
              <a:t> застосуваннях часто виступають його </a:t>
            </a:r>
            <a:r>
              <a:rPr lang="uk-UA" sz="2000" dirty="0" smtClean="0"/>
              <a:t>оксиди.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000" dirty="0" err="1"/>
              <a:t>Наночастинки</a:t>
            </a:r>
            <a:r>
              <a:rPr lang="ru-RU" sz="2000" dirty="0"/>
              <a:t> </a:t>
            </a:r>
            <a:r>
              <a:rPr lang="ru-RU" sz="2000" dirty="0" err="1"/>
              <a:t>заліза</a:t>
            </a:r>
            <a:r>
              <a:rPr lang="ru-RU" sz="2000" dirty="0"/>
              <a:t> та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оксидів</a:t>
            </a:r>
            <a:r>
              <a:rPr lang="ru-RU" sz="2000" dirty="0"/>
              <a:t> належать до </a:t>
            </a:r>
            <a:r>
              <a:rPr lang="ru-RU" sz="2000" dirty="0" err="1"/>
              <a:t>магнітних</a:t>
            </a:r>
            <a:r>
              <a:rPr lang="ru-RU" sz="2000" dirty="0"/>
              <a:t> </a:t>
            </a:r>
            <a:r>
              <a:rPr lang="ru-RU" sz="2000" dirty="0" err="1"/>
              <a:t>наночастинок</a:t>
            </a:r>
            <a:r>
              <a:rPr lang="ru-RU" sz="2000" dirty="0"/>
              <a:t>. </a:t>
            </a:r>
            <a:r>
              <a:rPr lang="ru-RU" sz="2000" dirty="0" err="1"/>
              <a:t>Доказом</a:t>
            </a:r>
            <a:r>
              <a:rPr lang="ru-RU" sz="2000" dirty="0"/>
              <a:t> </a:t>
            </a:r>
            <a:r>
              <a:rPr lang="ru-RU" sz="2000" dirty="0" err="1"/>
              <a:t>цього</a:t>
            </a:r>
            <a:r>
              <a:rPr lang="ru-RU" sz="2000" dirty="0"/>
              <a:t> є те,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наночастинки</a:t>
            </a:r>
            <a:r>
              <a:rPr lang="ru-RU" sz="2000" dirty="0"/>
              <a:t> </a:t>
            </a:r>
            <a:r>
              <a:rPr lang="ru-RU" sz="2000" dirty="0" err="1"/>
              <a:t>заліза</a:t>
            </a:r>
            <a:r>
              <a:rPr lang="ru-RU" sz="2000" dirty="0"/>
              <a:t> </a:t>
            </a:r>
            <a:r>
              <a:rPr lang="ru-RU" sz="2000" dirty="0" err="1"/>
              <a:t>синтезуються</a:t>
            </a:r>
            <a:r>
              <a:rPr lang="ru-RU" sz="2000" dirty="0"/>
              <a:t>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бактеріями</a:t>
            </a:r>
            <a:r>
              <a:rPr lang="ru-RU" sz="2000" dirty="0"/>
              <a:t> і </a:t>
            </a:r>
            <a:r>
              <a:rPr lang="ru-RU" sz="2000" dirty="0" err="1"/>
              <a:t>повязані</a:t>
            </a:r>
            <a:r>
              <a:rPr lang="ru-RU" sz="2000" dirty="0"/>
              <a:t> з </a:t>
            </a:r>
            <a:r>
              <a:rPr lang="ru-RU" sz="2000" dirty="0" err="1"/>
              <a:t>нервовою</a:t>
            </a:r>
            <a:r>
              <a:rPr lang="ru-RU" sz="2000" dirty="0"/>
              <a:t> системою </a:t>
            </a:r>
            <a:r>
              <a:rPr lang="ru-RU" sz="2000" dirty="0" err="1"/>
              <a:t>поштових</a:t>
            </a:r>
            <a:r>
              <a:rPr lang="ru-RU" sz="2000" dirty="0"/>
              <a:t> </a:t>
            </a:r>
            <a:r>
              <a:rPr lang="ru-RU" sz="2000" dirty="0" err="1"/>
              <a:t>голубів</a:t>
            </a:r>
            <a:r>
              <a:rPr lang="ru-RU" sz="2000" dirty="0"/>
              <a:t> та </a:t>
            </a:r>
            <a:r>
              <a:rPr lang="ru-RU" sz="2000" dirty="0" err="1"/>
              <a:t>риб</a:t>
            </a:r>
            <a:r>
              <a:rPr lang="ru-RU" sz="2000" dirty="0"/>
              <a:t>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родини</a:t>
            </a:r>
            <a:r>
              <a:rPr lang="ru-RU" sz="2000" dirty="0"/>
              <a:t> </a:t>
            </a:r>
            <a:r>
              <a:rPr lang="ru-RU" sz="2000" dirty="0" err="1"/>
              <a:t>лососевих</a:t>
            </a:r>
            <a:r>
              <a:rPr lang="ru-RU" sz="2000" dirty="0"/>
              <a:t>-нерок. </a:t>
            </a:r>
            <a:r>
              <a:rPr lang="ru-RU" sz="2000" dirty="0" err="1"/>
              <a:t>Ці</a:t>
            </a:r>
            <a:r>
              <a:rPr lang="ru-RU" sz="2000" dirty="0"/>
              <a:t> </a:t>
            </a:r>
            <a:r>
              <a:rPr lang="ru-RU" sz="2000" dirty="0" err="1"/>
              <a:t>наночастинки</a:t>
            </a:r>
            <a:r>
              <a:rPr lang="ru-RU" sz="2000" dirty="0"/>
              <a:t> </a:t>
            </a:r>
            <a:r>
              <a:rPr lang="ru-RU" sz="2000" dirty="0" err="1"/>
              <a:t>допомагають</a:t>
            </a:r>
            <a:r>
              <a:rPr lang="ru-RU" sz="2000" dirty="0"/>
              <a:t> </a:t>
            </a:r>
            <a:r>
              <a:rPr lang="ru-RU" sz="2000" dirty="0" err="1"/>
              <a:t>вказаним</a:t>
            </a:r>
            <a:r>
              <a:rPr lang="ru-RU" sz="2000" dirty="0"/>
              <a:t> </a:t>
            </a:r>
            <a:r>
              <a:rPr lang="ru-RU" sz="2000" dirty="0" err="1"/>
              <a:t>організмам</a:t>
            </a:r>
            <a:r>
              <a:rPr lang="ru-RU" sz="2000" dirty="0"/>
              <a:t> </a:t>
            </a:r>
            <a:r>
              <a:rPr lang="ru-RU" sz="2000" dirty="0" err="1"/>
              <a:t>орієнтуватись</a:t>
            </a:r>
            <a:r>
              <a:rPr lang="ru-RU" sz="2000" dirty="0"/>
              <a:t> у </a:t>
            </a:r>
            <a:r>
              <a:rPr lang="ru-RU" sz="2000" dirty="0" err="1"/>
              <a:t>магнітному</a:t>
            </a:r>
            <a:r>
              <a:rPr lang="ru-RU" sz="2000" dirty="0"/>
              <a:t> </a:t>
            </a:r>
            <a:r>
              <a:rPr lang="ru-RU" sz="2000" dirty="0" err="1"/>
              <a:t>полі</a:t>
            </a:r>
            <a:r>
              <a:rPr lang="ru-RU" sz="2000" dirty="0"/>
              <a:t> </a:t>
            </a:r>
            <a:r>
              <a:rPr lang="ru-RU" sz="2000" dirty="0" err="1"/>
              <a:t>Землі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4580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.user-123\Documents\лекции по наномедицине\лекції по наномедицині\л 3 рисунки\3.16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376" y="404664"/>
            <a:ext cx="6663232" cy="324036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758608"/>
            <a:ext cx="8640960" cy="313932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i="1" dirty="0"/>
              <a:t>Препарати </a:t>
            </a:r>
            <a:r>
              <a:rPr lang="uk-UA" i="1" dirty="0" err="1"/>
              <a:t>нанозаліза</a:t>
            </a:r>
            <a:r>
              <a:rPr lang="uk-UA" dirty="0"/>
              <a:t>.</a:t>
            </a:r>
            <a:endParaRPr lang="ru-RU" dirty="0"/>
          </a:p>
          <a:p>
            <a:pPr algn="just"/>
            <a:r>
              <a:rPr lang="uk-UA" dirty="0"/>
              <a:t>В даний час препарати </a:t>
            </a:r>
            <a:r>
              <a:rPr lang="uk-UA" dirty="0" err="1"/>
              <a:t>нанозаліза</a:t>
            </a:r>
            <a:r>
              <a:rPr lang="uk-UA" dirty="0"/>
              <a:t> використовують в медицині, зокрема в галузі візуалізації при МРТ і в гематології для лікування залізодефіцитної анемії (</a:t>
            </a:r>
            <a:r>
              <a:rPr lang="uk-UA" b="1" dirty="0"/>
              <a:t>Рис. 3.18</a:t>
            </a:r>
            <a:r>
              <a:rPr lang="uk-UA" dirty="0"/>
              <a:t>). Для діагностики уражень печінки та селезінки створені такі препарати : </a:t>
            </a:r>
            <a:r>
              <a:rPr lang="en-US" b="1" dirty="0" err="1"/>
              <a:t>Ferumoxides</a:t>
            </a:r>
            <a:r>
              <a:rPr lang="uk-UA" dirty="0"/>
              <a:t>( комерційні назви </a:t>
            </a:r>
            <a:r>
              <a:rPr lang="en-US" dirty="0" err="1"/>
              <a:t>Endorem</a:t>
            </a:r>
            <a:r>
              <a:rPr lang="en-US" baseline="30000" dirty="0" err="1"/>
              <a:t>TM</a:t>
            </a:r>
            <a:r>
              <a:rPr lang="uk-UA" dirty="0"/>
              <a:t>, </a:t>
            </a:r>
            <a:r>
              <a:rPr lang="en-US" dirty="0" err="1"/>
              <a:t>Guerbet</a:t>
            </a:r>
            <a:r>
              <a:rPr lang="uk-UA" dirty="0"/>
              <a:t>® )  або </a:t>
            </a:r>
            <a:r>
              <a:rPr lang="en-US" b="1" dirty="0" err="1"/>
              <a:t>Feridex</a:t>
            </a:r>
            <a:r>
              <a:rPr lang="uk-UA" b="1" dirty="0"/>
              <a:t>®</a:t>
            </a:r>
            <a:r>
              <a:rPr lang="uk-UA" dirty="0"/>
              <a:t>,( </a:t>
            </a:r>
            <a:r>
              <a:rPr lang="en-US" dirty="0"/>
              <a:t>AMAG Pharmaceuticals</a:t>
            </a:r>
            <a:r>
              <a:rPr lang="uk-UA" dirty="0"/>
              <a:t>), який являє собою кристали магнетиту 4,3-4,8 </a:t>
            </a:r>
            <a:r>
              <a:rPr lang="uk-UA" dirty="0" err="1"/>
              <a:t>нм</a:t>
            </a:r>
            <a:r>
              <a:rPr lang="uk-UA" dirty="0"/>
              <a:t>, покриті </a:t>
            </a:r>
            <a:r>
              <a:rPr lang="uk-UA" dirty="0" err="1"/>
              <a:t>декстраном</a:t>
            </a:r>
            <a:r>
              <a:rPr lang="uk-UA" dirty="0"/>
              <a:t>, і має ГДР(гідродинамічний розмір, що включає серцевину, покриття та гідратний шар) </a:t>
            </a:r>
            <a:r>
              <a:rPr lang="uk-UA" dirty="0" err="1"/>
              <a:t>наночастинок</a:t>
            </a:r>
            <a:r>
              <a:rPr lang="uk-UA" dirty="0"/>
              <a:t> 120-180 </a:t>
            </a:r>
            <a:r>
              <a:rPr lang="uk-UA" dirty="0" err="1"/>
              <a:t>нм</a:t>
            </a:r>
            <a:r>
              <a:rPr lang="uk-UA" dirty="0"/>
              <a:t>; </a:t>
            </a:r>
            <a:r>
              <a:rPr lang="en-US" b="1" dirty="0" err="1"/>
              <a:t>Ferucarbotran</a:t>
            </a:r>
            <a:r>
              <a:rPr lang="uk-UA" dirty="0"/>
              <a:t>(</a:t>
            </a:r>
            <a:r>
              <a:rPr lang="en-US" dirty="0" err="1"/>
              <a:t>Resovist</a:t>
            </a:r>
            <a:r>
              <a:rPr lang="uk-UA" dirty="0"/>
              <a:t>®, </a:t>
            </a:r>
            <a:r>
              <a:rPr lang="en-US" dirty="0"/>
              <a:t>Bayer Schering </a:t>
            </a:r>
            <a:r>
              <a:rPr lang="en-US" dirty="0" err="1"/>
              <a:t>Pharma</a:t>
            </a:r>
            <a:r>
              <a:rPr lang="en-US" dirty="0"/>
              <a:t> AG</a:t>
            </a:r>
            <a:r>
              <a:rPr lang="uk-UA" dirty="0"/>
              <a:t>), серцевина якого складається з кількох кристалів магнетиту і </a:t>
            </a:r>
            <a:r>
              <a:rPr lang="uk-UA" dirty="0" err="1"/>
              <a:t>маґгеміту</a:t>
            </a:r>
            <a:r>
              <a:rPr lang="uk-UA" dirty="0"/>
              <a:t> розміром приблизно 4,2 </a:t>
            </a:r>
            <a:r>
              <a:rPr lang="uk-UA" dirty="0" err="1"/>
              <a:t>нм</a:t>
            </a:r>
            <a:r>
              <a:rPr lang="uk-UA" dirty="0"/>
              <a:t> кожний, покритих </a:t>
            </a:r>
            <a:r>
              <a:rPr lang="uk-UA" dirty="0" err="1"/>
              <a:t>карбрксидекстраном</a:t>
            </a:r>
            <a:r>
              <a:rPr lang="uk-UA" dirty="0"/>
              <a:t> і має ГДР приблизно 62 </a:t>
            </a:r>
            <a:r>
              <a:rPr lang="uk-UA" dirty="0" err="1"/>
              <a:t>нм</a:t>
            </a:r>
            <a:r>
              <a:rPr lang="uk-UA" dirty="0"/>
              <a:t> та інші.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1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256" y="1044430"/>
            <a:ext cx="8784976" cy="544764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dirty="0" err="1" smtClean="0"/>
              <a:t>Наномагній</a:t>
            </a:r>
            <a:endParaRPr lang="ru-RU" sz="2400" b="1" dirty="0"/>
          </a:p>
          <a:p>
            <a:pPr algn="ctr"/>
            <a:r>
              <a:rPr lang="uk-UA" dirty="0"/>
              <a:t> </a:t>
            </a:r>
            <a:endParaRPr lang="ru-RU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dirty="0" smtClean="0"/>
              <a:t>Магній </a:t>
            </a:r>
            <a:r>
              <a:rPr lang="uk-UA" dirty="0"/>
              <a:t>є обов’язковим складовим елементом всіх клітин та тканин організму людини. Він бере участь у формуванні кісток, регуляції роботи нервової тканини, забезпечує збереження іонної рівноваги у рідких середовищах організму, проявляє бактерицидну дію та здатний прискорювати загоювання ран.  Лікарські препарати на основі магнію є ефективними засобами для профілактики та лікування захворювань, забезпечуючи нормальну психічну та розумову діяльність.  Не так давно сплави на основі магнію викликали інтерес, як можлива альтернатива металічним сплавам, що використовуються в ортопедії та стоматології. Ще в 1907 році сплави на основі магнію розглядали як матеріали для </a:t>
            </a:r>
            <a:r>
              <a:rPr lang="uk-UA" dirty="0" err="1"/>
              <a:t>імплантування</a:t>
            </a:r>
            <a:r>
              <a:rPr lang="uk-UA" dirty="0"/>
              <a:t> в людське тіло, після того, як </a:t>
            </a:r>
            <a:r>
              <a:rPr lang="uk-UA" dirty="0" smtClean="0"/>
              <a:t>французький </a:t>
            </a:r>
            <a:r>
              <a:rPr lang="uk-UA" dirty="0"/>
              <a:t>хірург намагався закріпити фрагмент нижньої кінцівки  з </a:t>
            </a:r>
            <a:r>
              <a:rPr lang="uk-UA" dirty="0" smtClean="0"/>
              <a:t>допомогою </a:t>
            </a:r>
            <a:r>
              <a:rPr lang="uk-UA" dirty="0"/>
              <a:t>цього матеріалу. В останній час вченими доведено, що сплави на основі магнію </a:t>
            </a:r>
            <a:r>
              <a:rPr lang="uk-UA" dirty="0" err="1"/>
              <a:t>біосумісні</a:t>
            </a:r>
            <a:r>
              <a:rPr lang="uk-UA" dirty="0"/>
              <a:t>, не токсичні, піддаються </a:t>
            </a:r>
            <a:r>
              <a:rPr lang="uk-UA" dirty="0" err="1"/>
              <a:t>біодеградації</a:t>
            </a:r>
            <a:r>
              <a:rPr lang="uk-UA" dirty="0"/>
              <a:t> в організмі, причому метал кородує в формі не токсичних продуктів, які повністю виводяться з організму.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dirty="0" smtClean="0"/>
              <a:t>В </a:t>
            </a:r>
            <a:r>
              <a:rPr lang="uk-UA" dirty="0"/>
              <a:t>ортопедії матеріали з магнію можуть застосовуватись в 2-х напрямках: 1) як шурупи для фіксації кістки; 2) як тимчасові структури, які з часом заміщуються </a:t>
            </a:r>
            <a:r>
              <a:rPr lang="uk-UA" dirty="0" err="1"/>
              <a:t>нативною</a:t>
            </a:r>
            <a:r>
              <a:rPr lang="uk-UA" dirty="0"/>
              <a:t> кісткою. В кардіології застосовують </a:t>
            </a:r>
            <a:r>
              <a:rPr lang="uk-UA" dirty="0" err="1"/>
              <a:t>стенти</a:t>
            </a:r>
            <a:r>
              <a:rPr lang="uk-UA" dirty="0"/>
              <a:t> з магнію.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8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.user-123\Documents\лекции по наномедицине\лекції по наномедицині\л 3 рисунки\3.17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467" y="620688"/>
            <a:ext cx="5672089" cy="367240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509120"/>
            <a:ext cx="7704856" cy="203132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uk-UA" i="1" dirty="0" smtClean="0"/>
              <a:t>Магній(</a:t>
            </a:r>
            <a:r>
              <a:rPr lang="en-US" i="1" dirty="0" smtClean="0"/>
              <a:t>Magnum</a:t>
            </a:r>
            <a:r>
              <a:rPr lang="uk-UA" i="1" dirty="0" smtClean="0"/>
              <a:t>) </a:t>
            </a:r>
            <a:r>
              <a:rPr lang="uk-UA" dirty="0" smtClean="0"/>
              <a:t>– елемент ІІ групи періодичної системи Д.І.</a:t>
            </a:r>
            <a:r>
              <a:rPr lang="uk-UA" dirty="0" err="1" smtClean="0"/>
              <a:t>Менделеєва</a:t>
            </a:r>
            <a:r>
              <a:rPr lang="uk-UA" dirty="0" smtClean="0"/>
              <a:t>. Магній має атомний номер 12 і атомну масу – 24,305.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 smtClean="0"/>
              <a:t>У 1625 році англійський вчений Д.</a:t>
            </a:r>
            <a:r>
              <a:rPr lang="uk-UA" dirty="0" err="1" smtClean="0"/>
              <a:t>Гро</a:t>
            </a:r>
            <a:r>
              <a:rPr lang="uk-UA" dirty="0" smtClean="0"/>
              <a:t> шляхом випаровування мінеральної води </a:t>
            </a:r>
            <a:r>
              <a:rPr lang="uk-UA" dirty="0" err="1" smtClean="0"/>
              <a:t>Епсомського</a:t>
            </a:r>
            <a:r>
              <a:rPr lang="uk-UA" dirty="0" smtClean="0"/>
              <a:t> джерела отримав цю речовину.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/>
              <a:t>У 1755 році шотландський вчений Д.</a:t>
            </a:r>
            <a:r>
              <a:rPr lang="uk-UA" dirty="0" err="1"/>
              <a:t>Блек</a:t>
            </a:r>
            <a:r>
              <a:rPr lang="uk-UA" dirty="0"/>
              <a:t>  довів існування окремого елемента з властивостями білої магнезії і назвав його магнієм. Чистий магній був отриманий Г.</a:t>
            </a:r>
            <a:r>
              <a:rPr lang="uk-UA" dirty="0" err="1"/>
              <a:t>Деві</a:t>
            </a:r>
            <a:r>
              <a:rPr lang="uk-UA" dirty="0"/>
              <a:t> у 1808 році (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05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9506" y="980728"/>
            <a:ext cx="6674862" cy="480131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uk-UA" dirty="0"/>
              <a:t>Іон  </a:t>
            </a:r>
            <a:r>
              <a:rPr lang="en-US" dirty="0"/>
              <a:t>Mg</a:t>
            </a:r>
            <a:r>
              <a:rPr lang="uk-UA" baseline="30000" dirty="0"/>
              <a:t>2+</a:t>
            </a:r>
            <a:r>
              <a:rPr lang="uk-UA" dirty="0"/>
              <a:t> займає четверте місце  серед металів за кількістю в організмі людини після натрію, калію, кальцію і засвоюється відносно добре (30-35% з харчових продуктів). Загальна кількість магнію в організмі дорослої людини складає в середньому 24-25 г (близько 1000 </a:t>
            </a:r>
            <a:r>
              <a:rPr lang="uk-UA" dirty="0" err="1"/>
              <a:t>ммоль</a:t>
            </a:r>
            <a:r>
              <a:rPr lang="uk-UA" dirty="0"/>
              <a:t>).  </a:t>
            </a:r>
            <a:r>
              <a:rPr lang="uk-UA" dirty="0" err="1"/>
              <a:t>Концетрація</a:t>
            </a:r>
            <a:r>
              <a:rPr lang="uk-UA" dirty="0"/>
              <a:t> в клітинах становить 5-10 </a:t>
            </a:r>
            <a:r>
              <a:rPr lang="uk-UA" dirty="0" err="1"/>
              <a:t>ммоль</a:t>
            </a:r>
            <a:r>
              <a:rPr lang="uk-UA" dirty="0"/>
              <a:t>/ л, а в сироватці крові в нормі – 0,75 – 0,95 </a:t>
            </a:r>
            <a:r>
              <a:rPr lang="uk-UA" dirty="0" err="1"/>
              <a:t>ммоль</a:t>
            </a:r>
            <a:r>
              <a:rPr lang="uk-UA" dirty="0"/>
              <a:t>/ л. За добу нирками виділяється близько 100 мг цього металу.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 smtClean="0"/>
              <a:t>Магній </a:t>
            </a:r>
            <a:r>
              <a:rPr lang="uk-UA" dirty="0"/>
              <a:t>сприяє адаптуванню організму до холоду, є структурним елементом кісток та зубної емалі (до 53% від його загальної кількості), 20% магнію (від загальної його кількості)міститься в серці, печінці, </a:t>
            </a:r>
            <a:r>
              <a:rPr lang="uk-UA" dirty="0" err="1"/>
              <a:t>мязах</a:t>
            </a:r>
            <a:r>
              <a:rPr lang="uk-UA" dirty="0"/>
              <a:t>, нирках і лише 10% поза клітинами</a:t>
            </a:r>
            <a:r>
              <a:rPr lang="uk-UA" dirty="0" smtClean="0"/>
              <a:t>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/>
              <a:t>Найпоширенішими лікарськими формами магнієвмісних препаратів є: </a:t>
            </a:r>
            <a:r>
              <a:rPr lang="en-US" b="1" dirty="0"/>
              <a:t>MAGNE B</a:t>
            </a:r>
            <a:r>
              <a:rPr lang="uk-UA" b="1" baseline="-25000" dirty="0"/>
              <a:t>6</a:t>
            </a:r>
            <a:r>
              <a:rPr lang="uk-UA" dirty="0"/>
              <a:t>, </a:t>
            </a:r>
            <a:r>
              <a:rPr lang="en-US" dirty="0" err="1"/>
              <a:t>Sanofi</a:t>
            </a:r>
            <a:r>
              <a:rPr lang="uk-UA" dirty="0"/>
              <a:t>-</a:t>
            </a:r>
            <a:r>
              <a:rPr lang="en-US" dirty="0"/>
              <a:t>Aventis</a:t>
            </a:r>
            <a:r>
              <a:rPr lang="uk-UA" dirty="0"/>
              <a:t>©, </a:t>
            </a:r>
            <a:r>
              <a:rPr lang="en-US" b="1" dirty="0"/>
              <a:t>MAGVIT B</a:t>
            </a:r>
            <a:r>
              <a:rPr lang="uk-UA" b="1" baseline="-25000" dirty="0"/>
              <a:t>6</a:t>
            </a:r>
            <a:r>
              <a:rPr lang="uk-UA" dirty="0"/>
              <a:t>, </a:t>
            </a:r>
            <a:r>
              <a:rPr lang="en-US" dirty="0" err="1"/>
              <a:t>GlaxoSmithKlein</a:t>
            </a:r>
            <a:r>
              <a:rPr lang="en-US" dirty="0"/>
              <a:t> </a:t>
            </a:r>
            <a:r>
              <a:rPr lang="en-US" dirty="0" err="1"/>
              <a:t>Pharmoceuticals</a:t>
            </a:r>
            <a:r>
              <a:rPr lang="uk-UA" dirty="0"/>
              <a:t>©; </a:t>
            </a:r>
            <a:r>
              <a:rPr lang="en-US" b="1" dirty="0"/>
              <a:t>MAGNIUM</a:t>
            </a:r>
            <a:r>
              <a:rPr lang="uk-UA" b="1" dirty="0"/>
              <a:t>-</a:t>
            </a:r>
            <a:r>
              <a:rPr lang="en-US" b="1" dirty="0"/>
              <a:t>VITAMIN B</a:t>
            </a:r>
            <a:r>
              <a:rPr lang="uk-UA" b="1" baseline="-25000" dirty="0"/>
              <a:t>6</a:t>
            </a:r>
            <a:r>
              <a:rPr lang="uk-UA" b="1" dirty="0"/>
              <a:t>,</a:t>
            </a:r>
            <a:r>
              <a:rPr lang="uk-UA" dirty="0"/>
              <a:t> </a:t>
            </a:r>
            <a:r>
              <a:rPr lang="en-US" dirty="0"/>
              <a:t>MEKOPHAR</a:t>
            </a:r>
            <a:r>
              <a:rPr lang="uk-UA" dirty="0"/>
              <a:t>©; </a:t>
            </a:r>
            <a:r>
              <a:rPr lang="en-US" b="1" dirty="0"/>
              <a:t>MAGNEFAR B</a:t>
            </a:r>
            <a:r>
              <a:rPr lang="uk-UA" b="1" baseline="-25000" dirty="0"/>
              <a:t>6</a:t>
            </a:r>
            <a:r>
              <a:rPr lang="uk-UA" dirty="0"/>
              <a:t>, </a:t>
            </a:r>
            <a:r>
              <a:rPr lang="en-US" dirty="0" err="1"/>
              <a:t>Biofarm</a:t>
            </a:r>
            <a:r>
              <a:rPr lang="uk-UA" dirty="0"/>
              <a:t>©, тощо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6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24744"/>
            <a:ext cx="6844208" cy="452431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i="1" dirty="0"/>
              <a:t>Методи синтезу </a:t>
            </a:r>
            <a:r>
              <a:rPr lang="uk-UA" i="1" dirty="0" err="1"/>
              <a:t>наночастинок</a:t>
            </a:r>
            <a:r>
              <a:rPr lang="uk-UA" i="1" dirty="0"/>
              <a:t> магнію.</a:t>
            </a:r>
            <a:endParaRPr lang="ru-RU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uk-UA" dirty="0" smtClean="0"/>
              <a:t>На </a:t>
            </a:r>
            <a:r>
              <a:rPr lang="uk-UA" dirty="0"/>
              <a:t>даний час відомі декілька методів отримання </a:t>
            </a:r>
            <a:r>
              <a:rPr lang="uk-UA" dirty="0" err="1"/>
              <a:t>наночастинок</a:t>
            </a:r>
            <a:r>
              <a:rPr lang="uk-UA" dirty="0"/>
              <a:t> магнію та його </a:t>
            </a:r>
            <a:r>
              <a:rPr lang="uk-UA" dirty="0" err="1"/>
              <a:t>оксидів.Так</a:t>
            </a:r>
            <a:r>
              <a:rPr lang="uk-UA" dirty="0"/>
              <a:t>, дослідниками Прикарпатського університету  ім. Василя Стефаника було отримано </a:t>
            </a:r>
            <a:r>
              <a:rPr lang="uk-UA" dirty="0" err="1"/>
              <a:t>наночастинки</a:t>
            </a:r>
            <a:r>
              <a:rPr lang="uk-UA" dirty="0"/>
              <a:t> М</a:t>
            </a:r>
            <a:r>
              <a:rPr lang="en-US" dirty="0" err="1"/>
              <a:t>gO</a:t>
            </a:r>
            <a:r>
              <a:rPr lang="uk-UA" dirty="0"/>
              <a:t> розміром  2-5нм під час термічної деструкції </a:t>
            </a:r>
            <a:r>
              <a:rPr lang="uk-UA" dirty="0" err="1"/>
              <a:t>гідромагнезиту</a:t>
            </a:r>
            <a:r>
              <a:rPr lang="uk-UA" dirty="0"/>
              <a:t> </a:t>
            </a:r>
            <a:r>
              <a:rPr lang="en-US" dirty="0"/>
              <a:t>Mg</a:t>
            </a:r>
            <a:r>
              <a:rPr lang="uk-UA" baseline="-25000" dirty="0"/>
              <a:t>5</a:t>
            </a:r>
            <a:r>
              <a:rPr lang="uk-UA" dirty="0"/>
              <a:t>(</a:t>
            </a:r>
            <a:r>
              <a:rPr lang="en-US" dirty="0"/>
              <a:t>CO</a:t>
            </a:r>
            <a:r>
              <a:rPr lang="uk-UA" baseline="-25000" dirty="0"/>
              <a:t>3</a:t>
            </a:r>
            <a:r>
              <a:rPr lang="uk-UA" dirty="0"/>
              <a:t>)</a:t>
            </a:r>
            <a:r>
              <a:rPr lang="uk-UA" baseline="-25000" dirty="0"/>
              <a:t>4</a:t>
            </a:r>
            <a:r>
              <a:rPr lang="uk-UA" dirty="0"/>
              <a:t>(</a:t>
            </a:r>
            <a:r>
              <a:rPr lang="en-US" dirty="0"/>
              <a:t>OH</a:t>
            </a:r>
            <a:r>
              <a:rPr lang="uk-UA" dirty="0"/>
              <a:t>)</a:t>
            </a:r>
            <a:r>
              <a:rPr lang="uk-UA" baseline="-25000" dirty="0"/>
              <a:t>2</a:t>
            </a:r>
            <a:r>
              <a:rPr lang="uk-UA" dirty="0"/>
              <a:t>∙4</a:t>
            </a:r>
            <a:r>
              <a:rPr lang="en-US" dirty="0"/>
              <a:t>H</a:t>
            </a:r>
            <a:r>
              <a:rPr lang="uk-UA" baseline="-25000" dirty="0"/>
              <a:t>2</a:t>
            </a:r>
            <a:r>
              <a:rPr lang="en-US" dirty="0"/>
              <a:t>O</a:t>
            </a:r>
            <a:r>
              <a:rPr lang="uk-UA" dirty="0"/>
              <a:t>, яка супроводжувалась дегідратацією та </a:t>
            </a:r>
            <a:r>
              <a:rPr lang="uk-UA" dirty="0" err="1"/>
              <a:t>дегідроксилюванням</a:t>
            </a:r>
            <a:r>
              <a:rPr lang="uk-UA" dirty="0"/>
              <a:t> матеріалу з наступною його декарбонізацією при нагріванні до560  </a:t>
            </a:r>
            <a:r>
              <a:rPr lang="uk-UA" baseline="30000" dirty="0"/>
              <a:t>0</a:t>
            </a:r>
            <a:r>
              <a:rPr lang="uk-UA" dirty="0"/>
              <a:t>С, що і призвело до конверсії </a:t>
            </a:r>
            <a:r>
              <a:rPr lang="uk-UA" dirty="0" err="1"/>
              <a:t>гідромагнезиту</a:t>
            </a:r>
            <a:r>
              <a:rPr lang="uk-UA" dirty="0"/>
              <a:t> в оксид магнію. 	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uk-UA" dirty="0" smtClean="0"/>
              <a:t>В </a:t>
            </a:r>
            <a:r>
              <a:rPr lang="uk-UA" dirty="0"/>
              <a:t>Інституті фізичної хімії ім. Л.В.</a:t>
            </a:r>
            <a:r>
              <a:rPr lang="uk-UA" dirty="0" err="1"/>
              <a:t>Писаржевського</a:t>
            </a:r>
            <a:r>
              <a:rPr lang="uk-UA" dirty="0"/>
              <a:t> НАНУ було розроблено методику приготування </a:t>
            </a:r>
            <a:r>
              <a:rPr lang="uk-UA" dirty="0" err="1"/>
              <a:t>твердофазних</a:t>
            </a:r>
            <a:r>
              <a:rPr lang="uk-UA" dirty="0"/>
              <a:t> систем </a:t>
            </a:r>
            <a:r>
              <a:rPr lang="en-US" dirty="0" err="1"/>
              <a:t>ZnO</a:t>
            </a:r>
            <a:r>
              <a:rPr lang="uk-UA" dirty="0"/>
              <a:t>/</a:t>
            </a:r>
            <a:r>
              <a:rPr lang="en-US" dirty="0" err="1"/>
              <a:t>MgO</a:t>
            </a:r>
            <a:r>
              <a:rPr lang="uk-UA" dirty="0"/>
              <a:t> шляхом нанесення попередньо синтезованих </a:t>
            </a:r>
            <a:r>
              <a:rPr lang="uk-UA" dirty="0" err="1"/>
              <a:t>наночастинок</a:t>
            </a:r>
            <a:r>
              <a:rPr lang="uk-UA" dirty="0"/>
              <a:t> оксиду магнію та цинку з колоїдних розчинів на </a:t>
            </a:r>
            <a:r>
              <a:rPr lang="uk-UA" dirty="0" err="1"/>
              <a:t>носій.При</a:t>
            </a:r>
            <a:r>
              <a:rPr lang="uk-UA" dirty="0"/>
              <a:t> цьому концентрація оксиду цинку в композиті становила 0,9%, решта-оксид магнію.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9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.user-123\Documents\лекции по наномедицине\лекції по наномедицині\л 3 рисунки\3.19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6697"/>
            <a:ext cx="3960439" cy="445778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76369" y="619912"/>
            <a:ext cx="4372095" cy="604944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uk-UA" dirty="0" err="1"/>
              <a:t>Наночастинки</a:t>
            </a:r>
            <a:r>
              <a:rPr lang="uk-UA" dirty="0"/>
              <a:t> магнію, що легко проникають через мембрани тканин організму, проявляють специфічні властивості, які пояснюються їх поверхневою активністю, зарядом атомів, </a:t>
            </a:r>
            <a:r>
              <a:rPr lang="uk-UA" dirty="0" smtClean="0"/>
              <a:t>структурою.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 smtClean="0"/>
              <a:t>Зі </a:t>
            </a:r>
            <a:r>
              <a:rPr lang="uk-UA" dirty="0"/>
              <a:t>зміною розмірів </a:t>
            </a:r>
            <a:r>
              <a:rPr lang="uk-UA" dirty="0" err="1"/>
              <a:t>наночастинок</a:t>
            </a:r>
            <a:r>
              <a:rPr lang="uk-UA" dirty="0"/>
              <a:t> магнію змінюються і його фармакологічна та терапевтична активність. Визначено, що для медичного застосування ефективними є </a:t>
            </a:r>
            <a:r>
              <a:rPr lang="uk-UA" dirty="0" err="1"/>
              <a:t>нанострижні</a:t>
            </a:r>
            <a:r>
              <a:rPr lang="uk-UA" dirty="0"/>
              <a:t> довжиною 17-70 </a:t>
            </a:r>
            <a:r>
              <a:rPr lang="uk-UA" dirty="0" err="1"/>
              <a:t>нм</a:t>
            </a:r>
            <a:r>
              <a:rPr lang="uk-UA" dirty="0"/>
              <a:t>, та </a:t>
            </a:r>
            <a:r>
              <a:rPr lang="uk-UA" dirty="0" err="1"/>
              <a:t>наносфери</a:t>
            </a:r>
            <a:r>
              <a:rPr lang="uk-UA" dirty="0"/>
              <a:t> діаметром 30-40 </a:t>
            </a:r>
            <a:r>
              <a:rPr lang="uk-UA" dirty="0" err="1"/>
              <a:t>нм</a:t>
            </a:r>
            <a:r>
              <a:rPr lang="uk-UA" dirty="0"/>
              <a:t>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uk-UA" dirty="0" smtClean="0"/>
              <a:t>Однією </a:t>
            </a:r>
            <a:r>
              <a:rPr lang="uk-UA" dirty="0"/>
              <a:t>з основних властивостей </a:t>
            </a:r>
            <a:r>
              <a:rPr lang="uk-UA" dirty="0" err="1"/>
              <a:t>наночастинок</a:t>
            </a:r>
            <a:r>
              <a:rPr lang="uk-UA" dirty="0"/>
              <a:t> магнію є його оптичні властивості. </a:t>
            </a:r>
            <a:r>
              <a:rPr lang="uk-UA" dirty="0" err="1"/>
              <a:t>Наночастинки</a:t>
            </a:r>
            <a:r>
              <a:rPr lang="uk-UA" dirty="0"/>
              <a:t> магнію відбивають світло, інтенсивність якого перевищує випромінювання інших маркерів-барвників, які застосовують у діагностичних цілях.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9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44824"/>
            <a:ext cx="7200800" cy="379078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/>
              <a:t>Applied Surface Science </a:t>
            </a:r>
            <a:r>
              <a:rPr lang="en-US" dirty="0"/>
              <a:t>258 (2012) 8577– 8584</a:t>
            </a:r>
            <a:endParaRPr lang="uk-UA" b="1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atin typeface="Calibri"/>
                <a:ea typeface="Calibri"/>
                <a:cs typeface="Times New Roman"/>
              </a:rPr>
              <a:t>Calcium–phosphate </a:t>
            </a:r>
            <a:r>
              <a:rPr lang="en-US" b="1" dirty="0">
                <a:latin typeface="Calibri"/>
                <a:ea typeface="Calibri"/>
                <a:cs typeface="Times New Roman"/>
              </a:rPr>
              <a:t>coatings obtained </a:t>
            </a:r>
            <a:r>
              <a:rPr lang="en-US" b="1" dirty="0" err="1">
                <a:latin typeface="Calibri"/>
                <a:ea typeface="Calibri"/>
                <a:cs typeface="Times New Roman"/>
              </a:rPr>
              <a:t>biomimetically</a:t>
            </a:r>
            <a:r>
              <a:rPr lang="en-US" b="1" dirty="0">
                <a:latin typeface="Calibri"/>
                <a:ea typeface="Calibri"/>
                <a:cs typeface="Times New Roman"/>
              </a:rPr>
              <a:t> on magnesium </a:t>
            </a:r>
            <a:r>
              <a:rPr lang="en-US" b="1" dirty="0" smtClean="0">
                <a:latin typeface="Calibri"/>
                <a:ea typeface="Calibri"/>
                <a:cs typeface="Times New Roman"/>
              </a:rPr>
              <a:t>substrates</a:t>
            </a:r>
            <a:r>
              <a:rPr lang="uk-UA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b="1" dirty="0" smtClean="0">
                <a:latin typeface="Calibri"/>
                <a:ea typeface="Calibri"/>
                <a:cs typeface="Times New Roman"/>
              </a:rPr>
              <a:t>under </a:t>
            </a:r>
            <a:r>
              <a:rPr lang="en-US" b="1" dirty="0">
                <a:latin typeface="Calibri"/>
                <a:ea typeface="Calibri"/>
                <a:cs typeface="Times New Roman"/>
              </a:rPr>
              <a:t>low magnetic field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A.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Yanovskaa</a:t>
            </a:r>
            <a:r>
              <a:rPr lang="en-US" dirty="0">
                <a:latin typeface="Calibri"/>
                <a:ea typeface="Calibri"/>
                <a:cs typeface="Times New Roman"/>
              </a:rPr>
              <a:t>,</a:t>
            </a:r>
            <a:r>
              <a:rPr lang="en-US" dirty="0">
                <a:latin typeface="Cambria Math"/>
                <a:ea typeface="Calibri"/>
                <a:cs typeface="Cambria Math"/>
              </a:rPr>
              <a:t>∗</a:t>
            </a:r>
            <a:r>
              <a:rPr lang="en-US" dirty="0">
                <a:latin typeface="Calibri"/>
                <a:ea typeface="Calibri"/>
                <a:cs typeface="Times New Roman"/>
              </a:rPr>
              <a:t>, V.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Kuznetsova</a:t>
            </a:r>
            <a:r>
              <a:rPr lang="en-US" dirty="0">
                <a:latin typeface="Calibri"/>
                <a:ea typeface="Calibri"/>
                <a:cs typeface="Times New Roman"/>
              </a:rPr>
              <a:t>, A.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Stanislavova</a:t>
            </a:r>
            <a:r>
              <a:rPr lang="en-US" dirty="0">
                <a:latin typeface="Calibri"/>
                <a:ea typeface="Calibri"/>
                <a:cs typeface="Times New Roman"/>
              </a:rPr>
              <a:t>, S.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Danilchenkoa</a:t>
            </a:r>
            <a:r>
              <a:rPr lang="en-US" dirty="0">
                <a:latin typeface="Calibri"/>
                <a:ea typeface="Calibri"/>
                <a:cs typeface="Times New Roman"/>
              </a:rPr>
              <a:t>, L. 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Sukhodub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libri"/>
                <a:ea typeface="Calibri"/>
                <a:cs typeface="Times New Roman"/>
              </a:rPr>
              <a:t>a</a:t>
            </a:r>
            <a:r>
              <a:rPr lang="uk-UA" dirty="0" smtClean="0">
                <a:latin typeface="Calibri"/>
                <a:ea typeface="Calibri"/>
                <a:cs typeface="Times New Roman"/>
              </a:rPr>
              <a:t>)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>
                <a:latin typeface="Calibri"/>
                <a:ea typeface="Calibri"/>
                <a:cs typeface="Times New Roman"/>
              </a:rPr>
              <a:t>Institute of Applied Physics, National Academy of Sciences of Ukraine, Sumy 40000, Ukraine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libri"/>
                <a:ea typeface="Calibri"/>
                <a:cs typeface="Times New Roman"/>
              </a:rPr>
              <a:t>b</a:t>
            </a:r>
            <a:r>
              <a:rPr lang="uk-UA" dirty="0" smtClean="0">
                <a:latin typeface="Calibri"/>
                <a:ea typeface="Calibri"/>
                <a:cs typeface="Times New Roman"/>
              </a:rPr>
              <a:t>)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>
                <a:latin typeface="Calibri"/>
                <a:ea typeface="Calibri"/>
                <a:cs typeface="Times New Roman"/>
              </a:rPr>
              <a:t>Sumy State University, Medical Institute, Ministry of Education and Science, Youth and Sport of Ukraine, R.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Korsakova</a:t>
            </a:r>
            <a:r>
              <a:rPr lang="en-US" dirty="0">
                <a:latin typeface="Calibri"/>
                <a:ea typeface="Calibri"/>
                <a:cs typeface="Times New Roman"/>
              </a:rPr>
              <a:t> Str. 2, Sumy 40007, Ukraine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217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ChangeArrowheads="1"/>
          </p:cNvSpPr>
          <p:nvPr/>
        </p:nvSpPr>
        <p:spPr bwMode="auto">
          <a:xfrm>
            <a:off x="323850" y="333375"/>
            <a:ext cx="81359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Trebuchet MS" pitchFamily="34" charset="0"/>
              </a:rPr>
              <a:t>Nanobiotechnology</a:t>
            </a:r>
            <a:endParaRPr lang="en-US" sz="3000" b="1">
              <a:latin typeface="Trebuchet MS" pitchFamily="34" charset="0"/>
            </a:endParaRPr>
          </a:p>
        </p:txBody>
      </p:sp>
      <p:pic>
        <p:nvPicPr>
          <p:cNvPr id="38914" name="Picture 5" descr="https://encrypted-tbn0.gstatic.com/images?q=tbn:ANd9GcTXs6tk8qYJV0LT3PpAfUt0ONQj8DDjakIf3Hh3sxaUlwm5rpt6Ofdm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125538"/>
            <a:ext cx="489585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128588" y="1925638"/>
            <a:ext cx="34877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Promising technology developed for the „green” synthesis of nanoparticles.</a:t>
            </a:r>
          </a:p>
        </p:txBody>
      </p:sp>
    </p:spTree>
    <p:extLst>
      <p:ext uri="{BB962C8B-B14F-4D97-AF65-F5344CB8AC3E}">
        <p14:creationId xmlns:p14="http://schemas.microsoft.com/office/powerpoint/2010/main" val="242674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631" y="764704"/>
            <a:ext cx="5208040" cy="516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65880" y="6093296"/>
            <a:ext cx="5376672" cy="64633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Morphology of untreated Mg substrate surface with associated EDX analysis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15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563" y="836712"/>
            <a:ext cx="6912768" cy="460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7736" y="5657668"/>
            <a:ext cx="7972735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Morphology of the coatings deposited under magnetic field in proximity to the north (A), to the south pole of magnet (B and D) and without magnetic field (C and E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en-US" dirty="0" smtClean="0"/>
              <a:t>accompanied </a:t>
            </a:r>
            <a:r>
              <a:rPr lang="en-US" dirty="0"/>
              <a:t>with EDX spectrum.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2" y="1142252"/>
            <a:ext cx="635317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0760" y="5767190"/>
            <a:ext cx="8064896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/>
              <a:t>X-ray diffraction patterns of DCPD coatings obtained on Mg substrates from</a:t>
            </a:r>
          </a:p>
          <a:p>
            <a:pPr algn="just"/>
            <a:r>
              <a:rPr lang="en-US" dirty="0"/>
              <a:t>solution 1 by dipping method without magnetic field (a) and under magnetic field</a:t>
            </a:r>
          </a:p>
          <a:p>
            <a:pPr algn="just"/>
            <a:r>
              <a:rPr lang="en-US" dirty="0"/>
              <a:t>in proximity to the south pole of magnet (b) and the north pole of magnet (c).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543585"/>
            <a:ext cx="6690692" cy="547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061619"/>
            <a:ext cx="8646903" cy="64633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The changes of weight loss of Mg samples in SBF with and without</a:t>
            </a:r>
          </a:p>
          <a:p>
            <a:r>
              <a:rPr lang="en-US" dirty="0"/>
              <a:t>calcium–phosphate coatings as a function of immersion time.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836712"/>
            <a:ext cx="50687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Mg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3429000"/>
            <a:ext cx="91723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err="1"/>
              <a:t>Mg+HA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39655" y="2132856"/>
            <a:ext cx="1430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err="1"/>
              <a:t>Mg+brushite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78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.user-123\Documents\лекции по наномедицине\лекції по наномедицині\л 3 рисунки\3.20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8431"/>
            <a:ext cx="5091065" cy="417646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856006"/>
            <a:ext cx="3456384" cy="590931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uk-UA" sz="1600" dirty="0"/>
              <a:t>Цинк (</a:t>
            </a:r>
            <a:r>
              <a:rPr lang="en-US" sz="1600" dirty="0" err="1"/>
              <a:t>Zincum</a:t>
            </a:r>
            <a:r>
              <a:rPr lang="uk-UA" sz="1600" dirty="0"/>
              <a:t>)- елемент ІІ групи періодичної </a:t>
            </a:r>
            <a:r>
              <a:rPr lang="uk-UA" sz="1600" dirty="0" smtClean="0"/>
              <a:t>системи, </a:t>
            </a:r>
            <a:r>
              <a:rPr lang="uk-UA" sz="1600" dirty="0"/>
              <a:t>має атомний номер 30, атомну масу -65,4. </a:t>
            </a:r>
            <a:endParaRPr lang="uk-UA" sz="16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uk-UA" sz="1600" dirty="0" smtClean="0"/>
              <a:t>Цинк  </a:t>
            </a:r>
            <a:r>
              <a:rPr lang="uk-UA" sz="1600" dirty="0"/>
              <a:t>- це один з важливих мікроелементів, необхідних для підтримання багатьох функцій організму.  Він необхідний для активності більш</a:t>
            </a:r>
            <a:r>
              <a:rPr lang="ru-RU" sz="1600" dirty="0"/>
              <a:t>,</a:t>
            </a:r>
            <a:r>
              <a:rPr lang="uk-UA" sz="1600" dirty="0"/>
              <a:t>ніж 90 різних ферментів. У нормі в організмі людини міститься близько 2-3 грам цинку, з яких 98% становить внутрішньоклітинний </a:t>
            </a:r>
            <a:r>
              <a:rPr lang="uk-UA" sz="1600" dirty="0" smtClean="0"/>
              <a:t>цинк.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uk-UA" sz="1600" dirty="0" smtClean="0"/>
              <a:t>Велика </a:t>
            </a:r>
            <a:r>
              <a:rPr lang="uk-UA" sz="1600" dirty="0"/>
              <a:t>його частина - в шкірі, печінці, нирках, сітківці ока, а у чоловіків, крім того, у передміхуровій залозі. Організму необхідно 10-20 мг цього мінералу в день. При нестачі цинку в організмі виникають негативні процеси, в тому числі часті інфекційні захворювання. 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7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7167977" cy="45243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i="1" dirty="0"/>
              <a:t>Фармакологічні властивості цинку</a:t>
            </a: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 smtClean="0"/>
              <a:t>Лікувальні </a:t>
            </a:r>
            <a:r>
              <a:rPr lang="uk-UA" dirty="0"/>
              <a:t>властивості цинку були відомі вже 5 тис. років тому, з часів стародавнього Єгипту, де використовували цинкову мазь для загоєння ран. Індивідуальна потреба людини в цинку залежить від ряду чинників, серед яких вік, стать, спосіб життя</a:t>
            </a:r>
            <a:r>
              <a:rPr lang="uk-UA" dirty="0" smtClean="0"/>
              <a:t>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 smtClean="0"/>
              <a:t> Найбільші </a:t>
            </a:r>
            <a:r>
              <a:rPr lang="uk-UA" dirty="0"/>
              <a:t>концентрації цинку містяться в підшлунковій та статевих залозах ,гіпофізі, нігтях, сітківці ока, печінці, скелеті, волоссі. У крові метал міститься переважно в еритроцитах. Цинк є потужним антиоксидантом, гальмуючи внутрішньоклітинне утворення і накопичення вільних радикалів у процесі окисно-відновних реакцій. </a:t>
            </a:r>
            <a:endParaRPr lang="uk-UA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dirty="0" smtClean="0"/>
              <a:t>Він </a:t>
            </a:r>
            <a:r>
              <a:rPr lang="uk-UA" dirty="0"/>
              <a:t>входить у молекулу інсуліну, активно впливає на імунітет, забезпечуючи синтез імуноглобулінів. Цей мікроелемент у 6-8 раз більше потрібен чоловікам, ніж жінкам, та необхідний для нормального розвитку простати, впливає на своєчасність статевого розвитку і сексуальну активність.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81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.user-123\Documents\лекции по наномедицине\лекції по наномедицині\л 3 рисунки\3.21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5230087" cy="396043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5067" y="233349"/>
            <a:ext cx="2952328" cy="646330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НЧ цинку та його оксиду істотно підвищують антикорозійні властивості покриттів, стимулюють обмінні процеси в організмі. Колоїдні квантові мітки </a:t>
            </a:r>
            <a:r>
              <a:rPr lang="en-US" dirty="0" err="1"/>
              <a:t>CdSe</a:t>
            </a:r>
            <a:r>
              <a:rPr lang="uk-UA" dirty="0"/>
              <a:t>/</a:t>
            </a:r>
            <a:r>
              <a:rPr lang="en-US" dirty="0" err="1"/>
              <a:t>ZnS</a:t>
            </a:r>
            <a:r>
              <a:rPr lang="uk-UA" dirty="0"/>
              <a:t> </a:t>
            </a:r>
            <a:r>
              <a:rPr lang="uk-UA" dirty="0" err="1"/>
              <a:t>коньюговані</a:t>
            </a:r>
            <a:r>
              <a:rPr lang="uk-UA" dirty="0"/>
              <a:t> з </a:t>
            </a:r>
            <a:r>
              <a:rPr lang="uk-UA" dirty="0" err="1"/>
              <a:t>поліклональними</a:t>
            </a:r>
            <a:r>
              <a:rPr lang="uk-UA" dirty="0"/>
              <a:t> антитілами можуть виступати як </a:t>
            </a:r>
            <a:r>
              <a:rPr lang="uk-UA" dirty="0" err="1"/>
              <a:t>імуномаркери</a:t>
            </a:r>
            <a:r>
              <a:rPr lang="uk-UA" dirty="0"/>
              <a:t> в </a:t>
            </a:r>
            <a:r>
              <a:rPr lang="uk-UA" dirty="0" err="1"/>
              <a:t>імунофлуоресцентному</a:t>
            </a:r>
            <a:r>
              <a:rPr lang="uk-UA" dirty="0"/>
              <a:t> визначенні. </a:t>
            </a:r>
            <a:endParaRPr lang="uk-UA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 smtClean="0"/>
              <a:t>Комплексна </a:t>
            </a:r>
            <a:r>
              <a:rPr lang="uk-UA" dirty="0"/>
              <a:t>сполука </a:t>
            </a:r>
            <a:r>
              <a:rPr lang="uk-UA" dirty="0" err="1"/>
              <a:t>наноцинку</a:t>
            </a:r>
            <a:r>
              <a:rPr lang="uk-UA" dirty="0"/>
              <a:t> з інсуліном і високомолекулярними сполуками сприяє пролонгації його дії порівняно з тривалістю дії звичайного інсуліну.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7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.user-123\Documents\лекции по наномедицине\лекції по наномедицині\л 3 рисунки\3.22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2097"/>
            <a:ext cx="6189032" cy="472115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30983" y="260648"/>
            <a:ext cx="2582027" cy="638132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/>
              <a:t>Поєднання  НЧ </a:t>
            </a:r>
            <a:r>
              <a:rPr lang="en-US" dirty="0" err="1"/>
              <a:t>ZnO</a:t>
            </a:r>
            <a:r>
              <a:rPr lang="uk-UA" dirty="0"/>
              <a:t> з органічними молекулами впливає на їх електронну структуру, </a:t>
            </a:r>
            <a:r>
              <a:rPr lang="uk-UA" dirty="0" smtClean="0"/>
              <a:t>посилюючи</a:t>
            </a:r>
            <a:r>
              <a:rPr lang="uk-UA" dirty="0"/>
              <a:t>, зокрема, феромагнітні властивості НЧ навіть за відсутністю магнітних іонів. Таким чином, НЧ цинку </a:t>
            </a:r>
            <a:r>
              <a:rPr lang="uk-UA" dirty="0" smtClean="0"/>
              <a:t>характеризуються </a:t>
            </a:r>
            <a:r>
              <a:rPr lang="uk-UA" dirty="0"/>
              <a:t>своєрідними фізико-хімічними та фармакологічними властивостями, що відкриває можливості їх застосування в медицині у ролі діагностичних маркерів і </a:t>
            </a:r>
            <a:r>
              <a:rPr lang="uk-UA" dirty="0" err="1"/>
              <a:t>біорегуляторів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65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7150" y="946621"/>
            <a:ext cx="7128792" cy="313932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i="1" dirty="0"/>
              <a:t>PROCEEDINGS OF THE INTERNATIONAL CONFERENCE NANOMATERIALS: APPLICATIONS AND PROPERTIES</a:t>
            </a:r>
          </a:p>
          <a:p>
            <a:r>
              <a:rPr lang="en-US" dirty="0"/>
              <a:t>Vol. </a:t>
            </a:r>
            <a:r>
              <a:rPr lang="en-US" b="1" dirty="0"/>
              <a:t>1 </a:t>
            </a:r>
            <a:r>
              <a:rPr lang="en-US" dirty="0"/>
              <a:t>No 1, 01001(6pp) (2012)</a:t>
            </a:r>
          </a:p>
          <a:p>
            <a:r>
              <a:rPr lang="en-US" dirty="0"/>
              <a:t>2304-1862/2012/1(1)01001(6) 01001-1 Ó 2012 Sumy State University</a:t>
            </a:r>
          </a:p>
          <a:p>
            <a:r>
              <a:rPr lang="en-US" b="1" dirty="0"/>
              <a:t>Structural properties of </a:t>
            </a:r>
            <a:r>
              <a:rPr lang="en-US" b="1" dirty="0" err="1"/>
              <a:t>ZnO</a:t>
            </a:r>
            <a:r>
              <a:rPr lang="en-US" b="1" dirty="0"/>
              <a:t> thin films obtained by chemical bath deposition technique</a:t>
            </a:r>
          </a:p>
          <a:p>
            <a:r>
              <a:rPr lang="en-US" dirty="0"/>
              <a:t>T.O. Berestok1, D.I. Kurbatov1, N.M. Opanasyuk1, O.P. Manzhos1, S.M. Danilchenko2</a:t>
            </a:r>
          </a:p>
          <a:p>
            <a:r>
              <a:rPr lang="en-US" dirty="0"/>
              <a:t>1 </a:t>
            </a:r>
            <a:r>
              <a:rPr lang="en-US" i="1" dirty="0"/>
              <a:t>Sumy State University, 2, Rimsky-Korsakov Str., 40007, Sumy, Ukraine</a:t>
            </a:r>
          </a:p>
          <a:p>
            <a:r>
              <a:rPr lang="en-US" i="1" dirty="0"/>
              <a:t>2 Institute of Applied Physics NAS of Ukraine, 58, </a:t>
            </a:r>
            <a:r>
              <a:rPr lang="en-US" i="1" dirty="0" err="1"/>
              <a:t>Petropavliska</a:t>
            </a:r>
            <a:r>
              <a:rPr lang="en-US" i="1" dirty="0"/>
              <a:t> Str., Sumy, 40030, Ukraine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2950" y="4797152"/>
            <a:ext cx="8064896" cy="1477328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err="1"/>
              <a:t>ZnO</a:t>
            </a:r>
            <a:r>
              <a:rPr lang="en-US" dirty="0"/>
              <a:t> thin films with different thickness have </a:t>
            </a:r>
            <a:r>
              <a:rPr lang="en-US" dirty="0" smtClean="0"/>
              <a:t>been</a:t>
            </a:r>
            <a:r>
              <a:rPr lang="uk-UA" dirty="0" smtClean="0"/>
              <a:t> </a:t>
            </a:r>
            <a:r>
              <a:rPr lang="en-US" dirty="0" smtClean="0"/>
              <a:t>obtained </a:t>
            </a:r>
            <a:r>
              <a:rPr lang="en-US" dirty="0"/>
              <a:t>from zinc sulfate, ammonia and </a:t>
            </a:r>
            <a:r>
              <a:rPr lang="en-US" dirty="0" err="1" smtClean="0"/>
              <a:t>thiourea</a:t>
            </a:r>
            <a:r>
              <a:rPr lang="uk-UA" dirty="0" smtClean="0"/>
              <a:t> </a:t>
            </a:r>
            <a:r>
              <a:rPr lang="en-US" dirty="0" smtClean="0"/>
              <a:t>aqueous </a:t>
            </a:r>
            <a:r>
              <a:rPr lang="en-US" dirty="0"/>
              <a:t>solution with the help of chemical bath </a:t>
            </a:r>
            <a:r>
              <a:rPr lang="en-US" dirty="0" smtClean="0"/>
              <a:t>deposition</a:t>
            </a:r>
            <a:r>
              <a:rPr lang="uk-UA" dirty="0" smtClean="0"/>
              <a:t> </a:t>
            </a:r>
            <a:r>
              <a:rPr lang="en-US" dirty="0" smtClean="0"/>
              <a:t>technique</a:t>
            </a:r>
            <a:r>
              <a:rPr lang="en-US" dirty="0"/>
              <a:t>. It is found that growth of thin </a:t>
            </a:r>
            <a:r>
              <a:rPr lang="en-US" dirty="0" smtClean="0"/>
              <a:t>layers</a:t>
            </a:r>
            <a:r>
              <a:rPr lang="uk-UA" dirty="0" smtClean="0"/>
              <a:t> </a:t>
            </a:r>
            <a:r>
              <a:rPr lang="en-US" dirty="0" smtClean="0"/>
              <a:t>took </a:t>
            </a:r>
            <a:r>
              <a:rPr lang="en-US" dirty="0"/>
              <a:t>place by the formation of </a:t>
            </a:r>
            <a:r>
              <a:rPr lang="en-US" dirty="0" err="1"/>
              <a:t>nanorods</a:t>
            </a:r>
            <a:r>
              <a:rPr lang="en-US" dirty="0"/>
              <a:t> as </a:t>
            </a:r>
            <a:r>
              <a:rPr lang="en-US" dirty="0" smtClean="0"/>
              <a:t>hexagonal</a:t>
            </a:r>
            <a:r>
              <a:rPr lang="uk-UA" dirty="0" smtClean="0"/>
              <a:t> </a:t>
            </a:r>
            <a:r>
              <a:rPr lang="en-US" dirty="0" smtClean="0"/>
              <a:t>prisms </a:t>
            </a:r>
            <a:r>
              <a:rPr lang="en-US" dirty="0"/>
              <a:t>and grew perpendicular to the substrate </a:t>
            </a:r>
            <a:r>
              <a:rPr lang="en-US" dirty="0" smtClean="0"/>
              <a:t>with</a:t>
            </a:r>
            <a:r>
              <a:rPr lang="uk-UA" dirty="0" smtClean="0"/>
              <a:t> </a:t>
            </a:r>
            <a:r>
              <a:rPr lang="en-US" dirty="0" smtClean="0"/>
              <a:t>further </a:t>
            </a:r>
            <a:r>
              <a:rPr lang="en-US" dirty="0"/>
              <a:t>growth of plate crystallites between </a:t>
            </a:r>
            <a:r>
              <a:rPr lang="en-US" dirty="0" err="1"/>
              <a:t>nanorods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3" y="3547780"/>
            <a:ext cx="14668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95966" y="4254773"/>
            <a:ext cx="259077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SEM images of </a:t>
            </a:r>
            <a:r>
              <a:rPr lang="en-US" dirty="0" err="1"/>
              <a:t>ZnO</a:t>
            </a:r>
            <a:r>
              <a:rPr lang="en-US" dirty="0"/>
              <a:t> films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6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06" y="163606"/>
            <a:ext cx="8104642" cy="459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5663" y="4823902"/>
            <a:ext cx="8352928" cy="187743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sz="1400" dirty="0">
                <a:solidFill>
                  <a:srgbClr val="002060"/>
                </a:solidFill>
              </a:rPr>
              <a:t>) DNA strands that are end-modified with metal coordinating ligands can be used to bind zinc and</a:t>
            </a:r>
          </a:p>
          <a:p>
            <a:pPr algn="just"/>
            <a:r>
              <a:rPr lang="en-US" sz="1400" dirty="0">
                <a:solidFill>
                  <a:srgbClr val="002060"/>
                </a:solidFill>
              </a:rPr>
              <a:t>override DNA duplex formation, and can be allowed to </a:t>
            </a:r>
            <a:r>
              <a:rPr lang="en-US" sz="1400" dirty="0" err="1">
                <a:solidFill>
                  <a:srgbClr val="002060"/>
                </a:solidFill>
              </a:rPr>
              <a:t>rehybridize</a:t>
            </a:r>
            <a:r>
              <a:rPr lang="en-US" sz="1400" dirty="0">
                <a:solidFill>
                  <a:srgbClr val="002060"/>
                </a:solidFill>
              </a:rPr>
              <a:t> to the complementary DNA strand up </a:t>
            </a:r>
            <a:r>
              <a:rPr lang="en-US" sz="1400" dirty="0" smtClean="0">
                <a:solidFill>
                  <a:srgbClr val="002060"/>
                </a:solidFill>
              </a:rPr>
              <a:t>addition  of </a:t>
            </a:r>
            <a:r>
              <a:rPr lang="en-US" sz="1400" dirty="0">
                <a:solidFill>
                  <a:srgbClr val="002060"/>
                </a:solidFill>
              </a:rPr>
              <a:t>excess zinc. (b) Extended aromatic molecules can be inserted into DNA to create folded structures </a:t>
            </a:r>
            <a:r>
              <a:rPr lang="en-US" sz="1400" dirty="0" smtClean="0">
                <a:solidFill>
                  <a:srgbClr val="002060"/>
                </a:solidFill>
              </a:rPr>
              <a:t>through π-stacking </a:t>
            </a:r>
            <a:r>
              <a:rPr lang="en-US" sz="1400" dirty="0">
                <a:solidFill>
                  <a:srgbClr val="002060"/>
                </a:solidFill>
              </a:rPr>
              <a:t>interactions. (c) DNA strands (blue) attached to polymers (green) result in block copolymers </a:t>
            </a:r>
            <a:r>
              <a:rPr lang="en-US" sz="1400" dirty="0" smtClean="0">
                <a:solidFill>
                  <a:srgbClr val="002060"/>
                </a:solidFill>
              </a:rPr>
              <a:t>that assemble </a:t>
            </a:r>
            <a:r>
              <a:rPr lang="en-US" sz="1400" dirty="0">
                <a:solidFill>
                  <a:srgbClr val="002060"/>
                </a:solidFill>
              </a:rPr>
              <a:t>into micelles through </a:t>
            </a:r>
            <a:r>
              <a:rPr lang="en-US" sz="1400" dirty="0" err="1">
                <a:solidFill>
                  <a:srgbClr val="002060"/>
                </a:solidFill>
              </a:rPr>
              <a:t>microphase</a:t>
            </a:r>
            <a:r>
              <a:rPr lang="en-US" sz="1400" dirty="0">
                <a:solidFill>
                  <a:srgbClr val="002060"/>
                </a:solidFill>
              </a:rPr>
              <a:t> separation of the incompatible blocks. Addition of a </a:t>
            </a:r>
            <a:r>
              <a:rPr lang="en-US" sz="1400" dirty="0" smtClean="0">
                <a:solidFill>
                  <a:srgbClr val="002060"/>
                </a:solidFill>
              </a:rPr>
              <a:t>complementary strand </a:t>
            </a:r>
            <a:r>
              <a:rPr lang="en-US" sz="1400" dirty="0">
                <a:solidFill>
                  <a:srgbClr val="002060"/>
                </a:solidFill>
              </a:rPr>
              <a:t>of DNA (red, short) does not affect the overall morphology, while addition of a longer complementary </a:t>
            </a:r>
            <a:r>
              <a:rPr lang="en-US" sz="1400" dirty="0" smtClean="0">
                <a:solidFill>
                  <a:srgbClr val="002060"/>
                </a:solidFill>
              </a:rPr>
              <a:t>strand of </a:t>
            </a:r>
            <a:r>
              <a:rPr lang="en-US" sz="1400" dirty="0">
                <a:solidFill>
                  <a:srgbClr val="002060"/>
                </a:solidFill>
              </a:rPr>
              <a:t>DNA (red, long) results in a change of the </a:t>
            </a:r>
            <a:r>
              <a:rPr lang="en-US" sz="1400" dirty="0" smtClean="0">
                <a:solidFill>
                  <a:srgbClr val="002060"/>
                </a:solidFill>
              </a:rPr>
              <a:t>overall morphology</a:t>
            </a:r>
            <a:r>
              <a:rPr lang="en-US" sz="1400" dirty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1190</TotalTime>
  <Words>5650</Words>
  <Application>Microsoft Office PowerPoint</Application>
  <PresentationFormat>Экран (4:3)</PresentationFormat>
  <Paragraphs>301</Paragraphs>
  <Slides>107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107</vt:i4>
      </vt:variant>
    </vt:vector>
  </HeadingPairs>
  <TitlesOfParts>
    <vt:vector size="115" baseType="lpstr">
      <vt:lpstr>Slipstream</vt:lpstr>
      <vt:lpstr>1_Slipstream</vt:lpstr>
      <vt:lpstr>Волна</vt:lpstr>
      <vt:lpstr>Тема Office</vt:lpstr>
      <vt:lpstr>1_Тема Office</vt:lpstr>
      <vt:lpstr>Bitmap</vt:lpstr>
      <vt:lpstr>Origin50.Graph</vt:lpstr>
      <vt:lpstr>Документ</vt:lpstr>
      <vt:lpstr>Нанонаука та нанотехнології</vt:lpstr>
      <vt:lpstr>Nanoparticles</vt:lpstr>
      <vt:lpstr>Evolution of science</vt:lpstr>
      <vt:lpstr>Презентация PowerPoint</vt:lpstr>
      <vt:lpstr>Nanobiotechnology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Metal nanoparticles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Вперше думка про використання мікроскопічних приладів у біології та медицині була озвучена у 1959 р. вченим-фізиком, лауреатом НП Річардом Фейманом в його відомій лекції, в якій він запропонував поставити питання: «А що буде, якщо буде можливість довільно і по одному розмістити атом за атомом?»</vt:lpstr>
      <vt:lpstr>Презентация PowerPoint</vt:lpstr>
      <vt:lpstr>Презентация PowerPoint</vt:lpstr>
      <vt:lpstr>За принципом дії всі методи отримання наночастинок можна розділити на дві групи:  (i) Диспергаційні методи, або методи отримання НЧ шляхом подрібнення макрозразка (Top Down);     (ii) Конденсаційні методи, або методи “вирощування” наночастинок з окремих атомів (Bottom Up).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Лекція 3. Наночастинки металів у медицині та фармакології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77</cp:revision>
  <dcterms:created xsi:type="dcterms:W3CDTF">2012-02-04T11:21:56Z</dcterms:created>
  <dcterms:modified xsi:type="dcterms:W3CDTF">2014-11-17T12:27:56Z</dcterms:modified>
</cp:coreProperties>
</file>