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490" r:id="rId39"/>
    <p:sldId id="293" r:id="rId40"/>
    <p:sldId id="294" r:id="rId41"/>
    <p:sldId id="295" r:id="rId42"/>
    <p:sldId id="296" r:id="rId43"/>
    <p:sldId id="484" r:id="rId44"/>
    <p:sldId id="297" r:id="rId45"/>
    <p:sldId id="298" r:id="rId46"/>
    <p:sldId id="491" r:id="rId47"/>
    <p:sldId id="299" r:id="rId48"/>
    <p:sldId id="300" r:id="rId49"/>
    <p:sldId id="301" r:id="rId50"/>
    <p:sldId id="302" r:id="rId51"/>
    <p:sldId id="303" r:id="rId52"/>
    <p:sldId id="304" r:id="rId53"/>
    <p:sldId id="401" r:id="rId54"/>
    <p:sldId id="402" r:id="rId55"/>
    <p:sldId id="403" r:id="rId56"/>
    <p:sldId id="305" r:id="rId57"/>
    <p:sldId id="404" r:id="rId58"/>
    <p:sldId id="405" r:id="rId59"/>
    <p:sldId id="406" r:id="rId60"/>
    <p:sldId id="306" r:id="rId61"/>
    <p:sldId id="407" r:id="rId62"/>
    <p:sldId id="307" r:id="rId63"/>
    <p:sldId id="408" r:id="rId64"/>
    <p:sldId id="409" r:id="rId65"/>
    <p:sldId id="410" r:id="rId66"/>
    <p:sldId id="411" r:id="rId67"/>
    <p:sldId id="308" r:id="rId68"/>
    <p:sldId id="412" r:id="rId69"/>
    <p:sldId id="309" r:id="rId70"/>
    <p:sldId id="413" r:id="rId71"/>
    <p:sldId id="414" r:id="rId72"/>
    <p:sldId id="415" r:id="rId73"/>
    <p:sldId id="416" r:id="rId74"/>
    <p:sldId id="417" r:id="rId75"/>
    <p:sldId id="418" r:id="rId76"/>
    <p:sldId id="419" r:id="rId77"/>
    <p:sldId id="420" r:id="rId78"/>
    <p:sldId id="421" r:id="rId79"/>
    <p:sldId id="422" r:id="rId80"/>
    <p:sldId id="310" r:id="rId81"/>
    <p:sldId id="423" r:id="rId82"/>
    <p:sldId id="424" r:id="rId83"/>
    <p:sldId id="425" r:id="rId84"/>
    <p:sldId id="313" r:id="rId85"/>
    <p:sldId id="426" r:id="rId86"/>
    <p:sldId id="314" r:id="rId87"/>
    <p:sldId id="360" r:id="rId88"/>
    <p:sldId id="311" r:id="rId89"/>
    <p:sldId id="363" r:id="rId90"/>
    <p:sldId id="364" r:id="rId91"/>
    <p:sldId id="366" r:id="rId92"/>
    <p:sldId id="365" r:id="rId93"/>
    <p:sldId id="427" r:id="rId94"/>
    <p:sldId id="367" r:id="rId95"/>
    <p:sldId id="355" r:id="rId96"/>
    <p:sldId id="357" r:id="rId97"/>
    <p:sldId id="358" r:id="rId98"/>
    <p:sldId id="359" r:id="rId99"/>
    <p:sldId id="488" r:id="rId100"/>
    <p:sldId id="489" r:id="rId101"/>
    <p:sldId id="368" r:id="rId102"/>
    <p:sldId id="369" r:id="rId103"/>
    <p:sldId id="370" r:id="rId104"/>
    <p:sldId id="371" r:id="rId105"/>
    <p:sldId id="372" r:id="rId106"/>
    <p:sldId id="374" r:id="rId107"/>
    <p:sldId id="375" r:id="rId108"/>
    <p:sldId id="376" r:id="rId109"/>
    <p:sldId id="485" r:id="rId110"/>
    <p:sldId id="378" r:id="rId111"/>
    <p:sldId id="486" r:id="rId112"/>
    <p:sldId id="487" r:id="rId113"/>
    <p:sldId id="380" r:id="rId114"/>
    <p:sldId id="382" r:id="rId115"/>
    <p:sldId id="383" r:id="rId116"/>
    <p:sldId id="384" r:id="rId117"/>
    <p:sldId id="385" r:id="rId118"/>
    <p:sldId id="387" r:id="rId119"/>
    <p:sldId id="388" r:id="rId120"/>
    <p:sldId id="390" r:id="rId121"/>
    <p:sldId id="391" r:id="rId122"/>
    <p:sldId id="392" r:id="rId123"/>
    <p:sldId id="393" r:id="rId124"/>
    <p:sldId id="394" r:id="rId125"/>
    <p:sldId id="395" r:id="rId126"/>
    <p:sldId id="396" r:id="rId127"/>
    <p:sldId id="398" r:id="rId128"/>
    <p:sldId id="399" r:id="rId129"/>
    <p:sldId id="397" r:id="rId130"/>
    <p:sldId id="492" r:id="rId1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96"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83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11.wmf"/><Relationship Id="rId1" Type="http://schemas.openxmlformats.org/officeDocument/2006/relationships/image" Target="../media/image11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image" Target="../media/image12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52.wmf"/><Relationship Id="rId2" Type="http://schemas.openxmlformats.org/officeDocument/2006/relationships/image" Target="../media/image151.wmf"/><Relationship Id="rId1" Type="http://schemas.openxmlformats.org/officeDocument/2006/relationships/image" Target="../media/image15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image" Target="../media/image84.wmf"/><Relationship Id="rId1" Type="http://schemas.openxmlformats.org/officeDocument/2006/relationships/image" Target="../media/image83.wmf"/><Relationship Id="rId5" Type="http://schemas.openxmlformats.org/officeDocument/2006/relationships/image" Target="../media/image87.wmf"/><Relationship Id="rId4" Type="http://schemas.openxmlformats.org/officeDocument/2006/relationships/image" Target="../media/image8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32D163A-D14D-4556-9D81-162F6AB0023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0F5105-FF5F-4257-B86B-E2169229425D}" type="datetimeFigureOut">
              <a:rPr lang="ru-RU" smtClean="0"/>
              <a:pPr/>
              <a:t>04.12.2014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7A197C-CE7C-4C17-9792-364B5FB103F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50000">
              <a:schemeClr val="accent1">
                <a:tint val="44500"/>
                <a:satMod val="160000"/>
              </a:schemeClr>
            </a:gs>
            <a:gs pos="100000">
              <a:schemeClr val="accent1">
                <a:tint val="23500"/>
                <a:satMod val="160000"/>
              </a:schemeClr>
            </a:gs>
          </a:gsLst>
          <a:lin ang="138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0F5105-FF5F-4257-B86B-E2169229425D}" type="datetimeFigureOut">
              <a:rPr lang="ru-RU" smtClean="0"/>
              <a:pPr/>
              <a:t>04.12.2014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7A197C-CE7C-4C17-9792-364B5FB103F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72.jpeg"/><Relationship Id="rId2" Type="http://schemas.openxmlformats.org/officeDocument/2006/relationships/image" Target="../media/image171.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73.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75.wmf"/><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png"/><Relationship Id="rId1" Type="http://schemas.openxmlformats.org/officeDocument/2006/relationships/slideLayout" Target="../slideLayouts/slideLayout2.xml"/><Relationship Id="rId5" Type="http://schemas.openxmlformats.org/officeDocument/2006/relationships/image" Target="../media/image179.png"/><Relationship Id="rId4" Type="http://schemas.openxmlformats.org/officeDocument/2006/relationships/image" Target="../media/image178.png"/></Relationships>
</file>

<file path=ppt/slides/_rels/slide109.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80.png"/><Relationship Id="rId1" Type="http://schemas.openxmlformats.org/officeDocument/2006/relationships/slideLayout" Target="../slideLayouts/slideLayout2.xml"/><Relationship Id="rId4" Type="http://schemas.openxmlformats.org/officeDocument/2006/relationships/image" Target="../media/image18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84.jpeg"/><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88.jpeg"/><Relationship Id="rId2" Type="http://schemas.openxmlformats.org/officeDocument/2006/relationships/image" Target="../media/image187.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90.jpeg"/><Relationship Id="rId2" Type="http://schemas.openxmlformats.org/officeDocument/2006/relationships/image" Target="../media/image189.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19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image" Target="../media/image194.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97.jpeg"/><Relationship Id="rId2" Type="http://schemas.openxmlformats.org/officeDocument/2006/relationships/image" Target="../media/image196.png"/><Relationship Id="rId1" Type="http://schemas.openxmlformats.org/officeDocument/2006/relationships/slideLayout" Target="../slideLayouts/slideLayout2.xml"/><Relationship Id="rId4" Type="http://schemas.openxmlformats.org/officeDocument/2006/relationships/image" Target="../media/image198.png"/></Relationships>
</file>

<file path=ppt/slides/_rels/slide118.xml.rels><?xml version="1.0" encoding="UTF-8" standalone="yes"?>
<Relationships xmlns="http://schemas.openxmlformats.org/package/2006/relationships"><Relationship Id="rId3" Type="http://schemas.openxmlformats.org/officeDocument/2006/relationships/image" Target="../media/image200.jpeg"/><Relationship Id="rId2" Type="http://schemas.openxmlformats.org/officeDocument/2006/relationships/image" Target="../media/image199.jpeg"/><Relationship Id="rId1" Type="http://schemas.openxmlformats.org/officeDocument/2006/relationships/slideLayout" Target="../slideLayouts/slideLayout2.xml"/><Relationship Id="rId4" Type="http://schemas.openxmlformats.org/officeDocument/2006/relationships/image" Target="../media/image201.jpeg"/></Relationships>
</file>

<file path=ppt/slides/_rels/slide119.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jpeg"/><Relationship Id="rId1" Type="http://schemas.openxmlformats.org/officeDocument/2006/relationships/slideLayout" Target="../slideLayouts/slideLayout2.xml"/><Relationship Id="rId4" Type="http://schemas.openxmlformats.org/officeDocument/2006/relationships/image" Target="../media/image20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06.jpeg"/><Relationship Id="rId2" Type="http://schemas.openxmlformats.org/officeDocument/2006/relationships/image" Target="../media/image205.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08.jpeg"/><Relationship Id="rId2" Type="http://schemas.openxmlformats.org/officeDocument/2006/relationships/image" Target="../media/image207.jpeg"/><Relationship Id="rId1" Type="http://schemas.openxmlformats.org/officeDocument/2006/relationships/slideLayout" Target="../slideLayouts/slideLayout2.xml"/><Relationship Id="rId6" Type="http://schemas.openxmlformats.org/officeDocument/2006/relationships/image" Target="../media/image211.jpeg"/><Relationship Id="rId5" Type="http://schemas.openxmlformats.org/officeDocument/2006/relationships/image" Target="../media/image210.png"/><Relationship Id="rId4" Type="http://schemas.openxmlformats.org/officeDocument/2006/relationships/image" Target="../media/image209.jpeg"/></Relationships>
</file>

<file path=ppt/slides/_rels/slide122.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212.jpeg"/><Relationship Id="rId1" Type="http://schemas.openxmlformats.org/officeDocument/2006/relationships/slideLayout" Target="../slideLayouts/slideLayout2.xml"/><Relationship Id="rId4" Type="http://schemas.openxmlformats.org/officeDocument/2006/relationships/image" Target="../media/image214.jpeg"/></Relationships>
</file>

<file path=ppt/slides/_rels/slide123.xml.rels><?xml version="1.0" encoding="UTF-8" standalone="yes"?>
<Relationships xmlns="http://schemas.openxmlformats.org/package/2006/relationships"><Relationship Id="rId3" Type="http://schemas.openxmlformats.org/officeDocument/2006/relationships/image" Target="../media/image216.jpeg"/><Relationship Id="rId2" Type="http://schemas.openxmlformats.org/officeDocument/2006/relationships/image" Target="../media/image215.jpeg"/><Relationship Id="rId1" Type="http://schemas.openxmlformats.org/officeDocument/2006/relationships/slideLayout" Target="../slideLayouts/slideLayout2.xml"/><Relationship Id="rId4" Type="http://schemas.openxmlformats.org/officeDocument/2006/relationships/image" Target="../media/image217.png"/></Relationships>
</file>

<file path=ppt/slides/_rels/slide124.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18.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png"/><Relationship Id="rId1" Type="http://schemas.openxmlformats.org/officeDocument/2006/relationships/slideLayout" Target="../slideLayouts/slideLayout2.xml"/><Relationship Id="rId4" Type="http://schemas.openxmlformats.org/officeDocument/2006/relationships/image" Target="../media/image222.jpeg"/></Relationships>
</file>

<file path=ppt/slides/_rels/slide126.xml.rels><?xml version="1.0" encoding="UTF-8" standalone="yes"?>
<Relationships xmlns="http://schemas.openxmlformats.org/package/2006/relationships"><Relationship Id="rId3" Type="http://schemas.openxmlformats.org/officeDocument/2006/relationships/image" Target="../media/image224.jpeg"/><Relationship Id="rId2" Type="http://schemas.openxmlformats.org/officeDocument/2006/relationships/image" Target="../media/image223.jpeg"/><Relationship Id="rId1" Type="http://schemas.openxmlformats.org/officeDocument/2006/relationships/slideLayout" Target="../slideLayouts/slideLayout2.xml"/><Relationship Id="rId4" Type="http://schemas.openxmlformats.org/officeDocument/2006/relationships/image" Target="../media/image225.png"/></Relationships>
</file>

<file path=ppt/slides/_rels/slide127.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jpeg"/><Relationship Id="rId1" Type="http://schemas.openxmlformats.org/officeDocument/2006/relationships/slideLayout" Target="../slideLayouts/slideLayout2.xml"/><Relationship Id="rId5" Type="http://schemas.openxmlformats.org/officeDocument/2006/relationships/image" Target="../media/image229.png"/><Relationship Id="rId4" Type="http://schemas.openxmlformats.org/officeDocument/2006/relationships/image" Target="../media/image228.jpeg"/></Relationships>
</file>

<file path=ppt/slides/_rels/slide128.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32.jpeg"/><Relationship Id="rId2" Type="http://schemas.openxmlformats.org/officeDocument/2006/relationships/image" Target="../media/image231.png"/><Relationship Id="rId1" Type="http://schemas.openxmlformats.org/officeDocument/2006/relationships/slideLayout" Target="../slideLayouts/slideLayout2.xml"/><Relationship Id="rId4" Type="http://schemas.openxmlformats.org/officeDocument/2006/relationships/image" Target="../media/image233.jpe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30.xml.rels><?xml version="1.0" encoding="UTF-8" standalone="yes"?>
<Relationships xmlns="http://schemas.openxmlformats.org/package/2006/relationships"><Relationship Id="rId3" Type="http://schemas.openxmlformats.org/officeDocument/2006/relationships/image" Target="../media/image235.jpeg"/><Relationship Id="rId2" Type="http://schemas.openxmlformats.org/officeDocument/2006/relationships/image" Target="../media/image23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8" Type="http://schemas.openxmlformats.org/officeDocument/2006/relationships/image" Target="http://elementy.ru/images/eltpub/string_2.jpg" TargetMode="External"/><Relationship Id="rId3" Type="http://schemas.openxmlformats.org/officeDocument/2006/relationships/image" Target="../media/image20.jpeg"/><Relationship Id="rId7"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 Id="rId9"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oleObject" Target="../embeddings/oleObject12.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5.jpeg"/><Relationship Id="rId5" Type="http://schemas.openxmlformats.org/officeDocument/2006/relationships/oleObject" Target="../embeddings/oleObject14.bin"/><Relationship Id="rId4" Type="http://schemas.openxmlformats.org/officeDocument/2006/relationships/oleObject" Target="../embeddings/oleObject13.bin"/><Relationship Id="rId9" Type="http://schemas.openxmlformats.org/officeDocument/2006/relationships/oleObject" Target="../embeddings/oleObject17.bin"/></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jpeg"/></Relationships>
</file>

<file path=ppt/slides/_rels/slide34.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png"/><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png"/><Relationship Id="rId4" Type="http://schemas.openxmlformats.org/officeDocument/2006/relationships/image" Target="../media/image57.jpe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3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75.png"/></Relationships>
</file>

<file path=ppt/slides/_rels/slide4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9.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5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24.bin"/><Relationship Id="rId4" Type="http://schemas.openxmlformats.org/officeDocument/2006/relationships/image" Target="../media/image90.png"/></Relationships>
</file>

<file path=ppt/slides/_rels/slide5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5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2.xml"/><Relationship Id="rId4" Type="http://schemas.openxmlformats.org/officeDocument/2006/relationships/image" Target="../media/image9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jpeg"/><Relationship Id="rId4" Type="http://schemas.openxmlformats.org/officeDocument/2006/relationships/image" Target="../media/image102.png"/></Relationships>
</file>

<file path=ppt/slides/_rels/slide6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6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2.xml"/><Relationship Id="rId1" Type="http://schemas.openxmlformats.org/officeDocument/2006/relationships/vmlDrawing" Target="../drawings/vmlDrawing11.vml"/><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6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30.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wmf"/><Relationship Id="rId1" Type="http://schemas.openxmlformats.org/officeDocument/2006/relationships/slideLayout" Target="../slideLayouts/slideLayout2.xml"/><Relationship Id="rId6" Type="http://schemas.openxmlformats.org/officeDocument/2006/relationships/image" Target="../media/image121.wmf"/><Relationship Id="rId5" Type="http://schemas.openxmlformats.org/officeDocument/2006/relationships/image" Target="../media/image120.wmf"/><Relationship Id="rId4" Type="http://schemas.openxmlformats.org/officeDocument/2006/relationships/image" Target="../media/image119.w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125.png"/><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7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 Id="rId4" Type="http://schemas.openxmlformats.org/officeDocument/2006/relationships/image" Target="../media/image128.jpeg"/></Relationships>
</file>

<file path=ppt/slides/_rels/slide73.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 Id="rId4" Type="http://schemas.openxmlformats.org/officeDocument/2006/relationships/image" Target="../media/image13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http://elementy.ru/images/eltbook/relativity_2_170.jpg"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38.jpeg"/><Relationship Id="rId7" Type="http://schemas.openxmlformats.org/officeDocument/2006/relationships/image" Target="../media/image142.jpeg"/><Relationship Id="rId2" Type="http://schemas.openxmlformats.org/officeDocument/2006/relationships/image" Target="../media/image137.jpeg"/><Relationship Id="rId1" Type="http://schemas.openxmlformats.org/officeDocument/2006/relationships/slideLayout" Target="../slideLayouts/slideLayout2.xml"/><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jpeg"/></Relationships>
</file>

<file path=ppt/slides/_rels/slide85.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48.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34.bin"/><Relationship Id="rId7" Type="http://schemas.openxmlformats.org/officeDocument/2006/relationships/image" Target="../media/image154.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53.jpeg"/><Relationship Id="rId5" Type="http://schemas.openxmlformats.org/officeDocument/2006/relationships/oleObject" Target="../embeddings/oleObject36.bin"/><Relationship Id="rId4" Type="http://schemas.openxmlformats.org/officeDocument/2006/relationships/oleObject" Target="../embeddings/oleObject35.bin"/></Relationships>
</file>

<file path=ppt/slides/_rels/slide91.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 Id="rId4" Type="http://schemas.openxmlformats.org/officeDocument/2006/relationships/image" Target="../media/image157.png"/></Relationships>
</file>

<file path=ppt/slides/_rels/slide92.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image" Target="../media/image158.jpeg"/><Relationship Id="rId1" Type="http://schemas.openxmlformats.org/officeDocument/2006/relationships/slideLayout" Target="../slideLayouts/slideLayout2.xml"/><Relationship Id="rId4" Type="http://schemas.openxmlformats.org/officeDocument/2006/relationships/image" Target="../media/image160.jpeg"/></Relationships>
</file>

<file path=ppt/slides/_rels/slide93.xml.rels><?xml version="1.0" encoding="UTF-8" standalone="yes"?>
<Relationships xmlns="http://schemas.openxmlformats.org/package/2006/relationships"><Relationship Id="rId3" Type="http://schemas.openxmlformats.org/officeDocument/2006/relationships/image" Target="../media/image162.jpeg"/><Relationship Id="rId2" Type="http://schemas.openxmlformats.org/officeDocument/2006/relationships/image" Target="../media/image161.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64.wmf"/><Relationship Id="rId2" Type="http://schemas.openxmlformats.org/officeDocument/2006/relationships/image" Target="../media/image163.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2.xml"/><Relationship Id="rId4" Type="http://schemas.openxmlformats.org/officeDocument/2006/relationships/image" Target="../media/image168.png"/></Relationships>
</file>

<file path=ppt/slides/_rels/slide98.xml.rels><?xml version="1.0" encoding="UTF-8" standalone="yes"?>
<Relationships xmlns="http://schemas.openxmlformats.org/package/2006/relationships"><Relationship Id="rId2" Type="http://schemas.openxmlformats.org/officeDocument/2006/relationships/image" Target="../media/image169.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7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431800" y="1989138"/>
            <a:ext cx="8415338" cy="1470025"/>
          </a:xfrm>
        </p:spPr>
        <p:txBody>
          <a:bodyPr>
            <a:normAutofit fontScale="90000"/>
          </a:bodyPr>
          <a:lstStyle/>
          <a:p>
            <a:pPr eaLnBrk="1" hangingPunct="1"/>
            <a:r>
              <a:rPr lang="uk-UA" b="1" i="1" smtClean="0">
                <a:latin typeface="Arial" pitchFamily="34" charset="0"/>
                <a:cs typeface="Arial" pitchFamily="34" charset="0"/>
              </a:rPr>
              <a:t>КУРС ЛЕКЦІЙ</a:t>
            </a:r>
            <a:r>
              <a:rPr lang="uk-UA" b="1" i="1" dirty="0" smtClean="0">
                <a:latin typeface="Arial" pitchFamily="34" charset="0"/>
                <a:cs typeface="Arial" pitchFamily="34" charset="0"/>
              </a:rPr>
              <a:t/>
            </a:r>
            <a:br>
              <a:rPr lang="uk-UA" b="1" i="1" dirty="0" smtClean="0">
                <a:latin typeface="Arial" pitchFamily="34" charset="0"/>
                <a:cs typeface="Arial" pitchFamily="34" charset="0"/>
              </a:rPr>
            </a:br>
            <a:r>
              <a:rPr lang="uk-UA" b="1" i="1" dirty="0" smtClean="0">
                <a:solidFill>
                  <a:srgbClr val="C00000"/>
                </a:solidFill>
                <a:latin typeface="Arial" pitchFamily="34" charset="0"/>
                <a:cs typeface="Arial" pitchFamily="34" charset="0"/>
              </a:rPr>
              <a:t>“НОВІ ДОСЯГНЕННЯ В НАУЦІ ТА ПРАКТИЦІ</a:t>
            </a:r>
            <a:r>
              <a:rPr lang="uk-UA" b="1" dirty="0" smtClean="0">
                <a:solidFill>
                  <a:srgbClr val="C00000"/>
                </a:solidFill>
                <a:latin typeface="Arial" pitchFamily="34" charset="0"/>
                <a:cs typeface="Arial" pitchFamily="34" charset="0"/>
              </a:rPr>
              <a:t>“</a:t>
            </a:r>
            <a:br>
              <a:rPr lang="uk-UA" b="1" dirty="0" smtClean="0">
                <a:solidFill>
                  <a:srgbClr val="C00000"/>
                </a:solidFill>
                <a:latin typeface="Arial" pitchFamily="34" charset="0"/>
                <a:cs typeface="Arial" pitchFamily="34" charset="0"/>
              </a:rPr>
            </a:br>
            <a:r>
              <a:rPr lang="uk-UA" sz="3600" b="1" dirty="0" err="1" smtClean="0">
                <a:latin typeface="Arial" pitchFamily="34" charset="0"/>
                <a:cs typeface="Arial" pitchFamily="34" charset="0"/>
              </a:rPr>
              <a:t>“Наукові</a:t>
            </a:r>
            <a:r>
              <a:rPr lang="uk-UA" sz="3600" b="1" dirty="0" smtClean="0">
                <a:latin typeface="Arial" pitchFamily="34" charset="0"/>
                <a:cs typeface="Arial" pitchFamily="34" charset="0"/>
              </a:rPr>
              <a:t> картини </a:t>
            </a:r>
            <a:r>
              <a:rPr lang="uk-UA" sz="3600" b="1" dirty="0" err="1" smtClean="0">
                <a:latin typeface="Arial" pitchFamily="34" charset="0"/>
                <a:cs typeface="Arial" pitchFamily="34" charset="0"/>
              </a:rPr>
              <a:t>світу”</a:t>
            </a:r>
            <a:r>
              <a:rPr lang="uk-UA" sz="3600" b="1" dirty="0" smtClean="0">
                <a:latin typeface="Arial" pitchFamily="34" charset="0"/>
                <a:cs typeface="Arial" pitchFamily="34" charset="0"/>
              </a:rPr>
              <a:t/>
            </a:r>
            <a:br>
              <a:rPr lang="uk-UA" sz="3600" b="1" dirty="0" smtClean="0">
                <a:latin typeface="Arial" pitchFamily="34" charset="0"/>
                <a:cs typeface="Arial" pitchFamily="34" charset="0"/>
              </a:rPr>
            </a:br>
            <a:r>
              <a:rPr lang="uk-UA" sz="3600" b="1" dirty="0" smtClean="0">
                <a:latin typeface="Arial" pitchFamily="34" charset="0"/>
                <a:cs typeface="Arial" pitchFamily="34" charset="0"/>
              </a:rPr>
              <a:t>ФПК  2 - 2014</a:t>
            </a:r>
            <a:r>
              <a:rPr lang="uk-UA" b="1" dirty="0" smtClean="0"/>
              <a:t/>
            </a:r>
            <a:br>
              <a:rPr lang="uk-UA" b="1" dirty="0" smtClean="0"/>
            </a:br>
            <a:r>
              <a:rPr lang="uk-UA" dirty="0" smtClean="0"/>
              <a:t/>
            </a:r>
            <a:br>
              <a:rPr lang="uk-UA" dirty="0" smtClean="0"/>
            </a:br>
            <a:r>
              <a:rPr lang="uk-UA" sz="2400" dirty="0" smtClean="0"/>
              <a:t>(за програмою підвищення кваліфікації викладачів)</a:t>
            </a:r>
            <a:br>
              <a:rPr lang="uk-UA" sz="2400" dirty="0" smtClean="0"/>
            </a:br>
            <a:r>
              <a:rPr lang="en-US" sz="2400" dirty="0" smtClean="0"/>
              <a:t/>
            </a:r>
            <a:br>
              <a:rPr lang="en-US" sz="2400" dirty="0" smtClean="0"/>
            </a:br>
            <a:r>
              <a:rPr lang="uk-UA" sz="2400" dirty="0" smtClean="0"/>
              <a:t>Лектор - </a:t>
            </a:r>
            <a:r>
              <a:rPr lang="uk-UA" sz="2400" dirty="0" smtClean="0"/>
              <a:t>доктор </a:t>
            </a:r>
            <a:r>
              <a:rPr lang="uk-UA" sz="2400" dirty="0" smtClean="0"/>
              <a:t>фізико-математичних </a:t>
            </a:r>
            <a:r>
              <a:rPr lang="uk-UA" sz="2400" dirty="0" smtClean="0"/>
              <a:t>наук, професор, завідувач кафедри ЕКТ </a:t>
            </a:r>
            <a:br>
              <a:rPr lang="uk-UA" sz="2400" dirty="0" smtClean="0"/>
            </a:br>
            <a:r>
              <a:rPr lang="uk-UA" sz="2400" dirty="0" smtClean="0"/>
              <a:t>Опанасюк Анатолій Сергійович</a:t>
            </a:r>
            <a:endParaRPr lang="ru-RU" sz="2400" dirty="0" smtClean="0"/>
          </a:p>
        </p:txBody>
      </p:sp>
      <p:sp>
        <p:nvSpPr>
          <p:cNvPr id="12291"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nvSpPr>
        <p:spPr bwMode="auto">
          <a:xfrm>
            <a:off x="1698625" y="2722563"/>
            <a:ext cx="5186363" cy="2997200"/>
          </a:xfrm>
          <a:prstGeom prst="rect">
            <a:avLst/>
          </a:prstGeom>
          <a:solidFill>
            <a:srgbClr val="E6E0B2"/>
          </a:solidFill>
          <a:ln w="19050">
            <a:solidFill>
              <a:srgbClr val="000000"/>
            </a:solidFill>
            <a:miter lim="800000"/>
            <a:headEnd/>
            <a:tailEnd/>
          </a:ln>
        </p:spPr>
        <p:txBody>
          <a:bodyPr/>
          <a:lstStyle/>
          <a:p>
            <a:endParaRPr lang="uk-UA"/>
          </a:p>
        </p:txBody>
      </p:sp>
      <p:sp>
        <p:nvSpPr>
          <p:cNvPr id="125955" name="Text Box 3"/>
          <p:cNvSpPr txBox="1">
            <a:spLocks noChangeArrowheads="1"/>
          </p:cNvSpPr>
          <p:nvPr/>
        </p:nvSpPr>
        <p:spPr bwMode="auto">
          <a:xfrm>
            <a:off x="701675" y="1493838"/>
            <a:ext cx="1574800" cy="563562"/>
          </a:xfrm>
          <a:prstGeom prst="rect">
            <a:avLst/>
          </a:prstGeom>
          <a:solidFill>
            <a:srgbClr val="FFFF99"/>
          </a:solidFill>
          <a:ln w="9525">
            <a:noFill/>
            <a:miter lim="800000"/>
            <a:headEnd/>
            <a:tailEnd/>
          </a:ln>
        </p:spPr>
        <p:txBody>
          <a:bodyPr lIns="0" tIns="0" rIns="0" bIns="0"/>
          <a:lstStyle/>
          <a:p>
            <a:pPr algn="ctr">
              <a:spcAft>
                <a:spcPts val="600"/>
              </a:spcAft>
            </a:pPr>
            <a:r>
              <a:rPr lang="ru-RU" sz="1600" b="1"/>
              <a:t>Характерний розмір, м</a:t>
            </a:r>
            <a:endParaRPr lang="uk-UA" sz="1600"/>
          </a:p>
        </p:txBody>
      </p:sp>
      <p:sp>
        <p:nvSpPr>
          <p:cNvPr id="125956" name="Text Box 4"/>
          <p:cNvSpPr txBox="1">
            <a:spLocks noChangeArrowheads="1"/>
          </p:cNvSpPr>
          <p:nvPr/>
        </p:nvSpPr>
        <p:spPr bwMode="auto">
          <a:xfrm>
            <a:off x="1557338" y="5859463"/>
            <a:ext cx="5670550" cy="269875"/>
          </a:xfrm>
          <a:prstGeom prst="rect">
            <a:avLst/>
          </a:prstGeom>
          <a:solidFill>
            <a:srgbClr val="B4A53A"/>
          </a:solidFill>
          <a:ln w="9525">
            <a:noFill/>
            <a:miter lim="800000"/>
            <a:headEnd/>
            <a:tailEnd/>
          </a:ln>
        </p:spPr>
        <p:txBody>
          <a:bodyPr lIns="0" tIns="0" rIns="0" bIns="0"/>
          <a:lstStyle/>
          <a:p>
            <a:r>
              <a:rPr lang="uk-UA" sz="1600"/>
              <a:t>       </a:t>
            </a:r>
            <a:r>
              <a:rPr lang="uk-UA" sz="1600" b="1"/>
              <a:t>10</a:t>
            </a:r>
            <a:r>
              <a:rPr lang="uk-UA" sz="1600" b="1" baseline="30000"/>
              <a:t>-30   </a:t>
            </a:r>
            <a:r>
              <a:rPr lang="uk-UA" sz="1600" b="1"/>
              <a:t>10</a:t>
            </a:r>
            <a:r>
              <a:rPr lang="uk-UA" sz="1600" b="1" baseline="30000"/>
              <a:t>-20 </a:t>
            </a:r>
            <a:r>
              <a:rPr lang="uk-UA" sz="1600" b="1"/>
              <a:t> 10</a:t>
            </a:r>
            <a:r>
              <a:rPr lang="uk-UA" sz="1600" b="1" baseline="30000"/>
              <a:t>-10    </a:t>
            </a:r>
            <a:r>
              <a:rPr lang="uk-UA" sz="1600" b="1"/>
              <a:t>10</a:t>
            </a:r>
            <a:r>
              <a:rPr lang="uk-UA" sz="1600" b="1" baseline="30000"/>
              <a:t>0    </a:t>
            </a:r>
            <a:r>
              <a:rPr lang="uk-UA" sz="1600" b="1"/>
              <a:t>10</a:t>
            </a:r>
            <a:r>
              <a:rPr lang="uk-UA" sz="1600" b="1" baseline="30000"/>
              <a:t>10      </a:t>
            </a:r>
            <a:r>
              <a:rPr lang="uk-UA" sz="1600" b="1"/>
              <a:t>10</a:t>
            </a:r>
            <a:r>
              <a:rPr lang="uk-UA" sz="1600" b="1" baseline="30000"/>
              <a:t>20      </a:t>
            </a:r>
            <a:r>
              <a:rPr lang="uk-UA" sz="1600" b="1"/>
              <a:t>10</a:t>
            </a:r>
            <a:r>
              <a:rPr lang="uk-UA" sz="1600" b="1" baseline="30000"/>
              <a:t>30      </a:t>
            </a:r>
            <a:r>
              <a:rPr lang="uk-UA" sz="1600" b="1"/>
              <a:t>10</a:t>
            </a:r>
            <a:r>
              <a:rPr lang="uk-UA" sz="1600" b="1" baseline="30000"/>
              <a:t>40      </a:t>
            </a:r>
            <a:r>
              <a:rPr lang="uk-UA" sz="1600" b="1"/>
              <a:t> 10</a:t>
            </a:r>
            <a:r>
              <a:rPr lang="uk-UA" sz="1600" b="1" baseline="30000"/>
              <a:t>50</a:t>
            </a:r>
          </a:p>
        </p:txBody>
      </p:sp>
      <p:sp>
        <p:nvSpPr>
          <p:cNvPr id="125957" name="Text Box 5"/>
          <p:cNvSpPr txBox="1">
            <a:spLocks noChangeArrowheads="1"/>
          </p:cNvSpPr>
          <p:nvPr/>
        </p:nvSpPr>
        <p:spPr bwMode="auto">
          <a:xfrm>
            <a:off x="7227888" y="5859463"/>
            <a:ext cx="1385887" cy="269875"/>
          </a:xfrm>
          <a:prstGeom prst="rect">
            <a:avLst/>
          </a:prstGeom>
          <a:solidFill>
            <a:srgbClr val="B4A53A"/>
          </a:solidFill>
          <a:ln w="9525">
            <a:noFill/>
            <a:miter lim="800000"/>
            <a:headEnd/>
            <a:tailEnd/>
          </a:ln>
        </p:spPr>
        <p:txBody>
          <a:bodyPr lIns="0" tIns="0" rIns="0" bIns="0"/>
          <a:lstStyle/>
          <a:p>
            <a:pPr algn="ctr"/>
            <a:r>
              <a:rPr lang="uk-UA" sz="2000"/>
              <a:t>Маса, кг </a:t>
            </a:r>
          </a:p>
        </p:txBody>
      </p:sp>
      <p:sp>
        <p:nvSpPr>
          <p:cNvPr id="125958" name="Text Box 6"/>
          <p:cNvSpPr txBox="1">
            <a:spLocks noChangeArrowheads="1"/>
          </p:cNvSpPr>
          <p:nvPr/>
        </p:nvSpPr>
        <p:spPr bwMode="auto">
          <a:xfrm>
            <a:off x="1106488" y="2438400"/>
            <a:ext cx="450850" cy="3690938"/>
          </a:xfrm>
          <a:prstGeom prst="rect">
            <a:avLst/>
          </a:prstGeom>
          <a:solidFill>
            <a:srgbClr val="B4A53A"/>
          </a:solidFill>
          <a:ln w="9525">
            <a:noFill/>
            <a:miter lim="800000"/>
            <a:headEnd/>
            <a:tailEnd/>
          </a:ln>
        </p:spPr>
        <p:txBody>
          <a:bodyPr lIns="0" tIns="0" rIns="0" bIns="0"/>
          <a:lstStyle/>
          <a:p>
            <a:pPr algn="ctr"/>
            <a:r>
              <a:rPr lang="uk-UA" sz="1600" b="1"/>
              <a:t>10 </a:t>
            </a:r>
            <a:r>
              <a:rPr lang="uk-UA" sz="1600" b="1" baseline="30000"/>
              <a:t>30</a:t>
            </a:r>
          </a:p>
          <a:p>
            <a:pPr algn="ctr"/>
            <a:endParaRPr lang="uk-UA" sz="1600" b="1" baseline="30000"/>
          </a:p>
          <a:p>
            <a:pPr algn="ctr"/>
            <a:endParaRPr lang="uk-UA" sz="1600" b="1" baseline="30000"/>
          </a:p>
          <a:p>
            <a:pPr algn="ctr"/>
            <a:r>
              <a:rPr lang="uk-UA" sz="1600" b="1"/>
              <a:t>10 </a:t>
            </a:r>
            <a:r>
              <a:rPr lang="uk-UA" sz="1600" b="1" baseline="30000"/>
              <a:t>20</a:t>
            </a:r>
          </a:p>
          <a:p>
            <a:pPr algn="ctr"/>
            <a:endParaRPr lang="uk-UA" sz="1600" b="1" baseline="30000"/>
          </a:p>
          <a:p>
            <a:pPr algn="ctr"/>
            <a:endParaRPr lang="uk-UA" sz="1600" b="1" baseline="30000"/>
          </a:p>
          <a:p>
            <a:pPr algn="ctr"/>
            <a:endParaRPr lang="uk-UA" sz="1600" b="1" baseline="30000"/>
          </a:p>
          <a:p>
            <a:pPr algn="ctr"/>
            <a:r>
              <a:rPr lang="uk-UA" sz="1600" b="1"/>
              <a:t>10 </a:t>
            </a:r>
            <a:r>
              <a:rPr lang="uk-UA" sz="1600" b="1" baseline="30000"/>
              <a:t>10</a:t>
            </a:r>
          </a:p>
          <a:p>
            <a:pPr algn="ctr"/>
            <a:endParaRPr lang="uk-UA" sz="1600" b="1" baseline="30000"/>
          </a:p>
          <a:p>
            <a:pPr algn="ctr"/>
            <a:endParaRPr lang="uk-UA" sz="1600" b="1" baseline="30000"/>
          </a:p>
          <a:p>
            <a:pPr algn="ctr"/>
            <a:r>
              <a:rPr lang="uk-UA" sz="1600" b="1"/>
              <a:t>10</a:t>
            </a:r>
            <a:r>
              <a:rPr lang="uk-UA" sz="1600" b="1" baseline="30000"/>
              <a:t>0</a:t>
            </a:r>
          </a:p>
          <a:p>
            <a:pPr algn="ctr"/>
            <a:endParaRPr lang="uk-UA" sz="1600" b="1" baseline="30000"/>
          </a:p>
          <a:p>
            <a:pPr algn="ctr"/>
            <a:endParaRPr lang="uk-UA" sz="1600" b="1" baseline="30000"/>
          </a:p>
          <a:p>
            <a:pPr algn="ctr"/>
            <a:endParaRPr lang="uk-UA" sz="1600" b="1" baseline="30000"/>
          </a:p>
          <a:p>
            <a:pPr algn="ctr"/>
            <a:r>
              <a:rPr lang="uk-UA" sz="1600" b="1"/>
              <a:t>10</a:t>
            </a:r>
            <a:r>
              <a:rPr lang="uk-UA" sz="1600" b="1" baseline="30000"/>
              <a:t>-10</a:t>
            </a:r>
          </a:p>
          <a:p>
            <a:pPr algn="ctr"/>
            <a:endParaRPr lang="uk-UA" sz="1600" b="1" baseline="30000"/>
          </a:p>
          <a:p>
            <a:pPr algn="ctr"/>
            <a:endParaRPr lang="uk-UA" sz="1600" b="1" baseline="30000"/>
          </a:p>
          <a:p>
            <a:pPr algn="ctr"/>
            <a:r>
              <a:rPr lang="uk-UA" sz="1600" b="1"/>
              <a:t>10</a:t>
            </a:r>
            <a:r>
              <a:rPr lang="uk-UA" sz="1600" b="1" baseline="30000"/>
              <a:t>-20</a:t>
            </a:r>
          </a:p>
        </p:txBody>
      </p:sp>
      <p:sp>
        <p:nvSpPr>
          <p:cNvPr id="125959" name="Oval 7"/>
          <p:cNvSpPr>
            <a:spLocks noChangeArrowheads="1"/>
          </p:cNvSpPr>
          <p:nvPr/>
        </p:nvSpPr>
        <p:spPr bwMode="auto">
          <a:xfrm>
            <a:off x="6823075" y="2649538"/>
            <a:ext cx="115888" cy="96837"/>
          </a:xfrm>
          <a:prstGeom prst="ellipse">
            <a:avLst/>
          </a:prstGeom>
          <a:solidFill>
            <a:srgbClr val="000000"/>
          </a:solidFill>
          <a:ln w="9525">
            <a:solidFill>
              <a:srgbClr val="000000"/>
            </a:solidFill>
            <a:round/>
            <a:headEnd/>
            <a:tailEnd/>
          </a:ln>
        </p:spPr>
        <p:txBody>
          <a:bodyPr/>
          <a:lstStyle/>
          <a:p>
            <a:endParaRPr lang="uk-UA"/>
          </a:p>
        </p:txBody>
      </p:sp>
      <p:sp>
        <p:nvSpPr>
          <p:cNvPr id="125960" name="Rectangle 8"/>
          <p:cNvSpPr>
            <a:spLocks noChangeArrowheads="1"/>
          </p:cNvSpPr>
          <p:nvPr/>
        </p:nvSpPr>
        <p:spPr bwMode="auto">
          <a:xfrm>
            <a:off x="1698625" y="3097213"/>
            <a:ext cx="4741863" cy="2622550"/>
          </a:xfrm>
          <a:prstGeom prst="rect">
            <a:avLst/>
          </a:prstGeom>
          <a:solidFill>
            <a:srgbClr val="DED69A"/>
          </a:solidFill>
          <a:ln w="19050">
            <a:solidFill>
              <a:srgbClr val="000000"/>
            </a:solidFill>
            <a:miter lim="800000"/>
            <a:headEnd/>
            <a:tailEnd/>
          </a:ln>
        </p:spPr>
        <p:txBody>
          <a:bodyPr/>
          <a:lstStyle/>
          <a:p>
            <a:endParaRPr lang="uk-UA"/>
          </a:p>
        </p:txBody>
      </p:sp>
      <p:sp>
        <p:nvSpPr>
          <p:cNvPr id="125961" name="Rectangle 9"/>
          <p:cNvSpPr>
            <a:spLocks noChangeArrowheads="1"/>
          </p:cNvSpPr>
          <p:nvPr/>
        </p:nvSpPr>
        <p:spPr bwMode="auto">
          <a:xfrm>
            <a:off x="1698625" y="3595688"/>
            <a:ext cx="4268788" cy="2124075"/>
          </a:xfrm>
          <a:prstGeom prst="rect">
            <a:avLst/>
          </a:prstGeom>
          <a:solidFill>
            <a:srgbClr val="D7CD85"/>
          </a:solidFill>
          <a:ln w="19050">
            <a:solidFill>
              <a:srgbClr val="000000"/>
            </a:solidFill>
            <a:miter lim="800000"/>
            <a:headEnd/>
            <a:tailEnd/>
          </a:ln>
        </p:spPr>
        <p:txBody>
          <a:bodyPr/>
          <a:lstStyle/>
          <a:p>
            <a:endParaRPr lang="uk-UA"/>
          </a:p>
        </p:txBody>
      </p:sp>
      <p:sp>
        <p:nvSpPr>
          <p:cNvPr id="125962" name="Rectangle 10"/>
          <p:cNvSpPr>
            <a:spLocks noChangeArrowheads="1"/>
          </p:cNvSpPr>
          <p:nvPr/>
        </p:nvSpPr>
        <p:spPr bwMode="auto">
          <a:xfrm>
            <a:off x="1698625" y="3846513"/>
            <a:ext cx="3938588" cy="1873250"/>
          </a:xfrm>
          <a:prstGeom prst="rect">
            <a:avLst/>
          </a:prstGeom>
          <a:solidFill>
            <a:srgbClr val="CEC268"/>
          </a:solidFill>
          <a:ln w="19050">
            <a:solidFill>
              <a:srgbClr val="000000"/>
            </a:solidFill>
            <a:miter lim="800000"/>
            <a:headEnd/>
            <a:tailEnd/>
          </a:ln>
        </p:spPr>
        <p:txBody>
          <a:bodyPr/>
          <a:lstStyle/>
          <a:p>
            <a:endParaRPr lang="uk-UA"/>
          </a:p>
        </p:txBody>
      </p:sp>
      <p:sp>
        <p:nvSpPr>
          <p:cNvPr id="125963" name="Line 11"/>
          <p:cNvSpPr>
            <a:spLocks noChangeShapeType="1"/>
          </p:cNvSpPr>
          <p:nvPr/>
        </p:nvSpPr>
        <p:spPr bwMode="auto">
          <a:xfrm>
            <a:off x="1550988" y="5095875"/>
            <a:ext cx="295275" cy="0"/>
          </a:xfrm>
          <a:prstGeom prst="line">
            <a:avLst/>
          </a:prstGeom>
          <a:noFill/>
          <a:ln w="19050">
            <a:solidFill>
              <a:srgbClr val="000000"/>
            </a:solidFill>
            <a:round/>
            <a:headEnd/>
            <a:tailEnd/>
          </a:ln>
        </p:spPr>
        <p:txBody>
          <a:bodyPr/>
          <a:lstStyle/>
          <a:p>
            <a:endParaRPr lang="ru-RU"/>
          </a:p>
        </p:txBody>
      </p:sp>
      <p:sp>
        <p:nvSpPr>
          <p:cNvPr id="125964" name="Line 12"/>
          <p:cNvSpPr>
            <a:spLocks noChangeShapeType="1"/>
          </p:cNvSpPr>
          <p:nvPr/>
        </p:nvSpPr>
        <p:spPr bwMode="auto">
          <a:xfrm>
            <a:off x="1550988" y="4470400"/>
            <a:ext cx="295275" cy="0"/>
          </a:xfrm>
          <a:prstGeom prst="line">
            <a:avLst/>
          </a:prstGeom>
          <a:noFill/>
          <a:ln w="19050">
            <a:solidFill>
              <a:srgbClr val="000000"/>
            </a:solidFill>
            <a:round/>
            <a:headEnd/>
            <a:tailEnd/>
          </a:ln>
        </p:spPr>
        <p:txBody>
          <a:bodyPr/>
          <a:lstStyle/>
          <a:p>
            <a:endParaRPr lang="ru-RU"/>
          </a:p>
        </p:txBody>
      </p:sp>
      <p:sp>
        <p:nvSpPr>
          <p:cNvPr id="125965" name="Line 13"/>
          <p:cNvSpPr>
            <a:spLocks noChangeShapeType="1"/>
          </p:cNvSpPr>
          <p:nvPr/>
        </p:nvSpPr>
        <p:spPr bwMode="auto">
          <a:xfrm>
            <a:off x="1550988" y="3846513"/>
            <a:ext cx="295275" cy="0"/>
          </a:xfrm>
          <a:prstGeom prst="line">
            <a:avLst/>
          </a:prstGeom>
          <a:noFill/>
          <a:ln w="19050">
            <a:solidFill>
              <a:srgbClr val="000000"/>
            </a:solidFill>
            <a:round/>
            <a:headEnd/>
            <a:tailEnd/>
          </a:ln>
        </p:spPr>
        <p:txBody>
          <a:bodyPr/>
          <a:lstStyle/>
          <a:p>
            <a:endParaRPr lang="ru-RU"/>
          </a:p>
        </p:txBody>
      </p:sp>
      <p:sp>
        <p:nvSpPr>
          <p:cNvPr id="125966" name="Line 14"/>
          <p:cNvSpPr>
            <a:spLocks noChangeShapeType="1"/>
          </p:cNvSpPr>
          <p:nvPr/>
        </p:nvSpPr>
        <p:spPr bwMode="auto">
          <a:xfrm>
            <a:off x="1535113" y="2597150"/>
            <a:ext cx="296862" cy="0"/>
          </a:xfrm>
          <a:prstGeom prst="line">
            <a:avLst/>
          </a:prstGeom>
          <a:noFill/>
          <a:ln w="19050">
            <a:solidFill>
              <a:srgbClr val="000000"/>
            </a:solidFill>
            <a:round/>
            <a:headEnd/>
            <a:tailEnd/>
          </a:ln>
        </p:spPr>
        <p:txBody>
          <a:bodyPr/>
          <a:lstStyle/>
          <a:p>
            <a:endParaRPr lang="ru-RU"/>
          </a:p>
        </p:txBody>
      </p:sp>
      <p:sp>
        <p:nvSpPr>
          <p:cNvPr id="125967" name="Line 15"/>
          <p:cNvSpPr>
            <a:spLocks noChangeShapeType="1"/>
          </p:cNvSpPr>
          <p:nvPr/>
        </p:nvSpPr>
        <p:spPr bwMode="auto">
          <a:xfrm>
            <a:off x="1550988" y="3222625"/>
            <a:ext cx="295275" cy="0"/>
          </a:xfrm>
          <a:prstGeom prst="line">
            <a:avLst/>
          </a:prstGeom>
          <a:noFill/>
          <a:ln w="19050">
            <a:solidFill>
              <a:srgbClr val="000000"/>
            </a:solidFill>
            <a:round/>
            <a:headEnd/>
            <a:tailEnd/>
          </a:ln>
        </p:spPr>
        <p:txBody>
          <a:bodyPr/>
          <a:lstStyle/>
          <a:p>
            <a:endParaRPr lang="ru-RU"/>
          </a:p>
        </p:txBody>
      </p:sp>
      <p:sp>
        <p:nvSpPr>
          <p:cNvPr id="125968" name="Line 16"/>
          <p:cNvSpPr>
            <a:spLocks noChangeShapeType="1"/>
          </p:cNvSpPr>
          <p:nvPr/>
        </p:nvSpPr>
        <p:spPr bwMode="auto">
          <a:xfrm>
            <a:off x="2266950" y="5589588"/>
            <a:ext cx="0" cy="250825"/>
          </a:xfrm>
          <a:prstGeom prst="line">
            <a:avLst/>
          </a:prstGeom>
          <a:noFill/>
          <a:ln w="19050">
            <a:solidFill>
              <a:srgbClr val="000000"/>
            </a:solidFill>
            <a:round/>
            <a:headEnd/>
            <a:tailEnd/>
          </a:ln>
        </p:spPr>
        <p:txBody>
          <a:bodyPr/>
          <a:lstStyle/>
          <a:p>
            <a:endParaRPr lang="ru-RU"/>
          </a:p>
        </p:txBody>
      </p:sp>
      <p:sp>
        <p:nvSpPr>
          <p:cNvPr id="125969" name="Line 17"/>
          <p:cNvSpPr>
            <a:spLocks noChangeShapeType="1"/>
          </p:cNvSpPr>
          <p:nvPr/>
        </p:nvSpPr>
        <p:spPr bwMode="auto">
          <a:xfrm>
            <a:off x="2852738" y="5589588"/>
            <a:ext cx="0" cy="250825"/>
          </a:xfrm>
          <a:prstGeom prst="line">
            <a:avLst/>
          </a:prstGeom>
          <a:noFill/>
          <a:ln w="19050">
            <a:solidFill>
              <a:srgbClr val="000000"/>
            </a:solidFill>
            <a:round/>
            <a:headEnd/>
            <a:tailEnd/>
          </a:ln>
        </p:spPr>
        <p:txBody>
          <a:bodyPr/>
          <a:lstStyle/>
          <a:p>
            <a:endParaRPr lang="ru-RU"/>
          </a:p>
        </p:txBody>
      </p:sp>
      <p:sp>
        <p:nvSpPr>
          <p:cNvPr id="125970" name="Line 18"/>
          <p:cNvSpPr>
            <a:spLocks noChangeShapeType="1"/>
          </p:cNvSpPr>
          <p:nvPr/>
        </p:nvSpPr>
        <p:spPr bwMode="auto">
          <a:xfrm>
            <a:off x="3387725" y="5603875"/>
            <a:ext cx="0" cy="249238"/>
          </a:xfrm>
          <a:prstGeom prst="line">
            <a:avLst/>
          </a:prstGeom>
          <a:noFill/>
          <a:ln w="19050">
            <a:solidFill>
              <a:srgbClr val="000000"/>
            </a:solidFill>
            <a:round/>
            <a:headEnd/>
            <a:tailEnd/>
          </a:ln>
        </p:spPr>
        <p:txBody>
          <a:bodyPr/>
          <a:lstStyle/>
          <a:p>
            <a:endParaRPr lang="ru-RU"/>
          </a:p>
        </p:txBody>
      </p:sp>
      <p:sp>
        <p:nvSpPr>
          <p:cNvPr id="125971" name="Line 19"/>
          <p:cNvSpPr>
            <a:spLocks noChangeShapeType="1"/>
          </p:cNvSpPr>
          <p:nvPr/>
        </p:nvSpPr>
        <p:spPr bwMode="auto">
          <a:xfrm>
            <a:off x="3921125" y="5595938"/>
            <a:ext cx="0" cy="249237"/>
          </a:xfrm>
          <a:prstGeom prst="line">
            <a:avLst/>
          </a:prstGeom>
          <a:noFill/>
          <a:ln w="19050">
            <a:solidFill>
              <a:srgbClr val="000000"/>
            </a:solidFill>
            <a:round/>
            <a:headEnd/>
            <a:tailEnd/>
          </a:ln>
        </p:spPr>
        <p:txBody>
          <a:bodyPr/>
          <a:lstStyle/>
          <a:p>
            <a:endParaRPr lang="ru-RU"/>
          </a:p>
        </p:txBody>
      </p:sp>
      <p:sp>
        <p:nvSpPr>
          <p:cNvPr id="125972" name="Line 20"/>
          <p:cNvSpPr>
            <a:spLocks noChangeShapeType="1"/>
          </p:cNvSpPr>
          <p:nvPr/>
        </p:nvSpPr>
        <p:spPr bwMode="auto">
          <a:xfrm>
            <a:off x="4457700" y="5595938"/>
            <a:ext cx="0" cy="249237"/>
          </a:xfrm>
          <a:prstGeom prst="line">
            <a:avLst/>
          </a:prstGeom>
          <a:noFill/>
          <a:ln w="19050">
            <a:solidFill>
              <a:srgbClr val="000000"/>
            </a:solidFill>
            <a:round/>
            <a:headEnd/>
            <a:tailEnd/>
          </a:ln>
        </p:spPr>
        <p:txBody>
          <a:bodyPr/>
          <a:lstStyle/>
          <a:p>
            <a:endParaRPr lang="ru-RU"/>
          </a:p>
        </p:txBody>
      </p:sp>
      <p:sp>
        <p:nvSpPr>
          <p:cNvPr id="125973" name="Line 21"/>
          <p:cNvSpPr>
            <a:spLocks noChangeShapeType="1"/>
          </p:cNvSpPr>
          <p:nvPr/>
        </p:nvSpPr>
        <p:spPr bwMode="auto">
          <a:xfrm>
            <a:off x="5041900" y="5595938"/>
            <a:ext cx="0" cy="249237"/>
          </a:xfrm>
          <a:prstGeom prst="line">
            <a:avLst/>
          </a:prstGeom>
          <a:noFill/>
          <a:ln w="19050">
            <a:solidFill>
              <a:srgbClr val="000000"/>
            </a:solidFill>
            <a:round/>
            <a:headEnd/>
            <a:tailEnd/>
          </a:ln>
        </p:spPr>
        <p:txBody>
          <a:bodyPr/>
          <a:lstStyle/>
          <a:p>
            <a:endParaRPr lang="ru-RU"/>
          </a:p>
        </p:txBody>
      </p:sp>
      <p:sp>
        <p:nvSpPr>
          <p:cNvPr id="125974" name="Line 22"/>
          <p:cNvSpPr>
            <a:spLocks noChangeShapeType="1"/>
          </p:cNvSpPr>
          <p:nvPr/>
        </p:nvSpPr>
        <p:spPr bwMode="auto">
          <a:xfrm>
            <a:off x="5653088" y="5595938"/>
            <a:ext cx="0" cy="249237"/>
          </a:xfrm>
          <a:prstGeom prst="line">
            <a:avLst/>
          </a:prstGeom>
          <a:noFill/>
          <a:ln w="19050">
            <a:solidFill>
              <a:srgbClr val="000000"/>
            </a:solidFill>
            <a:round/>
            <a:headEnd/>
            <a:tailEnd/>
          </a:ln>
        </p:spPr>
        <p:txBody>
          <a:bodyPr/>
          <a:lstStyle/>
          <a:p>
            <a:endParaRPr lang="ru-RU"/>
          </a:p>
        </p:txBody>
      </p:sp>
      <p:sp>
        <p:nvSpPr>
          <p:cNvPr id="125975" name="Line 23"/>
          <p:cNvSpPr>
            <a:spLocks noChangeShapeType="1"/>
          </p:cNvSpPr>
          <p:nvPr/>
        </p:nvSpPr>
        <p:spPr bwMode="auto">
          <a:xfrm>
            <a:off x="6221413" y="5603875"/>
            <a:ext cx="0" cy="249238"/>
          </a:xfrm>
          <a:prstGeom prst="line">
            <a:avLst/>
          </a:prstGeom>
          <a:noFill/>
          <a:ln w="19050">
            <a:solidFill>
              <a:srgbClr val="000000"/>
            </a:solidFill>
            <a:round/>
            <a:headEnd/>
            <a:tailEnd/>
          </a:ln>
        </p:spPr>
        <p:txBody>
          <a:bodyPr/>
          <a:lstStyle/>
          <a:p>
            <a:endParaRPr lang="ru-RU"/>
          </a:p>
        </p:txBody>
      </p:sp>
      <p:sp>
        <p:nvSpPr>
          <p:cNvPr id="125976" name="Line 24"/>
          <p:cNvSpPr>
            <a:spLocks noChangeShapeType="1"/>
          </p:cNvSpPr>
          <p:nvPr/>
        </p:nvSpPr>
        <p:spPr bwMode="auto">
          <a:xfrm>
            <a:off x="6884988" y="5595938"/>
            <a:ext cx="0" cy="249237"/>
          </a:xfrm>
          <a:prstGeom prst="line">
            <a:avLst/>
          </a:prstGeom>
          <a:noFill/>
          <a:ln w="19050">
            <a:solidFill>
              <a:srgbClr val="000000"/>
            </a:solidFill>
            <a:round/>
            <a:headEnd/>
            <a:tailEnd/>
          </a:ln>
        </p:spPr>
        <p:txBody>
          <a:bodyPr/>
          <a:lstStyle/>
          <a:p>
            <a:endParaRPr lang="ru-RU"/>
          </a:p>
        </p:txBody>
      </p:sp>
      <p:sp>
        <p:nvSpPr>
          <p:cNvPr id="125977" name="Oval 25"/>
          <p:cNvSpPr>
            <a:spLocks noChangeArrowheads="1"/>
          </p:cNvSpPr>
          <p:nvPr/>
        </p:nvSpPr>
        <p:spPr bwMode="auto">
          <a:xfrm>
            <a:off x="6362700" y="3044825"/>
            <a:ext cx="115888" cy="98425"/>
          </a:xfrm>
          <a:prstGeom prst="ellipse">
            <a:avLst/>
          </a:prstGeom>
          <a:solidFill>
            <a:srgbClr val="000000"/>
          </a:solidFill>
          <a:ln w="9525">
            <a:solidFill>
              <a:srgbClr val="000000"/>
            </a:solidFill>
            <a:round/>
            <a:headEnd/>
            <a:tailEnd/>
          </a:ln>
        </p:spPr>
        <p:txBody>
          <a:bodyPr/>
          <a:lstStyle/>
          <a:p>
            <a:endParaRPr lang="uk-UA"/>
          </a:p>
        </p:txBody>
      </p:sp>
      <p:sp>
        <p:nvSpPr>
          <p:cNvPr id="125978" name="Oval 26"/>
          <p:cNvSpPr>
            <a:spLocks noChangeArrowheads="1"/>
          </p:cNvSpPr>
          <p:nvPr/>
        </p:nvSpPr>
        <p:spPr bwMode="auto">
          <a:xfrm>
            <a:off x="5921375" y="3563938"/>
            <a:ext cx="115888" cy="96837"/>
          </a:xfrm>
          <a:prstGeom prst="ellipse">
            <a:avLst/>
          </a:prstGeom>
          <a:solidFill>
            <a:srgbClr val="000000"/>
          </a:solidFill>
          <a:ln w="9525">
            <a:solidFill>
              <a:srgbClr val="000000"/>
            </a:solidFill>
            <a:round/>
            <a:headEnd/>
            <a:tailEnd/>
          </a:ln>
        </p:spPr>
        <p:txBody>
          <a:bodyPr/>
          <a:lstStyle/>
          <a:p>
            <a:endParaRPr lang="uk-UA"/>
          </a:p>
        </p:txBody>
      </p:sp>
      <p:sp>
        <p:nvSpPr>
          <p:cNvPr id="125979" name="Oval 27"/>
          <p:cNvSpPr>
            <a:spLocks noChangeArrowheads="1"/>
          </p:cNvSpPr>
          <p:nvPr/>
        </p:nvSpPr>
        <p:spPr bwMode="auto">
          <a:xfrm>
            <a:off x="5551488" y="3806825"/>
            <a:ext cx="115887" cy="98425"/>
          </a:xfrm>
          <a:prstGeom prst="ellipse">
            <a:avLst/>
          </a:prstGeom>
          <a:solidFill>
            <a:srgbClr val="000000"/>
          </a:solidFill>
          <a:ln w="9525">
            <a:solidFill>
              <a:srgbClr val="000000"/>
            </a:solidFill>
            <a:round/>
            <a:headEnd/>
            <a:tailEnd/>
          </a:ln>
        </p:spPr>
        <p:txBody>
          <a:bodyPr/>
          <a:lstStyle/>
          <a:p>
            <a:endParaRPr lang="uk-UA"/>
          </a:p>
        </p:txBody>
      </p:sp>
      <p:sp>
        <p:nvSpPr>
          <p:cNvPr id="125980" name="Oval 28"/>
          <p:cNvSpPr>
            <a:spLocks noChangeArrowheads="1"/>
          </p:cNvSpPr>
          <p:nvPr/>
        </p:nvSpPr>
        <p:spPr bwMode="auto">
          <a:xfrm>
            <a:off x="2228850" y="5410200"/>
            <a:ext cx="117475" cy="98425"/>
          </a:xfrm>
          <a:prstGeom prst="ellipse">
            <a:avLst/>
          </a:prstGeom>
          <a:solidFill>
            <a:srgbClr val="000000"/>
          </a:solidFill>
          <a:ln w="9525">
            <a:solidFill>
              <a:srgbClr val="000000"/>
            </a:solidFill>
            <a:round/>
            <a:headEnd/>
            <a:tailEnd/>
          </a:ln>
        </p:spPr>
        <p:txBody>
          <a:bodyPr/>
          <a:lstStyle/>
          <a:p>
            <a:endParaRPr lang="uk-UA"/>
          </a:p>
        </p:txBody>
      </p:sp>
      <p:sp>
        <p:nvSpPr>
          <p:cNvPr id="125981" name="Rectangle 29"/>
          <p:cNvSpPr>
            <a:spLocks noChangeArrowheads="1"/>
          </p:cNvSpPr>
          <p:nvPr/>
        </p:nvSpPr>
        <p:spPr bwMode="auto">
          <a:xfrm>
            <a:off x="1698625" y="3971925"/>
            <a:ext cx="3408363" cy="1747838"/>
          </a:xfrm>
          <a:prstGeom prst="rect">
            <a:avLst/>
          </a:prstGeom>
          <a:solidFill>
            <a:srgbClr val="A49736"/>
          </a:solidFill>
          <a:ln w="19050">
            <a:solidFill>
              <a:srgbClr val="FFCCFF"/>
            </a:solidFill>
            <a:miter lim="800000"/>
            <a:headEnd/>
            <a:tailEnd/>
          </a:ln>
        </p:spPr>
        <p:txBody>
          <a:bodyPr/>
          <a:lstStyle/>
          <a:p>
            <a:endParaRPr lang="uk-UA"/>
          </a:p>
        </p:txBody>
      </p:sp>
      <p:sp>
        <p:nvSpPr>
          <p:cNvPr id="125982" name="Rectangle 30"/>
          <p:cNvSpPr>
            <a:spLocks noChangeArrowheads="1"/>
          </p:cNvSpPr>
          <p:nvPr/>
        </p:nvSpPr>
        <p:spPr bwMode="auto">
          <a:xfrm>
            <a:off x="1698625" y="4970463"/>
            <a:ext cx="1778000" cy="749300"/>
          </a:xfrm>
          <a:prstGeom prst="rect">
            <a:avLst/>
          </a:prstGeom>
          <a:solidFill>
            <a:srgbClr val="887D2C"/>
          </a:solidFill>
          <a:ln w="19050">
            <a:solidFill>
              <a:srgbClr val="000000"/>
            </a:solidFill>
            <a:prstDash val="lgDash"/>
            <a:miter lim="800000"/>
            <a:headEnd/>
            <a:tailEnd/>
          </a:ln>
        </p:spPr>
        <p:txBody>
          <a:bodyPr/>
          <a:lstStyle/>
          <a:p>
            <a:endParaRPr lang="uk-UA"/>
          </a:p>
        </p:txBody>
      </p:sp>
      <p:sp>
        <p:nvSpPr>
          <p:cNvPr id="125983" name="Rectangle 31"/>
          <p:cNvSpPr>
            <a:spLocks noChangeArrowheads="1"/>
          </p:cNvSpPr>
          <p:nvPr/>
        </p:nvSpPr>
        <p:spPr bwMode="auto">
          <a:xfrm>
            <a:off x="1698625" y="5470525"/>
            <a:ext cx="592138" cy="249238"/>
          </a:xfrm>
          <a:prstGeom prst="rect">
            <a:avLst/>
          </a:prstGeom>
          <a:solidFill>
            <a:srgbClr val="6B6223"/>
          </a:solidFill>
          <a:ln w="19050">
            <a:solidFill>
              <a:srgbClr val="000000"/>
            </a:solidFill>
            <a:miter lim="800000"/>
            <a:headEnd/>
            <a:tailEnd/>
          </a:ln>
        </p:spPr>
        <p:txBody>
          <a:bodyPr/>
          <a:lstStyle/>
          <a:p>
            <a:endParaRPr lang="uk-UA"/>
          </a:p>
        </p:txBody>
      </p:sp>
      <p:sp>
        <p:nvSpPr>
          <p:cNvPr id="125984" name="Oval 32"/>
          <p:cNvSpPr>
            <a:spLocks noChangeArrowheads="1"/>
          </p:cNvSpPr>
          <p:nvPr/>
        </p:nvSpPr>
        <p:spPr bwMode="auto">
          <a:xfrm>
            <a:off x="5029200" y="3932238"/>
            <a:ext cx="117475" cy="98425"/>
          </a:xfrm>
          <a:prstGeom prst="ellipse">
            <a:avLst/>
          </a:prstGeom>
          <a:solidFill>
            <a:srgbClr val="000000"/>
          </a:solidFill>
          <a:ln w="9525">
            <a:solidFill>
              <a:srgbClr val="000000"/>
            </a:solidFill>
            <a:round/>
            <a:headEnd/>
            <a:tailEnd/>
          </a:ln>
        </p:spPr>
        <p:txBody>
          <a:bodyPr/>
          <a:lstStyle/>
          <a:p>
            <a:endParaRPr lang="uk-UA"/>
          </a:p>
        </p:txBody>
      </p:sp>
      <p:sp>
        <p:nvSpPr>
          <p:cNvPr id="125985" name="Oval 33"/>
          <p:cNvSpPr>
            <a:spLocks noChangeArrowheads="1"/>
          </p:cNvSpPr>
          <p:nvPr/>
        </p:nvSpPr>
        <p:spPr bwMode="auto">
          <a:xfrm>
            <a:off x="2246313" y="5418138"/>
            <a:ext cx="114300" cy="98425"/>
          </a:xfrm>
          <a:prstGeom prst="ellipse">
            <a:avLst/>
          </a:prstGeom>
          <a:solidFill>
            <a:srgbClr val="000000"/>
          </a:solidFill>
          <a:ln w="9525">
            <a:solidFill>
              <a:srgbClr val="000000"/>
            </a:solidFill>
            <a:round/>
            <a:headEnd/>
            <a:tailEnd/>
          </a:ln>
        </p:spPr>
        <p:txBody>
          <a:bodyPr/>
          <a:lstStyle/>
          <a:p>
            <a:endParaRPr lang="uk-UA"/>
          </a:p>
        </p:txBody>
      </p:sp>
      <p:sp>
        <p:nvSpPr>
          <p:cNvPr id="125986" name="Text Box 34"/>
          <p:cNvSpPr txBox="1">
            <a:spLocks noChangeArrowheads="1"/>
          </p:cNvSpPr>
          <p:nvPr/>
        </p:nvSpPr>
        <p:spPr bwMode="auto">
          <a:xfrm>
            <a:off x="3492500" y="3203575"/>
            <a:ext cx="2160588" cy="269875"/>
          </a:xfrm>
          <a:prstGeom prst="rect">
            <a:avLst/>
          </a:prstGeom>
          <a:solidFill>
            <a:srgbClr val="D7CD85"/>
          </a:solidFill>
          <a:ln w="9525">
            <a:noFill/>
            <a:miter lim="800000"/>
            <a:headEnd/>
            <a:tailEnd/>
          </a:ln>
        </p:spPr>
        <p:txBody>
          <a:bodyPr lIns="0" tIns="0" rIns="0" bIns="0"/>
          <a:lstStyle/>
          <a:p>
            <a:pPr algn="ctr"/>
            <a:r>
              <a:rPr lang="uk-UA" sz="1600" b="1" i="1"/>
              <a:t>Сонячна система</a:t>
            </a:r>
            <a:endParaRPr lang="uk-UA" sz="1600"/>
          </a:p>
        </p:txBody>
      </p:sp>
      <p:sp>
        <p:nvSpPr>
          <p:cNvPr id="125987" name="Text Box 35"/>
          <p:cNvSpPr txBox="1">
            <a:spLocks noChangeArrowheads="1"/>
          </p:cNvSpPr>
          <p:nvPr/>
        </p:nvSpPr>
        <p:spPr bwMode="auto">
          <a:xfrm>
            <a:off x="4481513" y="3608388"/>
            <a:ext cx="1074737" cy="225425"/>
          </a:xfrm>
          <a:prstGeom prst="rect">
            <a:avLst/>
          </a:prstGeom>
          <a:solidFill>
            <a:srgbClr val="D7CD85"/>
          </a:solidFill>
          <a:ln w="9525">
            <a:noFill/>
            <a:miter lim="800000"/>
            <a:headEnd/>
            <a:tailEnd/>
          </a:ln>
        </p:spPr>
        <p:txBody>
          <a:bodyPr lIns="0" tIns="0" rIns="0" bIns="0"/>
          <a:lstStyle/>
          <a:p>
            <a:pPr algn="ctr"/>
            <a:r>
              <a:rPr lang="uk-UA" sz="1600" b="1" i="1"/>
              <a:t>Сонце</a:t>
            </a:r>
            <a:endParaRPr lang="uk-UA" sz="1600"/>
          </a:p>
        </p:txBody>
      </p:sp>
      <p:sp>
        <p:nvSpPr>
          <p:cNvPr id="125988" name="Text Box 36"/>
          <p:cNvSpPr txBox="1">
            <a:spLocks noChangeArrowheads="1"/>
          </p:cNvSpPr>
          <p:nvPr/>
        </p:nvSpPr>
        <p:spPr bwMode="auto">
          <a:xfrm>
            <a:off x="4257675" y="4014788"/>
            <a:ext cx="739775" cy="249237"/>
          </a:xfrm>
          <a:prstGeom prst="rect">
            <a:avLst/>
          </a:prstGeom>
          <a:solidFill>
            <a:srgbClr val="A49736"/>
          </a:solidFill>
          <a:ln w="9525">
            <a:noFill/>
            <a:miter lim="800000"/>
            <a:headEnd/>
            <a:tailEnd/>
          </a:ln>
        </p:spPr>
        <p:txBody>
          <a:bodyPr lIns="0" tIns="0" rIns="0" bIns="0"/>
          <a:lstStyle/>
          <a:p>
            <a:pPr algn="ctr"/>
            <a:r>
              <a:rPr lang="uk-UA" sz="1600" b="1" i="1"/>
              <a:t>Земля</a:t>
            </a:r>
            <a:endParaRPr lang="uk-UA" sz="1600"/>
          </a:p>
        </p:txBody>
      </p:sp>
      <p:sp>
        <p:nvSpPr>
          <p:cNvPr id="125989" name="Text Box 37"/>
          <p:cNvSpPr txBox="1">
            <a:spLocks noChangeArrowheads="1"/>
          </p:cNvSpPr>
          <p:nvPr/>
        </p:nvSpPr>
        <p:spPr bwMode="auto">
          <a:xfrm>
            <a:off x="1846263" y="4095750"/>
            <a:ext cx="1465262" cy="323850"/>
          </a:xfrm>
          <a:prstGeom prst="rect">
            <a:avLst/>
          </a:prstGeom>
          <a:solidFill>
            <a:srgbClr val="FFFFFF"/>
          </a:solidFill>
          <a:ln w="9525">
            <a:noFill/>
            <a:miter lim="800000"/>
            <a:headEnd/>
            <a:tailEnd/>
          </a:ln>
        </p:spPr>
        <p:txBody>
          <a:bodyPr lIns="0" tIns="0" rIns="0" bIns="0"/>
          <a:lstStyle/>
          <a:p>
            <a:pPr algn="ctr"/>
            <a:r>
              <a:rPr lang="uk-UA" sz="2000" b="1" i="1">
                <a:solidFill>
                  <a:srgbClr val="FF0066"/>
                </a:solidFill>
              </a:rPr>
              <a:t>Макросвіт </a:t>
            </a:r>
            <a:endParaRPr lang="uk-UA" sz="2000">
              <a:solidFill>
                <a:srgbClr val="FF0066"/>
              </a:solidFill>
            </a:endParaRPr>
          </a:p>
        </p:txBody>
      </p:sp>
      <p:sp>
        <p:nvSpPr>
          <p:cNvPr id="125990" name="Oval 38"/>
          <p:cNvSpPr>
            <a:spLocks noChangeArrowheads="1"/>
          </p:cNvSpPr>
          <p:nvPr/>
        </p:nvSpPr>
        <p:spPr bwMode="auto">
          <a:xfrm>
            <a:off x="3390900" y="4929188"/>
            <a:ext cx="115888" cy="98425"/>
          </a:xfrm>
          <a:prstGeom prst="ellipse">
            <a:avLst/>
          </a:prstGeom>
          <a:solidFill>
            <a:srgbClr val="000000"/>
          </a:solidFill>
          <a:ln w="9525">
            <a:solidFill>
              <a:srgbClr val="000000"/>
            </a:solidFill>
            <a:round/>
            <a:headEnd/>
            <a:tailEnd/>
          </a:ln>
        </p:spPr>
        <p:txBody>
          <a:bodyPr/>
          <a:lstStyle/>
          <a:p>
            <a:endParaRPr lang="uk-UA"/>
          </a:p>
        </p:txBody>
      </p:sp>
      <p:sp>
        <p:nvSpPr>
          <p:cNvPr id="125991" name="Text Box 39"/>
          <p:cNvSpPr txBox="1">
            <a:spLocks noChangeArrowheads="1"/>
          </p:cNvSpPr>
          <p:nvPr/>
        </p:nvSpPr>
        <p:spPr bwMode="auto">
          <a:xfrm>
            <a:off x="1846263" y="5038725"/>
            <a:ext cx="1465262" cy="303213"/>
          </a:xfrm>
          <a:prstGeom prst="rect">
            <a:avLst/>
          </a:prstGeom>
          <a:solidFill>
            <a:srgbClr val="FFFFFF"/>
          </a:solidFill>
          <a:ln w="9525">
            <a:noFill/>
            <a:miter lim="800000"/>
            <a:headEnd/>
            <a:tailEnd/>
          </a:ln>
        </p:spPr>
        <p:txBody>
          <a:bodyPr lIns="0" tIns="0" rIns="0" bIns="0"/>
          <a:lstStyle/>
          <a:p>
            <a:pPr algn="ctr"/>
            <a:r>
              <a:rPr lang="uk-UA" sz="2000" b="1" i="1">
                <a:solidFill>
                  <a:srgbClr val="FF0066"/>
                </a:solidFill>
              </a:rPr>
              <a:t>Мікросвіт</a:t>
            </a:r>
            <a:endParaRPr lang="uk-UA" sz="2000">
              <a:solidFill>
                <a:srgbClr val="FF0066"/>
              </a:solidFill>
            </a:endParaRPr>
          </a:p>
        </p:txBody>
      </p:sp>
      <p:sp>
        <p:nvSpPr>
          <p:cNvPr id="125992" name="Text Box 40"/>
          <p:cNvSpPr txBox="1">
            <a:spLocks noChangeArrowheads="1"/>
          </p:cNvSpPr>
          <p:nvPr/>
        </p:nvSpPr>
        <p:spPr bwMode="auto">
          <a:xfrm>
            <a:off x="2366963" y="5408613"/>
            <a:ext cx="887412" cy="250825"/>
          </a:xfrm>
          <a:prstGeom prst="rect">
            <a:avLst/>
          </a:prstGeom>
          <a:solidFill>
            <a:srgbClr val="887D2C"/>
          </a:solidFill>
          <a:ln w="9525">
            <a:noFill/>
            <a:miter lim="800000"/>
            <a:headEnd/>
            <a:tailEnd/>
          </a:ln>
        </p:spPr>
        <p:txBody>
          <a:bodyPr lIns="0" tIns="0" rIns="0" bIns="0"/>
          <a:lstStyle/>
          <a:p>
            <a:pPr algn="ctr"/>
            <a:r>
              <a:rPr lang="uk-UA" sz="1200" b="1" i="1"/>
              <a:t>Електрон</a:t>
            </a:r>
            <a:endParaRPr lang="uk-UA" sz="1200"/>
          </a:p>
        </p:txBody>
      </p:sp>
      <p:sp>
        <p:nvSpPr>
          <p:cNvPr id="125993" name="AutoShape 41"/>
          <p:cNvSpPr>
            <a:spLocks noChangeArrowheads="1"/>
          </p:cNvSpPr>
          <p:nvPr/>
        </p:nvSpPr>
        <p:spPr bwMode="auto">
          <a:xfrm rot="2574663">
            <a:off x="3679825" y="4160838"/>
            <a:ext cx="571500" cy="53975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2160 w 21600"/>
              <a:gd name="T13" fmla="*/ 8640 h 21600"/>
              <a:gd name="T14" fmla="*/ 19440 w 21600"/>
              <a:gd name="T15" fmla="*/ 12960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lnTo>
                  <a:pt x="10800" y="0"/>
                </a:lnTo>
                <a:close/>
              </a:path>
            </a:pathLst>
          </a:custGeom>
          <a:noFill/>
          <a:ln w="15875">
            <a:solidFill>
              <a:srgbClr val="000000"/>
            </a:solidFill>
            <a:miter lim="800000"/>
            <a:headEnd/>
            <a:tailEnd/>
          </a:ln>
        </p:spPr>
        <p:txBody>
          <a:bodyPr/>
          <a:lstStyle/>
          <a:p>
            <a:endParaRPr lang="ru-RU"/>
          </a:p>
        </p:txBody>
      </p:sp>
      <p:sp>
        <p:nvSpPr>
          <p:cNvPr id="125994" name="Text Box 42"/>
          <p:cNvSpPr txBox="1">
            <a:spLocks noChangeArrowheads="1"/>
          </p:cNvSpPr>
          <p:nvPr/>
        </p:nvSpPr>
        <p:spPr bwMode="auto">
          <a:xfrm>
            <a:off x="3492500" y="4733925"/>
            <a:ext cx="1603375" cy="623888"/>
          </a:xfrm>
          <a:prstGeom prst="rect">
            <a:avLst/>
          </a:prstGeom>
          <a:solidFill>
            <a:srgbClr val="A49736"/>
          </a:solidFill>
          <a:ln w="9525">
            <a:noFill/>
            <a:miter lim="800000"/>
            <a:headEnd/>
            <a:tailEnd/>
          </a:ln>
        </p:spPr>
        <p:txBody>
          <a:bodyPr lIns="0" tIns="0" rIns="0" bIns="0"/>
          <a:lstStyle/>
          <a:p>
            <a:pPr algn="ctr"/>
            <a:r>
              <a:rPr lang="uk-UA" sz="1400" b="1" i="1"/>
              <a:t>Людина,</a:t>
            </a:r>
          </a:p>
          <a:p>
            <a:pPr algn="ctr"/>
            <a:r>
              <a:rPr lang="uk-UA" sz="1400" b="1" i="1"/>
              <a:t>тварини,</a:t>
            </a:r>
          </a:p>
          <a:p>
            <a:pPr algn="ctr"/>
            <a:r>
              <a:rPr lang="ru-RU" sz="1400" b="1" i="1"/>
              <a:t>об’єкти техніки</a:t>
            </a:r>
            <a:endParaRPr lang="uk-UA" sz="1400" b="1" i="1"/>
          </a:p>
        </p:txBody>
      </p:sp>
      <p:sp>
        <p:nvSpPr>
          <p:cNvPr id="125995" name="Text Box 43"/>
          <p:cNvSpPr txBox="1">
            <a:spLocks noChangeArrowheads="1"/>
          </p:cNvSpPr>
          <p:nvPr/>
        </p:nvSpPr>
        <p:spPr bwMode="auto">
          <a:xfrm>
            <a:off x="4527550" y="2798763"/>
            <a:ext cx="1776413" cy="249237"/>
          </a:xfrm>
          <a:prstGeom prst="rect">
            <a:avLst/>
          </a:prstGeom>
          <a:solidFill>
            <a:srgbClr val="D7CD85"/>
          </a:solidFill>
          <a:ln w="9525">
            <a:noFill/>
            <a:miter lim="800000"/>
            <a:headEnd/>
            <a:tailEnd/>
          </a:ln>
        </p:spPr>
        <p:txBody>
          <a:bodyPr lIns="0" tIns="0" rIns="0" bIns="0"/>
          <a:lstStyle/>
          <a:p>
            <a:pPr algn="ctr"/>
            <a:r>
              <a:rPr lang="uk-UA" sz="1400" b="1" i="1"/>
              <a:t>Наша Галактика</a:t>
            </a:r>
            <a:endParaRPr lang="uk-UA" sz="1400"/>
          </a:p>
        </p:txBody>
      </p:sp>
      <p:sp>
        <p:nvSpPr>
          <p:cNvPr id="125996" name="Text Box 44"/>
          <p:cNvSpPr txBox="1">
            <a:spLocks noChangeArrowheads="1"/>
          </p:cNvSpPr>
          <p:nvPr/>
        </p:nvSpPr>
        <p:spPr bwMode="auto">
          <a:xfrm>
            <a:off x="4302125" y="2168525"/>
            <a:ext cx="2517775" cy="498475"/>
          </a:xfrm>
          <a:prstGeom prst="rect">
            <a:avLst/>
          </a:prstGeom>
          <a:solidFill>
            <a:srgbClr val="FFFF99"/>
          </a:solidFill>
          <a:ln w="9525">
            <a:noFill/>
            <a:miter lim="800000"/>
            <a:headEnd/>
            <a:tailEnd/>
          </a:ln>
        </p:spPr>
        <p:txBody>
          <a:bodyPr lIns="0" tIns="0" rIns="0" bIns="0"/>
          <a:lstStyle/>
          <a:p>
            <a:pPr algn="ctr"/>
            <a:r>
              <a:rPr lang="uk-UA" sz="1400" b="1" i="1"/>
              <a:t>Межа спостережуваного Всесвіту</a:t>
            </a:r>
            <a:endParaRPr lang="uk-UA" sz="1400"/>
          </a:p>
        </p:txBody>
      </p:sp>
      <p:sp>
        <p:nvSpPr>
          <p:cNvPr id="125997" name="Text Box 45"/>
          <p:cNvSpPr txBox="1">
            <a:spLocks noChangeArrowheads="1"/>
          </p:cNvSpPr>
          <p:nvPr/>
        </p:nvSpPr>
        <p:spPr bwMode="auto">
          <a:xfrm>
            <a:off x="1774825" y="2917825"/>
            <a:ext cx="1536700" cy="358775"/>
          </a:xfrm>
          <a:prstGeom prst="rect">
            <a:avLst/>
          </a:prstGeom>
          <a:solidFill>
            <a:srgbClr val="FFFFFF"/>
          </a:solidFill>
          <a:ln w="9525">
            <a:noFill/>
            <a:miter lim="800000"/>
            <a:headEnd/>
            <a:tailEnd/>
          </a:ln>
        </p:spPr>
        <p:txBody>
          <a:bodyPr lIns="0" tIns="0" rIns="0" bIns="0"/>
          <a:lstStyle/>
          <a:p>
            <a:pPr algn="ctr"/>
            <a:r>
              <a:rPr lang="uk-UA" sz="2000" b="1" i="1">
                <a:solidFill>
                  <a:srgbClr val="FF0066"/>
                </a:solidFill>
              </a:rPr>
              <a:t>Мегасвіт </a:t>
            </a:r>
            <a:endParaRPr lang="uk-UA" sz="2000">
              <a:solidFill>
                <a:srgbClr val="FF0066"/>
              </a:solidFill>
            </a:endParaRPr>
          </a:p>
        </p:txBody>
      </p:sp>
      <p:sp>
        <p:nvSpPr>
          <p:cNvPr id="125998" name="Line 46"/>
          <p:cNvSpPr>
            <a:spLocks noChangeShapeType="1"/>
          </p:cNvSpPr>
          <p:nvPr/>
        </p:nvSpPr>
        <p:spPr bwMode="auto">
          <a:xfrm flipV="1">
            <a:off x="1698625" y="2222500"/>
            <a:ext cx="0" cy="3497263"/>
          </a:xfrm>
          <a:prstGeom prst="line">
            <a:avLst/>
          </a:prstGeom>
          <a:noFill/>
          <a:ln w="28575">
            <a:solidFill>
              <a:srgbClr val="000000"/>
            </a:solidFill>
            <a:round/>
            <a:headEnd/>
            <a:tailEnd type="triangle" w="med" len="med"/>
          </a:ln>
        </p:spPr>
        <p:txBody>
          <a:bodyPr/>
          <a:lstStyle/>
          <a:p>
            <a:endParaRPr lang="ru-RU"/>
          </a:p>
        </p:txBody>
      </p:sp>
      <p:sp>
        <p:nvSpPr>
          <p:cNvPr id="125999" name="Line 47"/>
          <p:cNvSpPr>
            <a:spLocks noChangeShapeType="1"/>
          </p:cNvSpPr>
          <p:nvPr/>
        </p:nvSpPr>
        <p:spPr bwMode="auto">
          <a:xfrm>
            <a:off x="1698625" y="5719763"/>
            <a:ext cx="5778500" cy="0"/>
          </a:xfrm>
          <a:prstGeom prst="line">
            <a:avLst/>
          </a:prstGeom>
          <a:noFill/>
          <a:ln w="28575">
            <a:solidFill>
              <a:srgbClr val="000000"/>
            </a:solidFill>
            <a:round/>
            <a:headEnd/>
            <a:tailEnd type="triangle" w="med" len="med"/>
          </a:ln>
        </p:spPr>
        <p:txBody>
          <a:bodyPr/>
          <a:lstStyle/>
          <a:p>
            <a:endParaRPr lang="ru-RU"/>
          </a:p>
        </p:txBody>
      </p:sp>
      <p:sp>
        <p:nvSpPr>
          <p:cNvPr id="126000" name="Rectangle 4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3169" name="Rectangle 49"/>
          <p:cNvSpPr>
            <a:spLocks noChangeArrowheads="1"/>
          </p:cNvSpPr>
          <p:nvPr/>
        </p:nvSpPr>
        <p:spPr bwMode="auto">
          <a:xfrm>
            <a:off x="522288" y="188913"/>
            <a:ext cx="8229600" cy="1384300"/>
          </a:xfrm>
          <a:prstGeom prst="rect">
            <a:avLst/>
          </a:prstGeom>
          <a:noFill/>
          <a:ln w="9525">
            <a:noFill/>
            <a:miter lim="800000"/>
            <a:headEnd/>
            <a:tailEnd/>
          </a:ln>
          <a:effectLst/>
        </p:spPr>
        <p:txBody>
          <a:bodyPr anchor="ctr"/>
          <a:lstStyle/>
          <a:p>
            <a:pPr algn="ctr">
              <a:defRPr/>
            </a:pPr>
            <a:r>
              <a:rPr lang="uk-UA" sz="4000" b="1" i="1" dirty="0">
                <a:latin typeface="Arial" pitchFamily="34" charset="0"/>
                <a:cs typeface="Arial" pitchFamily="34" charset="0"/>
              </a:rPr>
              <a:t>МАСШТАБИ МІКРО-, МАКРО- ТА МЕГАСВІТІВ</a:t>
            </a:r>
          </a:p>
        </p:txBody>
      </p:sp>
      <p:sp>
        <p:nvSpPr>
          <p:cNvPr id="126002" name="Text Box 50"/>
          <p:cNvSpPr txBox="1">
            <a:spLocks noChangeArrowheads="1"/>
          </p:cNvSpPr>
          <p:nvPr/>
        </p:nvSpPr>
        <p:spPr bwMode="auto">
          <a:xfrm>
            <a:off x="2006600" y="2619375"/>
            <a:ext cx="444500" cy="250825"/>
          </a:xfrm>
          <a:prstGeom prst="rect">
            <a:avLst/>
          </a:prstGeom>
          <a:solidFill>
            <a:srgbClr val="FFFF99"/>
          </a:solidFill>
          <a:ln w="9525">
            <a:noFill/>
            <a:miter lim="800000"/>
            <a:headEnd/>
            <a:tailEnd/>
          </a:ln>
        </p:spPr>
        <p:txBody>
          <a:bodyPr lIns="0" tIns="0" rIns="0" bIns="0"/>
          <a:lstStyle/>
          <a:p>
            <a:pPr algn="ctr"/>
            <a:r>
              <a:rPr lang="uk-UA" sz="1600" b="1"/>
              <a:t>10</a:t>
            </a:r>
            <a:r>
              <a:rPr lang="uk-UA" sz="1600" b="1" baseline="30000"/>
              <a:t>26</a:t>
            </a:r>
            <a:endParaRPr lang="uk-UA" sz="1600" b="1"/>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b="1" i="1" dirty="0">
                <a:latin typeface="Arial" pitchFamily="34" charset="0"/>
                <a:cs typeface="Arial" pitchFamily="34" charset="0"/>
              </a:rPr>
              <a:t>НАШ ВСЕСВІТ</a:t>
            </a:r>
            <a:r>
              <a:rPr lang="ru-RU" b="1" i="1" dirty="0" smtClean="0">
                <a:latin typeface="Arial" pitchFamily="34" charset="0"/>
                <a:cs typeface="Arial" pitchFamily="34" charset="0"/>
              </a:rPr>
              <a:t> </a:t>
            </a:r>
            <a:r>
              <a:rPr lang="ru-RU" b="1" i="1" dirty="0">
                <a:latin typeface="Arial" pitchFamily="34" charset="0"/>
                <a:cs typeface="Arial" pitchFamily="34" charset="0"/>
              </a:rPr>
              <a:t>ГОЛОГРАМА?</a:t>
            </a:r>
            <a:endParaRPr lang="ru-RU" dirty="0"/>
          </a:p>
        </p:txBody>
      </p:sp>
      <p:sp>
        <p:nvSpPr>
          <p:cNvPr id="3" name="Объект 2"/>
          <p:cNvSpPr>
            <a:spLocks noGrp="1"/>
          </p:cNvSpPr>
          <p:nvPr>
            <p:ph idx="1"/>
          </p:nvPr>
        </p:nvSpPr>
        <p:spPr>
          <a:xfrm>
            <a:off x="3275856" y="1108310"/>
            <a:ext cx="5472608" cy="4929411"/>
          </a:xfrm>
        </p:spPr>
        <p:txBody>
          <a:bodyPr>
            <a:normAutofit fontScale="92500"/>
          </a:bodyPr>
          <a:lstStyle/>
          <a:p>
            <a:pPr marL="0" indent="0" algn="just"/>
            <a:r>
              <a:rPr lang="uk-UA" sz="1400" dirty="0" smtClean="0">
                <a:latin typeface="Times New Roman" pitchFamily="18" charset="0"/>
                <a:cs typeface="Times New Roman" pitchFamily="18" charset="0"/>
              </a:rPr>
              <a:t>Згідно з думкою </a:t>
            </a:r>
            <a:r>
              <a:rPr lang="uk-UA" sz="1400" dirty="0" err="1" smtClean="0">
                <a:latin typeface="Times New Roman" pitchFamily="18" charset="0"/>
                <a:cs typeface="Times New Roman" pitchFamily="18" charset="0"/>
              </a:rPr>
              <a:t>Крейга</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Хогана</a:t>
            </a:r>
            <a:r>
              <a:rPr lang="uk-UA" sz="1400" dirty="0" smtClean="0">
                <a:latin typeface="Times New Roman" pitchFamily="18" charset="0"/>
                <a:cs typeface="Times New Roman" pitchFamily="18" charset="0"/>
              </a:rPr>
              <a:t>, директора центру квантової астрофізики лабораторії Фермі і за сумісництвом професора астрономії та астрофізики Університету Чикаго, Всесвіт являє собою сферу, поверхня якої покрита елементами </a:t>
            </a:r>
            <a:r>
              <a:rPr lang="uk-UA" sz="1400" dirty="0" err="1" smtClean="0">
                <a:latin typeface="Times New Roman" pitchFamily="18" charset="0"/>
                <a:cs typeface="Times New Roman" pitchFamily="18" charset="0"/>
              </a:rPr>
              <a:t>планківської</a:t>
            </a:r>
            <a:r>
              <a:rPr lang="uk-UA" sz="1400" dirty="0" smtClean="0">
                <a:latin typeface="Times New Roman" pitchFamily="18" charset="0"/>
                <a:cs typeface="Times New Roman" pitchFamily="18" charset="0"/>
              </a:rPr>
              <a:t> довжини. Кожен несе в собі одиницю інформації - біт. А те, що всередині, - створена ними голограма. </a:t>
            </a:r>
            <a:r>
              <a:rPr lang="uk-UA" sz="1400" b="1" i="1" dirty="0" smtClean="0">
                <a:latin typeface="Times New Roman" pitchFamily="18" charset="0"/>
                <a:cs typeface="Times New Roman" pitchFamily="18" charset="0"/>
              </a:rPr>
              <a:t>Згідно голографічному принципу кількість інформації, яка міститься на поверхні сфери, має збігатися з кількістю всередині</a:t>
            </a:r>
            <a:r>
              <a:rPr lang="uk-UA" sz="1400" dirty="0" smtClean="0">
                <a:latin typeface="Times New Roman" pitchFamily="18" charset="0"/>
                <a:cs typeface="Times New Roman" pitchFamily="18" charset="0"/>
              </a:rPr>
              <a:t>. А так і виходить за умови, що "внутрішні" </a:t>
            </a:r>
            <a:r>
              <a:rPr lang="uk-UA" sz="1400" dirty="0" err="1" smtClean="0">
                <a:latin typeface="Times New Roman" pitchFamily="18" charset="0"/>
                <a:cs typeface="Times New Roman" pitchFamily="18" charset="0"/>
              </a:rPr>
              <a:t>пікселі</a:t>
            </a:r>
            <a:r>
              <a:rPr lang="uk-UA" sz="1400" dirty="0" smtClean="0">
                <a:latin typeface="Times New Roman" pitchFamily="18" charset="0"/>
                <a:cs typeface="Times New Roman" pitchFamily="18" charset="0"/>
              </a:rPr>
              <a:t> набагато крупніші "зовнішніх". </a:t>
            </a:r>
            <a:r>
              <a:rPr lang="uk-UA" sz="1400" dirty="0" err="1" smtClean="0">
                <a:latin typeface="Times New Roman" pitchFamily="18" charset="0"/>
                <a:cs typeface="Times New Roman" pitchFamily="18" charset="0"/>
              </a:rPr>
              <a:t>Хоган</a:t>
            </a:r>
            <a:r>
              <a:rPr lang="uk-UA" sz="1400" dirty="0" smtClean="0">
                <a:latin typeface="Times New Roman" pitchFamily="18" charset="0"/>
                <a:cs typeface="Times New Roman" pitchFamily="18" charset="0"/>
              </a:rPr>
              <a:t> припустив, що великі </a:t>
            </a:r>
            <a:r>
              <a:rPr lang="uk-UA" sz="1400" dirty="0" err="1" smtClean="0">
                <a:latin typeface="Times New Roman" pitchFamily="18" charset="0"/>
                <a:cs typeface="Times New Roman" pitchFamily="18" charset="0"/>
              </a:rPr>
              <a:t>пікселі</a:t>
            </a:r>
            <a:r>
              <a:rPr lang="uk-UA" sz="1400" dirty="0" smtClean="0">
                <a:latin typeface="Times New Roman" pitchFamily="18" charset="0"/>
                <a:cs typeface="Times New Roman" pitchFamily="18" charset="0"/>
              </a:rPr>
              <a:t> просто зобов'язані проявляти себе в експериментах з виявлення гравітаційних хвиль. Він поцікавився у колег, що працювали на GEO600, не чи спостерігають вони щось дивне. Отримав відповідь – спостерігають, оскільки, експеримент супроводжує "шум", який спотворює результати. На думку </a:t>
            </a:r>
            <a:r>
              <a:rPr lang="uk-UA" sz="1400" dirty="0" err="1" smtClean="0">
                <a:latin typeface="Times New Roman" pitchFamily="18" charset="0"/>
                <a:cs typeface="Times New Roman" pitchFamily="18" charset="0"/>
              </a:rPr>
              <a:t>Крейга</a:t>
            </a:r>
            <a:r>
              <a:rPr lang="uk-UA" sz="1400" dirty="0" smtClean="0">
                <a:latin typeface="Times New Roman" pitchFamily="18" charset="0"/>
                <a:cs typeface="Times New Roman" pitchFamily="18" charset="0"/>
              </a:rPr>
              <a:t> це  не "шум", а тремтіння тих самих великих </a:t>
            </a:r>
            <a:r>
              <a:rPr lang="uk-UA" sz="1400" dirty="0" err="1" smtClean="0">
                <a:latin typeface="Times New Roman" pitchFamily="18" charset="0"/>
                <a:cs typeface="Times New Roman" pitchFamily="18" charset="0"/>
              </a:rPr>
              <a:t>пікселів</a:t>
            </a:r>
            <a:r>
              <a:rPr lang="uk-UA" sz="1400" dirty="0" smtClean="0">
                <a:latin typeface="Times New Roman" pitchFamily="18" charset="0"/>
                <a:cs typeface="Times New Roman" pitchFamily="18" charset="0"/>
              </a:rPr>
              <a:t> тканини простору-часу. </a:t>
            </a:r>
          </a:p>
          <a:p>
            <a:pPr marL="0" indent="0" algn="just"/>
            <a:r>
              <a:rPr lang="uk-UA" sz="1400" dirty="0" smtClean="0">
                <a:latin typeface="Times New Roman" pitchFamily="18" charset="0"/>
                <a:cs typeface="Times New Roman" pitchFamily="18" charset="0"/>
              </a:rPr>
              <a:t>З тих пір пройшло 5 років. За цей час </a:t>
            </a:r>
            <a:r>
              <a:rPr lang="uk-UA" sz="1400" dirty="0" err="1" smtClean="0">
                <a:latin typeface="Times New Roman" pitchFamily="18" charset="0"/>
                <a:cs typeface="Times New Roman" pitchFamily="18" charset="0"/>
              </a:rPr>
              <a:t>Хогану</a:t>
            </a:r>
            <a:r>
              <a:rPr lang="uk-UA" sz="1400" dirty="0" smtClean="0">
                <a:latin typeface="Times New Roman" pitchFamily="18" charset="0"/>
                <a:cs typeface="Times New Roman" pitchFamily="18" charset="0"/>
              </a:rPr>
              <a:t> вдалося створити свій інтерферометр - </a:t>
            </a:r>
            <a:r>
              <a:rPr lang="uk-UA" sz="1400" b="1" i="1" dirty="0" err="1" smtClean="0">
                <a:solidFill>
                  <a:srgbClr val="C00000"/>
                </a:solidFill>
                <a:latin typeface="Times New Roman" pitchFamily="18" charset="0"/>
                <a:cs typeface="Times New Roman" pitchFamily="18" charset="0"/>
              </a:rPr>
              <a:t>Holometer</a:t>
            </a:r>
            <a:r>
              <a:rPr lang="uk-UA" sz="1400" dirty="0" smtClean="0">
                <a:latin typeface="Times New Roman" pitchFamily="18" charset="0"/>
                <a:cs typeface="Times New Roman" pitchFamily="18" charset="0"/>
              </a:rPr>
              <a:t>, за допомогою якого він має намір особисто переконатися в існуванні великих </a:t>
            </a:r>
            <a:r>
              <a:rPr lang="uk-UA" sz="1400" dirty="0" err="1" smtClean="0">
                <a:latin typeface="Times New Roman" pitchFamily="18" charset="0"/>
                <a:cs typeface="Times New Roman" pitchFamily="18" charset="0"/>
              </a:rPr>
              <a:t>пікселів</a:t>
            </a:r>
            <a:r>
              <a:rPr lang="uk-UA" sz="1400" dirty="0" smtClean="0">
                <a:latin typeface="Times New Roman" pitchFamily="18" charset="0"/>
                <a:cs typeface="Times New Roman" pitchFamily="18" charset="0"/>
              </a:rPr>
              <a:t>. Принцип роботи приладу той же, що і у GEO600. Але лазерний промінь потужніший, а сам прилад - </a:t>
            </a:r>
            <a:r>
              <a:rPr lang="uk-UA" sz="1400" dirty="0" err="1" smtClean="0">
                <a:latin typeface="Times New Roman" pitchFamily="18" charset="0"/>
                <a:cs typeface="Times New Roman" pitchFamily="18" charset="0"/>
              </a:rPr>
              <a:t>чутливіший</a:t>
            </a:r>
            <a:r>
              <a:rPr lang="uk-UA" sz="1400" dirty="0" smtClean="0">
                <a:latin typeface="Times New Roman" pitchFamily="18" charset="0"/>
                <a:cs typeface="Times New Roman" pitchFamily="18" charset="0"/>
              </a:rPr>
              <a:t>. Отримана в результаті експериментів інтерференційна картина повинна продемонструвати, чи тремтить тканина простору-часу своїми великими </a:t>
            </a:r>
            <a:r>
              <a:rPr lang="uk-UA" sz="1400" dirty="0" err="1" smtClean="0">
                <a:latin typeface="Times New Roman" pitchFamily="18" charset="0"/>
                <a:cs typeface="Times New Roman" pitchFamily="18" charset="0"/>
              </a:rPr>
              <a:t>пікселями</a:t>
            </a:r>
            <a:r>
              <a:rPr lang="uk-UA" sz="1400" dirty="0" smtClean="0">
                <a:latin typeface="Times New Roman" pitchFamily="18" charset="0"/>
                <a:cs typeface="Times New Roman" pitchFamily="18" charset="0"/>
              </a:rPr>
              <a:t> чи ні. Якщо ми щось побачимо, то це повністю змінить сучасні уявлення про будову Всесвіту, - каже </a:t>
            </a:r>
            <a:r>
              <a:rPr lang="uk-UA" sz="1400" dirty="0" err="1" smtClean="0">
                <a:latin typeface="Times New Roman" pitchFamily="18" charset="0"/>
                <a:cs typeface="Times New Roman" pitchFamily="18" charset="0"/>
              </a:rPr>
              <a:t>Хоган</a:t>
            </a:r>
            <a:r>
              <a:rPr lang="uk-UA" sz="1400" dirty="0" smtClean="0">
                <a:latin typeface="Times New Roman" pitchFamily="18" charset="0"/>
                <a:cs typeface="Times New Roman" pitchFamily="18" charset="0"/>
              </a:rPr>
              <a:t>. - </a:t>
            </a:r>
            <a:r>
              <a:rPr lang="uk-UA" sz="1400" b="1" i="1" dirty="0" smtClean="0">
                <a:latin typeface="Times New Roman" pitchFamily="18" charset="0"/>
                <a:cs typeface="Times New Roman" pitchFamily="18" charset="0"/>
              </a:rPr>
              <a:t>виявиться, що в її основі не частинки, а хвилі і їх взаємодія</a:t>
            </a:r>
            <a:r>
              <a:rPr lang="uk-UA" sz="1400" dirty="0" smtClean="0">
                <a:latin typeface="Times New Roman" pitchFamily="18" charset="0"/>
                <a:cs typeface="Times New Roman" pitchFamily="18" charset="0"/>
              </a:rPr>
              <a:t>. </a:t>
            </a:r>
          </a:p>
          <a:p>
            <a:pPr marL="0" indent="0" algn="just"/>
            <a:r>
              <a:rPr lang="uk-UA" sz="1400" b="1" i="1" dirty="0" smtClean="0">
                <a:solidFill>
                  <a:srgbClr val="C00000"/>
                </a:solidFill>
                <a:latin typeface="Times New Roman" pitchFamily="18" charset="0"/>
                <a:cs typeface="Times New Roman" pitchFamily="18" charset="0"/>
              </a:rPr>
              <a:t>Нарешті виникає питання, а хто зробив голограму-всесвіт.</a:t>
            </a:r>
            <a:endParaRPr lang="uk-UA" sz="1400" b="1" i="1" dirty="0">
              <a:solidFill>
                <a:srgbClr val="C00000"/>
              </a:solidFill>
              <a:latin typeface="Times New Roman" pitchFamily="18" charset="0"/>
              <a:cs typeface="Times New Roman" pitchFamily="18" charset="0"/>
            </a:endParaRPr>
          </a:p>
        </p:txBody>
      </p:sp>
      <p:pic>
        <p:nvPicPr>
          <p:cNvPr id="4" name="Picture 2" descr="http://ki.ill.in.ua/a/675x0/24011139.jpg?t=63549169075717783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206691"/>
            <a:ext cx="2736303" cy="2193096"/>
          </a:xfrm>
          <a:prstGeom prst="rect">
            <a:avLst/>
          </a:prstGeom>
          <a:noFill/>
          <a:extLst>
            <a:ext uri="{909E8E84-426E-40DD-AFC4-6F175D3DCCD1}">
              <a14:hiddenFill xmlns:a14="http://schemas.microsoft.com/office/drawing/2010/main" xmlns="">
                <a:solidFill>
                  <a:srgbClr val="FFFFFF"/>
                </a:solidFill>
              </a14:hiddenFill>
            </a:ext>
          </a:extLst>
        </p:spPr>
      </p:pic>
      <p:pic>
        <p:nvPicPr>
          <p:cNvPr id="78850" name="Picture 2" descr="Sceptic-Ratio. Конец науки. 3. Стивен Хокинг в авангарде жёлтой науки"/>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7544" y="3431633"/>
            <a:ext cx="2726644" cy="222494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323528" y="6093296"/>
            <a:ext cx="8568952" cy="738664"/>
          </a:xfrm>
          <a:prstGeom prst="rect">
            <a:avLst/>
          </a:prstGeom>
        </p:spPr>
        <p:txBody>
          <a:bodyPr wrap="square">
            <a:spAutoFit/>
          </a:bodyPr>
          <a:lstStyle/>
          <a:p>
            <a:r>
              <a:rPr lang="en-GB" sz="1400" dirty="0">
                <a:latin typeface="Times New Roman" pitchFamily="18" charset="0"/>
                <a:cs typeface="Times New Roman" pitchFamily="18" charset="0"/>
              </a:rPr>
              <a:t>https://ru.wikipedia.org/wiki/%CA%E2%E0%ED%F2%EE%E2%E0%FF_%E7%E0%EF%F3%F2%E0%ED%ED%EE%F1%F2%FC#.D0.A1.D0.BE.D0.B2.D1.80.D0.B5.D0.BC.D0.B5.D0.BD.D0.BD.D1.8B.D0.B9_.D1.8D.D1.82.D0.B0.D0.BF</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2582831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527050" y="0"/>
            <a:ext cx="8229600" cy="904875"/>
          </a:xfrm>
        </p:spPr>
        <p:txBody>
          <a:bodyPr/>
          <a:lstStyle/>
          <a:p>
            <a:r>
              <a:rPr lang="ru-RU" sz="3200" b="1" i="1" dirty="0" smtClean="0">
                <a:latin typeface="Arial" pitchFamily="34" charset="0"/>
                <a:cs typeface="Arial" pitchFamily="34" charset="0"/>
              </a:rPr>
              <a:t>АСТРОСОЦІОЛОГІЧНИЙ ПАРАДОКС</a:t>
            </a:r>
            <a:r>
              <a:rPr lang="ru-RU" sz="4000" dirty="0" smtClean="0">
                <a:latin typeface="Arial" pitchFamily="34" charset="0"/>
                <a:cs typeface="Arial" pitchFamily="34" charset="0"/>
              </a:rPr>
              <a:t> </a:t>
            </a:r>
          </a:p>
        </p:txBody>
      </p:sp>
      <p:sp>
        <p:nvSpPr>
          <p:cNvPr id="46083" name="Rectangle 3"/>
          <p:cNvSpPr>
            <a:spLocks noGrp="1" noChangeArrowheads="1"/>
          </p:cNvSpPr>
          <p:nvPr>
            <p:ph type="body" idx="1"/>
          </p:nvPr>
        </p:nvSpPr>
        <p:spPr>
          <a:xfrm>
            <a:off x="5194300" y="806450"/>
            <a:ext cx="3575050" cy="1784350"/>
          </a:xfrm>
        </p:spPr>
        <p:txBody>
          <a:bodyPr/>
          <a:lstStyle/>
          <a:p>
            <a:pPr algn="just">
              <a:buFontTx/>
              <a:buNone/>
            </a:pPr>
            <a:r>
              <a:rPr lang="uk-UA" sz="1600" b="1" i="1" smtClean="0">
                <a:latin typeface="Times New Roman" pitchFamily="18" charset="0"/>
              </a:rPr>
              <a:t>Чудеса не суперечать </a:t>
            </a:r>
          </a:p>
          <a:p>
            <a:pPr algn="just">
              <a:buFontTx/>
              <a:buNone/>
            </a:pPr>
            <a:r>
              <a:rPr lang="uk-UA" sz="1600" b="1" i="1" smtClean="0">
                <a:latin typeface="Times New Roman" pitchFamily="18" charset="0"/>
              </a:rPr>
              <a:t>законам природи.</a:t>
            </a:r>
          </a:p>
          <a:p>
            <a:pPr algn="just">
              <a:buFontTx/>
              <a:buNone/>
            </a:pPr>
            <a:r>
              <a:rPr lang="uk-UA" sz="1600" b="1" i="1" smtClean="0">
                <a:latin typeface="Times New Roman" pitchFamily="18" charset="0"/>
              </a:rPr>
              <a:t>Вони суперечать лише нашим </a:t>
            </a:r>
          </a:p>
          <a:p>
            <a:pPr algn="just">
              <a:buFontTx/>
              <a:buNone/>
            </a:pPr>
            <a:r>
              <a:rPr lang="uk-UA" sz="1600" b="1" i="1" smtClean="0">
                <a:latin typeface="Times New Roman" pitchFamily="18" charset="0"/>
              </a:rPr>
              <a:t>уявленням про закони природи</a:t>
            </a:r>
          </a:p>
          <a:p>
            <a:pPr algn="just">
              <a:buFontTx/>
              <a:buNone/>
            </a:pPr>
            <a:r>
              <a:rPr lang="uk-UA" sz="1600" smtClean="0">
                <a:latin typeface="Times New Roman" pitchFamily="18" charset="0"/>
              </a:rPr>
              <a:t>                              </a:t>
            </a:r>
            <a:r>
              <a:rPr lang="uk-UA" sz="1600" b="1" i="1" smtClean="0">
                <a:latin typeface="Times New Roman" pitchFamily="18" charset="0"/>
              </a:rPr>
              <a:t>Августін Блажений</a:t>
            </a:r>
            <a:endParaRPr lang="ru-RU" sz="1600" b="1" i="1" smtClean="0">
              <a:latin typeface="Times New Roman" pitchFamily="18" charset="0"/>
            </a:endParaRPr>
          </a:p>
        </p:txBody>
      </p:sp>
      <p:sp>
        <p:nvSpPr>
          <p:cNvPr id="46084" name="Rectangle 4"/>
          <p:cNvSpPr>
            <a:spLocks noChangeArrowheads="1"/>
          </p:cNvSpPr>
          <p:nvPr/>
        </p:nvSpPr>
        <p:spPr bwMode="auto">
          <a:xfrm>
            <a:off x="438150" y="2352675"/>
            <a:ext cx="8320088" cy="4094163"/>
          </a:xfrm>
          <a:prstGeom prst="rect">
            <a:avLst/>
          </a:prstGeom>
          <a:noFill/>
          <a:ln w="9525">
            <a:noFill/>
            <a:miter lim="800000"/>
            <a:headEnd/>
            <a:tailEnd/>
          </a:ln>
        </p:spPr>
        <p:txBody>
          <a:bodyPr anchor="ctr">
            <a:spAutoFit/>
          </a:bodyPr>
          <a:lstStyle/>
          <a:p>
            <a:pPr algn="just">
              <a:tabLst>
                <a:tab pos="4410075" algn="l"/>
              </a:tabLst>
            </a:pPr>
            <a:r>
              <a:rPr lang="uk-UA" sz="1300" b="1" i="1">
                <a:latin typeface="Times New Roman" pitchFamily="18" charset="0"/>
              </a:rPr>
              <a:t>Включення життя та розуму у фізичну картину світу є основним завданням сучасної наукової революції</a:t>
            </a:r>
            <a:r>
              <a:rPr lang="uk-UA" sz="1300" i="1">
                <a:latin typeface="Times New Roman" pitchFamily="18" charset="0"/>
              </a:rPr>
              <a:t>. </a:t>
            </a:r>
            <a:r>
              <a:rPr lang="uk-UA" sz="1300">
                <a:latin typeface="Times New Roman" pitchFamily="18" charset="0"/>
              </a:rPr>
              <a:t>У зв’язку з цим останнім часом проблема виникнення, існування і розповсюдженості життя у Всесвіті інтенсивно розробляється вченими як теоретично, так і експериментально. Важливу роль тут відіграє розуміння так званого астросоціологічного парадоксу (АС-парадоксу).</a:t>
            </a:r>
            <a:endParaRPr lang="ru-RU" sz="1300">
              <a:latin typeface="Times New Roman" pitchFamily="18" charset="0"/>
            </a:endParaRPr>
          </a:p>
          <a:p>
            <a:pPr algn="just">
              <a:tabLst>
                <a:tab pos="4410075" algn="l"/>
              </a:tabLst>
            </a:pPr>
            <a:r>
              <a:rPr lang="uk-UA" sz="1300">
                <a:latin typeface="Times New Roman" pitchFamily="18" charset="0"/>
              </a:rPr>
              <a:t>АС - парадокс формулюється так. З сучасних уявлень про будову навколишнього світу випливає, </a:t>
            </a:r>
            <a:r>
              <a:rPr lang="uk-UA" sz="1300">
                <a:solidFill>
                  <a:srgbClr val="C00000"/>
                </a:solidFill>
                <a:latin typeface="Times New Roman" pitchFamily="18" charset="0"/>
              </a:rPr>
              <a:t>що </a:t>
            </a:r>
            <a:r>
              <a:rPr lang="uk-UA" sz="1300" b="1" i="1">
                <a:solidFill>
                  <a:srgbClr val="C00000"/>
                </a:solidFill>
                <a:latin typeface="Times New Roman" pitchFamily="18" charset="0"/>
              </a:rPr>
              <a:t>життя та розум повинні неминуче повсюдно виникати у Всесвіті</a:t>
            </a:r>
            <a:r>
              <a:rPr lang="uk-UA" sz="1300">
                <a:latin typeface="Times New Roman" pitchFamily="18" charset="0"/>
              </a:rPr>
              <a:t>, а людство повинно спостерігати прояви діяльності позаземних цивілізацій (ПЦ) як у космосі, так і на Землі. Разом з тим експериментальний пошук сигналів ПЦ та інших проявів їх існування, що здійснюється людством вже протягом більше ніж 40 років у рамках програм </a:t>
            </a:r>
            <a:r>
              <a:rPr lang="uk-UA" sz="1300" i="1">
                <a:latin typeface="Times New Roman" pitchFamily="18" charset="0"/>
              </a:rPr>
              <a:t>CETI</a:t>
            </a:r>
            <a:r>
              <a:rPr lang="uk-UA" sz="1300">
                <a:latin typeface="Times New Roman" pitchFamily="18" charset="0"/>
              </a:rPr>
              <a:t> (</a:t>
            </a:r>
            <a:r>
              <a:rPr lang="uk-UA" sz="1300" i="1">
                <a:latin typeface="Times New Roman" pitchFamily="18" charset="0"/>
              </a:rPr>
              <a:t>Communication with Extra Terrestrial Intelligence</a:t>
            </a:r>
            <a:r>
              <a:rPr lang="uk-UA" sz="1300">
                <a:latin typeface="Times New Roman" pitchFamily="18" charset="0"/>
              </a:rPr>
              <a:t> – “Зв’язок з ПЦ”) та </a:t>
            </a:r>
            <a:r>
              <a:rPr lang="uk-UA" sz="1300" i="1">
                <a:latin typeface="Times New Roman" pitchFamily="18" charset="0"/>
              </a:rPr>
              <a:t>SETI</a:t>
            </a:r>
            <a:r>
              <a:rPr lang="uk-UA" sz="1300">
                <a:latin typeface="Times New Roman" pitchFamily="18" charset="0"/>
              </a:rPr>
              <a:t> (</a:t>
            </a:r>
            <a:r>
              <a:rPr lang="uk-UA" sz="1300" i="1">
                <a:latin typeface="Times New Roman" pitchFamily="18" charset="0"/>
              </a:rPr>
              <a:t>Search of Extra Terrestrial Intelligence</a:t>
            </a:r>
            <a:r>
              <a:rPr lang="uk-UA" sz="1300">
                <a:latin typeface="Times New Roman" pitchFamily="18" charset="0"/>
              </a:rPr>
              <a:t> – “Пошук ПЦ”), до позитивних результатів не привів. Виникає вражаюче </a:t>
            </a:r>
            <a:r>
              <a:rPr lang="uk-UA" sz="1300" i="1">
                <a:latin typeface="Times New Roman" pitchFamily="18" charset="0"/>
              </a:rPr>
              <a:t>протиріччя між теорією і експериментом</a:t>
            </a:r>
            <a:r>
              <a:rPr lang="uk-UA" sz="1300">
                <a:latin typeface="Times New Roman" pitchFamily="18" charset="0"/>
              </a:rPr>
              <a:t>, </a:t>
            </a:r>
            <a:r>
              <a:rPr lang="uk-UA" sz="1300" i="1">
                <a:latin typeface="Times New Roman" pitchFamily="18" charset="0"/>
              </a:rPr>
              <a:t>яке</a:t>
            </a:r>
            <a:r>
              <a:rPr lang="uk-UA" sz="1300">
                <a:latin typeface="Times New Roman" pitchFamily="18" charset="0"/>
              </a:rPr>
              <a:t> </a:t>
            </a:r>
            <a:r>
              <a:rPr lang="uk-UA" sz="1300" i="1">
                <a:latin typeface="Times New Roman" pitchFamily="18" charset="0"/>
              </a:rPr>
              <a:t>і одержало назву АС-парадокса</a:t>
            </a:r>
            <a:r>
              <a:rPr lang="uk-UA" sz="1300">
                <a:latin typeface="Times New Roman" pitchFamily="18" charset="0"/>
              </a:rPr>
              <a:t>. Фактично АС-парадокс є викликом основним установкам та принципам сучасного еволюційно-синергетичного мислення і тому вимагає свого конструктивного розв’язку. </a:t>
            </a:r>
            <a:endParaRPr lang="ru-RU" sz="1300">
              <a:latin typeface="Times New Roman" pitchFamily="18" charset="0"/>
            </a:endParaRPr>
          </a:p>
          <a:p>
            <a:pPr algn="just">
              <a:tabLst>
                <a:tab pos="4410075" algn="l"/>
              </a:tabLst>
            </a:pPr>
            <a:r>
              <a:rPr lang="uk-UA" sz="1300">
                <a:latin typeface="Times New Roman" pitchFamily="18" charset="0"/>
              </a:rPr>
              <a:t>Під АС - парадоксом у найбільш загальному вигляді розуміють </a:t>
            </a:r>
            <a:r>
              <a:rPr lang="uk-UA" sz="1300" b="1" i="1">
                <a:solidFill>
                  <a:srgbClr val="C00000"/>
                </a:solidFill>
                <a:latin typeface="Times New Roman" pitchFamily="18" charset="0"/>
              </a:rPr>
              <a:t>суперечність між уявленнями про множинність ПЦ, які випливають з сучасної картини світу,  і відсутністю явних проявів їх діяльності</a:t>
            </a:r>
            <a:r>
              <a:rPr lang="uk-UA" sz="1300" i="1">
                <a:solidFill>
                  <a:srgbClr val="C00000"/>
                </a:solidFill>
                <a:latin typeface="Times New Roman" pitchFamily="18" charset="0"/>
              </a:rPr>
              <a:t>. </a:t>
            </a:r>
            <a:r>
              <a:rPr lang="uk-UA" sz="1300">
                <a:latin typeface="Times New Roman" pitchFamily="18" charset="0"/>
              </a:rPr>
              <a:t>У вузькому значенні його пов'язують з негативними результатами експериментів з пошуку сигналів ПЦ (</a:t>
            </a:r>
            <a:r>
              <a:rPr lang="uk-UA" sz="1300" i="1">
                <a:latin typeface="Times New Roman" pitchFamily="18" charset="0"/>
              </a:rPr>
              <a:t>слабка форма АС-парадокса</a:t>
            </a:r>
            <a:r>
              <a:rPr lang="uk-UA" sz="1300">
                <a:latin typeface="Times New Roman" pitchFamily="18" charset="0"/>
              </a:rPr>
              <a:t>); в більш широкому значенні – з відсутністю будь-яких спостережуваних проявів діяльності ПЦ у космічному просторі (спостереження так званого “</a:t>
            </a:r>
            <a:r>
              <a:rPr lang="uk-UA" sz="1300" i="1">
                <a:latin typeface="Times New Roman" pitchFamily="18" charset="0"/>
              </a:rPr>
              <a:t>космічного дива</a:t>
            </a:r>
            <a:r>
              <a:rPr lang="uk-UA" sz="1300">
                <a:latin typeface="Times New Roman" pitchFamily="18" charset="0"/>
              </a:rPr>
              <a:t>”); в цій формі АС-парадокс називають також </a:t>
            </a:r>
            <a:r>
              <a:rPr lang="uk-UA" sz="1300" i="1">
                <a:latin typeface="Times New Roman" pitchFamily="18" charset="0"/>
              </a:rPr>
              <a:t>парадоксом Мовчання Всесвіту</a:t>
            </a:r>
            <a:r>
              <a:rPr lang="uk-UA" sz="1300">
                <a:latin typeface="Times New Roman" pitchFamily="18" charset="0"/>
              </a:rPr>
              <a:t> (або </a:t>
            </a:r>
            <a:r>
              <a:rPr lang="uk-UA" sz="1300" i="1">
                <a:latin typeface="Times New Roman" pitchFamily="18" charset="0"/>
              </a:rPr>
              <a:t>Великого Мовчання</a:t>
            </a:r>
            <a:r>
              <a:rPr lang="uk-UA" sz="1300">
                <a:latin typeface="Times New Roman" pitchFamily="18" charset="0"/>
              </a:rPr>
              <a:t>). В найсильнішій формі парадокс трактується як суперечність між множинністю ПЦ, що передбачує теорія, і відсутністю колонізації або хоча б слідів діяльності, інопланетян на Землі (</a:t>
            </a:r>
            <a:r>
              <a:rPr lang="uk-UA" sz="1300" i="1">
                <a:latin typeface="Times New Roman" pitchFamily="18" charset="0"/>
              </a:rPr>
              <a:t>парадокс Фермі-Харта</a:t>
            </a:r>
            <a:r>
              <a:rPr lang="uk-UA" sz="1300">
                <a:latin typeface="Times New Roman" pitchFamily="18" charset="0"/>
              </a:rPr>
              <a:t>).</a:t>
            </a:r>
          </a:p>
        </p:txBody>
      </p:sp>
      <p:sp>
        <p:nvSpPr>
          <p:cNvPr id="46085" name="Номер слайда 5"/>
          <p:cNvSpPr>
            <a:spLocks noGrp="1"/>
          </p:cNvSpPr>
          <p:nvPr>
            <p:ph type="sldNum" sz="quarter" idx="12"/>
          </p:nvPr>
        </p:nvSpPr>
        <p:spPr>
          <a:noFill/>
        </p:spPr>
        <p:txBody>
          <a:bodyPr/>
          <a:lstStyle/>
          <a:p>
            <a:fld id="{508E01B9-1A07-426E-886E-B11380BA7036}" type="slidenum">
              <a:rPr lang="ru-RU" smtClean="0">
                <a:latin typeface="Arial" pitchFamily="34" charset="0"/>
              </a:rPr>
              <a:pPr/>
              <a:t>101</a:t>
            </a:fld>
            <a:endParaRPr lang="ru-RU" smtClean="0">
              <a:latin typeface="Arial" pitchFamily="34" charset="0"/>
            </a:endParaRPr>
          </a:p>
        </p:txBody>
      </p:sp>
      <p:sp>
        <p:nvSpPr>
          <p:cNvPr id="4608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82600" y="0"/>
            <a:ext cx="8229600" cy="1143000"/>
          </a:xfrm>
        </p:spPr>
        <p:txBody>
          <a:bodyPr>
            <a:noAutofit/>
          </a:bodyPr>
          <a:lstStyle/>
          <a:p>
            <a:r>
              <a:rPr lang="ru-RU" sz="3600" b="1" i="1" dirty="0" smtClean="0">
                <a:latin typeface="Arial" pitchFamily="34" charset="0"/>
                <a:cs typeface="Arial" pitchFamily="34" charset="0"/>
              </a:rPr>
              <a:t>ЕЛЕКТРОМАГНІТНИЙ МІХУР ЛЮДСТВА</a:t>
            </a:r>
          </a:p>
        </p:txBody>
      </p:sp>
      <p:sp>
        <p:nvSpPr>
          <p:cNvPr id="47107" name="Содержимое 2"/>
          <p:cNvSpPr>
            <a:spLocks noGrp="1"/>
          </p:cNvSpPr>
          <p:nvPr>
            <p:ph idx="1"/>
          </p:nvPr>
        </p:nvSpPr>
        <p:spPr>
          <a:xfrm>
            <a:off x="5157788" y="1358900"/>
            <a:ext cx="3554412" cy="4525963"/>
          </a:xfrm>
        </p:spPr>
        <p:txBody>
          <a:bodyPr>
            <a:normAutofit lnSpcReduction="10000"/>
          </a:bodyPr>
          <a:lstStyle/>
          <a:p>
            <a:pPr marL="0" indent="0" algn="just"/>
            <a:r>
              <a:rPr lang="uk-UA" sz="1400" dirty="0" smtClean="0">
                <a:latin typeface="Times New Roman" pitchFamily="18" charset="0"/>
                <a:cs typeface="Times New Roman" pitchFamily="18" charset="0"/>
              </a:rPr>
              <a:t>Радіо було винайдено в 1895 році. Ось з тих пір штучні електромагнітні сигнали і летять у простір - в усі його сторони зі швидкістю світла. З такою ж швидкістю розширюється і сфера, наповнена цими сигналами. Тільки в цій області можна почути людство. </a:t>
            </a:r>
            <a:r>
              <a:rPr lang="uk-UA" sz="1400" b="1" i="1" dirty="0" smtClean="0">
                <a:latin typeface="Times New Roman" pitchFamily="18" charset="0"/>
                <a:cs typeface="Times New Roman" pitchFamily="18" charset="0"/>
              </a:rPr>
              <a:t>Астроном Адам </a:t>
            </a:r>
            <a:r>
              <a:rPr lang="uk-UA" sz="1400" b="1" i="1" dirty="0" err="1" smtClean="0">
                <a:latin typeface="Times New Roman" pitchFamily="18" charset="0"/>
                <a:cs typeface="Times New Roman" pitchFamily="18" charset="0"/>
              </a:rPr>
              <a:t>Гроссман</a:t>
            </a:r>
            <a:r>
              <a:rPr lang="uk-UA" sz="1400" b="1" i="1" dirty="0" smtClean="0">
                <a:latin typeface="Times New Roman" pitchFamily="18" charset="0"/>
                <a:cs typeface="Times New Roman" pitchFamily="18" charset="0"/>
              </a:rPr>
              <a:t> (</a:t>
            </a:r>
            <a:r>
              <a:rPr lang="uk-UA" sz="1400" b="1" i="1" dirty="0" err="1" smtClean="0">
                <a:latin typeface="Times New Roman" pitchFamily="18" charset="0"/>
                <a:cs typeface="Times New Roman" pitchFamily="18" charset="0"/>
              </a:rPr>
              <a:t>Adam</a:t>
            </a:r>
            <a:r>
              <a:rPr lang="uk-UA" sz="1400" b="1" i="1" dirty="0" smtClean="0">
                <a:latin typeface="Times New Roman" pitchFamily="18" charset="0"/>
                <a:cs typeface="Times New Roman" pitchFamily="18" charset="0"/>
              </a:rPr>
              <a:t> </a:t>
            </a:r>
            <a:r>
              <a:rPr lang="uk-UA" sz="1400" b="1" i="1" dirty="0" err="1" smtClean="0">
                <a:latin typeface="Times New Roman" pitchFamily="18" charset="0"/>
                <a:cs typeface="Times New Roman" pitchFamily="18" charset="0"/>
              </a:rPr>
              <a:t>Grossman</a:t>
            </a:r>
            <a:r>
              <a:rPr lang="uk-UA" sz="1400" b="1" i="1" dirty="0" smtClean="0">
                <a:latin typeface="Times New Roman" pitchFamily="18" charset="0"/>
                <a:cs typeface="Times New Roman" pitchFamily="18" charset="0"/>
              </a:rPr>
              <a:t>) відзначив на карті галактики цю сферу - маленьку жовту точку. </a:t>
            </a:r>
            <a:r>
              <a:rPr lang="uk-UA" sz="1400" b="1" i="1" dirty="0" smtClean="0">
                <a:solidFill>
                  <a:srgbClr val="C00000"/>
                </a:solidFill>
                <a:latin typeface="Times New Roman" pitchFamily="18" charset="0"/>
                <a:cs typeface="Times New Roman" pitchFamily="18" charset="0"/>
              </a:rPr>
              <a:t>Її діаметр всього 240 світлових років - дійсно крихітка в порівнянні з усією галактичної спіраллю, діаметр якої більше 100 тисяч світлових років. </a:t>
            </a:r>
            <a:r>
              <a:rPr lang="uk-UA" sz="1400" dirty="0" smtClean="0">
                <a:latin typeface="Times New Roman" pitchFamily="18" charset="0"/>
                <a:cs typeface="Times New Roman" pitchFamily="18" charset="0"/>
              </a:rPr>
              <a:t>Цю сферу назвали міхур людства. Реально сфера ще менше тому не всі електромагнітні сигнали виходять за межі іоносфери. Радіохвилі з Землі, що поширюються з початку ери радіомовлення, "обмили" більш 6000 зоряних систем. І кожен день сигнали людської цивілізації досягають, як мінімум, однієї нової системи.</a:t>
            </a:r>
          </a:p>
        </p:txBody>
      </p:sp>
      <p:pic>
        <p:nvPicPr>
          <p:cNvPr id="47108" name="Picture 2"/>
          <p:cNvPicPr>
            <a:picLocks noChangeAspect="1" noChangeArrowheads="1"/>
          </p:cNvPicPr>
          <p:nvPr/>
        </p:nvPicPr>
        <p:blipFill>
          <a:blip r:embed="rId2" cstate="print"/>
          <a:srcRect/>
          <a:stretch>
            <a:fillRect/>
          </a:stretch>
        </p:blipFill>
        <p:spPr bwMode="auto">
          <a:xfrm>
            <a:off x="522288" y="1358900"/>
            <a:ext cx="4498975" cy="4473575"/>
          </a:xfrm>
          <a:prstGeom prst="rect">
            <a:avLst/>
          </a:prstGeom>
          <a:noFill/>
          <a:ln w="9525">
            <a:noFill/>
            <a:miter lim="800000"/>
            <a:headEnd/>
            <a:tailEnd/>
          </a:ln>
        </p:spPr>
      </p:pic>
      <p:sp>
        <p:nvSpPr>
          <p:cNvPr id="47109" name="Номер слайда 4"/>
          <p:cNvSpPr>
            <a:spLocks noGrp="1"/>
          </p:cNvSpPr>
          <p:nvPr>
            <p:ph type="sldNum" sz="quarter" idx="12"/>
          </p:nvPr>
        </p:nvSpPr>
        <p:spPr>
          <a:noFill/>
        </p:spPr>
        <p:txBody>
          <a:bodyPr/>
          <a:lstStyle/>
          <a:p>
            <a:fld id="{175A563B-EAD1-4B6A-B8B5-38B0E5A6CD2D}" type="slidenum">
              <a:rPr lang="ru-RU" smtClean="0">
                <a:latin typeface="Arial" pitchFamily="34" charset="0"/>
              </a:rPr>
              <a:pPr/>
              <a:t>102</a:t>
            </a:fld>
            <a:endParaRPr lang="ru-RU" smtClean="0">
              <a:latin typeface="Arial" pitchFamily="34" charset="0"/>
            </a:endParaRPr>
          </a:p>
        </p:txBody>
      </p:sp>
      <p:sp>
        <p:nvSpPr>
          <p:cNvPr id="4711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76250" y="0"/>
            <a:ext cx="8229600" cy="1143000"/>
          </a:xfrm>
        </p:spPr>
        <p:txBody>
          <a:bodyPr/>
          <a:lstStyle/>
          <a:p>
            <a:r>
              <a:rPr lang="uk-UA" b="1" i="1" dirty="0" smtClean="0">
                <a:latin typeface="Arial" pitchFamily="34" charset="0"/>
                <a:cs typeface="Arial" pitchFamily="34" charset="0"/>
              </a:rPr>
              <a:t>ПАРАДОКС ФЕРМІ-ХАРТА</a:t>
            </a:r>
            <a:endParaRPr lang="ru-RU" b="1" i="1" dirty="0" smtClean="0">
              <a:latin typeface="Arial" pitchFamily="34" charset="0"/>
              <a:cs typeface="Arial" pitchFamily="34" charset="0"/>
            </a:endParaRPr>
          </a:p>
        </p:txBody>
      </p:sp>
      <p:sp>
        <p:nvSpPr>
          <p:cNvPr id="48131" name="Rectangle 3"/>
          <p:cNvSpPr>
            <a:spLocks noGrp="1" noChangeArrowheads="1"/>
          </p:cNvSpPr>
          <p:nvPr>
            <p:ph type="body" idx="1"/>
          </p:nvPr>
        </p:nvSpPr>
        <p:spPr>
          <a:xfrm>
            <a:off x="161925" y="1089025"/>
            <a:ext cx="8524875" cy="5768975"/>
          </a:xfrm>
        </p:spPr>
        <p:txBody>
          <a:bodyPr/>
          <a:lstStyle/>
          <a:p>
            <a:pPr algn="just">
              <a:lnSpc>
                <a:spcPct val="80000"/>
              </a:lnSpc>
            </a:pPr>
            <a:r>
              <a:rPr lang="uk-UA" sz="1400" dirty="0" smtClean="0">
                <a:latin typeface="Times New Roman" pitchFamily="18" charset="0"/>
              </a:rPr>
              <a:t>Вперше питання “де Вони всі?”, маючи на увазі відвідування Землі ПЦ, було поставлено відомим фізиком </a:t>
            </a:r>
            <a:r>
              <a:rPr lang="uk-UA" sz="1400" dirty="0" err="1" smtClean="0">
                <a:latin typeface="Times New Roman" pitchFamily="18" charset="0"/>
              </a:rPr>
              <a:t>Енріко</a:t>
            </a:r>
            <a:r>
              <a:rPr lang="uk-UA" sz="1400" dirty="0" smtClean="0">
                <a:latin typeface="Times New Roman" pitchFamily="18" charset="0"/>
              </a:rPr>
              <a:t> Фермі ще у 1950 році. У подальшому ця проблема вивчалась широким колом дослідників,  серед  яких астрофізики М. </a:t>
            </a:r>
            <a:r>
              <a:rPr lang="uk-UA" sz="1400" dirty="0" err="1" smtClean="0">
                <a:latin typeface="Times New Roman" pitchFamily="18" charset="0"/>
              </a:rPr>
              <a:t>Харт</a:t>
            </a:r>
            <a:r>
              <a:rPr lang="uk-UA" sz="1400" dirty="0" smtClean="0">
                <a:latin typeface="Times New Roman" pitchFamily="18" charset="0"/>
              </a:rPr>
              <a:t>,  Д. </a:t>
            </a:r>
            <a:r>
              <a:rPr lang="uk-UA" sz="1400" dirty="0" err="1" smtClean="0">
                <a:latin typeface="Times New Roman" pitchFamily="18" charset="0"/>
              </a:rPr>
              <a:t>В’юїнг</a:t>
            </a:r>
            <a:r>
              <a:rPr lang="uk-UA" sz="1400" dirty="0" smtClean="0">
                <a:latin typeface="Times New Roman" pitchFamily="18" charset="0"/>
              </a:rPr>
              <a:t>, Ф.</a:t>
            </a:r>
            <a:r>
              <a:rPr lang="uk-UA" sz="1400" dirty="0" err="1" smtClean="0">
                <a:latin typeface="Times New Roman" pitchFamily="18" charset="0"/>
              </a:rPr>
              <a:t>Тіплер</a:t>
            </a:r>
            <a:r>
              <a:rPr lang="uk-UA" sz="1400" dirty="0" smtClean="0">
                <a:latin typeface="Times New Roman" pitchFamily="18" charset="0"/>
              </a:rPr>
              <a:t>, Д </a:t>
            </a:r>
            <a:r>
              <a:rPr lang="uk-UA" sz="1400" dirty="0" err="1" smtClean="0">
                <a:latin typeface="Times New Roman" pitchFamily="18" charset="0"/>
              </a:rPr>
              <a:t>Берроу</a:t>
            </a:r>
            <a:r>
              <a:rPr lang="uk-UA" sz="1400" dirty="0" smtClean="0">
                <a:latin typeface="Times New Roman" pitchFamily="18" charset="0"/>
              </a:rPr>
              <a:t>, радіоастрономи Р.</a:t>
            </a:r>
            <a:r>
              <a:rPr lang="uk-UA" sz="1400" dirty="0" err="1" smtClean="0">
                <a:latin typeface="Times New Roman" pitchFamily="18" charset="0"/>
              </a:rPr>
              <a:t>Брейсвел</a:t>
            </a:r>
            <a:r>
              <a:rPr lang="uk-UA" sz="1400" dirty="0" smtClean="0">
                <a:latin typeface="Times New Roman" pitchFamily="18" charset="0"/>
              </a:rPr>
              <a:t>, І.С. </a:t>
            </a:r>
            <a:r>
              <a:rPr lang="uk-UA" sz="1400" dirty="0" err="1" smtClean="0">
                <a:latin typeface="Times New Roman" pitchFamily="18" charset="0"/>
              </a:rPr>
              <a:t>Шкловський</a:t>
            </a:r>
            <a:r>
              <a:rPr lang="uk-UA" sz="1400" dirty="0" smtClean="0">
                <a:latin typeface="Times New Roman" pitchFamily="18" charset="0"/>
              </a:rPr>
              <a:t> та ін. Оскільки йдеться про сліди відвідування Землі ПЦ “парадокс </a:t>
            </a:r>
            <a:r>
              <a:rPr lang="uk-UA" sz="1400" dirty="0" err="1" smtClean="0">
                <a:latin typeface="Times New Roman" pitchFamily="18" charset="0"/>
              </a:rPr>
              <a:t>Фермі-Харта</a:t>
            </a:r>
            <a:r>
              <a:rPr lang="uk-UA" sz="1400" dirty="0" smtClean="0">
                <a:latin typeface="Times New Roman" pitchFamily="18" charset="0"/>
              </a:rPr>
              <a:t>” тісно пов'язаний з проблемою міжзоряних перельотів. </a:t>
            </a:r>
          </a:p>
          <a:p>
            <a:pPr algn="just">
              <a:lnSpc>
                <a:spcPct val="80000"/>
              </a:lnSpc>
            </a:pPr>
            <a:r>
              <a:rPr lang="uk-UA" sz="1400" dirty="0" smtClean="0">
                <a:latin typeface="Times New Roman" pitchFamily="18" charset="0"/>
              </a:rPr>
              <a:t>Схема міркувань, що приводить до цього парадокса, будується приблизно так. </a:t>
            </a:r>
          </a:p>
          <a:p>
            <a:pPr algn="just">
              <a:lnSpc>
                <a:spcPct val="80000"/>
              </a:lnSpc>
            </a:pPr>
            <a:r>
              <a:rPr lang="uk-UA" sz="1400" dirty="0" smtClean="0">
                <a:latin typeface="Times New Roman" pitchFamily="18" charset="0"/>
              </a:rPr>
              <a:t>Відомо, що наш Всесвіт утворився в результаті Великого Вибуху 13,7 </a:t>
            </a:r>
            <a:r>
              <a:rPr lang="uk-UA" sz="1400" dirty="0" err="1" smtClean="0">
                <a:latin typeface="Times New Roman" pitchFamily="18" charset="0"/>
              </a:rPr>
              <a:t>млрд</a:t>
            </a:r>
            <a:r>
              <a:rPr lang="uk-UA" sz="1400" dirty="0" smtClean="0">
                <a:latin typeface="Times New Roman" pitchFamily="18" charset="0"/>
              </a:rPr>
              <a:t> років тому. Останні спостереження свідчать, що </a:t>
            </a:r>
            <a:r>
              <a:rPr lang="uk-UA" sz="1400" b="1" i="1" dirty="0" smtClean="0">
                <a:latin typeface="Times New Roman" pitchFamily="18" charset="0"/>
              </a:rPr>
              <a:t>умови, необхідні для виникнення перших зірок, створилися у ньому вже десь через 200-400 </a:t>
            </a:r>
            <a:r>
              <a:rPr lang="uk-UA" sz="1400" b="1" i="1" dirty="0" err="1" smtClean="0">
                <a:latin typeface="Times New Roman" pitchFamily="18" charset="0"/>
              </a:rPr>
              <a:t>млн</a:t>
            </a:r>
            <a:r>
              <a:rPr lang="uk-UA" sz="1400" b="1" i="1" dirty="0" smtClean="0">
                <a:latin typeface="Times New Roman" pitchFamily="18" charset="0"/>
              </a:rPr>
              <a:t> років після народження</a:t>
            </a:r>
            <a:r>
              <a:rPr lang="uk-UA" sz="1400" dirty="0" smtClean="0">
                <a:latin typeface="Times New Roman" pitchFamily="18" charset="0"/>
              </a:rPr>
              <a:t>. Після цього почалася зоряна еволюція: одні зірки закінчували своє життя, інші утворювалися знов із міжзоряного пилу та газу. Як показало моделювання </a:t>
            </a:r>
            <a:r>
              <a:rPr lang="uk-UA" sz="1400" dirty="0" err="1" smtClean="0">
                <a:latin typeface="Times New Roman" pitchFamily="18" charset="0"/>
              </a:rPr>
              <a:t>великомаштабної</a:t>
            </a:r>
            <a:r>
              <a:rPr lang="uk-UA" sz="1400" dirty="0" smtClean="0">
                <a:latin typeface="Times New Roman" pitchFamily="18" charset="0"/>
              </a:rPr>
              <a:t> структури Всесвіту проведене в останні роки, вже через мільярд років після початку розширення в ньому існувала тверда речовина з важких хімічних елементів необхідних для подальшої еволюції, отже, міг початися процес формування планет та виникнення на них життя. </a:t>
            </a:r>
          </a:p>
          <a:p>
            <a:pPr algn="just">
              <a:lnSpc>
                <a:spcPct val="80000"/>
              </a:lnSpc>
            </a:pPr>
            <a:r>
              <a:rPr lang="uk-UA" sz="1400" dirty="0" smtClean="0">
                <a:latin typeface="Times New Roman" pitchFamily="18" charset="0"/>
              </a:rPr>
              <a:t>Виявлення в Галактиці гігантських пилових хмар з органічними молекулами свідчить про те, що в космосі існують природні резервуари синтезу основної речовини життя - нуклеїнових амінокислот. Органічні молекули знайдені і в речовині комет, які також можна розглядати як концентратори органіки і первинних реакцій синтезу, особливо при наближенні до Сонця та інших зірок. Останнім часом одержані свідчення, що деякі форми життя у далекому минулому могли існувати (а, можливо, і існують зараз) на Марсі та на супутниках Сатурна і Юпітера (Європі, Титані та ін.). Отже, </a:t>
            </a:r>
            <a:r>
              <a:rPr lang="uk-UA" sz="1400" b="1" i="1" dirty="0" smtClean="0">
                <a:solidFill>
                  <a:srgbClr val="C00000"/>
                </a:solidFill>
                <a:latin typeface="Times New Roman" pitchFamily="18" charset="0"/>
              </a:rPr>
              <a:t>жива речовина є особливим, але природнім станом матерії Всесвіту – таким, як мінерали, плазма</a:t>
            </a:r>
            <a:r>
              <a:rPr lang="uk-UA" sz="1400" dirty="0" smtClean="0">
                <a:solidFill>
                  <a:srgbClr val="C00000"/>
                </a:solidFill>
                <a:latin typeface="Times New Roman" pitchFamily="18" charset="0"/>
              </a:rPr>
              <a:t> </a:t>
            </a:r>
            <a:r>
              <a:rPr lang="uk-UA" sz="1400" dirty="0" smtClean="0">
                <a:latin typeface="Times New Roman" pitchFamily="18" charset="0"/>
              </a:rPr>
              <a:t>та ін. Одночасно дослідження останніх двадцяти років показали, що найпростіші земні мікроорганізми надзвичайно стійкі і здатні виживати протягом тисячоліть навіть в умовах космічного вакууму. </a:t>
            </a:r>
          </a:p>
          <a:p>
            <a:pPr algn="just">
              <a:lnSpc>
                <a:spcPct val="80000"/>
              </a:lnSpc>
            </a:pPr>
            <a:r>
              <a:rPr lang="uk-UA" sz="1400" dirty="0" smtClean="0">
                <a:latin typeface="Times New Roman" pitchFamily="18" charset="0"/>
              </a:rPr>
              <a:t>Усі ці факти свідчать про те, що життя не обов'язково зародилося на Землі (або навіть на Марсі), а швидше за все заселило її, як тільки на планеті після охолодження виникли відповідні умови. На користь цього свідчить і факт дуже раннього виникнення життя на планеті (3,9 </a:t>
            </a:r>
            <a:r>
              <a:rPr lang="uk-UA" sz="1400" dirty="0" err="1" smtClean="0">
                <a:latin typeface="Times New Roman" pitchFamily="18" charset="0"/>
              </a:rPr>
              <a:t>млрд</a:t>
            </a:r>
            <a:r>
              <a:rPr lang="uk-UA" sz="1400" dirty="0" smtClean="0">
                <a:latin typeface="Times New Roman" pitchFamily="18" charset="0"/>
              </a:rPr>
              <a:t> років тому). Таким чином, земна біосфера не є унікальною і єдиною ні в Галактиці, ні у Всесвіті. Загальними у Всесвіті є й закони еволюції відкритих систем, включаючи біологічні та соціальні, які приводять до безперервного зростання ступеня їх впорядкованості та самоорганізації. Оскільки наше Сонце належить до третього покоління зірок і є відносно молодим утворенням (5 млрд. років), стає зрозумілим, що </a:t>
            </a:r>
            <a:r>
              <a:rPr lang="uk-UA" sz="1400" b="1" i="1" dirty="0" smtClean="0">
                <a:solidFill>
                  <a:srgbClr val="C00000"/>
                </a:solidFill>
                <a:latin typeface="Times New Roman" pitchFamily="18" charset="0"/>
              </a:rPr>
              <a:t>технологічно розвинені цивілізації на інших планетах могли виникнути значно раніше, ніж наша.</a:t>
            </a:r>
            <a:r>
              <a:rPr lang="uk-UA" sz="1400" b="1" dirty="0" smtClean="0">
                <a:solidFill>
                  <a:srgbClr val="C00000"/>
                </a:solidFill>
                <a:latin typeface="Times New Roman" pitchFamily="18" charset="0"/>
              </a:rPr>
              <a:t> </a:t>
            </a:r>
            <a:endParaRPr lang="ru-RU" sz="1400" b="1" dirty="0" smtClean="0">
              <a:solidFill>
                <a:srgbClr val="C00000"/>
              </a:solidFill>
              <a:latin typeface="Times New Roman" pitchFamily="18" charset="0"/>
            </a:endParaRPr>
          </a:p>
        </p:txBody>
      </p:sp>
      <p:sp>
        <p:nvSpPr>
          <p:cNvPr id="48132" name="Номер слайда 3"/>
          <p:cNvSpPr>
            <a:spLocks noGrp="1"/>
          </p:cNvSpPr>
          <p:nvPr>
            <p:ph type="sldNum" sz="quarter" idx="12"/>
          </p:nvPr>
        </p:nvSpPr>
        <p:spPr>
          <a:noFill/>
        </p:spPr>
        <p:txBody>
          <a:bodyPr/>
          <a:lstStyle/>
          <a:p>
            <a:fld id="{00E17DCF-5FAA-42A1-B477-06CB0F92F8F7}" type="slidenum">
              <a:rPr lang="ru-RU" smtClean="0">
                <a:latin typeface="Arial" pitchFamily="34" charset="0"/>
              </a:rPr>
              <a:pPr/>
              <a:t>103</a:t>
            </a:fld>
            <a:endParaRPr lang="ru-RU" smtClean="0">
              <a:latin typeface="Arial" pitchFamily="34" charset="0"/>
            </a:endParaRPr>
          </a:p>
        </p:txBody>
      </p:sp>
      <p:sp>
        <p:nvSpPr>
          <p:cNvPr id="48133"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85763" y="142875"/>
            <a:ext cx="8229600" cy="858838"/>
          </a:xfrm>
        </p:spPr>
        <p:txBody>
          <a:bodyPr/>
          <a:lstStyle/>
          <a:p>
            <a:r>
              <a:rPr lang="uk-UA" b="1" i="1" dirty="0" smtClean="0">
                <a:latin typeface="Arial" pitchFamily="34" charset="0"/>
                <a:cs typeface="Arial" pitchFamily="34" charset="0"/>
              </a:rPr>
              <a:t>КЛАСИФІКАЦІЯ </a:t>
            </a:r>
            <a:r>
              <a:rPr lang="uk-UA" b="1" i="1" dirty="0" err="1" smtClean="0">
                <a:latin typeface="Arial" pitchFamily="34" charset="0"/>
                <a:cs typeface="Arial" pitchFamily="34" charset="0"/>
              </a:rPr>
              <a:t>ПЦ</a:t>
            </a:r>
            <a:endParaRPr lang="ru-RU" b="1" i="1" dirty="0" smtClean="0">
              <a:latin typeface="Arial" pitchFamily="34" charset="0"/>
              <a:cs typeface="Arial" pitchFamily="34" charset="0"/>
            </a:endParaRPr>
          </a:p>
        </p:txBody>
      </p:sp>
      <p:sp>
        <p:nvSpPr>
          <p:cNvPr id="49155" name="Rectangle 3"/>
          <p:cNvSpPr>
            <a:spLocks noGrp="1" noChangeArrowheads="1"/>
          </p:cNvSpPr>
          <p:nvPr>
            <p:ph type="body" idx="1"/>
          </p:nvPr>
        </p:nvSpPr>
        <p:spPr>
          <a:xfrm>
            <a:off x="250825" y="998538"/>
            <a:ext cx="8435975" cy="5589587"/>
          </a:xfrm>
        </p:spPr>
        <p:txBody>
          <a:bodyPr/>
          <a:lstStyle/>
          <a:p>
            <a:pPr algn="just">
              <a:lnSpc>
                <a:spcPct val="80000"/>
              </a:lnSpc>
            </a:pPr>
            <a:r>
              <a:rPr lang="uk-UA" sz="1600" smtClean="0">
                <a:latin typeface="Times New Roman" pitchFamily="18" charset="0"/>
              </a:rPr>
              <a:t>Результати моделювання свідчать, що будь-яка складна система, наприклад, цивілізація в умовах необмеженості ресурсів, як правило, розвивається за експоненціальним законом. Зокрема, за таким законом вже протягом декількох сторіч зростають параметри (енергоспоживання, чисельність населення та інше), що характеризують людство в цілому. Будемо вважати, що інкримент експоненти, що описує розвиток людської цивілізації (він характеризує час подвоєння чисельного значення параметрів), складає 15 років. Для порівняння, подвоєння знань людства на сучасному етапі розвитку відбувається за 5 років і цей час продовжує скорочуватися. Тоді досить швидко, вичерпавши ресурси планети,</a:t>
            </a:r>
            <a:r>
              <a:rPr lang="uk-UA" sz="1600" i="1" smtClean="0">
                <a:latin typeface="Times New Roman" pitchFamily="18" charset="0"/>
              </a:rPr>
              <a:t> </a:t>
            </a:r>
            <a:r>
              <a:rPr lang="uk-UA" sz="1600" smtClean="0">
                <a:latin typeface="Times New Roman" pitchFamily="18" charset="0"/>
              </a:rPr>
              <a:t>така</a:t>
            </a:r>
            <a:r>
              <a:rPr lang="uk-UA" sz="1600" i="1" smtClean="0">
                <a:latin typeface="Times New Roman" pitchFamily="18" charset="0"/>
              </a:rPr>
              <a:t> </a:t>
            </a:r>
            <a:r>
              <a:rPr lang="uk-UA" sz="1600" smtClean="0">
                <a:latin typeface="Times New Roman" pitchFamily="18" charset="0"/>
              </a:rPr>
              <a:t>цивілізація, стає перед вибором, або різко знизити темпи свого розвитку і неминуче деградувати, або зберегти тенденції зростання, </a:t>
            </a:r>
            <a:r>
              <a:rPr lang="uk-UA" sz="1600" b="1" i="1" smtClean="0">
                <a:latin typeface="Times New Roman" pitchFamily="18" charset="0"/>
              </a:rPr>
              <a:t>і почати освоєння найближчого космічного простору навколо материнської зірки.</a:t>
            </a:r>
            <a:r>
              <a:rPr lang="uk-UA" sz="1600" b="1" smtClean="0">
                <a:latin typeface="Times New Roman" pitchFamily="18" charset="0"/>
              </a:rPr>
              <a:t> </a:t>
            </a:r>
          </a:p>
          <a:p>
            <a:pPr algn="just">
              <a:lnSpc>
                <a:spcPct val="80000"/>
              </a:lnSpc>
            </a:pPr>
            <a:r>
              <a:rPr lang="uk-UA" sz="1600" b="1" i="1" smtClean="0">
                <a:solidFill>
                  <a:srgbClr val="C00000"/>
                </a:solidFill>
                <a:latin typeface="Times New Roman" pitchFamily="18" charset="0"/>
              </a:rPr>
              <a:t>Цивілізація, технологічний рівень якої є близьким до теперішнього у людства, за термінологією Кардашева, одержала назву цивілізації I типу.</a:t>
            </a:r>
            <a:r>
              <a:rPr lang="uk-UA" sz="1600" i="1" smtClean="0">
                <a:solidFill>
                  <a:srgbClr val="C00000"/>
                </a:solidFill>
                <a:latin typeface="Times New Roman" pitchFamily="18" charset="0"/>
              </a:rPr>
              <a:t> </a:t>
            </a:r>
            <a:r>
              <a:rPr lang="uk-UA" sz="1600" smtClean="0">
                <a:latin typeface="Times New Roman" pitchFamily="18" charset="0"/>
              </a:rPr>
              <a:t>Подібна цивілізація, як показують розрахунки, використовує енергетичну потужність </a:t>
            </a:r>
            <a:r>
              <a:rPr lang="uk-UA" sz="1600" i="1" smtClean="0">
                <a:latin typeface="Times New Roman" pitchFamily="18" charset="0"/>
              </a:rPr>
              <a:t>Р</a:t>
            </a:r>
            <a:r>
              <a:rPr lang="uk-UA" sz="1600" smtClean="0">
                <a:latin typeface="Times New Roman" pitchFamily="18" charset="0"/>
              </a:rPr>
              <a:t>~10 </a:t>
            </a:r>
            <a:r>
              <a:rPr lang="uk-UA" sz="1600" baseline="30000" smtClean="0">
                <a:latin typeface="Times New Roman" pitchFamily="18" charset="0"/>
              </a:rPr>
              <a:t>13</a:t>
            </a:r>
            <a:r>
              <a:rPr lang="uk-UA" sz="1600" smtClean="0">
                <a:latin typeface="Times New Roman" pitchFamily="18" charset="0"/>
              </a:rPr>
              <a:t> Вт . </a:t>
            </a:r>
          </a:p>
          <a:p>
            <a:pPr algn="just">
              <a:lnSpc>
                <a:spcPct val="80000"/>
              </a:lnSpc>
            </a:pPr>
            <a:r>
              <a:rPr lang="uk-UA" sz="1600" smtClean="0">
                <a:latin typeface="Times New Roman" pitchFamily="18" charset="0"/>
              </a:rPr>
              <a:t>Час освоєння всіх матеріальних ресурсів зіркової системи при експоненціальному зростанні параметрів цивілізації, за оцінками вчених, складе приблизно 500-1000 років. За класифікацією Кардашева </a:t>
            </a:r>
            <a:r>
              <a:rPr lang="uk-UA" sz="1600" b="1" i="1" smtClean="0">
                <a:solidFill>
                  <a:srgbClr val="C00000"/>
                </a:solidFill>
                <a:latin typeface="Times New Roman" pitchFamily="18" charset="0"/>
              </a:rPr>
              <a:t>цивілізація, що оволоділа енергією, яку випромінює її зірка, належить до цивілізацій II  типу</a:t>
            </a:r>
            <a:r>
              <a:rPr lang="uk-UA" sz="1600" i="1" smtClean="0">
                <a:solidFill>
                  <a:srgbClr val="C00000"/>
                </a:solidFill>
                <a:latin typeface="Times New Roman" pitchFamily="18" charset="0"/>
              </a:rPr>
              <a:t> </a:t>
            </a:r>
            <a:r>
              <a:rPr lang="uk-UA" sz="1600" smtClean="0">
                <a:latin typeface="Times New Roman" pitchFamily="18" charset="0"/>
              </a:rPr>
              <a:t>(</a:t>
            </a:r>
            <a:r>
              <a:rPr lang="uk-UA" sz="1600" i="1" smtClean="0">
                <a:latin typeface="Times New Roman" pitchFamily="18" charset="0"/>
              </a:rPr>
              <a:t>Р</a:t>
            </a:r>
            <a:r>
              <a:rPr lang="uk-UA" sz="1600" smtClean="0">
                <a:latin typeface="Times New Roman" pitchFamily="18" charset="0"/>
              </a:rPr>
              <a:t>~10</a:t>
            </a:r>
            <a:r>
              <a:rPr lang="uk-UA" sz="1600" baseline="30000" smtClean="0">
                <a:latin typeface="Times New Roman" pitchFamily="18" charset="0"/>
              </a:rPr>
              <a:t>26</a:t>
            </a:r>
            <a:r>
              <a:rPr lang="uk-UA" sz="1600" smtClean="0">
                <a:latin typeface="Times New Roman" pitchFamily="18" charset="0"/>
              </a:rPr>
              <a:t> Вт)</a:t>
            </a:r>
            <a:r>
              <a:rPr lang="uk-UA" sz="1600" i="1" smtClean="0">
                <a:latin typeface="Times New Roman" pitchFamily="18" charset="0"/>
              </a:rPr>
              <a:t>. </a:t>
            </a:r>
            <a:r>
              <a:rPr lang="uk-UA" sz="1600" smtClean="0">
                <a:latin typeface="Times New Roman" pitchFamily="18" charset="0"/>
              </a:rPr>
              <a:t>Така «цивілізація II типу» буде якісно відрізнятися від нашої сучасної, але </a:t>
            </a:r>
            <a:r>
              <a:rPr lang="uk-UA" sz="1600" i="1" smtClean="0">
                <a:latin typeface="Times New Roman" pitchFamily="18" charset="0"/>
              </a:rPr>
              <a:t>в процесі розвитку перед нею стане, по суті, та ж проблема, що в наші дні стоїть перед земною</a:t>
            </a:r>
            <a:r>
              <a:rPr lang="uk-UA" sz="1600" smtClean="0">
                <a:latin typeface="Times New Roman" pitchFamily="18" charset="0"/>
              </a:rPr>
              <a:t>: обмеженість ресурсів зіркової системи при експоненціальному зростанні параметрів її розвитку. Подолання цієї суперечності </a:t>
            </a:r>
            <a:r>
              <a:rPr lang="uk-UA" sz="1600" i="1" smtClean="0">
                <a:latin typeface="Times New Roman" pitchFamily="18" charset="0"/>
              </a:rPr>
              <a:t>неминуче штовхне цивілізацію II типу з її величезним технологічним потенціалом на освоєння ресурсів спочатку найближчих областей Галактики, а потім і всієї зоряної системи</a:t>
            </a:r>
            <a:r>
              <a:rPr lang="uk-UA" sz="1600" smtClean="0">
                <a:latin typeface="Times New Roman" pitchFamily="18" charset="0"/>
              </a:rPr>
              <a:t>. Настане процес «дифузії» цивілізації II типу в Галактику (</a:t>
            </a:r>
            <a:r>
              <a:rPr lang="uk-UA" sz="1600" b="1" i="1" smtClean="0">
                <a:solidFill>
                  <a:srgbClr val="C00000"/>
                </a:solidFill>
                <a:latin typeface="Times New Roman" pitchFamily="18" charset="0"/>
              </a:rPr>
              <a:t>її зоряна експансія</a:t>
            </a:r>
            <a:r>
              <a:rPr lang="uk-UA" sz="1600" smtClean="0">
                <a:latin typeface="Times New Roman" pitchFamily="18" charset="0"/>
              </a:rPr>
              <a:t>), що буде супроводжуватися перетворенням на розумній основі зірок і особливо міжзоряного середовища. Втім цей процес Шкловський називає не «дифузією», а поширенням «сильної ударної хвилі» розуму по неживій матерії</a:t>
            </a:r>
            <a:r>
              <a:rPr lang="uk-UA" sz="1400" smtClean="0">
                <a:latin typeface="Times New Roman" pitchFamily="18" charset="0"/>
              </a:rPr>
              <a:t>. </a:t>
            </a:r>
          </a:p>
        </p:txBody>
      </p:sp>
      <p:sp>
        <p:nvSpPr>
          <p:cNvPr id="49156" name="Номер слайда 3"/>
          <p:cNvSpPr>
            <a:spLocks noGrp="1"/>
          </p:cNvSpPr>
          <p:nvPr>
            <p:ph type="sldNum" sz="quarter" idx="12"/>
          </p:nvPr>
        </p:nvSpPr>
        <p:spPr>
          <a:noFill/>
        </p:spPr>
        <p:txBody>
          <a:bodyPr/>
          <a:lstStyle/>
          <a:p>
            <a:fld id="{0C2A9D30-C676-413D-9C59-61B138FF4A3F}" type="slidenum">
              <a:rPr lang="ru-RU" smtClean="0">
                <a:latin typeface="Arial" pitchFamily="34" charset="0"/>
              </a:rPr>
              <a:pPr/>
              <a:t>104</a:t>
            </a:fld>
            <a:endParaRPr lang="ru-RU" smtClean="0">
              <a:latin typeface="Arial" pitchFamily="34" charset="0"/>
            </a:endParaRPr>
          </a:p>
        </p:txBody>
      </p:sp>
      <p:sp>
        <p:nvSpPr>
          <p:cNvPr id="4915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31800" y="0"/>
            <a:ext cx="8229600" cy="1143000"/>
          </a:xfrm>
        </p:spPr>
        <p:txBody>
          <a:bodyPr/>
          <a:lstStyle/>
          <a:p>
            <a:r>
              <a:rPr lang="uk-UA" b="1" i="1" dirty="0" smtClean="0">
                <a:latin typeface="Arial" pitchFamily="34" charset="0"/>
                <a:cs typeface="Arial" pitchFamily="34" charset="0"/>
              </a:rPr>
              <a:t>ЗОРЯНА ЕКСПАНСІЯ</a:t>
            </a:r>
            <a:endParaRPr lang="ru-RU" b="1" i="1" dirty="0" smtClean="0">
              <a:latin typeface="Arial" pitchFamily="34" charset="0"/>
              <a:cs typeface="Arial" pitchFamily="34" charset="0"/>
            </a:endParaRPr>
          </a:p>
        </p:txBody>
      </p:sp>
      <p:sp>
        <p:nvSpPr>
          <p:cNvPr id="50179" name="Rectangle 3"/>
          <p:cNvSpPr>
            <a:spLocks noGrp="1" noChangeArrowheads="1"/>
          </p:cNvSpPr>
          <p:nvPr>
            <p:ph type="body" idx="1"/>
          </p:nvPr>
        </p:nvSpPr>
        <p:spPr>
          <a:xfrm>
            <a:off x="3536950" y="1133475"/>
            <a:ext cx="5221288" cy="5086350"/>
          </a:xfrm>
        </p:spPr>
        <p:txBody>
          <a:bodyPr>
            <a:normAutofit lnSpcReduction="10000"/>
          </a:bodyPr>
          <a:lstStyle/>
          <a:p>
            <a:pPr algn="just">
              <a:lnSpc>
                <a:spcPct val="80000"/>
              </a:lnSpc>
            </a:pPr>
            <a:r>
              <a:rPr lang="uk-UA" sz="1600" dirty="0" smtClean="0">
                <a:latin typeface="Times New Roman" pitchFamily="18" charset="0"/>
              </a:rPr>
              <a:t>Гарною моделлю зоряної експансії є </a:t>
            </a:r>
            <a:r>
              <a:rPr lang="uk-UA" sz="1600" i="1" dirty="0" smtClean="0">
                <a:latin typeface="Times New Roman" pitchFamily="18" charset="0"/>
              </a:rPr>
              <a:t>відома побудова </a:t>
            </a:r>
            <a:r>
              <a:rPr lang="uk-UA" sz="1600" i="1" dirty="0" err="1" smtClean="0">
                <a:latin typeface="Times New Roman" pitchFamily="18" charset="0"/>
              </a:rPr>
              <a:t>Гюйгенса</a:t>
            </a:r>
            <a:r>
              <a:rPr lang="uk-UA" sz="1600" dirty="0" smtClean="0">
                <a:latin typeface="Times New Roman" pitchFamily="18" charset="0"/>
              </a:rPr>
              <a:t>, що описує поширення сферичної світлової хвилі у середовищі. Згідно з принципом </a:t>
            </a:r>
            <a:r>
              <a:rPr lang="uk-UA" sz="1600" dirty="0" err="1" smtClean="0">
                <a:latin typeface="Times New Roman" pitchFamily="18" charset="0"/>
              </a:rPr>
              <a:t>Гюйгенса</a:t>
            </a:r>
            <a:r>
              <a:rPr lang="uk-UA" sz="1600" dirty="0" smtClean="0">
                <a:latin typeface="Times New Roman" pitchFamily="18" charset="0"/>
              </a:rPr>
              <a:t> кожна точка простору, до якої дійшло збурення, стає центром вторинних сферичних хвиль. В нашому випадку роль такої «точки» виконує зірка, навколо якої за допомогою місцевих ресурсів колоністи, що прилетіли, будують штучну біосферу – раковину Покровського. У такому випадку, враховуючи максимальні розміри Галактики (близько 100 тисяч світлових років, ~9,5 10</a:t>
            </a:r>
            <a:r>
              <a:rPr lang="uk-UA" sz="1600" baseline="30000" dirty="0" smtClean="0">
                <a:latin typeface="Times New Roman" pitchFamily="18" charset="0"/>
              </a:rPr>
              <a:t>17</a:t>
            </a:r>
            <a:r>
              <a:rPr lang="uk-UA" sz="1600" dirty="0" smtClean="0">
                <a:latin typeface="Times New Roman" pitchFamily="18" charset="0"/>
              </a:rPr>
              <a:t> км), </a:t>
            </a:r>
            <a:r>
              <a:rPr lang="uk-UA" sz="1600" i="1" dirty="0" smtClean="0">
                <a:latin typeface="Times New Roman" pitchFamily="18" charset="0"/>
              </a:rPr>
              <a:t>час колонізації і кардинального перетворення всієї зоряної системи не перевищить 10 мільйонів років</a:t>
            </a:r>
            <a:r>
              <a:rPr lang="uk-UA" sz="1600" dirty="0" smtClean="0">
                <a:latin typeface="Times New Roman" pitchFamily="18" charset="0"/>
              </a:rPr>
              <a:t>. </a:t>
            </a:r>
            <a:r>
              <a:rPr lang="uk-UA" sz="1600" b="1" i="1" dirty="0" smtClean="0">
                <a:solidFill>
                  <a:srgbClr val="C00000"/>
                </a:solidFill>
                <a:latin typeface="Times New Roman" pitchFamily="18" charset="0"/>
              </a:rPr>
              <a:t>Цей час близький до тривалості еволюції людини від мавпи до розумної істоти на Землі і дуже малий порівняно з віком Всесвіту (13,7 </a:t>
            </a:r>
            <a:r>
              <a:rPr lang="uk-UA" sz="1600" b="1" i="1" dirty="0" err="1" smtClean="0">
                <a:solidFill>
                  <a:srgbClr val="C00000"/>
                </a:solidFill>
                <a:latin typeface="Times New Roman" pitchFamily="18" charset="0"/>
              </a:rPr>
              <a:t>млрд</a:t>
            </a:r>
            <a:r>
              <a:rPr lang="uk-UA" sz="1600" b="1" i="1" dirty="0" smtClean="0">
                <a:solidFill>
                  <a:srgbClr val="C00000"/>
                </a:solidFill>
                <a:latin typeface="Times New Roman" pitchFamily="18" charset="0"/>
              </a:rPr>
              <a:t> років). </a:t>
            </a:r>
          </a:p>
          <a:p>
            <a:pPr algn="just">
              <a:lnSpc>
                <a:spcPct val="80000"/>
              </a:lnSpc>
            </a:pPr>
            <a:r>
              <a:rPr lang="uk-UA" sz="1600" dirty="0" smtClean="0">
                <a:latin typeface="Times New Roman" pitchFamily="18" charset="0"/>
              </a:rPr>
              <a:t>Висновки, що випливають з наведених міркувань, такі:</a:t>
            </a:r>
            <a:r>
              <a:rPr lang="uk-UA" sz="1600" b="1" i="1" dirty="0" smtClean="0">
                <a:latin typeface="Times New Roman" pitchFamily="18" charset="0"/>
              </a:rPr>
              <a:t> </a:t>
            </a:r>
            <a:r>
              <a:rPr lang="uk-UA" sz="1600" b="1" i="1" dirty="0" smtClean="0">
                <a:solidFill>
                  <a:srgbClr val="C00000"/>
                </a:solidFill>
                <a:latin typeface="Times New Roman" pitchFamily="18" charset="0"/>
              </a:rPr>
              <a:t>перша технічно розвинута цивілізація, яка має можливості і намір колонізувати галактику, могла б зробити це раніше ніж будь-яка інша </a:t>
            </a:r>
            <a:r>
              <a:rPr lang="uk-UA" sz="1600" b="1" i="1" dirty="0" err="1" smtClean="0">
                <a:solidFill>
                  <a:srgbClr val="C00000"/>
                </a:solidFill>
                <a:latin typeface="Times New Roman" pitchFamily="18" charset="0"/>
              </a:rPr>
              <a:t>цивілізація–суперник</a:t>
            </a:r>
            <a:r>
              <a:rPr lang="uk-UA" sz="1600" b="1" i="1" dirty="0" smtClean="0">
                <a:solidFill>
                  <a:srgbClr val="C00000"/>
                </a:solidFill>
                <a:latin typeface="Times New Roman" pitchFamily="18" charset="0"/>
              </a:rPr>
              <a:t> еволюціонувала б до технічно розвинутої!!! </a:t>
            </a:r>
            <a:r>
              <a:rPr lang="uk-UA" sz="1600" dirty="0" smtClean="0">
                <a:latin typeface="Times New Roman" pitchFamily="18" charset="0"/>
              </a:rPr>
              <a:t>Нещодавнє відкриття планет </a:t>
            </a:r>
            <a:r>
              <a:rPr lang="en-US" sz="1600" dirty="0" smtClean="0">
                <a:latin typeface="Times New Roman" pitchFamily="18" charset="0"/>
              </a:rPr>
              <a:t>HIP 11952 b </a:t>
            </a:r>
            <a:r>
              <a:rPr lang="uk-UA" sz="1600" dirty="0" smtClean="0">
                <a:latin typeface="Times New Roman" pitchFamily="18" charset="0"/>
              </a:rPr>
              <a:t>і </a:t>
            </a:r>
            <a:r>
              <a:rPr lang="en-US" sz="1600" dirty="0" smtClean="0">
                <a:latin typeface="Times New Roman" pitchFamily="18" charset="0"/>
              </a:rPr>
              <a:t>HIP 11952 c - </a:t>
            </a:r>
            <a:r>
              <a:rPr lang="uk-UA" sz="1600" dirty="0" err="1" smtClean="0">
                <a:latin typeface="Times New Roman" pitchFamily="18" charset="0"/>
              </a:rPr>
              <a:t>екзопланет</a:t>
            </a:r>
            <a:r>
              <a:rPr lang="uk-UA" sz="1600" dirty="0" smtClean="0">
                <a:latin typeface="Times New Roman" pitchFamily="18" charset="0"/>
              </a:rPr>
              <a:t> у зірки </a:t>
            </a:r>
            <a:r>
              <a:rPr lang="en-US" sz="1600" dirty="0" smtClean="0">
                <a:latin typeface="Times New Roman" pitchFamily="18" charset="0"/>
              </a:rPr>
              <a:t>HIP 11952 </a:t>
            </a:r>
            <a:r>
              <a:rPr lang="uk-UA" sz="1600" dirty="0" smtClean="0">
                <a:latin typeface="Times New Roman" pitchFamily="18" charset="0"/>
              </a:rPr>
              <a:t>віком 12,8 млрд. років відкриває принципову </a:t>
            </a:r>
            <a:r>
              <a:rPr lang="uk-UA" sz="1600" b="1" i="1" dirty="0" smtClean="0">
                <a:solidFill>
                  <a:srgbClr val="C00000"/>
                </a:solidFill>
                <a:latin typeface="Times New Roman" pitchFamily="18" charset="0"/>
              </a:rPr>
              <a:t>можливість існування у нашій галактиці цивілізацій, які старіші від нашої на 6-8 млрд. років.</a:t>
            </a:r>
            <a:r>
              <a:rPr lang="ru-RU" sz="1600" b="1" i="1" dirty="0" smtClean="0">
                <a:solidFill>
                  <a:srgbClr val="C00000"/>
                </a:solidFill>
                <a:latin typeface="Times New Roman" pitchFamily="18" charset="0"/>
              </a:rPr>
              <a:t> </a:t>
            </a:r>
          </a:p>
          <a:p>
            <a:pPr>
              <a:lnSpc>
                <a:spcPct val="80000"/>
              </a:lnSpc>
            </a:pPr>
            <a:endParaRPr lang="ru-RU" sz="1600" b="1" i="1" dirty="0" smtClean="0">
              <a:latin typeface="Times New Roman" pitchFamily="18" charset="0"/>
            </a:endParaRPr>
          </a:p>
        </p:txBody>
      </p:sp>
      <p:pic>
        <p:nvPicPr>
          <p:cNvPr id="50180" name="Picture 4"/>
          <p:cNvPicPr>
            <a:picLocks noChangeAspect="1" noChangeArrowheads="1"/>
          </p:cNvPicPr>
          <p:nvPr/>
        </p:nvPicPr>
        <p:blipFill>
          <a:blip r:embed="rId2" cstate="print">
            <a:lum contrast="30000"/>
          </a:blip>
          <a:srcRect/>
          <a:stretch>
            <a:fillRect/>
          </a:stretch>
        </p:blipFill>
        <p:spPr bwMode="auto">
          <a:xfrm>
            <a:off x="611188" y="1133475"/>
            <a:ext cx="2995612" cy="5086350"/>
          </a:xfrm>
          <a:prstGeom prst="rect">
            <a:avLst/>
          </a:prstGeom>
          <a:noFill/>
          <a:ln w="9525">
            <a:noFill/>
            <a:miter lim="800000"/>
            <a:headEnd/>
            <a:tailEnd/>
          </a:ln>
        </p:spPr>
      </p:pic>
      <p:sp>
        <p:nvSpPr>
          <p:cNvPr id="50181" name="Номер слайда 4"/>
          <p:cNvSpPr>
            <a:spLocks noGrp="1"/>
          </p:cNvSpPr>
          <p:nvPr>
            <p:ph type="sldNum" sz="quarter" idx="12"/>
          </p:nvPr>
        </p:nvSpPr>
        <p:spPr>
          <a:noFill/>
        </p:spPr>
        <p:txBody>
          <a:bodyPr/>
          <a:lstStyle/>
          <a:p>
            <a:fld id="{FCD97277-1B81-4D32-89DD-0A4122CAE37F}" type="slidenum">
              <a:rPr lang="ru-RU" smtClean="0">
                <a:latin typeface="Arial" pitchFamily="34" charset="0"/>
              </a:rPr>
              <a:pPr/>
              <a:t>105</a:t>
            </a:fld>
            <a:endParaRPr lang="ru-RU" smtClean="0">
              <a:latin typeface="Arial" pitchFamily="34" charset="0"/>
            </a:endParaRPr>
          </a:p>
        </p:txBody>
      </p:sp>
      <p:sp>
        <p:nvSpPr>
          <p:cNvPr id="5018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85763" y="0"/>
            <a:ext cx="8229600" cy="1143000"/>
          </a:xfrm>
        </p:spPr>
        <p:txBody>
          <a:bodyPr/>
          <a:lstStyle/>
          <a:p>
            <a:r>
              <a:rPr lang="uk-UA" b="1" i="1" dirty="0" smtClean="0">
                <a:latin typeface="Arial" pitchFamily="34" charset="0"/>
                <a:cs typeface="Arial" pitchFamily="34" charset="0"/>
              </a:rPr>
              <a:t>КІЛЬКІСТЬ </a:t>
            </a:r>
            <a:r>
              <a:rPr lang="uk-UA" b="1" i="1" dirty="0" err="1" smtClean="0">
                <a:latin typeface="Arial" pitchFamily="34" charset="0"/>
                <a:cs typeface="Arial" pitchFamily="34" charset="0"/>
              </a:rPr>
              <a:t>ПЦ</a:t>
            </a:r>
            <a:r>
              <a:rPr lang="uk-UA" b="1" i="1" dirty="0" smtClean="0">
                <a:latin typeface="Arial" pitchFamily="34" charset="0"/>
                <a:cs typeface="Arial" pitchFamily="34" charset="0"/>
              </a:rPr>
              <a:t> У ВСЕСВІТІ</a:t>
            </a:r>
            <a:endParaRPr lang="ru-RU" b="1" i="1" dirty="0" smtClean="0">
              <a:latin typeface="Arial" pitchFamily="34" charset="0"/>
              <a:cs typeface="Arial" pitchFamily="34" charset="0"/>
            </a:endParaRPr>
          </a:p>
        </p:txBody>
      </p:sp>
      <p:sp>
        <p:nvSpPr>
          <p:cNvPr id="52227" name="Rectangle 3"/>
          <p:cNvSpPr>
            <a:spLocks noGrp="1" noChangeArrowheads="1"/>
          </p:cNvSpPr>
          <p:nvPr>
            <p:ph type="body" idx="1"/>
          </p:nvPr>
        </p:nvSpPr>
        <p:spPr>
          <a:xfrm>
            <a:off x="385763" y="1089025"/>
            <a:ext cx="8229600" cy="5768975"/>
          </a:xfrm>
        </p:spPr>
        <p:txBody>
          <a:bodyPr/>
          <a:lstStyle/>
          <a:p>
            <a:pPr algn="just">
              <a:lnSpc>
                <a:spcPct val="80000"/>
              </a:lnSpc>
            </a:pPr>
            <a:r>
              <a:rPr lang="uk-UA" sz="1800" smtClean="0">
                <a:latin typeface="Times New Roman" pitchFamily="18" charset="0"/>
              </a:rPr>
              <a:t>Формулу для розрахунку кількості цивілізацій, що можуть обмінюватися між собою інформацією за допомогою електромагнітних хвиль, запропонував Френк Дрейк у 1961 р. Фактично </a:t>
            </a:r>
            <a:r>
              <a:rPr lang="uk-UA" sz="1800" i="1" smtClean="0">
                <a:latin typeface="Times New Roman" pitchFamily="18" charset="0"/>
              </a:rPr>
              <a:t>формула Дрейка дає можливість зробити оцінку кількості технологічно розвинених цивілізацій у галактиці</a:t>
            </a:r>
            <a:r>
              <a:rPr lang="uk-UA" sz="1800" smtClean="0">
                <a:latin typeface="Times New Roman" pitchFamily="18" charset="0"/>
              </a:rPr>
              <a:t>, що існують у даний час: </a:t>
            </a:r>
          </a:p>
          <a:p>
            <a:pPr algn="just">
              <a:lnSpc>
                <a:spcPct val="80000"/>
              </a:lnSpc>
            </a:pPr>
            <a:endParaRPr lang="uk-UA" sz="1800" smtClean="0">
              <a:latin typeface="Times New Roman" pitchFamily="18" charset="0"/>
            </a:endParaRPr>
          </a:p>
          <a:p>
            <a:pPr algn="just">
              <a:lnSpc>
                <a:spcPct val="80000"/>
              </a:lnSpc>
            </a:pPr>
            <a:r>
              <a:rPr lang="uk-UA" sz="1800" smtClean="0">
                <a:latin typeface="Times New Roman" pitchFamily="18" charset="0"/>
              </a:rPr>
              <a:t>де </a:t>
            </a:r>
            <a:r>
              <a:rPr lang="uk-UA" sz="1800" i="1" smtClean="0">
                <a:latin typeface="Times New Roman" pitchFamily="18" charset="0"/>
              </a:rPr>
              <a:t>N – </a:t>
            </a:r>
            <a:r>
              <a:rPr lang="uk-UA" sz="1800" smtClean="0">
                <a:latin typeface="Times New Roman" pitchFamily="18" charset="0"/>
              </a:rPr>
              <a:t>кількість цивілізацій у нашій галактиці, чиї електромагнітні сигнали можна зареєструвати; </a:t>
            </a:r>
            <a:r>
              <a:rPr lang="uk-UA" sz="1800" i="1" smtClean="0">
                <a:latin typeface="Times New Roman" pitchFamily="18" charset="0"/>
              </a:rPr>
              <a:t> N</a:t>
            </a:r>
            <a:r>
              <a:rPr lang="uk-UA" sz="1800" i="1" baseline="-25000" smtClean="0">
                <a:latin typeface="Times New Roman" pitchFamily="18" charset="0"/>
              </a:rPr>
              <a:t>0</a:t>
            </a:r>
            <a:r>
              <a:rPr lang="uk-UA" sz="1800" smtClean="0">
                <a:latin typeface="Times New Roman" pitchFamily="18" charset="0"/>
              </a:rPr>
              <a:t> - кількість зірок, біля яких може виникнути розумне життя; </a:t>
            </a:r>
            <a:r>
              <a:rPr lang="uk-UA" sz="1800" i="1" smtClean="0">
                <a:latin typeface="Times New Roman" pitchFamily="18" charset="0"/>
              </a:rPr>
              <a:t>f</a:t>
            </a:r>
            <a:r>
              <a:rPr lang="uk-UA" sz="1800" i="1" baseline="-25000" smtClean="0">
                <a:latin typeface="Times New Roman" pitchFamily="18" charset="0"/>
              </a:rPr>
              <a:t>n</a:t>
            </a:r>
            <a:r>
              <a:rPr lang="uk-UA" sz="1800" smtClean="0">
                <a:latin typeface="Times New Roman" pitchFamily="18" charset="0"/>
              </a:rPr>
              <a:t> - частка зірок придатних для підтримання життя; </a:t>
            </a:r>
            <a:r>
              <a:rPr lang="uk-UA" sz="1800" i="1" smtClean="0">
                <a:latin typeface="Times New Roman" pitchFamily="18" charset="0"/>
              </a:rPr>
              <a:t>f</a:t>
            </a:r>
            <a:r>
              <a:rPr lang="uk-UA" sz="1800" i="1" baseline="-25000" smtClean="0">
                <a:latin typeface="Times New Roman" pitchFamily="18" charset="0"/>
              </a:rPr>
              <a:t>m</a:t>
            </a:r>
            <a:r>
              <a:rPr lang="uk-UA" sz="1800" smtClean="0">
                <a:latin typeface="Times New Roman" pitchFamily="18" charset="0"/>
              </a:rPr>
              <a:t> – ймовірність утворення планет;</a:t>
            </a:r>
            <a:r>
              <a:rPr lang="uk-UA" sz="1800" i="1" smtClean="0">
                <a:latin typeface="Times New Roman" pitchFamily="18" charset="0"/>
              </a:rPr>
              <a:t> n</a:t>
            </a:r>
            <a:r>
              <a:rPr lang="uk-UA" sz="1800" i="1" baseline="-25000" smtClean="0">
                <a:latin typeface="Times New Roman" pitchFamily="18" charset="0"/>
              </a:rPr>
              <a:t>e</a:t>
            </a:r>
            <a:r>
              <a:rPr lang="uk-UA" sz="1800" i="1" smtClean="0">
                <a:latin typeface="Times New Roman" pitchFamily="18" charset="0"/>
              </a:rPr>
              <a:t> </a:t>
            </a:r>
            <a:r>
              <a:rPr lang="uk-UA" sz="1800" smtClean="0">
                <a:latin typeface="Times New Roman" pitchFamily="18" charset="0"/>
              </a:rPr>
              <a:t>– середнє число населених планет, що обертаються навколо зірки;  </a:t>
            </a:r>
            <a:r>
              <a:rPr lang="uk-UA" sz="1800" i="1" smtClean="0">
                <a:latin typeface="Times New Roman" pitchFamily="18" charset="0"/>
              </a:rPr>
              <a:t>f</a:t>
            </a:r>
            <a:r>
              <a:rPr lang="uk-UA" sz="1800" i="1" baseline="-25000" smtClean="0">
                <a:latin typeface="Times New Roman" pitchFamily="18" charset="0"/>
              </a:rPr>
              <a:t>1</a:t>
            </a:r>
            <a:r>
              <a:rPr lang="uk-UA" sz="1800" smtClean="0">
                <a:latin typeface="Times New Roman" pitchFamily="18" charset="0"/>
              </a:rPr>
              <a:t> – ймовірність виникнення життя на планеті;  </a:t>
            </a:r>
            <a:r>
              <a:rPr lang="uk-UA" sz="1800" i="1" smtClean="0">
                <a:latin typeface="Times New Roman" pitchFamily="18" charset="0"/>
              </a:rPr>
              <a:t>f</a:t>
            </a:r>
            <a:r>
              <a:rPr lang="uk-UA" sz="1800" i="1" baseline="-25000" smtClean="0">
                <a:latin typeface="Times New Roman" pitchFamily="18" charset="0"/>
              </a:rPr>
              <a:t>2</a:t>
            </a:r>
            <a:r>
              <a:rPr lang="uk-UA" sz="1800" smtClean="0">
                <a:latin typeface="Times New Roman" pitchFamily="18" charset="0"/>
              </a:rPr>
              <a:t> – ймовірність виникнення цивілізації; </a:t>
            </a:r>
            <a:r>
              <a:rPr lang="uk-UA" sz="1800" i="1" smtClean="0">
                <a:latin typeface="Times New Roman" pitchFamily="18" charset="0"/>
              </a:rPr>
              <a:t>f</a:t>
            </a:r>
            <a:r>
              <a:rPr lang="uk-UA" sz="1800" i="1" baseline="-25000" smtClean="0">
                <a:latin typeface="Times New Roman" pitchFamily="18" charset="0"/>
              </a:rPr>
              <a:t>3</a:t>
            </a:r>
            <a:r>
              <a:rPr lang="uk-UA" sz="1800" smtClean="0">
                <a:latin typeface="Times New Roman" pitchFamily="18" charset="0"/>
              </a:rPr>
              <a:t> – частка цивілізацій, що мають технології, необхідні для відсилання у космос електромагнітного сигналу; </a:t>
            </a:r>
            <a:r>
              <a:rPr lang="uk-UA" sz="1800" i="1" smtClean="0">
                <a:latin typeface="Times New Roman" pitchFamily="18" charset="0"/>
              </a:rPr>
              <a:t>L</a:t>
            </a:r>
            <a:r>
              <a:rPr lang="uk-UA" sz="1800" smtClean="0">
                <a:latin typeface="Times New Roman" pitchFamily="18" charset="0"/>
              </a:rPr>
              <a:t> – часовий проміжок, протягом якого цивілізація відсилає такий сигнал у космос.</a:t>
            </a:r>
          </a:p>
          <a:p>
            <a:pPr algn="just">
              <a:lnSpc>
                <a:spcPct val="80000"/>
              </a:lnSpc>
            </a:pPr>
            <a:r>
              <a:rPr lang="uk-UA" sz="1800" smtClean="0">
                <a:latin typeface="Times New Roman" pitchFamily="18" charset="0"/>
              </a:rPr>
              <a:t>За оцінками вчених, у Галактиці знаходиться близько 200-400 млрд зірок. Приблизно 10% з них подібні до Сонця за температурою та світністю, а 70-90% мають планети. </a:t>
            </a:r>
            <a:r>
              <a:rPr lang="uk-UA" sz="1800" b="1" i="1" smtClean="0">
                <a:solidFill>
                  <a:srgbClr val="C00000"/>
                </a:solidFill>
                <a:latin typeface="Times New Roman" pitchFamily="18" charset="0"/>
              </a:rPr>
              <a:t>Близько 3-4% зірок (</a:t>
            </a:r>
            <a:r>
              <a:rPr lang="en-US" sz="1800" b="1" i="1" smtClean="0">
                <a:solidFill>
                  <a:srgbClr val="C00000"/>
                </a:solidFill>
                <a:latin typeface="Times New Roman" pitchFamily="18" charset="0"/>
              </a:rPr>
              <a:t>~</a:t>
            </a:r>
            <a:r>
              <a:rPr lang="uk-UA" sz="1800" b="1" i="1" smtClean="0">
                <a:solidFill>
                  <a:srgbClr val="C00000"/>
                </a:solidFill>
                <a:latin typeface="Times New Roman" pitchFamily="18" charset="0"/>
              </a:rPr>
              <a:t>10 млрд!!!) можуть мати планети, умови на яких є сприятливими для зародження життя</a:t>
            </a:r>
            <a:r>
              <a:rPr lang="uk-UA" sz="1800" i="1" smtClean="0">
                <a:latin typeface="Times New Roman" pitchFamily="18" charset="0"/>
              </a:rPr>
              <a:t>.</a:t>
            </a:r>
            <a:r>
              <a:rPr lang="uk-UA" sz="1800" smtClean="0">
                <a:latin typeface="Times New Roman" pitchFamily="18" charset="0"/>
              </a:rPr>
              <a:t> Три чверті з цих планет повинні бути старішими від Землі. Це повинно вселяти оптимізм у прихильників можливості виявлення ПЦ, особливо якщо врахувати, що на даний час людство відкрило вже 50000 млрд галактик, де повинно знаходитись ~10</a:t>
            </a:r>
            <a:r>
              <a:rPr lang="uk-UA" sz="1800" baseline="30000" smtClean="0">
                <a:latin typeface="Times New Roman" pitchFamily="18" charset="0"/>
              </a:rPr>
              <a:t>23</a:t>
            </a:r>
            <a:r>
              <a:rPr lang="uk-UA" sz="1800" smtClean="0">
                <a:latin typeface="Times New Roman" pitchFamily="18" charset="0"/>
              </a:rPr>
              <a:t> зірок і судячи з усього це мала частина дійсної кількості зоряних систем у Всесвіті (в одному з 10</a:t>
            </a:r>
            <a:r>
              <a:rPr lang="uk-UA" sz="1800" baseline="30000" smtClean="0">
                <a:latin typeface="Times New Roman" pitchFamily="18" charset="0"/>
              </a:rPr>
              <a:t>100</a:t>
            </a:r>
            <a:r>
              <a:rPr lang="uk-UA" sz="1800" smtClean="0">
                <a:latin typeface="Times New Roman" pitchFamily="18" charset="0"/>
              </a:rPr>
              <a:t>!!!). </a:t>
            </a:r>
          </a:p>
          <a:p>
            <a:pPr>
              <a:lnSpc>
                <a:spcPct val="80000"/>
              </a:lnSpc>
              <a:buFontTx/>
              <a:buNone/>
            </a:pPr>
            <a:r>
              <a:rPr lang="uk-UA" sz="2400" smtClean="0"/>
              <a:t>                                                     </a:t>
            </a:r>
            <a:endParaRPr lang="ru-RU" sz="2400" smtClean="0"/>
          </a:p>
        </p:txBody>
      </p:sp>
      <p:pic>
        <p:nvPicPr>
          <p:cNvPr id="52228" name="Picture 4"/>
          <p:cNvPicPr>
            <a:picLocks noChangeAspect="1" noChangeArrowheads="1"/>
          </p:cNvPicPr>
          <p:nvPr/>
        </p:nvPicPr>
        <p:blipFill>
          <a:blip r:embed="rId2" cstate="print"/>
          <a:srcRect/>
          <a:stretch>
            <a:fillRect/>
          </a:stretch>
        </p:blipFill>
        <p:spPr bwMode="auto">
          <a:xfrm>
            <a:off x="2232025" y="2033588"/>
            <a:ext cx="2654300" cy="422275"/>
          </a:xfrm>
          <a:prstGeom prst="rect">
            <a:avLst/>
          </a:prstGeom>
          <a:noFill/>
          <a:ln w="9525">
            <a:noFill/>
            <a:miter lim="800000"/>
            <a:headEnd/>
            <a:tailEnd/>
          </a:ln>
        </p:spPr>
      </p:pic>
      <p:sp>
        <p:nvSpPr>
          <p:cNvPr id="52229" name="Номер слайда 4"/>
          <p:cNvSpPr>
            <a:spLocks noGrp="1"/>
          </p:cNvSpPr>
          <p:nvPr>
            <p:ph type="sldNum" sz="quarter" idx="12"/>
          </p:nvPr>
        </p:nvSpPr>
        <p:spPr>
          <a:noFill/>
        </p:spPr>
        <p:txBody>
          <a:bodyPr/>
          <a:lstStyle/>
          <a:p>
            <a:fld id="{B800B0D9-BC56-4E4C-9CD2-C7DBC51DB60C}" type="slidenum">
              <a:rPr lang="ru-RU" smtClean="0">
                <a:latin typeface="Arial" pitchFamily="34" charset="0"/>
              </a:rPr>
              <a:pPr/>
              <a:t>106</a:t>
            </a:fld>
            <a:endParaRPr lang="ru-RU" smtClean="0">
              <a:latin typeface="Arial" pitchFamily="34" charset="0"/>
            </a:endParaRPr>
          </a:p>
        </p:txBody>
      </p:sp>
      <p:sp>
        <p:nvSpPr>
          <p:cNvPr id="5223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КІЛЬКІСТЬ </a:t>
            </a:r>
            <a:r>
              <a:rPr lang="uk-UA" b="1" i="1" dirty="0" err="1" smtClean="0">
                <a:latin typeface="Arial" pitchFamily="34" charset="0"/>
                <a:cs typeface="Arial" pitchFamily="34" charset="0"/>
              </a:rPr>
              <a:t>ПЦ</a:t>
            </a:r>
            <a:r>
              <a:rPr lang="uk-UA" b="1" i="1" dirty="0" smtClean="0">
                <a:latin typeface="Arial" pitchFamily="34" charset="0"/>
                <a:cs typeface="Arial" pitchFamily="34" charset="0"/>
              </a:rPr>
              <a:t> У ВСЕСВІТІ</a:t>
            </a:r>
            <a:endParaRPr lang="ru-RU" dirty="0" smtClean="0">
              <a:latin typeface="Arial" pitchFamily="34" charset="0"/>
              <a:cs typeface="Arial" pitchFamily="34" charset="0"/>
            </a:endParaRPr>
          </a:p>
        </p:txBody>
      </p:sp>
      <p:sp>
        <p:nvSpPr>
          <p:cNvPr id="53251" name="Содержимое 2"/>
          <p:cNvSpPr>
            <a:spLocks noGrp="1"/>
          </p:cNvSpPr>
          <p:nvPr>
            <p:ph idx="1"/>
          </p:nvPr>
        </p:nvSpPr>
        <p:spPr>
          <a:xfrm>
            <a:off x="431800" y="1179513"/>
            <a:ext cx="8345488" cy="4525962"/>
          </a:xfrm>
        </p:spPr>
        <p:txBody>
          <a:bodyPr>
            <a:noAutofit/>
          </a:bodyPr>
          <a:lstStyle/>
          <a:p>
            <a:pPr marL="0" indent="0" algn="just"/>
            <a:r>
              <a:rPr lang="uk-UA" sz="1400" dirty="0" smtClean="0">
                <a:latin typeface="Times New Roman" pitchFamily="18" charset="0"/>
                <a:cs typeface="Times New Roman" pitchFamily="18" charset="0"/>
              </a:rPr>
              <a:t>Неймовірно велику кількість позаземних цивілізацій нарахував шотландський астроном доктор </a:t>
            </a:r>
            <a:r>
              <a:rPr lang="uk-UA" sz="1400" dirty="0" err="1" smtClean="0">
                <a:latin typeface="Times New Roman" pitchFamily="18" charset="0"/>
                <a:cs typeface="Times New Roman" pitchFamily="18" charset="0"/>
              </a:rPr>
              <a:t>Дункан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Форган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Duncan</a:t>
            </a:r>
            <a:r>
              <a:rPr lang="uk-UA" sz="1400" dirty="0" smtClean="0">
                <a:latin typeface="Times New Roman" pitchFamily="18" charset="0"/>
                <a:cs typeface="Times New Roman" pitchFamily="18" charset="0"/>
              </a:rPr>
              <a:t> H. </a:t>
            </a:r>
            <a:r>
              <a:rPr lang="uk-UA" sz="1400" dirty="0" err="1" smtClean="0">
                <a:latin typeface="Times New Roman" pitchFamily="18" charset="0"/>
                <a:cs typeface="Times New Roman" pitchFamily="18" charset="0"/>
              </a:rPr>
              <a:t>Forgan</a:t>
            </a:r>
            <a:r>
              <a:rPr lang="uk-UA" sz="1400" dirty="0" smtClean="0">
                <a:latin typeface="Times New Roman" pitchFamily="18" charset="0"/>
                <a:cs typeface="Times New Roman" pitchFamily="18" charset="0"/>
              </a:rPr>
              <a:t>). Свої результати він опублікував в статті "A </a:t>
            </a:r>
            <a:r>
              <a:rPr lang="uk-UA" sz="1400" dirty="0" err="1" smtClean="0">
                <a:latin typeface="Times New Roman" pitchFamily="18" charset="0"/>
                <a:cs typeface="Times New Roman" pitchFamily="18" charset="0"/>
              </a:rPr>
              <a:t>Numerical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Testbed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for</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Hypotheses</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of</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Extraterrestrial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Life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and</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Intelligence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Форган</a:t>
            </a:r>
            <a:r>
              <a:rPr lang="uk-UA" sz="1400" dirty="0" smtClean="0">
                <a:latin typeface="Times New Roman" pitchFamily="18" charset="0"/>
                <a:cs typeface="Times New Roman" pitchFamily="18" charset="0"/>
              </a:rPr>
              <a:t> змоделював кілька різних сценаріїв виникнення життя на основі даних про хімічний склад зірок у нашій Галактиці. Він використовував також дані про вже відомі </a:t>
            </a:r>
            <a:r>
              <a:rPr lang="uk-UA" sz="1400" dirty="0" err="1" smtClean="0">
                <a:latin typeface="Times New Roman" pitchFamily="18" charset="0"/>
                <a:cs typeface="Times New Roman" pitchFamily="18" charset="0"/>
              </a:rPr>
              <a:t>екзопланети</a:t>
            </a:r>
            <a:r>
              <a:rPr lang="uk-UA" sz="1400" dirty="0" smtClean="0">
                <a:latin typeface="Times New Roman" pitchFamily="18" charset="0"/>
                <a:cs typeface="Times New Roman" pitchFamily="18" charset="0"/>
              </a:rPr>
              <a:t>, і отримав кілька різних оцінок. Згідно з ними, Чумацький Шлях може містити від </a:t>
            </a:r>
            <a:r>
              <a:rPr lang="uk-UA" sz="1400" b="1" i="1" dirty="0" smtClean="0">
                <a:solidFill>
                  <a:srgbClr val="C00000"/>
                </a:solidFill>
                <a:latin typeface="Times New Roman" pitchFamily="18" charset="0"/>
                <a:cs typeface="Times New Roman" pitchFamily="18" charset="0"/>
              </a:rPr>
              <a:t>300 до 38 тисяч (!) Високорозвинених цивілізацій</a:t>
            </a:r>
            <a:r>
              <a:rPr lang="uk-UA" sz="1400" dirty="0" smtClean="0">
                <a:latin typeface="Times New Roman" pitchFamily="18" charset="0"/>
                <a:cs typeface="Times New Roman" pitchFamily="18" charset="0"/>
              </a:rPr>
              <a:t>, потенційно здатних до встановлення контакту з Землею.</a:t>
            </a:r>
          </a:p>
          <a:p>
            <a:pPr marL="0" indent="0" algn="just"/>
            <a:r>
              <a:rPr lang="uk-UA" sz="1400" dirty="0" smtClean="0">
                <a:latin typeface="Times New Roman" pitchFamily="18" charset="0"/>
                <a:cs typeface="Times New Roman" pitchFamily="18" charset="0"/>
              </a:rPr>
              <a:t>Для моделювання </a:t>
            </a:r>
            <a:r>
              <a:rPr lang="uk-UA" sz="1400" dirty="0" err="1" smtClean="0">
                <a:latin typeface="Times New Roman" pitchFamily="18" charset="0"/>
                <a:cs typeface="Times New Roman" pitchFamily="18" charset="0"/>
              </a:rPr>
              <a:t>Форган</a:t>
            </a:r>
            <a:r>
              <a:rPr lang="uk-UA" sz="1400" dirty="0" smtClean="0">
                <a:latin typeface="Times New Roman" pitchFamily="18" charset="0"/>
                <a:cs typeface="Times New Roman" pitchFamily="18" charset="0"/>
              </a:rPr>
              <a:t> використовував реальні дані про розподіл зірок по масі, світності і положенню в нашій Галактиці. Після цього спеціально написана програма створила ряд віртуальних зірок з певною кількістю планет. Кількість планет також визначалося не довільно, а з урахуванням реальних відомостей про вже виявлені </a:t>
            </a:r>
            <a:r>
              <a:rPr lang="uk-UA" sz="1400" dirty="0" err="1" smtClean="0">
                <a:latin typeface="Times New Roman" pitchFamily="18" charset="0"/>
                <a:cs typeface="Times New Roman" pitchFamily="18" charset="0"/>
              </a:rPr>
              <a:t>екзопланети</a:t>
            </a:r>
            <a:r>
              <a:rPr lang="uk-UA" sz="1400" dirty="0" smtClean="0">
                <a:latin typeface="Times New Roman" pitchFamily="18" charset="0"/>
                <a:cs typeface="Times New Roman" pitchFamily="18" charset="0"/>
              </a:rPr>
              <a:t>. Далі кожна з віртуальних планет перевірялася на придатність для життя і виникнення розумної цивілізації. Останній етап, за словами астронома, був найбільш довільний: дослідник розглянув у підсумку три різні сценарії зародження та поширення життя.</a:t>
            </a:r>
          </a:p>
          <a:p>
            <a:pPr marL="0" indent="0" algn="just"/>
            <a:r>
              <a:rPr lang="uk-UA" sz="1400" dirty="0" smtClean="0">
                <a:latin typeface="Times New Roman" pitchFamily="18" charset="0"/>
                <a:cs typeface="Times New Roman" pitchFamily="18" charset="0"/>
              </a:rPr>
              <a:t>   У першому сценарії, життя могло поширюватися між досить сприятливими для неї планетами з певною ймовірністю. </a:t>
            </a:r>
            <a:r>
              <a:rPr lang="uk-UA" sz="1400" dirty="0" err="1" smtClean="0">
                <a:latin typeface="Times New Roman" pitchFamily="18" charset="0"/>
                <a:cs typeface="Times New Roman" pitchFamily="18" charset="0"/>
              </a:rPr>
              <a:t>Форган</a:t>
            </a:r>
            <a:r>
              <a:rPr lang="uk-UA" sz="1400" dirty="0" smtClean="0">
                <a:latin typeface="Times New Roman" pitchFamily="18" charset="0"/>
                <a:cs typeface="Times New Roman" pitchFamily="18" charset="0"/>
              </a:rPr>
              <a:t> обмежив у своїй моделі перенесення життя кордонами однієї зоряної системи і отримав для цього сценарію оцінку в 38000 високорозвинених цивілізацій. Число насправді не настільки велике, якщо врахувати, що загальне число планет у Галактиці наближається до п'ятисот мільйонів. У другому сценарії поширення життя було заборонено зовсім, а критерій придатності планет для життя посилений, і результат відразу змінився на два порядки. У сценарії "малоймовірного життя" ми можемо виявити близько трьохсот цивілізацій. І третій сценарій сам автор визнає найбільш цікавим. У модель було внесено припущення про те, цивілізації що занадто швидко розвиваються більше схильні до ризику самознищення - наприклад в результаті термоядерної війни. У такому разі результат стає закономірно нижчим в порівнянні з першим сценарієм, але все одно виглядає досить оптимістично: 31000 високорозвинених цивілізацій. </a:t>
            </a:r>
          </a:p>
        </p:txBody>
      </p:sp>
      <p:sp>
        <p:nvSpPr>
          <p:cNvPr id="53252" name="Номер слайда 3"/>
          <p:cNvSpPr>
            <a:spLocks noGrp="1"/>
          </p:cNvSpPr>
          <p:nvPr>
            <p:ph type="sldNum" sz="quarter" idx="12"/>
          </p:nvPr>
        </p:nvSpPr>
        <p:spPr>
          <a:noFill/>
        </p:spPr>
        <p:txBody>
          <a:bodyPr/>
          <a:lstStyle/>
          <a:p>
            <a:fld id="{FF237F40-908A-4E05-9B05-8460792EBE28}" type="slidenum">
              <a:rPr lang="ru-RU" smtClean="0">
                <a:latin typeface="Arial" pitchFamily="34" charset="0"/>
              </a:rPr>
              <a:pPr/>
              <a:t>107</a:t>
            </a:fld>
            <a:endParaRPr lang="ru-RU" smtClean="0">
              <a:latin typeface="Arial" pitchFamily="34" charset="0"/>
            </a:endParaRPr>
          </a:p>
        </p:txBody>
      </p:sp>
      <p:sp>
        <p:nvSpPr>
          <p:cNvPr id="53253"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ПОШУК ЕКЗОПЛАНЕТ</a:t>
            </a:r>
          </a:p>
        </p:txBody>
      </p:sp>
      <p:sp>
        <p:nvSpPr>
          <p:cNvPr id="54275" name="Содержимое 2"/>
          <p:cNvSpPr>
            <a:spLocks noGrp="1"/>
          </p:cNvSpPr>
          <p:nvPr>
            <p:ph idx="1"/>
          </p:nvPr>
        </p:nvSpPr>
        <p:spPr>
          <a:xfrm>
            <a:off x="4305300" y="3873500"/>
            <a:ext cx="4381500" cy="2252663"/>
          </a:xfrm>
        </p:spPr>
        <p:txBody>
          <a:bodyPr>
            <a:normAutofit lnSpcReduction="10000"/>
          </a:bodyPr>
          <a:lstStyle/>
          <a:p>
            <a:pPr marL="0" indent="0" algn="just">
              <a:buFontTx/>
              <a:buNone/>
            </a:pPr>
            <a:r>
              <a:rPr lang="uk-UA" sz="1400" smtClean="0">
                <a:latin typeface="Times New Roman" pitchFamily="18" charset="0"/>
                <a:cs typeface="Times New Roman" pitchFamily="18" charset="0"/>
              </a:rPr>
              <a:t>Орбітальний телескоп </a:t>
            </a:r>
            <a:r>
              <a:rPr lang="uk-UA" sz="1400" b="1" smtClean="0">
                <a:latin typeface="Times New Roman" pitchFamily="18" charset="0"/>
                <a:cs typeface="Times New Roman" pitchFamily="18" charset="0"/>
              </a:rPr>
              <a:t>«Кеплер» </a:t>
            </a:r>
            <a:r>
              <a:rPr lang="uk-UA" sz="1400" smtClean="0">
                <a:latin typeface="Times New Roman" pitchFamily="18" charset="0"/>
                <a:cs typeface="Times New Roman" pitchFamily="18" charset="0"/>
              </a:rPr>
              <a:t>(англ. Kepler) — космічний телескоп НАСА, призначений для пошуків екзопланет. Названий на честь Йоганна Кеплера (1571-1630), німецького філософа, математика, астронома, астролога і оптика. Телескоп був запущений 7 березня 2009 р. На орбіту апарат вивела ракета-носій Delta II. Місія коштуватиме приблизно 467 мільйонів доларів. Місія «Кеплер» продовжиться три з половиною роки. Весь цей час телескоп спостерігатиме близько </a:t>
            </a:r>
            <a:r>
              <a:rPr lang="uk-UA" sz="1400" b="1" i="1" smtClean="0">
                <a:solidFill>
                  <a:srgbClr val="C00000"/>
                </a:solidFill>
                <a:latin typeface="Times New Roman" pitchFamily="18" charset="0"/>
                <a:cs typeface="Times New Roman" pitchFamily="18" charset="0"/>
              </a:rPr>
              <a:t>100 тисяч схожих на Сонце зірок,</a:t>
            </a:r>
            <a:r>
              <a:rPr lang="uk-UA" sz="1400" smtClean="0">
                <a:latin typeface="Times New Roman" pitchFamily="18" charset="0"/>
                <a:cs typeface="Times New Roman" pitchFamily="18" charset="0"/>
              </a:rPr>
              <a:t>  навколо яких можуть обертатися екзопланети.</a:t>
            </a:r>
          </a:p>
        </p:txBody>
      </p:sp>
      <p:pic>
        <p:nvPicPr>
          <p:cNvPr id="54276" name="Picture 3"/>
          <p:cNvPicPr>
            <a:picLocks noChangeAspect="1" noChangeArrowheads="1"/>
          </p:cNvPicPr>
          <p:nvPr/>
        </p:nvPicPr>
        <p:blipFill>
          <a:blip r:embed="rId2" cstate="print"/>
          <a:srcRect/>
          <a:stretch>
            <a:fillRect/>
          </a:stretch>
        </p:blipFill>
        <p:spPr bwMode="auto">
          <a:xfrm>
            <a:off x="482600" y="1073150"/>
            <a:ext cx="3497263" cy="2622550"/>
          </a:xfrm>
          <a:prstGeom prst="rect">
            <a:avLst/>
          </a:prstGeom>
          <a:noFill/>
          <a:ln w="9525">
            <a:noFill/>
            <a:miter lim="800000"/>
            <a:headEnd/>
            <a:tailEnd/>
          </a:ln>
        </p:spPr>
      </p:pic>
      <p:pic>
        <p:nvPicPr>
          <p:cNvPr id="54277" name="Picture 4"/>
          <p:cNvPicPr>
            <a:picLocks noChangeAspect="1" noChangeArrowheads="1"/>
          </p:cNvPicPr>
          <p:nvPr/>
        </p:nvPicPr>
        <p:blipFill>
          <a:blip r:embed="rId3" cstate="print"/>
          <a:srcRect/>
          <a:stretch>
            <a:fillRect/>
          </a:stretch>
        </p:blipFill>
        <p:spPr bwMode="auto">
          <a:xfrm>
            <a:off x="482600" y="3695700"/>
            <a:ext cx="3511550" cy="2600325"/>
          </a:xfrm>
          <a:prstGeom prst="rect">
            <a:avLst/>
          </a:prstGeom>
          <a:noFill/>
          <a:ln w="9525">
            <a:noFill/>
            <a:miter lim="800000"/>
            <a:headEnd/>
            <a:tailEnd/>
          </a:ln>
        </p:spPr>
      </p:pic>
      <p:pic>
        <p:nvPicPr>
          <p:cNvPr id="54278" name="Picture 5"/>
          <p:cNvPicPr>
            <a:picLocks noChangeAspect="1" noChangeArrowheads="1"/>
          </p:cNvPicPr>
          <p:nvPr/>
        </p:nvPicPr>
        <p:blipFill>
          <a:blip r:embed="rId4" cstate="print"/>
          <a:srcRect/>
          <a:stretch>
            <a:fillRect/>
          </a:stretch>
        </p:blipFill>
        <p:spPr bwMode="auto">
          <a:xfrm>
            <a:off x="4744226" y="1073150"/>
            <a:ext cx="3497263" cy="2622550"/>
          </a:xfrm>
          <a:prstGeom prst="rect">
            <a:avLst/>
          </a:prstGeom>
          <a:noFill/>
          <a:ln w="9525">
            <a:noFill/>
            <a:miter lim="800000"/>
            <a:headEnd/>
            <a:tailEnd/>
          </a:ln>
        </p:spPr>
      </p:pic>
      <p:pic>
        <p:nvPicPr>
          <p:cNvPr id="54279" name="Picture 6"/>
          <p:cNvPicPr>
            <a:picLocks noChangeAspect="1" noChangeArrowheads="1"/>
          </p:cNvPicPr>
          <p:nvPr/>
        </p:nvPicPr>
        <p:blipFill>
          <a:blip r:embed="rId5" cstate="print"/>
          <a:srcRect/>
          <a:stretch>
            <a:fillRect/>
          </a:stretch>
        </p:blipFill>
        <p:spPr bwMode="auto">
          <a:xfrm>
            <a:off x="7150100" y="2806700"/>
            <a:ext cx="1092200" cy="930275"/>
          </a:xfrm>
          <a:prstGeom prst="rect">
            <a:avLst/>
          </a:prstGeom>
          <a:noFill/>
          <a:ln w="9525">
            <a:noFill/>
            <a:miter lim="800000"/>
            <a:headEnd/>
            <a:tailEnd/>
          </a:ln>
        </p:spPr>
      </p:pic>
      <p:sp>
        <p:nvSpPr>
          <p:cNvPr id="54280" name="Номер слайда 7"/>
          <p:cNvSpPr>
            <a:spLocks noGrp="1"/>
          </p:cNvSpPr>
          <p:nvPr>
            <p:ph type="sldNum" sz="quarter" idx="12"/>
          </p:nvPr>
        </p:nvSpPr>
        <p:spPr>
          <a:noFill/>
        </p:spPr>
        <p:txBody>
          <a:bodyPr/>
          <a:lstStyle/>
          <a:p>
            <a:fld id="{03F488B6-6B42-432F-BEAB-E8E44C2FB558}" type="slidenum">
              <a:rPr lang="ru-RU" smtClean="0">
                <a:latin typeface="Arial" pitchFamily="34" charset="0"/>
              </a:rPr>
              <a:pPr/>
              <a:t>108</a:t>
            </a:fld>
            <a:endParaRPr lang="ru-RU" smtClean="0">
              <a:latin typeface="Arial" pitchFamily="34" charset="0"/>
            </a:endParaRPr>
          </a:p>
        </p:txBody>
      </p:sp>
      <p:sp>
        <p:nvSpPr>
          <p:cNvPr id="54281"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https://upload.wikimedia.org/wikipedia/commons/thumb/b/b9/Exoplanet_Discovery_Methods_Bar.svg/904px-Exoplanet_Discovery_Methods_Bar.svg.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6737" y="836712"/>
            <a:ext cx="3861247" cy="2432812"/>
          </a:xfrm>
          <a:prstGeom prst="rect">
            <a:avLst/>
          </a:prstGeom>
          <a:noFill/>
          <a:extLst>
            <a:ext uri="{909E8E84-426E-40DD-AFC4-6F175D3DCCD1}">
              <a14:hiddenFill xmlns:a14="http://schemas.microsoft.com/office/drawing/2010/main" xmlns="">
                <a:solidFill>
                  <a:srgbClr val="FFFFFF"/>
                </a:solidFill>
              </a14:hiddenFill>
            </a:ext>
          </a:extLst>
        </p:spPr>
      </p:pic>
      <p:sp>
        <p:nvSpPr>
          <p:cNvPr id="55298" name="Заголовок 1"/>
          <p:cNvSpPr>
            <a:spLocks noGrp="1"/>
          </p:cNvSpPr>
          <p:nvPr>
            <p:ph type="title"/>
          </p:nvPr>
        </p:nvSpPr>
        <p:spPr>
          <a:xfrm>
            <a:off x="522288" y="-171450"/>
            <a:ext cx="8229600" cy="1143000"/>
          </a:xfrm>
        </p:spPr>
        <p:txBody>
          <a:bodyPr/>
          <a:lstStyle/>
          <a:p>
            <a:r>
              <a:rPr lang="uk-UA" b="1" i="1" dirty="0" smtClean="0">
                <a:latin typeface="Arial" pitchFamily="34" charset="0"/>
                <a:cs typeface="Arial" pitchFamily="34" charset="0"/>
              </a:rPr>
              <a:t>ЕКЗОПЛАНЕТИ</a:t>
            </a:r>
            <a:endParaRPr lang="uk-UA" dirty="0" smtClean="0">
              <a:latin typeface="Arial" pitchFamily="34" charset="0"/>
              <a:cs typeface="Arial" pitchFamily="34" charset="0"/>
            </a:endParaRPr>
          </a:p>
        </p:txBody>
      </p:sp>
      <p:sp>
        <p:nvSpPr>
          <p:cNvPr id="55299" name="Содержимое 2"/>
          <p:cNvSpPr>
            <a:spLocks noGrp="1"/>
          </p:cNvSpPr>
          <p:nvPr>
            <p:ph idx="1"/>
          </p:nvPr>
        </p:nvSpPr>
        <p:spPr>
          <a:xfrm>
            <a:off x="4499992" y="728662"/>
            <a:ext cx="4348733" cy="2790825"/>
          </a:xfrm>
        </p:spPr>
        <p:txBody>
          <a:bodyPr>
            <a:noAutofit/>
          </a:bodyPr>
          <a:lstStyle/>
          <a:p>
            <a:pPr marL="0" indent="0" algn="just">
              <a:buFontTx/>
              <a:buNone/>
            </a:pPr>
            <a:r>
              <a:rPr lang="uk-UA" sz="1200" dirty="0" smtClean="0">
                <a:latin typeface="Times New Roman" pitchFamily="18" charset="0"/>
                <a:cs typeface="Times New Roman" pitchFamily="18" charset="0"/>
              </a:rPr>
              <a:t>Основними методами відкриття </a:t>
            </a:r>
            <a:r>
              <a:rPr lang="uk-UA" sz="1200" dirty="0" err="1" smtClean="0">
                <a:latin typeface="Times New Roman" pitchFamily="18" charset="0"/>
                <a:cs typeface="Times New Roman" pitchFamily="18" charset="0"/>
              </a:rPr>
              <a:t>екзопланет</a:t>
            </a:r>
            <a:r>
              <a:rPr lang="uk-UA" sz="1200" dirty="0" smtClean="0">
                <a:latin typeface="Times New Roman" pitchFamily="18" charset="0"/>
                <a:cs typeface="Times New Roman" pitchFamily="18" charset="0"/>
              </a:rPr>
              <a:t> є: радіоспостереження пульсарів; метод радіальних швидкостей;  транзитний метод (зелене); метод </a:t>
            </a:r>
            <a:r>
              <a:rPr lang="uk-UA" sz="1200" dirty="0" err="1" smtClean="0">
                <a:latin typeface="Times New Roman" pitchFamily="18" charset="0"/>
                <a:cs typeface="Times New Roman" pitchFamily="18" charset="0"/>
              </a:rPr>
              <a:t>Доплера</a:t>
            </a:r>
            <a:r>
              <a:rPr lang="uk-UA" sz="1200" dirty="0" smtClean="0">
                <a:latin typeface="Times New Roman" pitchFamily="18" charset="0"/>
                <a:cs typeface="Times New Roman" pitchFamily="18" charset="0"/>
              </a:rPr>
              <a:t> (синє); метод синхронізації;  візуальне спостереження; гравітаційне </a:t>
            </a:r>
            <a:r>
              <a:rPr lang="uk-UA" sz="1200" dirty="0" err="1" smtClean="0">
                <a:latin typeface="Times New Roman" pitchFamily="18" charset="0"/>
                <a:cs typeface="Times New Roman" pitchFamily="18" charset="0"/>
              </a:rPr>
              <a:t>лінзування</a:t>
            </a:r>
            <a:r>
              <a:rPr lang="uk-UA" sz="1200" dirty="0" smtClean="0">
                <a:latin typeface="Times New Roman" pitchFamily="18" charset="0"/>
                <a:cs typeface="Times New Roman" pitchFamily="18" charset="0"/>
              </a:rPr>
              <a:t>; астрометричний метод. </a:t>
            </a:r>
          </a:p>
          <a:p>
            <a:pPr marL="0" indent="0" algn="just">
              <a:buFontTx/>
              <a:buNone/>
            </a:pPr>
            <a:r>
              <a:rPr lang="uk-UA" sz="1200" b="1" i="1" dirty="0" smtClean="0">
                <a:solidFill>
                  <a:srgbClr val="C00000"/>
                </a:solidFill>
                <a:latin typeface="Times New Roman" pitchFamily="18" charset="0"/>
                <a:cs typeface="Times New Roman" pitchFamily="18" charset="0"/>
              </a:rPr>
              <a:t>На 23 вересня 2014 р. достовірно </a:t>
            </a:r>
            <a:r>
              <a:rPr lang="uk-UA" sz="1200" b="1" i="1" dirty="0" err="1" smtClean="0">
                <a:solidFill>
                  <a:srgbClr val="C00000"/>
                </a:solidFill>
                <a:latin typeface="Times New Roman" pitchFamily="18" charset="0"/>
                <a:cs typeface="Times New Roman" pitchFamily="18" charset="0"/>
              </a:rPr>
              <a:t>підтверждено</a:t>
            </a:r>
            <a:r>
              <a:rPr lang="uk-UA" sz="1200" b="1" i="1" dirty="0" smtClean="0">
                <a:solidFill>
                  <a:srgbClr val="C00000"/>
                </a:solidFill>
                <a:latin typeface="Times New Roman" pitchFamily="18" charset="0"/>
                <a:cs typeface="Times New Roman" pitchFamily="18" charset="0"/>
              </a:rPr>
              <a:t> існування 1822 </a:t>
            </a:r>
            <a:r>
              <a:rPr lang="uk-UA" sz="1200" b="1" i="1" dirty="0" err="1" smtClean="0">
                <a:solidFill>
                  <a:srgbClr val="C00000"/>
                </a:solidFill>
                <a:latin typeface="Times New Roman" pitchFamily="18" charset="0"/>
                <a:cs typeface="Times New Roman" pitchFamily="18" charset="0"/>
              </a:rPr>
              <a:t>екзопланет</a:t>
            </a:r>
            <a:r>
              <a:rPr lang="uk-UA" sz="1200" b="1" i="1" dirty="0" smtClean="0">
                <a:solidFill>
                  <a:srgbClr val="C00000"/>
                </a:solidFill>
                <a:latin typeface="Times New Roman" pitchFamily="18" charset="0"/>
                <a:cs typeface="Times New Roman" pitchFamily="18" charset="0"/>
              </a:rPr>
              <a:t> в 1137 планетних системах, із яких в 467 є більше ніж одна планета. </a:t>
            </a:r>
            <a:r>
              <a:rPr lang="uk-UA" sz="1200" dirty="0" smtClean="0">
                <a:latin typeface="Times New Roman" pitchFamily="18" charset="0"/>
                <a:cs typeface="Times New Roman" pitchFamily="18" charset="0"/>
              </a:rPr>
              <a:t>Кількість надійних кандидатів в </a:t>
            </a:r>
            <a:r>
              <a:rPr lang="uk-UA" sz="1200" dirty="0" err="1" smtClean="0">
                <a:latin typeface="Times New Roman" pitchFamily="18" charset="0"/>
                <a:cs typeface="Times New Roman" pitchFamily="18" charset="0"/>
              </a:rPr>
              <a:t>екзопланети</a:t>
            </a:r>
            <a:r>
              <a:rPr lang="uk-UA" sz="1200" dirty="0" smtClean="0">
                <a:latin typeface="Times New Roman" pitchFamily="18" charset="0"/>
                <a:cs typeface="Times New Roman" pitchFamily="18" charset="0"/>
              </a:rPr>
              <a:t> значно більша. Так за проектом «</a:t>
            </a:r>
            <a:r>
              <a:rPr lang="uk-UA" sz="1200" dirty="0" err="1" smtClean="0">
                <a:latin typeface="Times New Roman" pitchFamily="18" charset="0"/>
                <a:cs typeface="Times New Roman" pitchFamily="18" charset="0"/>
              </a:rPr>
              <a:t>Кеплер</a:t>
            </a:r>
            <a:r>
              <a:rPr lang="uk-UA" sz="1200" dirty="0" smtClean="0">
                <a:latin typeface="Times New Roman" pitchFamily="18" charset="0"/>
                <a:cs typeface="Times New Roman" pitchFamily="18" charset="0"/>
              </a:rPr>
              <a:t>» на січень 2014 налічується ще 3538 </a:t>
            </a:r>
            <a:r>
              <a:rPr lang="uk-UA" sz="1200" dirty="0" err="1" smtClean="0">
                <a:latin typeface="Times New Roman" pitchFamily="18" charset="0"/>
                <a:cs typeface="Times New Roman" pitchFamily="18" charset="0"/>
              </a:rPr>
              <a:t>екзопланет</a:t>
            </a:r>
            <a:r>
              <a:rPr lang="uk-UA" sz="1200" dirty="0" smtClean="0">
                <a:latin typeface="Times New Roman" pitchFamily="18" charset="0"/>
                <a:cs typeface="Times New Roman" pitchFamily="18" charset="0"/>
              </a:rPr>
              <a:t>, однак для отримання статусу підтверджених потрібна повторна реєстрація таких планет за допомогою наземних телескопів.</a:t>
            </a:r>
          </a:p>
          <a:p>
            <a:pPr marL="0" indent="0" algn="just">
              <a:buFontTx/>
              <a:buNone/>
            </a:pPr>
            <a:r>
              <a:rPr lang="uk-UA" sz="1200" dirty="0" smtClean="0">
                <a:latin typeface="Times New Roman" pitchFamily="18" charset="0"/>
                <a:cs typeface="Times New Roman" pitchFamily="18" charset="0"/>
              </a:rPr>
              <a:t>Порівняння Сонячної системи і системи біля зірки  </a:t>
            </a:r>
            <a:r>
              <a:rPr lang="uk-UA" sz="1200" dirty="0" err="1" smtClean="0">
                <a:latin typeface="Times New Roman" pitchFamily="18" charset="0"/>
                <a:cs typeface="Times New Roman" pitchFamily="18" charset="0"/>
              </a:rPr>
              <a:t>Епсілон</a:t>
            </a:r>
            <a:r>
              <a:rPr lang="uk-UA" sz="1200" dirty="0" smtClean="0">
                <a:latin typeface="Times New Roman" pitchFamily="18" charset="0"/>
                <a:cs typeface="Times New Roman" pitchFamily="18" charset="0"/>
              </a:rPr>
              <a:t> </a:t>
            </a:r>
            <a:r>
              <a:rPr lang="uk-UA" sz="1200" dirty="0" err="1" smtClean="0">
                <a:latin typeface="Times New Roman" pitchFamily="18" charset="0"/>
                <a:cs typeface="Times New Roman" pitchFamily="18" charset="0"/>
              </a:rPr>
              <a:t>Ерідана</a:t>
            </a:r>
            <a:endParaRPr lang="uk-UA" sz="1200" dirty="0" smtClean="0">
              <a:latin typeface="Times New Roman" pitchFamily="18" charset="0"/>
              <a:cs typeface="Times New Roman" pitchFamily="18" charset="0"/>
            </a:endParaRPr>
          </a:p>
        </p:txBody>
      </p:sp>
      <p:pic>
        <p:nvPicPr>
          <p:cNvPr id="5530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56150" y="3519488"/>
            <a:ext cx="3956050" cy="2967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301" name="Номер слайда 6"/>
          <p:cNvSpPr>
            <a:spLocks noGrp="1"/>
          </p:cNvSpPr>
          <p:nvPr>
            <p:ph type="sldNum" sz="quarter" idx="12"/>
          </p:nvPr>
        </p:nvSpPr>
        <p:spPr>
          <a:xfrm>
            <a:off x="6867525" y="6381750"/>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835C307-7D73-492A-9937-707F59BAC307}" type="slidenum">
              <a:rPr lang="ru-RU" smtClean="0"/>
              <a:pPr eaLnBrk="1" hangingPunct="1"/>
              <a:t>109</a:t>
            </a:fld>
            <a:endParaRPr lang="ru-RU" smtClean="0"/>
          </a:p>
        </p:txBody>
      </p:sp>
      <p:sp>
        <p:nvSpPr>
          <p:cNvPr id="5530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 name="Прямоугольник 1"/>
          <p:cNvSpPr/>
          <p:nvPr/>
        </p:nvSpPr>
        <p:spPr>
          <a:xfrm>
            <a:off x="683568" y="1086676"/>
            <a:ext cx="3255507" cy="307777"/>
          </a:xfrm>
          <a:prstGeom prst="rect">
            <a:avLst/>
          </a:prstGeom>
        </p:spPr>
        <p:txBody>
          <a:bodyPr wrap="none">
            <a:spAutoFit/>
          </a:bodyPr>
          <a:lstStyle/>
          <a:p>
            <a:r>
              <a:rPr lang="uk-UA" sz="1400" dirty="0">
                <a:latin typeface="Times New Roman" pitchFamily="18" charset="0"/>
                <a:cs typeface="Times New Roman" pitchFamily="18" charset="0"/>
              </a:rPr>
              <a:t>Графік відкриття </a:t>
            </a:r>
            <a:r>
              <a:rPr lang="uk-UA" sz="1400" dirty="0" err="1">
                <a:latin typeface="Times New Roman" pitchFamily="18" charset="0"/>
                <a:cs typeface="Times New Roman" pitchFamily="18" charset="0"/>
              </a:rPr>
              <a:t>екзопланет</a:t>
            </a:r>
            <a:r>
              <a:rPr lang="uk-UA" sz="1400" dirty="0">
                <a:latin typeface="Times New Roman" pitchFamily="18" charset="0"/>
                <a:cs typeface="Times New Roman" pitchFamily="18" charset="0"/>
              </a:rPr>
              <a:t> за </a:t>
            </a:r>
            <a:r>
              <a:rPr lang="uk-UA" sz="1400" dirty="0" smtClean="0">
                <a:latin typeface="Times New Roman" pitchFamily="18" charset="0"/>
                <a:cs typeface="Times New Roman" pitchFamily="18" charset="0"/>
              </a:rPr>
              <a:t>роками</a:t>
            </a:r>
            <a:endParaRPr lang="ru-RU" sz="1400" dirty="0"/>
          </a:p>
        </p:txBody>
      </p:sp>
      <p:pic>
        <p:nvPicPr>
          <p:cNvPr id="77828" name="Picture 4" descr="https://upload.wikimedia.org/wikipedia/commons/thumb/4/43/Composite_combines_Subaru_images_of_GJ_504.jpg/837px-Composite_combines_Subaru_images_of_GJ_504.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2355" y="3495674"/>
            <a:ext cx="3285512" cy="301466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467544" y="6480672"/>
            <a:ext cx="3672408" cy="276999"/>
          </a:xfrm>
          <a:prstGeom prst="rect">
            <a:avLst/>
          </a:prstGeom>
        </p:spPr>
        <p:txBody>
          <a:bodyPr wrap="square">
            <a:spAutoFit/>
          </a:bodyPr>
          <a:lstStyle/>
          <a:p>
            <a:r>
              <a:rPr lang="ru-RU" sz="1200" dirty="0" smtClean="0">
                <a:latin typeface="Times New Roman" pitchFamily="18" charset="0"/>
                <a:cs typeface="Times New Roman" pitchFamily="18" charset="0"/>
              </a:rPr>
              <a:t>Планета </a:t>
            </a:r>
            <a:r>
              <a:rPr lang="ru-RU" sz="1200" dirty="0">
                <a:latin typeface="Times New Roman" pitchFamily="18" charset="0"/>
                <a:cs typeface="Times New Roman" pitchFamily="18" charset="0"/>
              </a:rPr>
              <a:t>GJ 504b - </a:t>
            </a:r>
            <a:r>
              <a:rPr lang="ru-RU" sz="1200" dirty="0" err="1">
                <a:latin typeface="Times New Roman" pitchFamily="18" charset="0"/>
                <a:cs typeface="Times New Roman" pitchFamily="18" charset="0"/>
              </a:rPr>
              <a:t>газовий</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гігант</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розміром</a:t>
            </a:r>
            <a:r>
              <a:rPr lang="ru-RU" sz="1200" dirty="0">
                <a:latin typeface="Times New Roman" pitchFamily="18" charset="0"/>
                <a:cs typeface="Times New Roman" pitchFamily="18" charset="0"/>
              </a:rPr>
              <a:t> з </a:t>
            </a:r>
            <a:r>
              <a:rPr lang="ru-RU" sz="1200" dirty="0" err="1" smtClean="0">
                <a:latin typeface="Times New Roman" pitchFamily="18" charset="0"/>
                <a:cs typeface="Times New Roman" pitchFamily="18" charset="0"/>
              </a:rPr>
              <a:t>Юпітер</a:t>
            </a:r>
            <a:r>
              <a:rPr lang="ru-RU"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xmlns="" val="2365966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Заголовок 1"/>
          <p:cNvSpPr>
            <a:spLocks noGrp="1"/>
          </p:cNvSpPr>
          <p:nvPr>
            <p:ph type="title"/>
          </p:nvPr>
        </p:nvSpPr>
        <p:spPr>
          <a:xfrm>
            <a:off x="482600" y="152400"/>
            <a:ext cx="8229600" cy="1143000"/>
          </a:xfrm>
        </p:spPr>
        <p:txBody>
          <a:bodyPr/>
          <a:lstStyle/>
          <a:p>
            <a:r>
              <a:rPr lang="uk-UA" b="1" i="1" dirty="0" smtClean="0">
                <a:latin typeface="Arial" pitchFamily="34" charset="0"/>
                <a:cs typeface="Arial" pitchFamily="34" charset="0"/>
              </a:rPr>
              <a:t>МІКРОСВІТ</a:t>
            </a:r>
            <a:endParaRPr lang="uk-UA" dirty="0" smtClean="0">
              <a:latin typeface="Arial" pitchFamily="34" charset="0"/>
              <a:cs typeface="Arial" pitchFamily="34" charset="0"/>
            </a:endParaRPr>
          </a:p>
        </p:txBody>
      </p:sp>
      <p:sp>
        <p:nvSpPr>
          <p:cNvPr id="126979" name="Содержимое 2"/>
          <p:cNvSpPr>
            <a:spLocks noGrp="1"/>
          </p:cNvSpPr>
          <p:nvPr>
            <p:ph idx="1"/>
          </p:nvPr>
        </p:nvSpPr>
        <p:spPr>
          <a:xfrm>
            <a:off x="395207" y="3501008"/>
            <a:ext cx="8229600" cy="2697163"/>
          </a:xfrm>
        </p:spPr>
        <p:txBody>
          <a:bodyPr/>
          <a:lstStyle/>
          <a:p>
            <a:pPr algn="just"/>
            <a:r>
              <a:rPr lang="uk-UA" sz="1600" dirty="0" smtClean="0">
                <a:latin typeface="Times New Roman" pitchFamily="18" charset="0"/>
                <a:cs typeface="Times New Roman" pitchFamily="18" charset="0"/>
              </a:rPr>
              <a:t>Закони Всесвіту на </a:t>
            </a:r>
            <a:r>
              <a:rPr lang="uk-UA" sz="1600" dirty="0" err="1" smtClean="0">
                <a:latin typeface="Times New Roman" pitchFamily="18" charset="0"/>
                <a:cs typeface="Times New Roman" pitchFamily="18" charset="0"/>
              </a:rPr>
              <a:t>мікрорівні</a:t>
            </a:r>
            <a:r>
              <a:rPr lang="uk-UA" sz="1600" dirty="0" smtClean="0">
                <a:latin typeface="Times New Roman" pitchFamily="18" charset="0"/>
                <a:cs typeface="Times New Roman" pitchFamily="18" charset="0"/>
              </a:rPr>
              <a:t> вивчає </a:t>
            </a:r>
            <a:r>
              <a:rPr lang="uk-UA" sz="1600" b="1" i="1" dirty="0" smtClean="0">
                <a:solidFill>
                  <a:srgbClr val="C00000"/>
                </a:solidFill>
                <a:latin typeface="Times New Roman" pitchFamily="18" charset="0"/>
                <a:cs typeface="Times New Roman" pitchFamily="18" charset="0"/>
              </a:rPr>
              <a:t>фізика елементарних частинок</a:t>
            </a:r>
            <a:r>
              <a:rPr lang="uk-UA" sz="1600" b="1" dirty="0" smtClean="0">
                <a:solidFill>
                  <a:srgbClr val="C00000"/>
                </a:solidFill>
                <a:latin typeface="Times New Roman" pitchFamily="18" charset="0"/>
                <a:cs typeface="Times New Roman" pitchFamily="18" charset="0"/>
              </a:rPr>
              <a:t> </a:t>
            </a:r>
            <a:r>
              <a:rPr lang="uk-UA" sz="1600" dirty="0" smtClean="0">
                <a:latin typeface="Times New Roman" pitchFamily="18" charset="0"/>
                <a:cs typeface="Times New Roman" pitchFamily="18" charset="0"/>
              </a:rPr>
              <a:t>- або, як її зараз частіше називають, </a:t>
            </a:r>
            <a:r>
              <a:rPr lang="uk-UA" sz="1600" b="1" i="1" dirty="0" smtClean="0">
                <a:solidFill>
                  <a:srgbClr val="C00000"/>
                </a:solidFill>
                <a:latin typeface="Times New Roman" pitchFamily="18" charset="0"/>
                <a:cs typeface="Times New Roman" pitchFamily="18" charset="0"/>
              </a:rPr>
              <a:t>фізика високих енергій</a:t>
            </a:r>
            <a:r>
              <a:rPr lang="uk-UA" sz="1600" dirty="0" smtClean="0">
                <a:latin typeface="Times New Roman" pitchFamily="18" charset="0"/>
                <a:cs typeface="Times New Roman" pitchFamily="18" charset="0"/>
              </a:rPr>
              <a:t>. Фізика високих енергій - одна з областей, що знаходиться зараз на передньому фронті фундаментальної науки. Історично вона утворилася, як наука, що вивчає будову речовини на найглибшому структурному рівні. Проте, у міру накопичення знань про структуру матерії, питання "як влаштований світ?" змінилося питанням, "чому він так влаштований?". Така зміна акцентів дозволила фізиці високих енергій вийти на принципово новий рівень розуміння будови довколишнього світу і </a:t>
            </a:r>
            <a:r>
              <a:rPr lang="uk-UA" sz="1600" b="1" i="1" dirty="0" smtClean="0">
                <a:latin typeface="Times New Roman" pitchFamily="18" charset="0"/>
                <a:cs typeface="Times New Roman" pitchFamily="18" charset="0"/>
              </a:rPr>
              <a:t>перекинути містки між будовою </a:t>
            </a:r>
            <a:r>
              <a:rPr lang="uk-UA" sz="1600" b="1" i="1" dirty="0" err="1" smtClean="0">
                <a:latin typeface="Times New Roman" pitchFamily="18" charset="0"/>
                <a:cs typeface="Times New Roman" pitchFamily="18" charset="0"/>
              </a:rPr>
              <a:t>мікро-</a:t>
            </a:r>
            <a:r>
              <a:rPr lang="uk-UA" sz="1600" b="1" i="1" dirty="0" smtClean="0">
                <a:latin typeface="Times New Roman" pitchFamily="18" charset="0"/>
                <a:cs typeface="Times New Roman" pitchFamily="18" charset="0"/>
              </a:rPr>
              <a:t> і мегасвітів</a:t>
            </a:r>
            <a:r>
              <a:rPr lang="uk-UA" sz="1600" dirty="0" smtClean="0">
                <a:latin typeface="Times New Roman" pitchFamily="18" charset="0"/>
                <a:cs typeface="Times New Roman" pitchFamily="18" charset="0"/>
              </a:rPr>
              <a:t>. </a:t>
            </a:r>
          </a:p>
          <a:p>
            <a:pPr algn="just"/>
            <a:endParaRPr lang="uk-UA" sz="1600" dirty="0" smtClean="0">
              <a:latin typeface="Times New Roman" pitchFamily="18" charset="0"/>
              <a:cs typeface="Times New Roman" pitchFamily="18" charset="0"/>
            </a:endParaRPr>
          </a:p>
        </p:txBody>
      </p:sp>
      <p:sp>
        <p:nvSpPr>
          <p:cNvPr id="126980" name="Rectangle 1"/>
          <p:cNvSpPr>
            <a:spLocks noChangeArrowheads="1"/>
          </p:cNvSpPr>
          <p:nvPr/>
        </p:nvSpPr>
        <p:spPr bwMode="auto">
          <a:xfrm>
            <a:off x="5461000" y="1295400"/>
            <a:ext cx="3111500" cy="2032000"/>
          </a:xfrm>
          <a:prstGeom prst="rect">
            <a:avLst/>
          </a:prstGeom>
          <a:noFill/>
          <a:ln w="9525">
            <a:noFill/>
            <a:miter lim="800000"/>
            <a:headEnd/>
            <a:tailEnd/>
          </a:ln>
        </p:spPr>
        <p:txBody>
          <a:bodyPr anchor="ctr">
            <a:spAutoFit/>
          </a:bodyPr>
          <a:lstStyle/>
          <a:p>
            <a:pPr algn="just" eaLnBrk="0" hangingPunct="0"/>
            <a:r>
              <a:rPr lang="ru-RU" b="1" i="1" dirty="0" smtClean="0">
                <a:latin typeface="Times New Roman" pitchFamily="18" charset="0"/>
                <a:cs typeface="Times New Roman" pitchFamily="18" charset="0"/>
              </a:rPr>
              <a:t>Все сущее во все века без счета  верст</a:t>
            </a:r>
          </a:p>
          <a:p>
            <a:pPr algn="just" eaLnBrk="0" hangingPunct="0"/>
            <a:r>
              <a:rPr lang="ru-RU" b="1" i="1" dirty="0" smtClean="0">
                <a:latin typeface="Times New Roman" pitchFamily="18" charset="0"/>
                <a:cs typeface="Times New Roman" pitchFamily="18" charset="0"/>
              </a:rPr>
              <a:t>Невидимый </a:t>
            </a:r>
            <a:r>
              <a:rPr lang="ru-RU" b="1" i="1" dirty="0" err="1" smtClean="0">
                <a:latin typeface="Times New Roman" pitchFamily="18" charset="0"/>
                <a:cs typeface="Times New Roman" pitchFamily="18" charset="0"/>
              </a:rPr>
              <a:t>связует</a:t>
            </a:r>
            <a:r>
              <a:rPr lang="ru-RU" b="1" i="1" dirty="0" smtClean="0">
                <a:latin typeface="Times New Roman" pitchFamily="18" charset="0"/>
                <a:cs typeface="Times New Roman" pitchFamily="18" charset="0"/>
              </a:rPr>
              <a:t> </a:t>
            </a:r>
            <a:r>
              <a:rPr lang="en-US" b="1" i="1" dirty="0" smtClean="0">
                <a:latin typeface="Times New Roman" pitchFamily="18" charset="0"/>
                <a:cs typeface="Times New Roman" pitchFamily="18" charset="0"/>
              </a:rPr>
              <a:t> </a:t>
            </a:r>
            <a:r>
              <a:rPr lang="ru-RU" b="1" i="1" dirty="0" smtClean="0">
                <a:latin typeface="Times New Roman" pitchFamily="18" charset="0"/>
                <a:cs typeface="Times New Roman" pitchFamily="18" charset="0"/>
              </a:rPr>
              <a:t>мост,</a:t>
            </a:r>
          </a:p>
          <a:p>
            <a:pPr algn="just" eaLnBrk="0" hangingPunct="0"/>
            <a:r>
              <a:rPr lang="ru-RU" b="1" i="1" dirty="0" smtClean="0">
                <a:latin typeface="Times New Roman" pitchFamily="18" charset="0"/>
                <a:cs typeface="Times New Roman" pitchFamily="18" charset="0"/>
              </a:rPr>
              <a:t>И не сорвать тебе цветка,</a:t>
            </a:r>
          </a:p>
          <a:p>
            <a:pPr algn="just" eaLnBrk="0" hangingPunct="0"/>
            <a:r>
              <a:rPr lang="ru-RU" b="1" i="1" dirty="0" smtClean="0">
                <a:latin typeface="Times New Roman" pitchFamily="18" charset="0"/>
                <a:cs typeface="Times New Roman" pitchFamily="18" charset="0"/>
              </a:rPr>
              <a:t>Не стронув звезд.</a:t>
            </a:r>
          </a:p>
          <a:p>
            <a:pPr algn="just" eaLnBrk="0" hangingPunct="0"/>
            <a:endParaRPr lang="ru-RU" b="1" i="1" dirty="0" smtClean="0">
              <a:latin typeface="Times New Roman" pitchFamily="18" charset="0"/>
              <a:cs typeface="Times New Roman" pitchFamily="18" charset="0"/>
            </a:endParaRPr>
          </a:p>
          <a:p>
            <a:pPr algn="just" eaLnBrk="0" hangingPunct="0"/>
            <a:r>
              <a:rPr lang="ru-RU" b="1" i="1" dirty="0" smtClean="0">
                <a:latin typeface="Times New Roman" pitchFamily="18" charset="0"/>
                <a:cs typeface="Times New Roman" pitchFamily="18" charset="0"/>
              </a:rPr>
              <a:t>                    Френсис Томпсон</a:t>
            </a:r>
            <a:endParaRPr lang="ru-RU" b="1" i="1" dirty="0">
              <a:latin typeface="Times New Roman" pitchFamily="18" charset="0"/>
              <a:cs typeface="Times New Roman" pitchFamily="18" charset="0"/>
            </a:endParaRPr>
          </a:p>
        </p:txBody>
      </p:sp>
      <p:sp>
        <p:nvSpPr>
          <p:cNvPr id="126981" name="Rectangle 4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ЕКЗОПЛАНЕТИ</a:t>
            </a:r>
            <a:endParaRPr lang="ru-RU" dirty="0" smtClean="0">
              <a:latin typeface="Arial" pitchFamily="34" charset="0"/>
              <a:cs typeface="Arial" pitchFamily="34" charset="0"/>
            </a:endParaRPr>
          </a:p>
        </p:txBody>
      </p:sp>
      <p:sp>
        <p:nvSpPr>
          <p:cNvPr id="56323" name="Содержимое 2"/>
          <p:cNvSpPr>
            <a:spLocks noGrp="1"/>
          </p:cNvSpPr>
          <p:nvPr>
            <p:ph idx="1"/>
          </p:nvPr>
        </p:nvSpPr>
        <p:spPr>
          <a:xfrm>
            <a:off x="4706938" y="998538"/>
            <a:ext cx="4095750" cy="2879725"/>
          </a:xfrm>
        </p:spPr>
        <p:txBody>
          <a:bodyPr/>
          <a:lstStyle/>
          <a:p>
            <a:pPr marL="0" indent="0" algn="just">
              <a:buFontTx/>
              <a:buNone/>
            </a:pPr>
            <a:r>
              <a:rPr lang="uk-UA" sz="1400" b="1" i="1" dirty="0" smtClean="0">
                <a:solidFill>
                  <a:srgbClr val="C00000"/>
                </a:solidFill>
                <a:latin typeface="Times New Roman" pitchFamily="18" charset="0"/>
                <a:cs typeface="Times New Roman" pitchFamily="18" charset="0"/>
              </a:rPr>
              <a:t>Порівняння зон населеності і розташування планет у Сонячній системі (вгорі) і системах зірочок HD 85512 (в центрі) і </a:t>
            </a:r>
            <a:r>
              <a:rPr lang="uk-UA" sz="1400" b="1" i="1" dirty="0" err="1" smtClean="0">
                <a:solidFill>
                  <a:srgbClr val="C00000"/>
                </a:solidFill>
                <a:latin typeface="Times New Roman" pitchFamily="18" charset="0"/>
                <a:cs typeface="Times New Roman" pitchFamily="18" charset="0"/>
              </a:rPr>
              <a:t>Gliese</a:t>
            </a:r>
            <a:r>
              <a:rPr lang="uk-UA" sz="1400" b="1" i="1" dirty="0" smtClean="0">
                <a:solidFill>
                  <a:srgbClr val="C00000"/>
                </a:solidFill>
                <a:latin typeface="Times New Roman" pitchFamily="18" charset="0"/>
                <a:cs typeface="Times New Roman" pitchFamily="18" charset="0"/>
              </a:rPr>
              <a:t> 581 (внизу). </a:t>
            </a:r>
            <a:r>
              <a:rPr lang="uk-UA" sz="1400" dirty="0" smtClean="0">
                <a:latin typeface="Times New Roman" pitchFamily="18" charset="0"/>
                <a:cs typeface="Times New Roman" pitchFamily="18" charset="0"/>
              </a:rPr>
              <a:t>Шкала по вертикалі - маса зірки (у сонячних масах), шкала по горизонталі - відстань планети від світила (в астрономічних одиницях). Гарантована зона населеності відзначена світло-синьою смугою. Темно-синя окантовка праворуч і ліворуч від неї показує можливе розширення зони населеності через низку невідомих поки параметрів.</a:t>
            </a:r>
            <a:endParaRPr lang="uk-UA" dirty="0" smtClean="0"/>
          </a:p>
        </p:txBody>
      </p:sp>
      <p:pic>
        <p:nvPicPr>
          <p:cNvPr id="56324" name="Picture 2"/>
          <p:cNvPicPr>
            <a:picLocks noChangeAspect="1" noChangeArrowheads="1"/>
          </p:cNvPicPr>
          <p:nvPr/>
        </p:nvPicPr>
        <p:blipFill>
          <a:blip r:embed="rId2" cstate="print"/>
          <a:srcRect/>
          <a:stretch>
            <a:fillRect/>
          </a:stretch>
        </p:blipFill>
        <p:spPr bwMode="auto">
          <a:xfrm>
            <a:off x="4706938" y="3563938"/>
            <a:ext cx="4159250" cy="2886075"/>
          </a:xfrm>
          <a:prstGeom prst="rect">
            <a:avLst/>
          </a:prstGeom>
          <a:noFill/>
          <a:ln w="9525">
            <a:noFill/>
            <a:miter lim="800000"/>
            <a:headEnd/>
            <a:tailEnd/>
          </a:ln>
        </p:spPr>
      </p:pic>
      <p:sp>
        <p:nvSpPr>
          <p:cNvPr id="56325" name="Прямоугольник 6"/>
          <p:cNvSpPr>
            <a:spLocks noChangeArrowheads="1"/>
          </p:cNvSpPr>
          <p:nvPr/>
        </p:nvSpPr>
        <p:spPr bwMode="auto">
          <a:xfrm>
            <a:off x="296863" y="4778375"/>
            <a:ext cx="4275137" cy="1600200"/>
          </a:xfrm>
          <a:prstGeom prst="rect">
            <a:avLst/>
          </a:prstGeom>
          <a:noFill/>
          <a:ln w="9525">
            <a:noFill/>
            <a:miter lim="800000"/>
            <a:headEnd/>
            <a:tailEnd/>
          </a:ln>
        </p:spPr>
        <p:txBody>
          <a:bodyPr>
            <a:spAutoFit/>
          </a:bodyPr>
          <a:lstStyle/>
          <a:p>
            <a:pPr algn="just"/>
            <a:r>
              <a:rPr lang="uk-UA" sz="1400">
                <a:latin typeface="Times New Roman" pitchFamily="18" charset="0"/>
                <a:cs typeface="Times New Roman" pitchFamily="18" charset="0"/>
              </a:rPr>
              <a:t>На рисунку зображені зірки, у яких «Кеплер» виявив потенційні планети (</a:t>
            </a:r>
            <a:r>
              <a:rPr lang="en-US" sz="1400">
                <a:latin typeface="Times New Roman" pitchFamily="18" charset="0"/>
                <a:cs typeface="Times New Roman" pitchFamily="18" charset="0"/>
              </a:rPr>
              <a:t>2</a:t>
            </a:r>
            <a:r>
              <a:rPr lang="ru-RU" sz="1400">
                <a:latin typeface="Times New Roman" pitchFamily="18" charset="0"/>
                <a:cs typeface="Times New Roman" pitchFamily="18" charset="0"/>
              </a:rPr>
              <a:t> </a:t>
            </a:r>
            <a:r>
              <a:rPr lang="en-US" sz="1400">
                <a:latin typeface="Times New Roman" pitchFamily="18" charset="0"/>
                <a:cs typeface="Times New Roman" pitchFamily="18" charset="0"/>
              </a:rPr>
              <a:t>740</a:t>
            </a:r>
            <a:r>
              <a:rPr lang="ru-RU" sz="1400">
                <a:latin typeface="Times New Roman" pitchFamily="18" charset="0"/>
                <a:cs typeface="Times New Roman" pitchFamily="18" charset="0"/>
              </a:rPr>
              <a:t> штук),</a:t>
            </a:r>
            <a:r>
              <a:rPr lang="uk-UA" sz="1400">
                <a:latin typeface="Times New Roman" pitchFamily="18" charset="0"/>
                <a:cs typeface="Times New Roman" pitchFamily="18" charset="0"/>
              </a:rPr>
              <a:t> вони показані як темні плями на диску світила. Частина з відкритих планет по своїх характеристиках нагадують Землю (</a:t>
            </a:r>
            <a:r>
              <a:rPr lang="uk-UA" sz="1400" b="1" i="1">
                <a:solidFill>
                  <a:srgbClr val="C00000"/>
                </a:solidFill>
                <a:latin typeface="Times New Roman" pitchFamily="18" charset="0"/>
                <a:cs typeface="Times New Roman" pitchFamily="18" charset="0"/>
              </a:rPr>
              <a:t>207 тіл порівнянні з нашою планетою за розміром, а ще 680 відносяться до класу так званих Суперземель</a:t>
            </a:r>
            <a:r>
              <a:rPr lang="uk-UA" sz="1400">
                <a:latin typeface="Times New Roman" pitchFamily="18" charset="0"/>
                <a:cs typeface="Times New Roman" pitchFamily="18" charset="0"/>
              </a:rPr>
              <a:t>).</a:t>
            </a:r>
          </a:p>
        </p:txBody>
      </p:sp>
      <p:pic>
        <p:nvPicPr>
          <p:cNvPr id="56326" name="Picture 7"/>
          <p:cNvPicPr>
            <a:picLocks noChangeAspect="1" noChangeArrowheads="1"/>
          </p:cNvPicPr>
          <p:nvPr/>
        </p:nvPicPr>
        <p:blipFill>
          <a:blip r:embed="rId3" cstate="print"/>
          <a:srcRect/>
          <a:stretch>
            <a:fillRect/>
          </a:stretch>
        </p:blipFill>
        <p:spPr bwMode="auto">
          <a:xfrm>
            <a:off x="746125" y="1089025"/>
            <a:ext cx="3646488" cy="3644900"/>
          </a:xfrm>
          <a:prstGeom prst="rect">
            <a:avLst/>
          </a:prstGeom>
          <a:noFill/>
          <a:ln w="9525">
            <a:noFill/>
            <a:miter lim="800000"/>
            <a:headEnd/>
            <a:tailEnd/>
          </a:ln>
        </p:spPr>
      </p:pic>
      <p:sp>
        <p:nvSpPr>
          <p:cNvPr id="56327" name="Номер слайда 6"/>
          <p:cNvSpPr>
            <a:spLocks noGrp="1"/>
          </p:cNvSpPr>
          <p:nvPr>
            <p:ph type="sldNum" sz="quarter" idx="12"/>
          </p:nvPr>
        </p:nvSpPr>
        <p:spPr>
          <a:xfrm>
            <a:off x="6821488" y="6381750"/>
            <a:ext cx="2133600" cy="476250"/>
          </a:xfrm>
          <a:noFill/>
        </p:spPr>
        <p:txBody>
          <a:bodyPr/>
          <a:lstStyle/>
          <a:p>
            <a:fld id="{27772D20-6A4F-43C2-A9EF-7802EAE205D3}" type="slidenum">
              <a:rPr lang="ru-RU" smtClean="0">
                <a:latin typeface="Arial" pitchFamily="34" charset="0"/>
              </a:rPr>
              <a:pPr/>
              <a:t>110</a:t>
            </a:fld>
            <a:endParaRPr lang="ru-RU" smtClean="0">
              <a:latin typeface="Arial" pitchFamily="34" charset="0"/>
            </a:endParaRPr>
          </a:p>
        </p:txBody>
      </p:sp>
      <p:sp>
        <p:nvSpPr>
          <p:cNvPr id="5632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Заголовок 1"/>
          <p:cNvSpPr>
            <a:spLocks noGrp="1"/>
          </p:cNvSpPr>
          <p:nvPr>
            <p:ph type="title"/>
          </p:nvPr>
        </p:nvSpPr>
        <p:spPr>
          <a:xfrm>
            <a:off x="431800" y="142875"/>
            <a:ext cx="8229600" cy="1143000"/>
          </a:xfrm>
        </p:spPr>
        <p:txBody>
          <a:bodyPr>
            <a:normAutofit fontScale="90000"/>
          </a:bodyPr>
          <a:lstStyle/>
          <a:p>
            <a:r>
              <a:rPr lang="uk-UA" sz="3600" b="1" i="1" smtClean="0">
                <a:cs typeface="Times New Roman" pitchFamily="18" charset="0"/>
              </a:rPr>
              <a:t>ОСТАННІ РЕЗУЛЬТАТИ РОБОТИ ТЕЛЕСКОПА “КЕПЛЕР”</a:t>
            </a:r>
            <a:endParaRPr lang="ru-RU" sz="3600" b="1" i="1" smtClean="0"/>
          </a:p>
        </p:txBody>
      </p:sp>
      <p:sp>
        <p:nvSpPr>
          <p:cNvPr id="57347" name="Содержимое 2"/>
          <p:cNvSpPr>
            <a:spLocks noGrp="1"/>
          </p:cNvSpPr>
          <p:nvPr>
            <p:ph idx="1"/>
          </p:nvPr>
        </p:nvSpPr>
        <p:spPr>
          <a:xfrm>
            <a:off x="4437063" y="4149725"/>
            <a:ext cx="4321175" cy="1481138"/>
          </a:xfrm>
        </p:spPr>
        <p:txBody>
          <a:bodyPr>
            <a:noAutofit/>
          </a:bodyPr>
          <a:lstStyle/>
          <a:p>
            <a:pPr marL="0" indent="0" algn="just">
              <a:buFontTx/>
              <a:buNone/>
            </a:pPr>
            <a:r>
              <a:rPr lang="uk-UA" sz="1400" dirty="0" smtClean="0">
                <a:latin typeface="Times New Roman" pitchFamily="18" charset="0"/>
                <a:cs typeface="Times New Roman" pitchFamily="18" charset="0"/>
              </a:rPr>
              <a:t>Таблиця нових </a:t>
            </a:r>
            <a:r>
              <a:rPr lang="uk-UA" sz="1400" dirty="0" err="1" smtClean="0">
                <a:latin typeface="Times New Roman" pitchFamily="18" charset="0"/>
                <a:cs typeface="Times New Roman" pitchFamily="18" charset="0"/>
              </a:rPr>
              <a:t>екзопланет</a:t>
            </a:r>
            <a:r>
              <a:rPr lang="uk-UA" sz="1400" dirty="0" smtClean="0">
                <a:latin typeface="Times New Roman" pitchFamily="18" charset="0"/>
                <a:cs typeface="Times New Roman" pitchFamily="18" charset="0"/>
              </a:rPr>
              <a:t> виявлених телескопом </a:t>
            </a:r>
            <a:r>
              <a:rPr lang="uk-UA" sz="1400" dirty="0" err="1" smtClean="0">
                <a:latin typeface="Times New Roman" pitchFamily="18" charset="0"/>
                <a:cs typeface="Times New Roman" pitchFamily="18" charset="0"/>
              </a:rPr>
              <a:t>Кеплер</a:t>
            </a:r>
            <a:r>
              <a:rPr lang="uk-UA" sz="1400" dirty="0" smtClean="0">
                <a:latin typeface="Times New Roman" pitchFamily="18" charset="0"/>
                <a:cs typeface="Times New Roman" pitchFamily="18" charset="0"/>
              </a:rPr>
              <a:t>. Зеленим позначені планети виявлені за допомогою транзитного методу. Фіолетовим — ймовірні кандидати в планети, виявлені в тій же системі за допомогою методу варіації часу транзитів. </a:t>
            </a:r>
            <a:r>
              <a:rPr lang="uk-UA" sz="1400" b="1" i="1" dirty="0" smtClean="0">
                <a:solidFill>
                  <a:srgbClr val="C00000"/>
                </a:solidFill>
                <a:latin typeface="Times New Roman" pitchFamily="18" charset="0"/>
                <a:cs typeface="Times New Roman" pitchFamily="18" charset="0"/>
              </a:rPr>
              <a:t>З 3538 кандидатів, виявлених телескопом </a:t>
            </a:r>
            <a:r>
              <a:rPr lang="uk-UA" sz="1400" b="1" i="1" dirty="0" err="1" smtClean="0">
                <a:solidFill>
                  <a:srgbClr val="C00000"/>
                </a:solidFill>
                <a:latin typeface="Times New Roman" pitchFamily="18" charset="0"/>
                <a:cs typeface="Times New Roman" pitchFamily="18" charset="0"/>
              </a:rPr>
              <a:t>Кеплер</a:t>
            </a:r>
            <a:r>
              <a:rPr lang="uk-UA" sz="1400" b="1" i="1" dirty="0" smtClean="0">
                <a:solidFill>
                  <a:srgbClr val="C00000"/>
                </a:solidFill>
                <a:latin typeface="Times New Roman" pitchFamily="18" charset="0"/>
                <a:cs typeface="Times New Roman" pitchFamily="18" charset="0"/>
              </a:rPr>
              <a:t>, 647 мають приблизно земний розмір (104 знаходяться у зоні </a:t>
            </a:r>
            <a:r>
              <a:rPr lang="uk-UA" sz="1400" b="1" i="1" dirty="0" err="1" smtClean="0">
                <a:solidFill>
                  <a:srgbClr val="C00000"/>
                </a:solidFill>
                <a:latin typeface="Times New Roman" pitchFamily="18" charset="0"/>
                <a:cs typeface="Times New Roman" pitchFamily="18" charset="0"/>
              </a:rPr>
              <a:t>Златовласки</a:t>
            </a:r>
            <a:r>
              <a:rPr lang="uk-UA" sz="1400" b="1" i="1" dirty="0" smtClean="0">
                <a:solidFill>
                  <a:srgbClr val="C00000"/>
                </a:solidFill>
                <a:latin typeface="Times New Roman" pitchFamily="18" charset="0"/>
                <a:cs typeface="Times New Roman" pitchFamily="18" charset="0"/>
              </a:rPr>
              <a:t>), 680 має розміри </a:t>
            </a:r>
            <a:r>
              <a:rPr lang="uk-UA" sz="1400" b="1" i="1" dirty="0" err="1" smtClean="0">
                <a:solidFill>
                  <a:srgbClr val="C00000"/>
                </a:solidFill>
                <a:latin typeface="Times New Roman" pitchFamily="18" charset="0"/>
                <a:cs typeface="Times New Roman" pitchFamily="18" charset="0"/>
              </a:rPr>
              <a:t>суперземлі</a:t>
            </a:r>
            <a:r>
              <a:rPr lang="uk-UA" sz="1400" b="1" i="1" dirty="0" smtClean="0">
                <a:solidFill>
                  <a:srgbClr val="C00000"/>
                </a:solidFill>
                <a:latin typeface="Times New Roman" pitchFamily="18" charset="0"/>
                <a:cs typeface="Times New Roman" pitchFamily="18" charset="0"/>
              </a:rPr>
              <a:t>, 1181 - Нептуна, 203 - розмір, порівнянний з юпітеріанських, і 55 - більший, ніж у Юпітера.</a:t>
            </a:r>
          </a:p>
        </p:txBody>
      </p:sp>
      <p:pic>
        <p:nvPicPr>
          <p:cNvPr id="57348"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6250" y="1403350"/>
            <a:ext cx="3730625" cy="4681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34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16450" y="1403350"/>
            <a:ext cx="3870325" cy="2733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7350" name="Номер слайда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98F5A1E-8012-4044-A72A-E213F30B8E51}" type="slidenum">
              <a:rPr lang="ru-RU" smtClean="0"/>
              <a:pPr eaLnBrk="1" hangingPunct="1"/>
              <a:t>111</a:t>
            </a:fld>
            <a:endParaRPr lang="ru-RU" smtClean="0"/>
          </a:p>
        </p:txBody>
      </p:sp>
      <p:sp>
        <p:nvSpPr>
          <p:cNvPr id="57351"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120309951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p:txBody>
          <a:bodyPr>
            <a:normAutofit fontScale="90000"/>
          </a:bodyPr>
          <a:lstStyle/>
          <a:p>
            <a:r>
              <a:rPr lang="uk-UA" sz="3600" b="1" i="1" smtClean="0">
                <a:cs typeface="Times New Roman" pitchFamily="18" charset="0"/>
              </a:rPr>
              <a:t>ОСТАННІ РЕЗУЛЬТАТИ РОБОТИ ТЕЛЕСКОПА “КЕПЛЕР”</a:t>
            </a:r>
            <a:endParaRPr lang="ru-RU" sz="3600" smtClean="0"/>
          </a:p>
        </p:txBody>
      </p:sp>
      <p:sp>
        <p:nvSpPr>
          <p:cNvPr id="58371" name="Объект 2"/>
          <p:cNvSpPr>
            <a:spLocks noGrp="1"/>
          </p:cNvSpPr>
          <p:nvPr>
            <p:ph idx="1"/>
          </p:nvPr>
        </p:nvSpPr>
        <p:spPr/>
        <p:txBody>
          <a:bodyPr/>
          <a:lstStyle/>
          <a:p>
            <a:endParaRPr lang="ru-RU" dirty="0" smtClean="0"/>
          </a:p>
        </p:txBody>
      </p:sp>
      <p:sp>
        <p:nvSpPr>
          <p:cNvPr id="58372" name="Номер слайда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64AC7EB-D176-4455-81B2-087C056764CF}" type="slidenum">
              <a:rPr lang="ru-RU" smtClean="0"/>
              <a:pPr eaLnBrk="1" hangingPunct="1"/>
              <a:t>112</a:t>
            </a:fld>
            <a:endParaRPr lang="ru-RU" smtClean="0"/>
          </a:p>
        </p:txBody>
      </p:sp>
      <p:pic>
        <p:nvPicPr>
          <p:cNvPr id="58373" name="Picture 2" descr="Рис. 1. Размеры планет и рассчитанная равновесная температура на поверхности. Цветом выделена зона с потенциально обитаемыми планетами, на поверхности которых может существовать жидкая вода (из статьи c. Burke ет al. arXiv:1312.525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288" y="1497013"/>
            <a:ext cx="3819525" cy="292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4" name="Прямоугольник 4"/>
          <p:cNvSpPr>
            <a:spLocks noChangeArrowheads="1"/>
          </p:cNvSpPr>
          <p:nvPr/>
        </p:nvSpPr>
        <p:spPr bwMode="auto">
          <a:xfrm>
            <a:off x="522288" y="4551225"/>
            <a:ext cx="3819525"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uk-UA" sz="1400" b="1" i="1" dirty="0" smtClean="0">
                <a:latin typeface="Times New Roman" pitchFamily="18" charset="0"/>
                <a:cs typeface="Times New Roman" pitchFamily="18" charset="0"/>
              </a:rPr>
              <a:t>Розміри планет і розрахована рівноважна температура на поверхні. </a:t>
            </a:r>
            <a:r>
              <a:rPr lang="uk-UA" sz="1400" b="1" i="1" dirty="0" smtClean="0">
                <a:solidFill>
                  <a:srgbClr val="C00000"/>
                </a:solidFill>
                <a:latin typeface="Times New Roman" pitchFamily="18" charset="0"/>
                <a:cs typeface="Times New Roman" pitchFamily="18" charset="0"/>
              </a:rPr>
              <a:t>Кольором виділена зона з потенційно населеними планетами, на поверхні яких може існувати рідка вода </a:t>
            </a:r>
            <a:r>
              <a:rPr lang="uk-UA" sz="1400" dirty="0" smtClean="0">
                <a:latin typeface="Times New Roman" pitchFamily="18" charset="0"/>
                <a:cs typeface="Times New Roman" pitchFamily="18" charset="0"/>
              </a:rPr>
              <a:t>(зі статті C. </a:t>
            </a:r>
            <a:r>
              <a:rPr lang="uk-UA" sz="1400" dirty="0" err="1" smtClean="0">
                <a:latin typeface="Times New Roman" pitchFamily="18" charset="0"/>
                <a:cs typeface="Times New Roman" pitchFamily="18" charset="0"/>
              </a:rPr>
              <a:t>Burke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еt</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ArXiv</a:t>
            </a:r>
            <a:r>
              <a:rPr lang="uk-UA" sz="1400" dirty="0" smtClean="0">
                <a:latin typeface="Times New Roman" pitchFamily="18" charset="0"/>
                <a:cs typeface="Times New Roman" pitchFamily="18" charset="0"/>
              </a:rPr>
              <a:t>: 1312.5358)</a:t>
            </a:r>
            <a:endParaRPr lang="uk-UA" sz="1400" dirty="0">
              <a:latin typeface="Times New Roman" pitchFamily="18" charset="0"/>
              <a:cs typeface="Times New Roman" pitchFamily="18" charset="0"/>
            </a:endParaRPr>
          </a:p>
        </p:txBody>
      </p:sp>
      <p:pic>
        <p:nvPicPr>
          <p:cNvPr id="58375" name="Picture 4" descr="Рис. 2. Здесь крупно показана область, выделенная цветом на рис. 1 (из статьи C. Burke еt al. arXiv:1312.535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06938" y="1497013"/>
            <a:ext cx="3779837" cy="292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6" name="Прямоугольник 5"/>
          <p:cNvSpPr>
            <a:spLocks noChangeArrowheads="1"/>
          </p:cNvSpPr>
          <p:nvPr/>
        </p:nvSpPr>
        <p:spPr bwMode="auto">
          <a:xfrm>
            <a:off x="4684713" y="4554538"/>
            <a:ext cx="3802062"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uk-UA" sz="1400" dirty="0" smtClean="0">
                <a:latin typeface="Times New Roman" pitchFamily="18" charset="0"/>
                <a:cs typeface="Times New Roman" pitchFamily="18" charset="0"/>
              </a:rPr>
              <a:t>Тут крупно показана область, виділена кольором на рис. 1 (зі статті C. </a:t>
            </a:r>
            <a:r>
              <a:rPr lang="uk-UA" sz="1400" dirty="0" err="1" smtClean="0">
                <a:latin typeface="Times New Roman" pitchFamily="18" charset="0"/>
                <a:cs typeface="Times New Roman" pitchFamily="18" charset="0"/>
              </a:rPr>
              <a:t>Burke</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еt</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al</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ArXiv</a:t>
            </a:r>
            <a:r>
              <a:rPr lang="uk-UA" sz="1400" dirty="0" smtClean="0">
                <a:latin typeface="Times New Roman" pitchFamily="18" charset="0"/>
                <a:cs typeface="Times New Roman" pitchFamily="18" charset="0"/>
              </a:rPr>
              <a:t>: 1312.5358)</a:t>
            </a:r>
            <a:endParaRPr lang="uk-UA" sz="1400" dirty="0">
              <a:latin typeface="Times New Roman" pitchFamily="18" charset="0"/>
              <a:cs typeface="Times New Roman" pitchFamily="18" charset="0"/>
            </a:endParaRPr>
          </a:p>
        </p:txBody>
      </p:sp>
      <p:sp>
        <p:nvSpPr>
          <p:cNvPr id="58377" name="Прямоугольник 6"/>
          <p:cNvSpPr>
            <a:spLocks noChangeArrowheads="1"/>
          </p:cNvSpPr>
          <p:nvPr/>
        </p:nvSpPr>
        <p:spPr bwMode="auto">
          <a:xfrm>
            <a:off x="4706938" y="5403850"/>
            <a:ext cx="39878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uk-UA" sz="1400" b="1" i="1" dirty="0" smtClean="0">
                <a:solidFill>
                  <a:srgbClr val="C00000"/>
                </a:solidFill>
                <a:latin typeface="Times New Roman" pitchFamily="18" charset="0"/>
                <a:cs typeface="Times New Roman" pitchFamily="18" charset="0"/>
              </a:rPr>
              <a:t>Оцінки показують, що 3,5-7,5% зірок типу Сонця мають планети з приблизно земним розміром і орбітальними періодами 200-400 днів.</a:t>
            </a:r>
            <a:endParaRPr lang="uk-UA" sz="1400" b="1" i="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84125529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a:xfrm>
            <a:off x="566738" y="142875"/>
            <a:ext cx="8229600" cy="1143000"/>
          </a:xfrm>
        </p:spPr>
        <p:txBody>
          <a:bodyPr>
            <a:normAutofit fontScale="90000"/>
          </a:bodyPr>
          <a:lstStyle/>
          <a:p>
            <a:r>
              <a:rPr lang="uk-UA" sz="4000" b="1" i="1" dirty="0" smtClean="0">
                <a:latin typeface="Arial" pitchFamily="34" charset="0"/>
                <a:cs typeface="Arial" pitchFamily="34" charset="0"/>
              </a:rPr>
              <a:t>ЕКЗОТИЧНІ ПЛАНЕТНІ СИСТЕМИ</a:t>
            </a:r>
            <a:endParaRPr lang="ru-RU" sz="4000" b="1" i="1" dirty="0" smtClean="0">
              <a:latin typeface="Arial" pitchFamily="34" charset="0"/>
              <a:cs typeface="Arial" pitchFamily="34" charset="0"/>
            </a:endParaRPr>
          </a:p>
        </p:txBody>
      </p:sp>
      <p:sp>
        <p:nvSpPr>
          <p:cNvPr id="58371" name="Содержимое 2"/>
          <p:cNvSpPr>
            <a:spLocks noGrp="1"/>
          </p:cNvSpPr>
          <p:nvPr>
            <p:ph idx="1"/>
          </p:nvPr>
        </p:nvSpPr>
        <p:spPr>
          <a:xfrm>
            <a:off x="431800" y="4643438"/>
            <a:ext cx="4140200" cy="1379537"/>
          </a:xfrm>
        </p:spPr>
        <p:txBody>
          <a:bodyPr/>
          <a:lstStyle/>
          <a:p>
            <a:pPr marL="0" indent="0" algn="just">
              <a:buFontTx/>
              <a:buNone/>
            </a:pPr>
            <a:r>
              <a:rPr lang="uk-UA" sz="1400" dirty="0" smtClean="0">
                <a:latin typeface="Times New Roman" pitchFamily="18" charset="0"/>
                <a:cs typeface="Times New Roman" pitchFamily="18" charset="0"/>
              </a:rPr>
              <a:t>Планета Кеплер-16b, обертається навколо подвійної зірки, немов горезвісний </a:t>
            </a:r>
            <a:r>
              <a:rPr lang="uk-UA" sz="1400" dirty="0" err="1" smtClean="0">
                <a:latin typeface="Times New Roman" pitchFamily="18" charset="0"/>
                <a:cs typeface="Times New Roman" pitchFamily="18" charset="0"/>
              </a:rPr>
              <a:t>Татуїн</a:t>
            </a:r>
            <a:r>
              <a:rPr lang="uk-UA" sz="1400" dirty="0" smtClean="0">
                <a:latin typeface="Times New Roman" pitchFamily="18" charset="0"/>
                <a:cs typeface="Times New Roman" pitchFamily="18" charset="0"/>
              </a:rPr>
              <a:t> (зображення NASA / JPL-Caltech).</a:t>
            </a:r>
          </a:p>
        </p:txBody>
      </p:sp>
      <p:pic>
        <p:nvPicPr>
          <p:cNvPr id="58372" name="Picture 2"/>
          <p:cNvPicPr>
            <a:picLocks noChangeAspect="1" noChangeArrowheads="1"/>
          </p:cNvPicPr>
          <p:nvPr/>
        </p:nvPicPr>
        <p:blipFill>
          <a:blip r:embed="rId2" cstate="print"/>
          <a:srcRect/>
          <a:stretch>
            <a:fillRect/>
          </a:stretch>
        </p:blipFill>
        <p:spPr bwMode="auto">
          <a:xfrm>
            <a:off x="431800" y="1403350"/>
            <a:ext cx="4140200" cy="3105150"/>
          </a:xfrm>
          <a:prstGeom prst="rect">
            <a:avLst/>
          </a:prstGeom>
          <a:noFill/>
          <a:ln w="9525">
            <a:noFill/>
            <a:miter lim="800000"/>
            <a:headEnd/>
            <a:tailEnd/>
          </a:ln>
        </p:spPr>
      </p:pic>
      <p:pic>
        <p:nvPicPr>
          <p:cNvPr id="58373" name="Picture 3"/>
          <p:cNvPicPr>
            <a:picLocks noChangeAspect="1" noChangeArrowheads="1"/>
          </p:cNvPicPr>
          <p:nvPr/>
        </p:nvPicPr>
        <p:blipFill>
          <a:blip r:embed="rId3" cstate="print"/>
          <a:srcRect/>
          <a:stretch>
            <a:fillRect/>
          </a:stretch>
        </p:blipFill>
        <p:spPr bwMode="auto">
          <a:xfrm>
            <a:off x="4572000" y="1403350"/>
            <a:ext cx="4129088" cy="3105150"/>
          </a:xfrm>
          <a:prstGeom prst="rect">
            <a:avLst/>
          </a:prstGeom>
          <a:noFill/>
          <a:ln w="9525">
            <a:noFill/>
            <a:miter lim="800000"/>
            <a:headEnd/>
            <a:tailEnd/>
          </a:ln>
        </p:spPr>
      </p:pic>
      <p:sp>
        <p:nvSpPr>
          <p:cNvPr id="6" name="Содержимое 2"/>
          <p:cNvSpPr txBox="1">
            <a:spLocks/>
          </p:cNvSpPr>
          <p:nvPr/>
        </p:nvSpPr>
        <p:spPr bwMode="auto">
          <a:xfrm>
            <a:off x="4662487" y="4643438"/>
            <a:ext cx="4038601" cy="1379537"/>
          </a:xfrm>
          <a:prstGeom prst="rect">
            <a:avLst/>
          </a:prstGeom>
          <a:noFill/>
          <a:ln w="9525">
            <a:noFill/>
            <a:miter lim="800000"/>
            <a:headEnd/>
            <a:tailEnd/>
          </a:ln>
        </p:spPr>
        <p:txBody>
          <a:bodyPr/>
          <a:lstStyle/>
          <a:p>
            <a:pPr algn="just" eaLnBrk="0" hangingPunct="0">
              <a:spcBef>
                <a:spcPct val="20000"/>
              </a:spcBef>
              <a:defRPr/>
            </a:pPr>
            <a:r>
              <a:rPr lang="uk-UA" sz="1400" kern="0" dirty="0">
                <a:latin typeface="Times New Roman" pitchFamily="18" charset="0"/>
                <a:cs typeface="Times New Roman" pitchFamily="18" charset="0"/>
              </a:rPr>
              <a:t>Погляд  художника на захід трьох світил на передбачуваному супутнику планети HD 188753 </a:t>
            </a:r>
            <a:r>
              <a:rPr lang="uk-UA" sz="1400" kern="0" dirty="0" err="1">
                <a:latin typeface="Times New Roman" pitchFamily="18" charset="0"/>
                <a:cs typeface="Times New Roman" pitchFamily="18" charset="0"/>
              </a:rPr>
              <a:t>Ab</a:t>
            </a:r>
            <a:endParaRPr lang="uk-UA" sz="1400" kern="0" dirty="0">
              <a:latin typeface="Times New Roman" pitchFamily="18" charset="0"/>
              <a:cs typeface="Times New Roman" pitchFamily="18" charset="0"/>
            </a:endParaRPr>
          </a:p>
        </p:txBody>
      </p:sp>
      <p:sp>
        <p:nvSpPr>
          <p:cNvPr id="58375" name="Прямоугольник 6"/>
          <p:cNvSpPr>
            <a:spLocks noChangeArrowheads="1"/>
          </p:cNvSpPr>
          <p:nvPr/>
        </p:nvSpPr>
        <p:spPr bwMode="auto">
          <a:xfrm>
            <a:off x="431800" y="5543550"/>
            <a:ext cx="8461375" cy="739775"/>
          </a:xfrm>
          <a:prstGeom prst="rect">
            <a:avLst/>
          </a:prstGeom>
          <a:noFill/>
          <a:ln w="9525">
            <a:noFill/>
            <a:miter lim="800000"/>
            <a:headEnd/>
            <a:tailEnd/>
          </a:ln>
        </p:spPr>
        <p:txBody>
          <a:bodyPr wrap="square">
            <a:spAutoFit/>
          </a:bodyPr>
          <a:lstStyle/>
          <a:p>
            <a:pPr algn="just"/>
            <a:r>
              <a:rPr lang="uk-UA" sz="1400" dirty="0">
                <a:latin typeface="Times New Roman" pitchFamily="18" charset="0"/>
                <a:cs typeface="Times New Roman" pitchFamily="18" charset="0"/>
              </a:rPr>
              <a:t>HIP 11952 b і HIP 11952 c - </a:t>
            </a:r>
            <a:r>
              <a:rPr lang="uk-UA" sz="1400" dirty="0" err="1">
                <a:latin typeface="Times New Roman" pitchFamily="18" charset="0"/>
                <a:cs typeface="Times New Roman" pitchFamily="18" charset="0"/>
              </a:rPr>
              <a:t>екзопланети</a:t>
            </a:r>
            <a:r>
              <a:rPr lang="uk-UA" sz="1400" dirty="0">
                <a:latin typeface="Times New Roman" pitchFamily="18" charset="0"/>
                <a:cs typeface="Times New Roman" pitchFamily="18" charset="0"/>
              </a:rPr>
              <a:t> у зірки HIP 11952 є найстарішими з відкритих з </a:t>
            </a:r>
            <a:r>
              <a:rPr lang="uk-UA" sz="1400" dirty="0" smtClean="0">
                <a:latin typeface="Times New Roman" pitchFamily="18" charset="0"/>
                <a:cs typeface="Times New Roman" pitchFamily="18" charset="0"/>
              </a:rPr>
              <a:t>оціночним </a:t>
            </a:r>
            <a:r>
              <a:rPr lang="uk-UA" sz="1400" dirty="0">
                <a:latin typeface="Times New Roman" pitchFamily="18" charset="0"/>
                <a:cs typeface="Times New Roman" pitchFamily="18" charset="0"/>
              </a:rPr>
              <a:t>віком </a:t>
            </a:r>
            <a:r>
              <a:rPr lang="uk-UA" sz="1400" b="1" i="1" dirty="0">
                <a:solidFill>
                  <a:srgbClr val="C00000"/>
                </a:solidFill>
                <a:latin typeface="Times New Roman" pitchFamily="18" charset="0"/>
                <a:cs typeface="Times New Roman" pitchFamily="18" charset="0"/>
              </a:rPr>
              <a:t>12,8 млрд. років. </a:t>
            </a:r>
            <a:r>
              <a:rPr lang="uk-UA" sz="1400" dirty="0">
                <a:latin typeface="Times New Roman" pitchFamily="18" charset="0"/>
                <a:cs typeface="Times New Roman" pitchFamily="18" charset="0"/>
              </a:rPr>
              <a:t>Раніше це місце займала планета PSR </a:t>
            </a:r>
            <a:r>
              <a:rPr lang="uk-UA" sz="1400" dirty="0" smtClean="0">
                <a:latin typeface="Times New Roman" pitchFamily="18" charset="0"/>
                <a:cs typeface="Times New Roman" pitchFamily="18" charset="0"/>
              </a:rPr>
              <a:t>B1620-26 c </a:t>
            </a:r>
            <a:r>
              <a:rPr lang="uk-UA" sz="1400" dirty="0">
                <a:latin typeface="Times New Roman" pitchFamily="18" charset="0"/>
                <a:cs typeface="Times New Roman" pitchFamily="18" charset="0"/>
              </a:rPr>
              <a:t>з віком 12,7 млрд. років.</a:t>
            </a:r>
          </a:p>
          <a:p>
            <a:r>
              <a:rPr lang="uk-UA" sz="1400" dirty="0" smtClean="0">
                <a:latin typeface="Times New Roman" pitchFamily="18" charset="0"/>
                <a:cs typeface="Times New Roman" pitchFamily="18" charset="0"/>
              </a:rPr>
              <a:t>Найближча </a:t>
            </a:r>
            <a:r>
              <a:rPr lang="uk-UA" sz="1400" dirty="0">
                <a:latin typeface="Times New Roman" pitchFamily="18" charset="0"/>
                <a:cs typeface="Times New Roman" pitchFamily="18" charset="0"/>
              </a:rPr>
              <a:t>до Землі </a:t>
            </a:r>
            <a:r>
              <a:rPr lang="uk-UA" sz="1400" dirty="0" err="1" smtClean="0">
                <a:latin typeface="Times New Roman" pitchFamily="18" charset="0"/>
                <a:cs typeface="Times New Roman" pitchFamily="18" charset="0"/>
              </a:rPr>
              <a:t>екзопланета</a:t>
            </a:r>
            <a:r>
              <a:rPr lang="uk-UA" sz="1400" dirty="0" smtClean="0">
                <a:latin typeface="Times New Roman" pitchFamily="18" charset="0"/>
                <a:cs typeface="Times New Roman" pitchFamily="18" charset="0"/>
              </a:rPr>
              <a:t> знаходиться у системі </a:t>
            </a:r>
            <a:r>
              <a:rPr lang="uk-UA" sz="1400" dirty="0">
                <a:latin typeface="Times New Roman" pitchFamily="18" charset="0"/>
                <a:cs typeface="Times New Roman" pitchFamily="18" charset="0"/>
              </a:rPr>
              <a:t>Альфа Центавра </a:t>
            </a:r>
            <a:r>
              <a:rPr lang="uk-UA" sz="1400" dirty="0" smtClean="0">
                <a:latin typeface="Times New Roman" pitchFamily="18" charset="0"/>
                <a:cs typeface="Times New Roman" pitchFamily="18" charset="0"/>
              </a:rPr>
              <a:t>B. </a:t>
            </a:r>
            <a:endParaRPr lang="uk-UA" sz="1400" dirty="0">
              <a:latin typeface="Times New Roman" pitchFamily="18" charset="0"/>
              <a:cs typeface="Times New Roman" pitchFamily="18" charset="0"/>
            </a:endParaRPr>
          </a:p>
        </p:txBody>
      </p:sp>
      <p:sp>
        <p:nvSpPr>
          <p:cNvPr id="58376" name="Номер слайда 7"/>
          <p:cNvSpPr>
            <a:spLocks noGrp="1"/>
          </p:cNvSpPr>
          <p:nvPr>
            <p:ph type="sldNum" sz="quarter" idx="12"/>
          </p:nvPr>
        </p:nvSpPr>
        <p:spPr>
          <a:noFill/>
        </p:spPr>
        <p:txBody>
          <a:bodyPr/>
          <a:lstStyle/>
          <a:p>
            <a:fld id="{DED3E015-63BA-46B0-8929-68AB8E8B7F19}" type="slidenum">
              <a:rPr lang="ru-RU" smtClean="0">
                <a:latin typeface="Arial" pitchFamily="34" charset="0"/>
              </a:rPr>
              <a:pPr/>
              <a:t>113</a:t>
            </a:fld>
            <a:endParaRPr lang="ru-RU" smtClean="0">
              <a:latin typeface="Arial" pitchFamily="34" charset="0"/>
            </a:endParaRPr>
          </a:p>
        </p:txBody>
      </p:sp>
      <p:sp>
        <p:nvSpPr>
          <p:cNvPr id="5837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type="title"/>
          </p:nvPr>
        </p:nvSpPr>
        <p:spPr/>
        <p:txBody>
          <a:bodyPr>
            <a:normAutofit fontScale="90000"/>
          </a:bodyPr>
          <a:lstStyle/>
          <a:p>
            <a:r>
              <a:rPr lang="ru-RU" b="1" i="1" dirty="0" smtClean="0">
                <a:latin typeface="Arial" pitchFamily="34" charset="0"/>
                <a:cs typeface="Arial" pitchFamily="34" charset="0"/>
              </a:rPr>
              <a:t>ПОТЕНЦІАЛЬНО ЗАЛЮДНЕНІ ЕКЗОПЛАНЕТИ</a:t>
            </a:r>
          </a:p>
        </p:txBody>
      </p:sp>
      <p:sp>
        <p:nvSpPr>
          <p:cNvPr id="60419" name="Содержимое 2"/>
          <p:cNvSpPr>
            <a:spLocks noGrp="1"/>
          </p:cNvSpPr>
          <p:nvPr>
            <p:ph idx="1"/>
          </p:nvPr>
        </p:nvSpPr>
        <p:spPr>
          <a:xfrm>
            <a:off x="5021263" y="2124075"/>
            <a:ext cx="3665537" cy="4525963"/>
          </a:xfrm>
        </p:spPr>
        <p:txBody>
          <a:bodyPr/>
          <a:lstStyle/>
          <a:p>
            <a:pPr algn="just"/>
            <a:r>
              <a:rPr lang="uk-UA" sz="1400" dirty="0" smtClean="0">
                <a:latin typeface="Times New Roman" pitchFamily="18" charset="0"/>
                <a:cs typeface="Times New Roman" pitchFamily="18" charset="0"/>
              </a:rPr>
              <a:t>Директор Лабораторії вивчення населеності планет (PHL) Університету Пуерто-Ріко в </a:t>
            </a:r>
            <a:r>
              <a:rPr lang="uk-UA" sz="1400" dirty="0" err="1" smtClean="0">
                <a:latin typeface="Times New Roman" pitchFamily="18" charset="0"/>
                <a:cs typeface="Times New Roman" pitchFamily="18" charset="0"/>
              </a:rPr>
              <a:t>Аресібо</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Абель</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Мендес</a:t>
            </a:r>
            <a:r>
              <a:rPr lang="uk-UA" sz="1400" dirty="0" smtClean="0">
                <a:latin typeface="Times New Roman" pitchFamily="18" charset="0"/>
                <a:cs typeface="Times New Roman" pitchFamily="18" charset="0"/>
              </a:rPr>
              <a:t> і його колеги </a:t>
            </a:r>
            <a:r>
              <a:rPr lang="uk-UA" sz="1400" b="1" i="1" dirty="0" smtClean="0">
                <a:latin typeface="Times New Roman" pitchFamily="18" charset="0"/>
                <a:cs typeface="Times New Roman" pitchFamily="18" charset="0"/>
              </a:rPr>
              <a:t>склали список з 16 </a:t>
            </a:r>
            <a:r>
              <a:rPr lang="uk-UA" sz="1400" b="1" i="1" dirty="0" err="1" smtClean="0">
                <a:latin typeface="Times New Roman" pitchFamily="18" charset="0"/>
                <a:cs typeface="Times New Roman" pitchFamily="18" charset="0"/>
              </a:rPr>
              <a:t>екзопланет</a:t>
            </a:r>
            <a:r>
              <a:rPr lang="uk-UA" sz="1400" b="1" i="1" dirty="0" smtClean="0">
                <a:latin typeface="Times New Roman" pitchFamily="18" charset="0"/>
                <a:cs typeface="Times New Roman" pitchFamily="18" charset="0"/>
              </a:rPr>
              <a:t> (якщо бути точним, це дві підтверджені планети і 14 надійних кандидатів), відсортувавши їх за найбільшою </a:t>
            </a:r>
            <a:r>
              <a:rPr lang="uk-UA" sz="1400" b="1" i="1" dirty="0" smtClean="0">
                <a:solidFill>
                  <a:srgbClr val="C00000"/>
                </a:solidFill>
                <a:latin typeface="Times New Roman" pitchFamily="18" charset="0"/>
                <a:cs typeface="Times New Roman" pitchFamily="18" charset="0"/>
              </a:rPr>
              <a:t>подібністю до Землі</a:t>
            </a:r>
            <a:r>
              <a:rPr lang="uk-UA" sz="1400" b="1" i="1"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Мендес</a:t>
            </a:r>
            <a:r>
              <a:rPr lang="uk-UA" sz="1400" dirty="0" smtClean="0">
                <a:latin typeface="Times New Roman" pitchFamily="18" charset="0"/>
                <a:cs typeface="Times New Roman" pitchFamily="18" charset="0"/>
              </a:rPr>
              <a:t> розраховує, що запропоновані його командою параметри будуть використовуватися іншими вченими і сприяти поповненню каталогу знову відкритими небесними тілами. За останніми даними НАСА, з лютого 2012 року було виявлено </a:t>
            </a:r>
            <a:r>
              <a:rPr lang="uk-UA" sz="1400" b="1" i="1" dirty="0" smtClean="0">
                <a:solidFill>
                  <a:srgbClr val="C00000"/>
                </a:solidFill>
                <a:latin typeface="Times New Roman" pitchFamily="18" charset="0"/>
                <a:cs typeface="Times New Roman" pitchFamily="18" charset="0"/>
              </a:rPr>
              <a:t>461 нових планет</a:t>
            </a:r>
            <a:r>
              <a:rPr lang="uk-UA" sz="1400" dirty="0" smtClean="0">
                <a:latin typeface="Times New Roman" pitchFamily="18" charset="0"/>
                <a:cs typeface="Times New Roman" pitchFamily="18" charset="0"/>
              </a:rPr>
              <a:t>, на яких, можливо, є життя.</a:t>
            </a:r>
          </a:p>
          <a:p>
            <a:pPr algn="just"/>
            <a:endParaRPr lang="uk-UA" dirty="0" smtClean="0"/>
          </a:p>
        </p:txBody>
      </p:sp>
      <p:pic>
        <p:nvPicPr>
          <p:cNvPr id="60420" name="Picture 2"/>
          <p:cNvPicPr>
            <a:picLocks noChangeAspect="1" noChangeArrowheads="1"/>
          </p:cNvPicPr>
          <p:nvPr/>
        </p:nvPicPr>
        <p:blipFill>
          <a:blip r:embed="rId2" cstate="print"/>
          <a:srcRect/>
          <a:stretch>
            <a:fillRect/>
          </a:stretch>
        </p:blipFill>
        <p:spPr bwMode="auto">
          <a:xfrm>
            <a:off x="522288" y="1943100"/>
            <a:ext cx="4781550" cy="3825875"/>
          </a:xfrm>
          <a:prstGeom prst="rect">
            <a:avLst/>
          </a:prstGeom>
          <a:noFill/>
          <a:ln w="9525">
            <a:noFill/>
            <a:miter lim="800000"/>
            <a:headEnd/>
            <a:tailEnd/>
          </a:ln>
        </p:spPr>
      </p:pic>
      <p:sp>
        <p:nvSpPr>
          <p:cNvPr id="60421" name="Номер слайда 4"/>
          <p:cNvSpPr>
            <a:spLocks noGrp="1"/>
          </p:cNvSpPr>
          <p:nvPr>
            <p:ph type="sldNum" sz="quarter" idx="12"/>
          </p:nvPr>
        </p:nvSpPr>
        <p:spPr>
          <a:noFill/>
        </p:spPr>
        <p:txBody>
          <a:bodyPr/>
          <a:lstStyle/>
          <a:p>
            <a:fld id="{9574F683-E96A-4C85-90C3-6AC805D2238F}" type="slidenum">
              <a:rPr lang="ru-RU" smtClean="0">
                <a:latin typeface="Arial" pitchFamily="34" charset="0"/>
              </a:rPr>
              <a:pPr/>
              <a:t>114</a:t>
            </a:fld>
            <a:endParaRPr lang="ru-RU" smtClean="0">
              <a:latin typeface="Arial" pitchFamily="34" charset="0"/>
            </a:endParaRPr>
          </a:p>
        </p:txBody>
      </p:sp>
      <p:sp>
        <p:nvSpPr>
          <p:cNvPr id="6042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ПІДСУМКИ</a:t>
            </a:r>
            <a:endParaRPr lang="ru-RU" b="1" i="1" dirty="0" smtClean="0">
              <a:latin typeface="Arial" pitchFamily="34" charset="0"/>
              <a:cs typeface="Arial" pitchFamily="34" charset="0"/>
            </a:endParaRPr>
          </a:p>
        </p:txBody>
      </p:sp>
      <p:sp>
        <p:nvSpPr>
          <p:cNvPr id="61443" name="Содержимое 2"/>
          <p:cNvSpPr>
            <a:spLocks noGrp="1"/>
          </p:cNvSpPr>
          <p:nvPr>
            <p:ph idx="1"/>
          </p:nvPr>
        </p:nvSpPr>
        <p:spPr>
          <a:xfrm>
            <a:off x="4797425" y="1133475"/>
            <a:ext cx="3889375" cy="5175845"/>
          </a:xfrm>
        </p:spPr>
        <p:txBody>
          <a:bodyPr>
            <a:normAutofit/>
          </a:bodyPr>
          <a:lstStyle/>
          <a:p>
            <a:pPr marL="0" indent="0" algn="just">
              <a:buFontTx/>
              <a:buNone/>
            </a:pPr>
            <a:r>
              <a:rPr lang="uk-UA" sz="1400" dirty="0" smtClean="0">
                <a:latin typeface="Times New Roman" pitchFamily="18" charset="0"/>
                <a:cs typeface="Times New Roman" pitchFamily="18" charset="0"/>
              </a:rPr>
              <a:t>Вчені провели облік відкритих </a:t>
            </a:r>
            <a:r>
              <a:rPr lang="uk-UA" sz="1400" dirty="0" err="1" smtClean="0">
                <a:latin typeface="Times New Roman" pitchFamily="18" charset="0"/>
                <a:cs typeface="Times New Roman" pitchFamily="18" charset="0"/>
              </a:rPr>
              <a:t>екзопланет</a:t>
            </a:r>
            <a:r>
              <a:rPr lang="uk-UA" sz="1400" dirty="0" smtClean="0">
                <a:latin typeface="Times New Roman" pitchFamily="18" charset="0"/>
                <a:cs typeface="Times New Roman" pitchFamily="18" charset="0"/>
              </a:rPr>
              <a:t> в нашій галактиці Чумацький шлях. Виявилося, що це число досить велике і давно перевалило за тисячу. Тільки космічний телескоп НАСА </a:t>
            </a:r>
            <a:r>
              <a:rPr lang="uk-UA" sz="1400" dirty="0" err="1" smtClean="0">
                <a:latin typeface="Times New Roman" pitchFamily="18" charset="0"/>
                <a:cs typeface="Times New Roman" pitchFamily="18" charset="0"/>
              </a:rPr>
              <a:t>Кеплер</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Kepler</a:t>
            </a:r>
            <a:r>
              <a:rPr lang="uk-UA" sz="1400" dirty="0" smtClean="0">
                <a:latin typeface="Times New Roman" pitchFamily="18" charset="0"/>
                <a:cs typeface="Times New Roman" pitchFamily="18" charset="0"/>
              </a:rPr>
              <a:t>) всього за 136 днів роботи в 2011 році виявив 1235 </a:t>
            </a:r>
            <a:r>
              <a:rPr lang="uk-UA" sz="1400" dirty="0" err="1" smtClean="0">
                <a:latin typeface="Times New Roman" pitchFamily="18" charset="0"/>
                <a:cs typeface="Times New Roman" pitchFamily="18" charset="0"/>
              </a:rPr>
              <a:t>екзопланет</a:t>
            </a:r>
            <a:r>
              <a:rPr lang="uk-UA" sz="1400" dirty="0" smtClean="0">
                <a:latin typeface="Times New Roman" pitchFamily="18" charset="0"/>
                <a:cs typeface="Times New Roman" pitchFamily="18" charset="0"/>
              </a:rPr>
              <a:t>. І це після обстеження невеликої ділянки нашої галактики. У поле зору телескопу потрапило не більше чотирьохсотої частини небесної сфери. Конкретно та зона, де розташоване сузір'я Лебідь. У результаті був зроблений висновок, що у Всесвіті набагато більше планет, ніж зірок. За оцінками астрономів, які працювали з </a:t>
            </a:r>
            <a:r>
              <a:rPr lang="uk-UA" sz="1400" dirty="0" err="1" smtClean="0">
                <a:latin typeface="Times New Roman" pitchFamily="18" charset="0"/>
                <a:cs typeface="Times New Roman" pitchFamily="18" charset="0"/>
              </a:rPr>
              <a:t>Кассані</a:t>
            </a:r>
            <a:r>
              <a:rPr lang="uk-UA" sz="1400" dirty="0" smtClean="0">
                <a:latin typeface="Times New Roman" pitchFamily="18" charset="0"/>
                <a:cs typeface="Times New Roman" pitchFamily="18" charset="0"/>
              </a:rPr>
              <a:t> в Європейській південній обсерваторії, кожна зірка, має, як мінімум, одну планету. Але зазвичай - їх більше. </a:t>
            </a:r>
            <a:r>
              <a:rPr lang="uk-UA" sz="1400" b="1" i="1" dirty="0" smtClean="0">
                <a:solidFill>
                  <a:srgbClr val="C00000"/>
                </a:solidFill>
                <a:latin typeface="Times New Roman" pitchFamily="18" charset="0"/>
                <a:cs typeface="Times New Roman" pitchFamily="18" charset="0"/>
              </a:rPr>
              <a:t>Загальна кількість </a:t>
            </a:r>
            <a:r>
              <a:rPr lang="uk-UA" sz="1400" b="1" i="1" dirty="0" err="1" smtClean="0">
                <a:solidFill>
                  <a:srgbClr val="C00000"/>
                </a:solidFill>
                <a:latin typeface="Times New Roman" pitchFamily="18" charset="0"/>
                <a:cs typeface="Times New Roman" pitchFamily="18" charset="0"/>
              </a:rPr>
              <a:t>екзопланет</a:t>
            </a:r>
            <a:r>
              <a:rPr lang="uk-UA" sz="1400" b="1" i="1" dirty="0" smtClean="0">
                <a:solidFill>
                  <a:srgbClr val="C00000"/>
                </a:solidFill>
                <a:latin typeface="Times New Roman" pitchFamily="18" charset="0"/>
                <a:cs typeface="Times New Roman" pitchFamily="18" charset="0"/>
              </a:rPr>
              <a:t> в галактиці Чумацький Шлях за новими даними від 100 млрд., з яких від 5 до 20</a:t>
            </a:r>
            <a:r>
              <a:rPr lang="en-US" sz="1400" b="1" i="1" dirty="0" smtClean="0">
                <a:solidFill>
                  <a:srgbClr val="C00000"/>
                </a:solidFill>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мільярдів можливо є «</a:t>
            </a:r>
            <a:r>
              <a:rPr lang="uk-UA" sz="1400" b="1" i="1" dirty="0" err="1" smtClean="0">
                <a:solidFill>
                  <a:srgbClr val="C00000"/>
                </a:solidFill>
                <a:latin typeface="Times New Roman" pitchFamily="18" charset="0"/>
                <a:cs typeface="Times New Roman" pitchFamily="18" charset="0"/>
              </a:rPr>
              <a:t>землеподібними</a:t>
            </a:r>
            <a:r>
              <a:rPr lang="uk-UA" sz="1400" b="1" i="1" dirty="0" smtClean="0">
                <a:solidFill>
                  <a:srgbClr val="C00000"/>
                </a:solidFill>
                <a:latin typeface="Times New Roman" pitchFamily="18" charset="0"/>
                <a:cs typeface="Times New Roman" pitchFamily="18" charset="0"/>
              </a:rPr>
              <a:t>». Також, згідно з поточними оцінками, близько 34 відсотків сонцеподібних зірок мають у зоні життя планети, подібні до Землі.</a:t>
            </a:r>
            <a:endParaRPr lang="ru-RU" sz="1400" b="1" i="1" dirty="0" smtClean="0">
              <a:solidFill>
                <a:srgbClr val="C00000"/>
              </a:solidFill>
              <a:latin typeface="Times New Roman" pitchFamily="18" charset="0"/>
              <a:cs typeface="Times New Roman" pitchFamily="18" charset="0"/>
            </a:endParaRPr>
          </a:p>
        </p:txBody>
      </p:sp>
      <p:pic>
        <p:nvPicPr>
          <p:cNvPr id="61444" name="Picture 2"/>
          <p:cNvPicPr>
            <a:picLocks noChangeAspect="1" noChangeArrowheads="1"/>
          </p:cNvPicPr>
          <p:nvPr/>
        </p:nvPicPr>
        <p:blipFill>
          <a:blip r:embed="rId2" cstate="print"/>
          <a:srcRect/>
          <a:stretch>
            <a:fillRect/>
          </a:stretch>
        </p:blipFill>
        <p:spPr bwMode="auto">
          <a:xfrm>
            <a:off x="566738" y="998538"/>
            <a:ext cx="3960812" cy="3962400"/>
          </a:xfrm>
          <a:prstGeom prst="rect">
            <a:avLst/>
          </a:prstGeom>
          <a:noFill/>
          <a:ln w="9525">
            <a:noFill/>
            <a:miter lim="800000"/>
            <a:headEnd/>
            <a:tailEnd/>
          </a:ln>
        </p:spPr>
      </p:pic>
      <p:sp>
        <p:nvSpPr>
          <p:cNvPr id="61445" name="Номер слайда 5"/>
          <p:cNvSpPr>
            <a:spLocks noGrp="1"/>
          </p:cNvSpPr>
          <p:nvPr>
            <p:ph type="sldNum" sz="quarter" idx="12"/>
          </p:nvPr>
        </p:nvSpPr>
        <p:spPr>
          <a:noFill/>
        </p:spPr>
        <p:txBody>
          <a:bodyPr/>
          <a:lstStyle/>
          <a:p>
            <a:fld id="{7B45C452-EBB1-4E2D-813C-83F0466CD9BA}" type="slidenum">
              <a:rPr lang="ru-RU" smtClean="0">
                <a:latin typeface="Arial" pitchFamily="34" charset="0"/>
              </a:rPr>
              <a:pPr/>
              <a:t>115</a:t>
            </a:fld>
            <a:endParaRPr lang="ru-RU" smtClean="0">
              <a:latin typeface="Arial" pitchFamily="34" charset="0"/>
            </a:endParaRPr>
          </a:p>
        </p:txBody>
      </p:sp>
      <p:sp>
        <p:nvSpPr>
          <p:cNvPr id="6144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61447" name="Picture 7"/>
          <p:cNvPicPr>
            <a:picLocks noChangeAspect="1" noChangeArrowheads="1"/>
          </p:cNvPicPr>
          <p:nvPr/>
        </p:nvPicPr>
        <p:blipFill>
          <a:blip r:embed="rId3" cstate="print"/>
          <a:srcRect/>
          <a:stretch>
            <a:fillRect/>
          </a:stretch>
        </p:blipFill>
        <p:spPr bwMode="auto">
          <a:xfrm>
            <a:off x="566738" y="3865563"/>
            <a:ext cx="3960812" cy="2795587"/>
          </a:xfrm>
          <a:prstGeom prst="rect">
            <a:avLst/>
          </a:prstGeom>
          <a:noFill/>
          <a:ln w="9525">
            <a:noFill/>
            <a:miter lim="800000"/>
            <a:headEnd/>
            <a:tailEnd/>
          </a:ln>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ЗАГАДКИ МІСЯЦЯ</a:t>
            </a:r>
            <a:endParaRPr lang="ru-RU" b="1" i="1" dirty="0" smtClean="0">
              <a:latin typeface="Arial" pitchFamily="34" charset="0"/>
              <a:cs typeface="Arial" pitchFamily="34" charset="0"/>
            </a:endParaRPr>
          </a:p>
        </p:txBody>
      </p:sp>
      <p:sp>
        <p:nvSpPr>
          <p:cNvPr id="62467" name="Содержимое 2"/>
          <p:cNvSpPr>
            <a:spLocks noGrp="1"/>
          </p:cNvSpPr>
          <p:nvPr>
            <p:ph idx="1"/>
          </p:nvPr>
        </p:nvSpPr>
        <p:spPr>
          <a:xfrm>
            <a:off x="4257675" y="1314450"/>
            <a:ext cx="4410075" cy="1349375"/>
          </a:xfrm>
        </p:spPr>
        <p:txBody>
          <a:bodyPr/>
          <a:lstStyle/>
          <a:p>
            <a:pPr marL="0" indent="0" algn="just">
              <a:buFontTx/>
              <a:buNone/>
            </a:pPr>
            <a:r>
              <a:rPr lang="uk-UA" sz="1400" b="1" i="1" dirty="0" smtClean="0">
                <a:latin typeface="Times New Roman" pitchFamily="18" charset="0"/>
                <a:cs typeface="Times New Roman" pitchFamily="18" charset="0"/>
              </a:rPr>
              <a:t>У січні 1994 року, з метою відпрацювання нових військових технологій, США запустили до Місяця новий космічний апарат-зонд </a:t>
            </a:r>
            <a:r>
              <a:rPr lang="uk-UA" sz="1400" b="1" i="1" dirty="0" smtClean="0">
                <a:solidFill>
                  <a:srgbClr val="C00000"/>
                </a:solidFill>
                <a:latin typeface="Times New Roman" pitchFamily="18" charset="0"/>
                <a:cs typeface="Times New Roman" pitchFamily="18" charset="0"/>
              </a:rPr>
              <a:t>Клементина.</a:t>
            </a:r>
            <a:r>
              <a:rPr lang="uk-UA" sz="1400" b="1"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За два місяці проведених на орбіті Місяця Клементина передала  близько 1.8 мільйона зображень Місяця.</a:t>
            </a:r>
          </a:p>
        </p:txBody>
      </p:sp>
      <p:pic>
        <p:nvPicPr>
          <p:cNvPr id="62468" name="Picture 3"/>
          <p:cNvPicPr>
            <a:picLocks noChangeAspect="1" noChangeArrowheads="1"/>
          </p:cNvPicPr>
          <p:nvPr/>
        </p:nvPicPr>
        <p:blipFill>
          <a:blip r:embed="rId2" cstate="print"/>
          <a:srcRect/>
          <a:stretch>
            <a:fillRect/>
          </a:stretch>
        </p:blipFill>
        <p:spPr bwMode="auto">
          <a:xfrm>
            <a:off x="566738" y="1358900"/>
            <a:ext cx="3581400" cy="3281363"/>
          </a:xfrm>
          <a:prstGeom prst="rect">
            <a:avLst/>
          </a:prstGeom>
          <a:noFill/>
          <a:ln w="9525">
            <a:noFill/>
            <a:miter lim="800000"/>
            <a:headEnd/>
            <a:tailEnd/>
          </a:ln>
        </p:spPr>
      </p:pic>
      <p:sp>
        <p:nvSpPr>
          <p:cNvPr id="62469" name="Прямоугольник 5"/>
          <p:cNvSpPr>
            <a:spLocks noChangeArrowheads="1"/>
          </p:cNvSpPr>
          <p:nvPr/>
        </p:nvSpPr>
        <p:spPr bwMode="auto">
          <a:xfrm>
            <a:off x="522288" y="4914900"/>
            <a:ext cx="3554412" cy="522288"/>
          </a:xfrm>
          <a:prstGeom prst="rect">
            <a:avLst/>
          </a:prstGeom>
          <a:noFill/>
          <a:ln w="9525">
            <a:noFill/>
            <a:miter lim="800000"/>
            <a:headEnd/>
            <a:tailEnd/>
          </a:ln>
        </p:spPr>
        <p:txBody>
          <a:bodyPr>
            <a:spAutoFit/>
          </a:bodyPr>
          <a:lstStyle/>
          <a:p>
            <a:pPr algn="just"/>
            <a:r>
              <a:rPr lang="uk-UA" sz="1400">
                <a:latin typeface="Times New Roman" pitchFamily="18" charset="0"/>
                <a:cs typeface="Times New Roman" pitchFamily="18" charset="0"/>
              </a:rPr>
              <a:t>Знімки отримані космічним зондом «Клементіна»</a:t>
            </a:r>
          </a:p>
        </p:txBody>
      </p:sp>
      <p:pic>
        <p:nvPicPr>
          <p:cNvPr id="62470" name="Picture 4"/>
          <p:cNvPicPr>
            <a:picLocks noChangeAspect="1" noChangeArrowheads="1"/>
          </p:cNvPicPr>
          <p:nvPr/>
        </p:nvPicPr>
        <p:blipFill>
          <a:blip r:embed="rId3" cstate="print"/>
          <a:srcRect/>
          <a:stretch>
            <a:fillRect/>
          </a:stretch>
        </p:blipFill>
        <p:spPr bwMode="auto">
          <a:xfrm>
            <a:off x="4167188" y="2708275"/>
            <a:ext cx="4454525" cy="2211388"/>
          </a:xfrm>
          <a:prstGeom prst="rect">
            <a:avLst/>
          </a:prstGeom>
          <a:noFill/>
          <a:ln w="9525">
            <a:noFill/>
            <a:miter lim="800000"/>
            <a:headEnd/>
            <a:tailEnd/>
          </a:ln>
        </p:spPr>
      </p:pic>
      <p:sp>
        <p:nvSpPr>
          <p:cNvPr id="62471" name="Прямоугольник 7"/>
          <p:cNvSpPr>
            <a:spLocks noChangeArrowheads="1"/>
          </p:cNvSpPr>
          <p:nvPr/>
        </p:nvSpPr>
        <p:spPr bwMode="auto">
          <a:xfrm>
            <a:off x="4122738" y="5003800"/>
            <a:ext cx="4545012" cy="1385888"/>
          </a:xfrm>
          <a:prstGeom prst="rect">
            <a:avLst/>
          </a:prstGeom>
          <a:noFill/>
          <a:ln w="9525">
            <a:noFill/>
            <a:miter lim="800000"/>
            <a:headEnd/>
            <a:tailEnd/>
          </a:ln>
        </p:spPr>
        <p:txBody>
          <a:bodyPr>
            <a:spAutoFit/>
          </a:bodyPr>
          <a:lstStyle/>
          <a:p>
            <a:pPr algn="just"/>
            <a:r>
              <a:rPr lang="uk-UA" sz="1400">
                <a:latin typeface="Times New Roman" pitchFamily="18" charset="0"/>
                <a:cs typeface="Times New Roman" pitchFamily="18" charset="0"/>
              </a:rPr>
              <a:t>Китайський місячний супутник Чан‘є-2 є безпілотним місячним зондом і запущений 1 жовтня 2010 року в якості продовжувача роботи місячного зонда Чан‘є-1. Видання Examiner приводить фотознімок, де чітко видно будівлі і споруди на поверхні Місяця, які можливо мають штучний характер</a:t>
            </a:r>
          </a:p>
        </p:txBody>
      </p:sp>
      <p:sp>
        <p:nvSpPr>
          <p:cNvPr id="62472" name="Номер слайда 7"/>
          <p:cNvSpPr>
            <a:spLocks noGrp="1"/>
          </p:cNvSpPr>
          <p:nvPr>
            <p:ph type="sldNum" sz="quarter" idx="12"/>
          </p:nvPr>
        </p:nvSpPr>
        <p:spPr>
          <a:noFill/>
        </p:spPr>
        <p:txBody>
          <a:bodyPr/>
          <a:lstStyle/>
          <a:p>
            <a:fld id="{7469076B-65A7-48E4-8378-F4DFF683C584}" type="slidenum">
              <a:rPr lang="ru-RU" smtClean="0">
                <a:latin typeface="Arial" pitchFamily="34" charset="0"/>
              </a:rPr>
              <a:pPr/>
              <a:t>116</a:t>
            </a:fld>
            <a:endParaRPr lang="ru-RU" smtClean="0">
              <a:latin typeface="Arial" pitchFamily="34" charset="0"/>
            </a:endParaRPr>
          </a:p>
        </p:txBody>
      </p:sp>
      <p:sp>
        <p:nvSpPr>
          <p:cNvPr id="62473"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ЗАГАДКИ МІСЯЦЯ</a:t>
            </a:r>
            <a:endParaRPr lang="ru-RU" dirty="0" smtClean="0">
              <a:latin typeface="Arial" pitchFamily="34" charset="0"/>
              <a:cs typeface="Arial" pitchFamily="34" charset="0"/>
            </a:endParaRPr>
          </a:p>
        </p:txBody>
      </p:sp>
      <p:sp>
        <p:nvSpPr>
          <p:cNvPr id="63491" name="Содержимое 2"/>
          <p:cNvSpPr>
            <a:spLocks noGrp="1"/>
          </p:cNvSpPr>
          <p:nvPr>
            <p:ph idx="1"/>
          </p:nvPr>
        </p:nvSpPr>
        <p:spPr>
          <a:xfrm>
            <a:off x="4662488" y="1600200"/>
            <a:ext cx="4024312" cy="884238"/>
          </a:xfrm>
        </p:spPr>
        <p:txBody>
          <a:bodyPr/>
          <a:lstStyle/>
          <a:p>
            <a:pPr marL="0" indent="0" algn="just">
              <a:buFontTx/>
              <a:buNone/>
            </a:pPr>
            <a:r>
              <a:rPr lang="uk-UA" sz="1600" smtClean="0">
                <a:latin typeface="Times New Roman" pitchFamily="18" charset="0"/>
                <a:cs typeface="Times New Roman" pitchFamily="18" charset="0"/>
              </a:rPr>
              <a:t>На Місяці зареєстровано 1361 аномальні об'єкти</a:t>
            </a:r>
            <a:endParaRPr lang="ru-RU" sz="1600" smtClean="0">
              <a:latin typeface="Times New Roman" pitchFamily="18" charset="0"/>
              <a:cs typeface="Times New Roman" pitchFamily="18" charset="0"/>
            </a:endParaRPr>
          </a:p>
        </p:txBody>
      </p:sp>
      <p:pic>
        <p:nvPicPr>
          <p:cNvPr id="63492" name="Picture 2"/>
          <p:cNvPicPr>
            <a:picLocks noChangeAspect="1" noChangeArrowheads="1"/>
          </p:cNvPicPr>
          <p:nvPr/>
        </p:nvPicPr>
        <p:blipFill>
          <a:blip r:embed="rId2" cstate="print"/>
          <a:srcRect/>
          <a:stretch>
            <a:fillRect/>
          </a:stretch>
        </p:blipFill>
        <p:spPr bwMode="auto">
          <a:xfrm>
            <a:off x="4610100" y="3203575"/>
            <a:ext cx="4057650" cy="3155950"/>
          </a:xfrm>
          <a:prstGeom prst="rect">
            <a:avLst/>
          </a:prstGeom>
          <a:noFill/>
          <a:ln w="9525">
            <a:noFill/>
            <a:miter lim="800000"/>
            <a:headEnd/>
            <a:tailEnd/>
          </a:ln>
        </p:spPr>
      </p:pic>
      <p:pic>
        <p:nvPicPr>
          <p:cNvPr id="63493" name="Picture 4"/>
          <p:cNvPicPr>
            <a:picLocks noChangeAspect="1" noChangeArrowheads="1"/>
          </p:cNvPicPr>
          <p:nvPr/>
        </p:nvPicPr>
        <p:blipFill>
          <a:blip r:embed="rId3" cstate="print"/>
          <a:srcRect/>
          <a:stretch>
            <a:fillRect/>
          </a:stretch>
        </p:blipFill>
        <p:spPr bwMode="auto">
          <a:xfrm>
            <a:off x="431800" y="3659188"/>
            <a:ext cx="3870325" cy="2722562"/>
          </a:xfrm>
          <a:prstGeom prst="rect">
            <a:avLst/>
          </a:prstGeom>
          <a:noFill/>
          <a:ln w="9525">
            <a:noFill/>
            <a:miter lim="800000"/>
            <a:headEnd/>
            <a:tailEnd/>
          </a:ln>
        </p:spPr>
      </p:pic>
      <p:pic>
        <p:nvPicPr>
          <p:cNvPr id="63494" name="Picture 5"/>
          <p:cNvPicPr>
            <a:picLocks noChangeAspect="1" noChangeArrowheads="1"/>
          </p:cNvPicPr>
          <p:nvPr/>
        </p:nvPicPr>
        <p:blipFill>
          <a:blip r:embed="rId4" cstate="print"/>
          <a:srcRect/>
          <a:stretch>
            <a:fillRect/>
          </a:stretch>
        </p:blipFill>
        <p:spPr bwMode="auto">
          <a:xfrm>
            <a:off x="431800" y="1314450"/>
            <a:ext cx="3914775" cy="2058988"/>
          </a:xfrm>
          <a:prstGeom prst="rect">
            <a:avLst/>
          </a:prstGeom>
          <a:noFill/>
          <a:ln w="9525">
            <a:noFill/>
            <a:miter lim="800000"/>
            <a:headEnd/>
            <a:tailEnd/>
          </a:ln>
        </p:spPr>
      </p:pic>
      <p:sp>
        <p:nvSpPr>
          <p:cNvPr id="63495" name="Номер слайда 6"/>
          <p:cNvSpPr>
            <a:spLocks noGrp="1"/>
          </p:cNvSpPr>
          <p:nvPr>
            <p:ph type="sldNum" sz="quarter" idx="12"/>
          </p:nvPr>
        </p:nvSpPr>
        <p:spPr>
          <a:xfrm>
            <a:off x="6642100" y="6381750"/>
            <a:ext cx="2133600" cy="476250"/>
          </a:xfrm>
          <a:noFill/>
        </p:spPr>
        <p:txBody>
          <a:bodyPr/>
          <a:lstStyle/>
          <a:p>
            <a:fld id="{294E469A-A343-4250-B961-D9294842B465}" type="slidenum">
              <a:rPr lang="ru-RU" smtClean="0">
                <a:latin typeface="Arial" pitchFamily="34" charset="0"/>
              </a:rPr>
              <a:pPr/>
              <a:t>117</a:t>
            </a:fld>
            <a:endParaRPr lang="ru-RU" smtClean="0">
              <a:latin typeface="Arial" pitchFamily="34" charset="0"/>
            </a:endParaRPr>
          </a:p>
        </p:txBody>
      </p:sp>
      <p:sp>
        <p:nvSpPr>
          <p:cNvPr id="6349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ЗАГАДКИ МАРСУ</a:t>
            </a:r>
            <a:endParaRPr lang="uk-UA" dirty="0" smtClean="0">
              <a:latin typeface="Arial" pitchFamily="34" charset="0"/>
              <a:cs typeface="Arial" pitchFamily="34" charset="0"/>
            </a:endParaRPr>
          </a:p>
        </p:txBody>
      </p:sp>
      <p:sp>
        <p:nvSpPr>
          <p:cNvPr id="65539" name="Содержимое 2"/>
          <p:cNvSpPr>
            <a:spLocks noGrp="1"/>
          </p:cNvSpPr>
          <p:nvPr>
            <p:ph idx="1"/>
          </p:nvPr>
        </p:nvSpPr>
        <p:spPr>
          <a:xfrm>
            <a:off x="793750" y="4629150"/>
            <a:ext cx="3403600" cy="850900"/>
          </a:xfrm>
        </p:spPr>
        <p:txBody>
          <a:bodyPr>
            <a:normAutofit fontScale="70000" lnSpcReduction="20000"/>
          </a:bodyPr>
          <a:lstStyle/>
          <a:p>
            <a:pPr marL="0" indent="0">
              <a:buFontTx/>
              <a:buNone/>
            </a:pPr>
            <a:r>
              <a:rPr lang="uk-UA" sz="1800" smtClean="0">
                <a:latin typeface="Times New Roman" pitchFamily="18" charset="0"/>
                <a:cs typeface="Times New Roman" pitchFamily="18" charset="0"/>
              </a:rPr>
              <a:t>Сукупність водяних запасів планети Марс.</a:t>
            </a:r>
          </a:p>
          <a:p>
            <a:pPr marL="0" indent="0">
              <a:buFontTx/>
              <a:buNone/>
            </a:pPr>
            <a:endParaRPr lang="uk-UA" sz="800" smtClean="0">
              <a:latin typeface="Times New Roman" pitchFamily="18" charset="0"/>
              <a:cs typeface="Times New Roman" pitchFamily="18" charset="0"/>
            </a:endParaRPr>
          </a:p>
          <a:p>
            <a:pPr marL="0" indent="0">
              <a:buFontTx/>
              <a:buNone/>
            </a:pPr>
            <a:r>
              <a:rPr lang="uk-UA" sz="1800" smtClean="0">
                <a:latin typeface="Times New Roman" pitchFamily="18" charset="0"/>
                <a:cs typeface="Times New Roman" pitchFamily="18" charset="0"/>
              </a:rPr>
              <a:t>Русло висохшої річки</a:t>
            </a:r>
          </a:p>
          <a:p>
            <a:pPr marL="0" indent="0">
              <a:buFontTx/>
              <a:buNone/>
            </a:pPr>
            <a:endParaRPr lang="uk-UA" sz="800" smtClean="0">
              <a:latin typeface="Times New Roman" pitchFamily="18" charset="0"/>
              <a:cs typeface="Times New Roman" pitchFamily="18" charset="0"/>
            </a:endParaRPr>
          </a:p>
          <a:p>
            <a:pPr marL="0" indent="0">
              <a:buFontTx/>
              <a:buNone/>
            </a:pPr>
            <a:r>
              <a:rPr lang="uk-UA" sz="1800" smtClean="0">
                <a:latin typeface="Times New Roman" pitchFamily="18" charset="0"/>
                <a:cs typeface="Times New Roman" pitchFamily="18" charset="0"/>
              </a:rPr>
              <a:t>Льодяне озеро на Марсі</a:t>
            </a:r>
          </a:p>
        </p:txBody>
      </p:sp>
      <p:pic>
        <p:nvPicPr>
          <p:cNvPr id="65540" name="Picture 2"/>
          <p:cNvPicPr>
            <a:picLocks noChangeAspect="1" noChangeArrowheads="1"/>
          </p:cNvPicPr>
          <p:nvPr/>
        </p:nvPicPr>
        <p:blipFill>
          <a:blip r:embed="rId2" cstate="print"/>
          <a:srcRect/>
          <a:stretch>
            <a:fillRect/>
          </a:stretch>
        </p:blipFill>
        <p:spPr bwMode="auto">
          <a:xfrm>
            <a:off x="482600" y="1250950"/>
            <a:ext cx="4403725" cy="2889250"/>
          </a:xfrm>
          <a:prstGeom prst="rect">
            <a:avLst/>
          </a:prstGeom>
          <a:noFill/>
          <a:ln w="9525">
            <a:noFill/>
            <a:miter lim="800000"/>
            <a:headEnd/>
            <a:tailEnd/>
          </a:ln>
        </p:spPr>
      </p:pic>
      <p:pic>
        <p:nvPicPr>
          <p:cNvPr id="65541" name="Picture 3"/>
          <p:cNvPicPr>
            <a:picLocks noChangeAspect="1" noChangeArrowheads="1"/>
          </p:cNvPicPr>
          <p:nvPr/>
        </p:nvPicPr>
        <p:blipFill>
          <a:blip r:embed="rId3" cstate="print"/>
          <a:srcRect/>
          <a:stretch>
            <a:fillRect/>
          </a:stretch>
        </p:blipFill>
        <p:spPr bwMode="auto">
          <a:xfrm>
            <a:off x="4794250" y="1250950"/>
            <a:ext cx="3911600" cy="2933700"/>
          </a:xfrm>
          <a:prstGeom prst="rect">
            <a:avLst/>
          </a:prstGeom>
          <a:noFill/>
          <a:ln w="9525">
            <a:noFill/>
            <a:miter lim="800000"/>
            <a:headEnd/>
            <a:tailEnd/>
          </a:ln>
        </p:spPr>
      </p:pic>
      <p:pic>
        <p:nvPicPr>
          <p:cNvPr id="65542" name="Picture 3"/>
          <p:cNvPicPr>
            <a:picLocks noChangeAspect="1" noChangeArrowheads="1"/>
          </p:cNvPicPr>
          <p:nvPr/>
        </p:nvPicPr>
        <p:blipFill>
          <a:blip r:embed="rId4" cstate="print"/>
          <a:srcRect/>
          <a:stretch>
            <a:fillRect/>
          </a:stretch>
        </p:blipFill>
        <p:spPr bwMode="auto">
          <a:xfrm>
            <a:off x="4794250" y="4140200"/>
            <a:ext cx="3911600" cy="2355850"/>
          </a:xfrm>
          <a:prstGeom prst="rect">
            <a:avLst/>
          </a:prstGeom>
          <a:noFill/>
          <a:ln w="9525">
            <a:noFill/>
            <a:miter lim="800000"/>
            <a:headEnd/>
            <a:tailEnd/>
          </a:ln>
        </p:spPr>
      </p:pic>
      <p:sp>
        <p:nvSpPr>
          <p:cNvPr id="65543" name="Номер слайда 6"/>
          <p:cNvSpPr>
            <a:spLocks noGrp="1"/>
          </p:cNvSpPr>
          <p:nvPr>
            <p:ph type="sldNum" sz="quarter" idx="12"/>
          </p:nvPr>
        </p:nvSpPr>
        <p:spPr>
          <a:noFill/>
        </p:spPr>
        <p:txBody>
          <a:bodyPr/>
          <a:lstStyle/>
          <a:p>
            <a:fld id="{1390925E-F0AF-489B-815A-4B014F9BA538}" type="slidenum">
              <a:rPr lang="ru-RU" smtClean="0">
                <a:latin typeface="Arial" pitchFamily="34" charset="0"/>
              </a:rPr>
              <a:pPr/>
              <a:t>118</a:t>
            </a:fld>
            <a:endParaRPr lang="ru-RU" smtClean="0">
              <a:latin typeface="Arial" pitchFamily="34" charset="0"/>
            </a:endParaRPr>
          </a:p>
        </p:txBody>
      </p:sp>
      <p:sp>
        <p:nvSpPr>
          <p:cNvPr id="6554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ЗАГАДКИ МАРСУ</a:t>
            </a:r>
            <a:endParaRPr lang="uk-UA" dirty="0" smtClean="0">
              <a:latin typeface="Arial" pitchFamily="34" charset="0"/>
              <a:cs typeface="Arial" pitchFamily="34" charset="0"/>
            </a:endParaRPr>
          </a:p>
        </p:txBody>
      </p:sp>
      <p:sp>
        <p:nvSpPr>
          <p:cNvPr id="66563" name="Содержимое 2"/>
          <p:cNvSpPr>
            <a:spLocks noGrp="1"/>
          </p:cNvSpPr>
          <p:nvPr>
            <p:ph idx="1"/>
          </p:nvPr>
        </p:nvSpPr>
        <p:spPr>
          <a:xfrm>
            <a:off x="4527550" y="5029200"/>
            <a:ext cx="3892550" cy="1230313"/>
          </a:xfrm>
        </p:spPr>
        <p:txBody>
          <a:bodyPr/>
          <a:lstStyle/>
          <a:p>
            <a:pPr marL="0" indent="0">
              <a:buFontTx/>
              <a:buNone/>
            </a:pPr>
            <a:r>
              <a:rPr lang="ru-RU" sz="1600" smtClean="0">
                <a:latin typeface="Times New Roman" pitchFamily="18" charset="0"/>
                <a:cs typeface="Times New Roman" pitchFamily="18" charset="0"/>
              </a:rPr>
              <a:t>Район Марсу Сідонія</a:t>
            </a:r>
          </a:p>
          <a:p>
            <a:pPr marL="0" indent="0">
              <a:buFontTx/>
              <a:buNone/>
            </a:pPr>
            <a:r>
              <a:rPr lang="ru-RU" sz="1600" smtClean="0">
                <a:latin typeface="Times New Roman" pitchFamily="18" charset="0"/>
                <a:cs typeface="Times New Roman" pitchFamily="18" charset="0"/>
              </a:rPr>
              <a:t>«Чорна дірка» (колодець) діаметром бол</a:t>
            </a:r>
            <a:r>
              <a:rPr lang="uk-UA" sz="1600" smtClean="0">
                <a:latin typeface="Times New Roman" pitchFamily="18" charset="0"/>
                <a:cs typeface="Times New Roman" pitchFamily="18" charset="0"/>
              </a:rPr>
              <a:t>ь</a:t>
            </a:r>
            <a:r>
              <a:rPr lang="ru-RU" sz="1600" smtClean="0">
                <a:latin typeface="Times New Roman" pitchFamily="18" charset="0"/>
                <a:cs typeface="Times New Roman" pitchFamily="18" charset="0"/>
              </a:rPr>
              <a:t>ше ніж 150 м на поверхні Марсу. Видно частину бокової стінки.</a:t>
            </a:r>
            <a:endParaRPr lang="uk-UA" sz="1600" smtClean="0">
              <a:latin typeface="Times New Roman" pitchFamily="18" charset="0"/>
              <a:cs typeface="Times New Roman" pitchFamily="18" charset="0"/>
            </a:endParaRPr>
          </a:p>
        </p:txBody>
      </p:sp>
      <p:pic>
        <p:nvPicPr>
          <p:cNvPr id="66564" name="Picture 2"/>
          <p:cNvPicPr>
            <a:picLocks noChangeAspect="1" noChangeArrowheads="1"/>
          </p:cNvPicPr>
          <p:nvPr/>
        </p:nvPicPr>
        <p:blipFill>
          <a:blip r:embed="rId2" cstate="print"/>
          <a:srcRect/>
          <a:stretch>
            <a:fillRect/>
          </a:stretch>
        </p:blipFill>
        <p:spPr bwMode="auto">
          <a:xfrm>
            <a:off x="482600" y="1295400"/>
            <a:ext cx="3689350" cy="2767013"/>
          </a:xfrm>
          <a:prstGeom prst="rect">
            <a:avLst/>
          </a:prstGeom>
          <a:noFill/>
          <a:ln w="9525">
            <a:noFill/>
            <a:miter lim="800000"/>
            <a:headEnd/>
            <a:tailEnd/>
          </a:ln>
        </p:spPr>
      </p:pic>
      <p:pic>
        <p:nvPicPr>
          <p:cNvPr id="66565" name="Picture 3"/>
          <p:cNvPicPr>
            <a:picLocks noChangeAspect="1" noChangeArrowheads="1"/>
          </p:cNvPicPr>
          <p:nvPr/>
        </p:nvPicPr>
        <p:blipFill>
          <a:blip r:embed="rId3" cstate="print"/>
          <a:srcRect/>
          <a:stretch>
            <a:fillRect/>
          </a:stretch>
        </p:blipFill>
        <p:spPr bwMode="auto">
          <a:xfrm>
            <a:off x="4616450" y="1295400"/>
            <a:ext cx="3867150" cy="3544888"/>
          </a:xfrm>
          <a:prstGeom prst="rect">
            <a:avLst/>
          </a:prstGeom>
          <a:noFill/>
          <a:ln w="9525">
            <a:noFill/>
            <a:miter lim="800000"/>
            <a:headEnd/>
            <a:tailEnd/>
          </a:ln>
        </p:spPr>
      </p:pic>
      <p:pic>
        <p:nvPicPr>
          <p:cNvPr id="66566" name="Picture 4"/>
          <p:cNvPicPr>
            <a:picLocks noChangeAspect="1" noChangeArrowheads="1"/>
          </p:cNvPicPr>
          <p:nvPr/>
        </p:nvPicPr>
        <p:blipFill>
          <a:blip r:embed="rId4" cstate="print"/>
          <a:srcRect/>
          <a:stretch>
            <a:fillRect/>
          </a:stretch>
        </p:blipFill>
        <p:spPr bwMode="auto">
          <a:xfrm>
            <a:off x="482600" y="4067175"/>
            <a:ext cx="3689350" cy="2411413"/>
          </a:xfrm>
          <a:prstGeom prst="rect">
            <a:avLst/>
          </a:prstGeom>
          <a:noFill/>
          <a:ln w="9525">
            <a:noFill/>
            <a:miter lim="800000"/>
            <a:headEnd/>
            <a:tailEnd/>
          </a:ln>
        </p:spPr>
      </p:pic>
      <p:sp>
        <p:nvSpPr>
          <p:cNvPr id="66567" name="Номер слайда 6"/>
          <p:cNvSpPr>
            <a:spLocks noGrp="1"/>
          </p:cNvSpPr>
          <p:nvPr>
            <p:ph type="sldNum" sz="quarter" idx="12"/>
          </p:nvPr>
        </p:nvSpPr>
        <p:spPr>
          <a:noFill/>
        </p:spPr>
        <p:txBody>
          <a:bodyPr/>
          <a:lstStyle/>
          <a:p>
            <a:fld id="{A01B1D6B-30DA-4D90-BF47-FEF9A0F48E89}" type="slidenum">
              <a:rPr lang="ru-RU" smtClean="0">
                <a:latin typeface="Arial" pitchFamily="34" charset="0"/>
              </a:rPr>
              <a:pPr/>
              <a:t>119</a:t>
            </a:fld>
            <a:endParaRPr lang="ru-RU" smtClean="0">
              <a:latin typeface="Arial" pitchFamily="34" charset="0"/>
            </a:endParaRPr>
          </a:p>
        </p:txBody>
      </p:sp>
      <p:sp>
        <p:nvSpPr>
          <p:cNvPr id="6656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Заголовок 1"/>
          <p:cNvSpPr>
            <a:spLocks noGrp="1"/>
          </p:cNvSpPr>
          <p:nvPr>
            <p:ph type="title"/>
          </p:nvPr>
        </p:nvSpPr>
        <p:spPr>
          <a:xfrm>
            <a:off x="482600" y="184150"/>
            <a:ext cx="8229600" cy="1143000"/>
          </a:xfrm>
        </p:spPr>
        <p:txBody>
          <a:bodyPr>
            <a:normAutofit fontScale="90000"/>
          </a:bodyPr>
          <a:lstStyle/>
          <a:p>
            <a:r>
              <a:rPr lang="uk-UA" b="1" i="1" dirty="0" smtClean="0">
                <a:solidFill>
                  <a:schemeClr val="tx1"/>
                </a:solidFill>
                <a:latin typeface="Arial" pitchFamily="34" charset="0"/>
                <a:cs typeface="Arial" pitchFamily="34" charset="0"/>
              </a:rPr>
              <a:t>ФУНДАМЕНТАЛЬНІ ВЗАЄМОДІЇ</a:t>
            </a:r>
            <a:endParaRPr lang="uk-UA" dirty="0" smtClean="0">
              <a:latin typeface="Arial" pitchFamily="34" charset="0"/>
              <a:cs typeface="Arial" pitchFamily="34" charset="0"/>
            </a:endParaRPr>
          </a:p>
        </p:txBody>
      </p:sp>
      <p:sp>
        <p:nvSpPr>
          <p:cNvPr id="3" name="Содержимое 2"/>
          <p:cNvSpPr>
            <a:spLocks noGrp="1"/>
          </p:cNvSpPr>
          <p:nvPr>
            <p:ph idx="1"/>
          </p:nvPr>
        </p:nvSpPr>
        <p:spPr>
          <a:xfrm>
            <a:off x="482600" y="1473200"/>
            <a:ext cx="8229600" cy="4525963"/>
          </a:xfrm>
        </p:spPr>
        <p:txBody>
          <a:bodyPr>
            <a:normAutofit fontScale="92500"/>
          </a:bodyPr>
          <a:lstStyle/>
          <a:p>
            <a:pPr marL="0" indent="0" algn="just">
              <a:buFontTx/>
              <a:buNone/>
              <a:defRPr/>
            </a:pPr>
            <a:r>
              <a:rPr lang="uk-UA" sz="1600" dirty="0" smtClean="0">
                <a:latin typeface="Times New Roman" pitchFamily="18" charset="0"/>
                <a:cs typeface="Times New Roman" pitchFamily="18" charset="0"/>
              </a:rPr>
              <a:t>Фізиками встановлене існування чотирьох видів взаємодій між суб’ядерними частинками: </a:t>
            </a:r>
            <a:r>
              <a:rPr lang="uk-UA" sz="1600" b="1" i="1" dirty="0" smtClean="0">
                <a:solidFill>
                  <a:srgbClr val="C00000"/>
                </a:solidFill>
                <a:latin typeface="Times New Roman" pitchFamily="18" charset="0"/>
                <a:cs typeface="Times New Roman" pitchFamily="18" charset="0"/>
              </a:rPr>
              <a:t>сильна (s), електромагнітна (e), слабка (</a:t>
            </a:r>
            <a:r>
              <a:rPr lang="uk-UA" sz="1600" b="1" i="1" dirty="0" smtClean="0">
                <a:solidFill>
                  <a:srgbClr val="C00000"/>
                </a:solidFill>
                <a:latin typeface="Times New Roman" pitchFamily="18" charset="0"/>
                <a:cs typeface="Times New Roman" pitchFamily="18" charset="0"/>
                <a:sym typeface="Symbol"/>
              </a:rPr>
              <a:t></a:t>
            </a:r>
            <a:r>
              <a:rPr lang="uk-UA" sz="1600" b="1" i="1" dirty="0" smtClean="0">
                <a:solidFill>
                  <a:srgbClr val="C00000"/>
                </a:solidFill>
                <a:latin typeface="Times New Roman" pitchFamily="18" charset="0"/>
                <a:cs typeface="Times New Roman" pitchFamily="18" charset="0"/>
              </a:rPr>
              <a:t>) та гравітаційна (g). </a:t>
            </a:r>
            <a:r>
              <a:rPr lang="uk-UA" sz="1600" dirty="0" smtClean="0">
                <a:latin typeface="Times New Roman" pitchFamily="18" charset="0"/>
                <a:cs typeface="Times New Roman" pitchFamily="18" charset="0"/>
              </a:rPr>
              <a:t>Вони перелічені в порядку зменшення інтенсивності. Найкраще вивчені дві з них: гравітаційна і електромагнітна. Основи класичних (неквантових) теорій обох взаємодій закладені давно (Ньютон, Ейнштейн і Максвел) і відомі у загальних рисах із традиційного курсу фізики. Сучасні теорії всіх взаємодій (окрім гравітаційної) є </a:t>
            </a:r>
            <a:r>
              <a:rPr lang="uk-UA" sz="1600" i="1" dirty="0" smtClean="0">
                <a:latin typeface="Times New Roman" pitchFamily="18" charset="0"/>
                <a:cs typeface="Times New Roman" pitchFamily="18" charset="0"/>
              </a:rPr>
              <a:t>квантовими і базуються на ідеї </a:t>
            </a:r>
            <a:r>
              <a:rPr lang="uk-UA" sz="1600" b="1" i="1" dirty="0" smtClean="0">
                <a:solidFill>
                  <a:srgbClr val="C00000"/>
                </a:solidFill>
                <a:latin typeface="Times New Roman" pitchFamily="18" charset="0"/>
                <a:cs typeface="Times New Roman" pitchFamily="18" charset="0"/>
              </a:rPr>
              <a:t>близькодії. </a:t>
            </a:r>
            <a:endParaRPr lang="uk-UA" sz="1600" b="1" dirty="0" smtClean="0">
              <a:solidFill>
                <a:srgbClr val="C00000"/>
              </a:solidFill>
              <a:latin typeface="Times New Roman" pitchFamily="18" charset="0"/>
              <a:cs typeface="Times New Roman" pitchFamily="18" charset="0"/>
            </a:endParaRPr>
          </a:p>
          <a:p>
            <a:pPr marL="0" indent="0" algn="just">
              <a:buFontTx/>
              <a:buNone/>
              <a:defRPr/>
            </a:pPr>
            <a:r>
              <a:rPr lang="uk-UA" sz="1600" dirty="0" smtClean="0">
                <a:latin typeface="Times New Roman" pitchFamily="18" charset="0"/>
                <a:cs typeface="Times New Roman" pitchFamily="18" charset="0"/>
              </a:rPr>
              <a:t>Інтенсивність будь-якої взаємодії прийнято характеризувати за допомогою так званої </a:t>
            </a:r>
            <a:r>
              <a:rPr lang="uk-UA" sz="1600" i="1" dirty="0" smtClean="0">
                <a:latin typeface="Times New Roman" pitchFamily="18" charset="0"/>
                <a:cs typeface="Times New Roman" pitchFamily="18" charset="0"/>
              </a:rPr>
              <a:t>сталої взаємодії</a:t>
            </a:r>
            <a:r>
              <a:rPr lang="uk-UA" sz="1600" dirty="0" smtClean="0">
                <a:latin typeface="Times New Roman" pitchFamily="18" charset="0"/>
                <a:cs typeface="Times New Roman" pitchFamily="18" charset="0"/>
              </a:rPr>
              <a:t>, </a:t>
            </a:r>
            <a:r>
              <a:rPr lang="uk-UA" sz="1600" i="1" dirty="0" smtClean="0">
                <a:latin typeface="Times New Roman" pitchFamily="18" charset="0"/>
                <a:cs typeface="Times New Roman" pitchFamily="18" charset="0"/>
              </a:rPr>
              <a:t>яка визначає ймовірність процесів, обумовлених даним видом взаємодії.</a:t>
            </a:r>
            <a:r>
              <a:rPr lang="uk-UA" sz="1600" dirty="0" smtClean="0">
                <a:latin typeface="Times New Roman" pitchFamily="18" charset="0"/>
                <a:cs typeface="Times New Roman" pitchFamily="18" charset="0"/>
              </a:rPr>
              <a:t> Відношення значень констант дає відносну інтенсивність відповідних взаємодій, що дозволяє порівняти їх.</a:t>
            </a:r>
          </a:p>
          <a:p>
            <a:pPr marL="0" indent="0" algn="just">
              <a:buFontTx/>
              <a:buNone/>
              <a:defRPr/>
            </a:pPr>
            <a:r>
              <a:rPr lang="uk-UA" sz="1600" b="1" i="1" dirty="0" smtClean="0">
                <a:solidFill>
                  <a:srgbClr val="C00000"/>
                </a:solidFill>
                <a:latin typeface="Times New Roman" pitchFamily="18" charset="0"/>
                <a:cs typeface="Times New Roman" pitchFamily="18" charset="0"/>
              </a:rPr>
              <a:t>Найбільш універсальною з-поміж всіх взаємодій є гравітаційна</a:t>
            </a:r>
            <a:r>
              <a:rPr lang="uk-UA" sz="1600" b="1" dirty="0" smtClean="0">
                <a:solidFill>
                  <a:srgbClr val="C00000"/>
                </a:solidFill>
                <a:latin typeface="Times New Roman" pitchFamily="18" charset="0"/>
                <a:cs typeface="Times New Roman" pitchFamily="18" charset="0"/>
              </a:rPr>
              <a:t> – </a:t>
            </a:r>
            <a:r>
              <a:rPr lang="uk-UA" sz="1600" b="1" i="1" dirty="0" smtClean="0">
                <a:solidFill>
                  <a:srgbClr val="C00000"/>
                </a:solidFill>
                <a:latin typeface="Times New Roman" pitchFamily="18" charset="0"/>
                <a:cs typeface="Times New Roman" pitchFamily="18" charset="0"/>
              </a:rPr>
              <a:t>вона виникає між будь-якими тілами, що мають масу</a:t>
            </a:r>
            <a:r>
              <a:rPr lang="uk-UA" sz="1600" dirty="0" smtClean="0">
                <a:latin typeface="Times New Roman" pitchFamily="18" charset="0"/>
                <a:cs typeface="Times New Roman" pitchFamily="18" charset="0"/>
              </a:rPr>
              <a:t>. Гравітаційна взаємодія характеризується гравітаційною сталою </a:t>
            </a:r>
            <a:r>
              <a:rPr lang="uk-UA" sz="1600" i="1" dirty="0" smtClean="0">
                <a:latin typeface="Times New Roman" pitchFamily="18" charset="0"/>
                <a:cs typeface="Times New Roman" pitchFamily="18" charset="0"/>
              </a:rPr>
              <a:t>G=</a:t>
            </a:r>
            <a:r>
              <a:rPr lang="uk-UA" sz="1600" dirty="0" smtClean="0">
                <a:latin typeface="Times New Roman" pitchFamily="18" charset="0"/>
                <a:cs typeface="Times New Roman" pitchFamily="18" charset="0"/>
              </a:rPr>
              <a:t> 6,7</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10</a:t>
            </a:r>
            <a:r>
              <a:rPr lang="uk-UA" sz="1600" baseline="30000" dirty="0" smtClean="0">
                <a:latin typeface="Times New Roman" pitchFamily="18" charset="0"/>
                <a:cs typeface="Times New Roman" pitchFamily="18" charset="0"/>
              </a:rPr>
              <a:t>-11 м3</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кг</a:t>
            </a:r>
            <a:r>
              <a:rPr lang="uk-UA" sz="1600" baseline="30000" dirty="0" smtClean="0">
                <a:latin typeface="Times New Roman" pitchFamily="18" charset="0"/>
                <a:cs typeface="Times New Roman" pitchFamily="18" charset="0"/>
              </a:rPr>
              <a:t>-1</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с</a:t>
            </a:r>
            <a:r>
              <a:rPr lang="uk-UA" sz="1600" baseline="30000" dirty="0" smtClean="0">
                <a:latin typeface="Times New Roman" pitchFamily="18" charset="0"/>
                <a:cs typeface="Times New Roman" pitchFamily="18" charset="0"/>
              </a:rPr>
              <a:t>-2</a:t>
            </a:r>
            <a:r>
              <a:rPr lang="uk-UA" sz="1600" dirty="0" smtClean="0">
                <a:latin typeface="Times New Roman" pitchFamily="18" charset="0"/>
                <a:cs typeface="Times New Roman" pitchFamily="18" charset="0"/>
              </a:rPr>
              <a:t>. </a:t>
            </a:r>
          </a:p>
          <a:p>
            <a:pPr marL="0" indent="0" algn="just">
              <a:buFontTx/>
              <a:buNone/>
              <a:defRPr/>
            </a:pPr>
            <a:r>
              <a:rPr lang="uk-UA" sz="1600" dirty="0" smtClean="0">
                <a:latin typeface="Times New Roman" pitchFamily="18" charset="0"/>
                <a:cs typeface="Times New Roman" pitchFamily="18" charset="0"/>
              </a:rPr>
              <a:t>У фізиці суб’ядерних частинок гравітаційна взаємодія внаслідок її малої величини не відіграє майже ніякої ролі на відстанях </a:t>
            </a:r>
            <a:r>
              <a:rPr lang="uk-UA" sz="1600" i="1" dirty="0" smtClean="0">
                <a:latin typeface="Times New Roman" pitchFamily="18" charset="0"/>
                <a:cs typeface="Times New Roman" pitchFamily="18" charset="0"/>
              </a:rPr>
              <a:t>r</a:t>
            </a:r>
            <a:r>
              <a:rPr lang="uk-UA" sz="1600" dirty="0" smtClean="0">
                <a:latin typeface="Times New Roman" pitchFamily="18" charset="0"/>
                <a:cs typeface="Times New Roman" pitchFamily="18" charset="0"/>
              </a:rPr>
              <a:t>&gt;10</a:t>
            </a:r>
            <a:r>
              <a:rPr lang="uk-UA" sz="1600" baseline="30000" dirty="0" smtClean="0">
                <a:latin typeface="Times New Roman" pitchFamily="18" charset="0"/>
                <a:cs typeface="Times New Roman" pitchFamily="18" charset="0"/>
              </a:rPr>
              <a:t>-33</a:t>
            </a:r>
            <a:r>
              <a:rPr lang="uk-UA" sz="1600" dirty="0" smtClean="0">
                <a:latin typeface="Times New Roman" pitchFamily="18" charset="0"/>
                <a:cs typeface="Times New Roman" pitchFamily="18" charset="0"/>
              </a:rPr>
              <a:t>  см, в зв’язку з чим нею нехтують. При менших відстанях або дуже великих енергіях ця взаємодія за величиною порівнюється з іншими взаємодіями і повинна бути врахована. </a:t>
            </a:r>
            <a:r>
              <a:rPr lang="uk-UA" sz="1600" b="1" i="1" dirty="0" smtClean="0">
                <a:latin typeface="Times New Roman" pitchFamily="18" charset="0"/>
                <a:cs typeface="Times New Roman" pitchFamily="18" charset="0"/>
              </a:rPr>
              <a:t>Сучасною теорією гравітаційної взаємодії є </a:t>
            </a:r>
            <a:r>
              <a:rPr lang="uk-UA" sz="1600" b="1" i="1" dirty="0" smtClean="0">
                <a:solidFill>
                  <a:srgbClr val="C00000"/>
                </a:solidFill>
                <a:latin typeface="Times New Roman" pitchFamily="18" charset="0"/>
                <a:cs typeface="Times New Roman" pitchFamily="18" charset="0"/>
              </a:rPr>
              <a:t>загальна теорія відносності (ЗТВ).</a:t>
            </a:r>
            <a:r>
              <a:rPr lang="uk-UA" sz="1600" dirty="0" smtClean="0">
                <a:solidFill>
                  <a:srgbClr val="C00000"/>
                </a:solidFill>
                <a:latin typeface="Times New Roman" pitchFamily="18" charset="0"/>
                <a:cs typeface="Times New Roman" pitchFamily="18" charset="0"/>
              </a:rPr>
              <a:t> </a:t>
            </a:r>
            <a:r>
              <a:rPr lang="uk-UA" sz="1600" dirty="0" smtClean="0">
                <a:latin typeface="Times New Roman" pitchFamily="18" charset="0"/>
                <a:cs typeface="Times New Roman" pitchFamily="18" charset="0"/>
              </a:rPr>
              <a:t>В рамках цієї теорії гравітація розглядається як викривлення простору-часу, тобто має геометричну інтерпретацію.</a:t>
            </a:r>
          </a:p>
          <a:p>
            <a:pPr algn="just">
              <a:defRPr/>
            </a:pPr>
            <a:endParaRPr lang="uk-UA" sz="1600" dirty="0">
              <a:latin typeface="Times New Roman" pitchFamily="18" charset="0"/>
              <a:cs typeface="Times New Roman" pitchFamily="18" charset="0"/>
            </a:endParaRPr>
          </a:p>
        </p:txBody>
      </p:sp>
      <p:sp>
        <p:nvSpPr>
          <p:cNvPr id="128004"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8005" name="Номер слайда 4"/>
          <p:cNvSpPr>
            <a:spLocks noGrp="1"/>
          </p:cNvSpPr>
          <p:nvPr>
            <p:ph type="sldNum" sz="quarter" idx="12"/>
          </p:nvPr>
        </p:nvSpPr>
        <p:spPr>
          <a:noFill/>
        </p:spPr>
        <p:txBody>
          <a:bodyPr/>
          <a:lstStyle/>
          <a:p>
            <a:fld id="{0CE25575-DE16-488C-8CFE-AB539E76B551}" type="slidenum">
              <a:rPr lang="ru-RU" smtClean="0"/>
              <a:pPr/>
              <a:t>12</a:t>
            </a:fld>
            <a:endParaRPr lang="ru-RU" smtClean="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Заголовок 1"/>
          <p:cNvSpPr>
            <a:spLocks noGrp="1"/>
          </p:cNvSpPr>
          <p:nvPr>
            <p:ph type="title"/>
          </p:nvPr>
        </p:nvSpPr>
        <p:spPr/>
        <p:txBody>
          <a:bodyPr>
            <a:normAutofit fontScale="90000"/>
          </a:bodyPr>
          <a:lstStyle/>
          <a:p>
            <a:r>
              <a:rPr lang="ru-RU" b="1" i="1" dirty="0" smtClean="0">
                <a:latin typeface="Arial" pitchFamily="34" charset="0"/>
                <a:cs typeface="Arial" pitchFamily="34" charset="0"/>
              </a:rPr>
              <a:t>ТРУБОПОДІБНІ ОБЄКТИ НА МАРСІ</a:t>
            </a:r>
          </a:p>
        </p:txBody>
      </p:sp>
      <p:sp>
        <p:nvSpPr>
          <p:cNvPr id="68611" name="Содержимое 2"/>
          <p:cNvSpPr>
            <a:spLocks noGrp="1"/>
          </p:cNvSpPr>
          <p:nvPr>
            <p:ph idx="1"/>
          </p:nvPr>
        </p:nvSpPr>
        <p:spPr>
          <a:xfrm>
            <a:off x="385764" y="3878263"/>
            <a:ext cx="4635500" cy="2479695"/>
          </a:xfrm>
        </p:spPr>
        <p:txBody>
          <a:bodyPr>
            <a:normAutofit fontScale="92500" lnSpcReduction="20000"/>
          </a:bodyPr>
          <a:lstStyle/>
          <a:p>
            <a:pPr marL="0" indent="0" algn="just">
              <a:buFontTx/>
              <a:buNone/>
            </a:pPr>
            <a:r>
              <a:rPr lang="uk-UA" sz="1600" dirty="0" smtClean="0">
                <a:latin typeface="Times New Roman" pitchFamily="18" charset="0"/>
                <a:cs typeface="Times New Roman" pitchFamily="18" charset="0"/>
              </a:rPr>
              <a:t>Приватна американська компанія МССС (</a:t>
            </a:r>
            <a:r>
              <a:rPr lang="uk-UA" sz="1600" dirty="0" err="1" smtClean="0">
                <a:latin typeface="Times New Roman" pitchFamily="18" charset="0"/>
                <a:cs typeface="Times New Roman" pitchFamily="18" charset="0"/>
              </a:rPr>
              <a:t>Malin</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Space</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Science</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Systems</a:t>
            </a:r>
            <a:r>
              <a:rPr lang="uk-UA" sz="1600" dirty="0" smtClean="0">
                <a:latin typeface="Times New Roman" pitchFamily="18" charset="0"/>
                <a:cs typeface="Times New Roman" pitchFamily="18" charset="0"/>
              </a:rPr>
              <a:t>) в якості підрядника НАСА відповідає за процеси космічного фотографування з розроблених нею камер і відає усіма знімками, які надходять з американських космічних апаратів. У серпні 1999 року МССС отримала з регіону рівнини </a:t>
            </a:r>
            <a:r>
              <a:rPr lang="uk-UA" sz="1600" dirty="0" err="1" smtClean="0">
                <a:latin typeface="Times New Roman" pitchFamily="18" charset="0"/>
                <a:cs typeface="Times New Roman" pitchFamily="18" charset="0"/>
              </a:rPr>
              <a:t>Ацідалія</a:t>
            </a:r>
            <a:r>
              <a:rPr lang="uk-UA" sz="1600" dirty="0" smtClean="0">
                <a:latin typeface="Times New Roman" pitchFamily="18" charset="0"/>
                <a:cs typeface="Times New Roman" pitchFamily="18" charset="0"/>
              </a:rPr>
              <a:t> знімок </a:t>
            </a:r>
            <a:r>
              <a:rPr lang="uk-UA" sz="1600" b="1" i="1" dirty="0" smtClean="0">
                <a:latin typeface="Times New Roman" pitchFamily="18" charset="0"/>
                <a:cs typeface="Times New Roman" pitchFamily="18" charset="0"/>
              </a:rPr>
              <a:t>«гофрованих» трубоподібних об'єктів величезного діаметру - від 40 до 180 м, довжиною в кілька кілометрів.</a:t>
            </a:r>
          </a:p>
          <a:p>
            <a:pPr marL="0" indent="0" algn="just">
              <a:buFontTx/>
              <a:buNone/>
            </a:pPr>
            <a:r>
              <a:rPr lang="uk-UA" sz="1600" dirty="0" smtClean="0">
                <a:latin typeface="Times New Roman" pitchFamily="18" charset="0"/>
                <a:cs typeface="Times New Roman" pitchFamily="18" charset="0"/>
              </a:rPr>
              <a:t>http://paranormal-news.ru/news/stekljannye_chervi_marsa</a:t>
            </a:r>
          </a:p>
          <a:p>
            <a:pPr marL="0" indent="0" algn="just">
              <a:buFontTx/>
              <a:buNone/>
            </a:pPr>
            <a:r>
              <a:rPr lang="en-US" sz="1600" dirty="0" smtClean="0">
                <a:latin typeface="Times New Roman" pitchFamily="18" charset="0"/>
                <a:cs typeface="Times New Roman" pitchFamily="18" charset="0"/>
              </a:rPr>
              <a:t>/2011-01-13-3148</a:t>
            </a:r>
            <a:endParaRPr lang="ru-RU" sz="1600" dirty="0" smtClean="0">
              <a:latin typeface="Times New Roman" pitchFamily="18" charset="0"/>
              <a:cs typeface="Times New Roman" pitchFamily="18" charset="0"/>
            </a:endParaRPr>
          </a:p>
        </p:txBody>
      </p:sp>
      <p:pic>
        <p:nvPicPr>
          <p:cNvPr id="68612" name="Picture 3"/>
          <p:cNvPicPr>
            <a:picLocks noChangeAspect="1" noChangeArrowheads="1"/>
          </p:cNvPicPr>
          <p:nvPr/>
        </p:nvPicPr>
        <p:blipFill>
          <a:blip r:embed="rId2" cstate="print"/>
          <a:srcRect/>
          <a:stretch>
            <a:fillRect/>
          </a:stretch>
        </p:blipFill>
        <p:spPr bwMode="auto">
          <a:xfrm>
            <a:off x="385763" y="1673225"/>
            <a:ext cx="3967162" cy="2116138"/>
          </a:xfrm>
          <a:prstGeom prst="rect">
            <a:avLst/>
          </a:prstGeom>
          <a:noFill/>
          <a:ln w="9525">
            <a:noFill/>
            <a:miter lim="800000"/>
            <a:headEnd/>
            <a:tailEnd/>
          </a:ln>
        </p:spPr>
      </p:pic>
      <p:pic>
        <p:nvPicPr>
          <p:cNvPr id="68613" name="Picture 6"/>
          <p:cNvPicPr>
            <a:picLocks noChangeAspect="1" noChangeArrowheads="1"/>
          </p:cNvPicPr>
          <p:nvPr/>
        </p:nvPicPr>
        <p:blipFill>
          <a:blip r:embed="rId3" cstate="print"/>
          <a:srcRect/>
          <a:stretch>
            <a:fillRect/>
          </a:stretch>
        </p:blipFill>
        <p:spPr bwMode="auto">
          <a:xfrm>
            <a:off x="5143504" y="2126862"/>
            <a:ext cx="3419471" cy="4183452"/>
          </a:xfrm>
          <a:prstGeom prst="rect">
            <a:avLst/>
          </a:prstGeom>
          <a:noFill/>
          <a:ln w="9525">
            <a:noFill/>
            <a:miter lim="800000"/>
            <a:headEnd/>
            <a:tailEnd/>
          </a:ln>
        </p:spPr>
      </p:pic>
      <p:sp>
        <p:nvSpPr>
          <p:cNvPr id="68614" name="Номер слайда 5"/>
          <p:cNvSpPr>
            <a:spLocks noGrp="1"/>
          </p:cNvSpPr>
          <p:nvPr>
            <p:ph type="sldNum" sz="quarter" idx="12"/>
          </p:nvPr>
        </p:nvSpPr>
        <p:spPr>
          <a:xfrm>
            <a:off x="6732588" y="6264275"/>
            <a:ext cx="2133600" cy="476250"/>
          </a:xfrm>
          <a:noFill/>
        </p:spPr>
        <p:txBody>
          <a:bodyPr/>
          <a:lstStyle/>
          <a:p>
            <a:fld id="{EEA3E1C6-36AC-4058-B4EF-6FF0C945D95C}" type="slidenum">
              <a:rPr lang="ru-RU" smtClean="0">
                <a:latin typeface="Arial" pitchFamily="34" charset="0"/>
              </a:rPr>
              <a:pPr/>
              <a:t>120</a:t>
            </a:fld>
            <a:endParaRPr lang="ru-RU" smtClean="0">
              <a:latin typeface="Arial" pitchFamily="34" charset="0"/>
            </a:endParaRPr>
          </a:p>
        </p:txBody>
      </p:sp>
      <p:sp>
        <p:nvSpPr>
          <p:cNvPr id="68615"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Заголовок 1"/>
          <p:cNvSpPr>
            <a:spLocks noGrp="1"/>
          </p:cNvSpPr>
          <p:nvPr>
            <p:ph type="title"/>
          </p:nvPr>
        </p:nvSpPr>
        <p:spPr>
          <a:xfrm>
            <a:off x="476250" y="142875"/>
            <a:ext cx="8229600" cy="1143000"/>
          </a:xfrm>
        </p:spPr>
        <p:txBody>
          <a:bodyPr/>
          <a:lstStyle/>
          <a:p>
            <a:r>
              <a:rPr lang="uk-UA" b="1" i="1" dirty="0" smtClean="0">
                <a:latin typeface="Arial" pitchFamily="34" charset="0"/>
                <a:cs typeface="Arial" pitchFamily="34" charset="0"/>
              </a:rPr>
              <a:t>ЗАГАДКИ МАРСУ</a:t>
            </a:r>
            <a:endParaRPr lang="uk-UA" dirty="0" smtClean="0">
              <a:latin typeface="Arial" pitchFamily="34" charset="0"/>
              <a:cs typeface="Arial" pitchFamily="34" charset="0"/>
            </a:endParaRPr>
          </a:p>
        </p:txBody>
      </p:sp>
      <p:sp>
        <p:nvSpPr>
          <p:cNvPr id="3" name="Содержимое 2"/>
          <p:cNvSpPr>
            <a:spLocks noGrp="1"/>
          </p:cNvSpPr>
          <p:nvPr>
            <p:ph idx="1"/>
          </p:nvPr>
        </p:nvSpPr>
        <p:spPr>
          <a:xfrm>
            <a:off x="3549650" y="5295900"/>
            <a:ext cx="4978400" cy="800100"/>
          </a:xfrm>
        </p:spPr>
        <p:txBody>
          <a:bodyPr>
            <a:normAutofit fontScale="77500" lnSpcReduction="20000"/>
          </a:bodyPr>
          <a:lstStyle/>
          <a:p>
            <a:pPr marL="0" indent="0">
              <a:buFontTx/>
              <a:buNone/>
              <a:defRPr/>
            </a:pPr>
            <a:r>
              <a:rPr lang="uk-UA" sz="2000" dirty="0" smtClean="0">
                <a:latin typeface="Times New Roman" pitchFamily="18" charset="0"/>
                <a:cs typeface="Times New Roman" pitchFamily="18" charset="0"/>
              </a:rPr>
              <a:t>Дошки? на поверхні Марсу</a:t>
            </a:r>
          </a:p>
          <a:p>
            <a:pPr marL="0" indent="0">
              <a:buFontTx/>
              <a:buNone/>
              <a:defRPr/>
            </a:pPr>
            <a:r>
              <a:rPr lang="uk-UA" sz="2000" dirty="0" smtClean="0">
                <a:latin typeface="Times New Roman" pitchFamily="18" charset="0"/>
                <a:cs typeface="Times New Roman" pitchFamily="18" charset="0"/>
              </a:rPr>
              <a:t>Череп? у кратері Гусєва та у інших місцях</a:t>
            </a:r>
          </a:p>
          <a:p>
            <a:pPr marL="0" indent="0">
              <a:buFontTx/>
              <a:buNone/>
              <a:defRPr/>
            </a:pPr>
            <a:r>
              <a:rPr lang="uk-UA" sz="2000" dirty="0" smtClean="0">
                <a:latin typeface="Times New Roman" pitchFamily="18" charset="0"/>
                <a:cs typeface="Times New Roman" pitchFamily="18" charset="0"/>
              </a:rPr>
              <a:t>Знімки робота </a:t>
            </a:r>
            <a:r>
              <a:rPr lang="en-GB" sz="2000" dirty="0" smtClean="0">
                <a:latin typeface="Times New Roman" pitchFamily="18" charset="0"/>
                <a:cs typeface="Times New Roman" pitchFamily="18" charset="0"/>
              </a:rPr>
              <a:t>Spirit </a:t>
            </a:r>
            <a:r>
              <a:rPr lang="uk-UA" sz="2000" dirty="0" smtClean="0">
                <a:latin typeface="Times New Roman" pitchFamily="18" charset="0"/>
                <a:cs typeface="Times New Roman" pitchFamily="18" charset="0"/>
              </a:rPr>
              <a:t> (Привід)</a:t>
            </a:r>
          </a:p>
          <a:p>
            <a:pPr>
              <a:defRPr/>
            </a:pPr>
            <a:endParaRPr lang="uk-UA" dirty="0"/>
          </a:p>
        </p:txBody>
      </p:sp>
      <p:pic>
        <p:nvPicPr>
          <p:cNvPr id="69636" name="Picture 2"/>
          <p:cNvPicPr>
            <a:picLocks noChangeAspect="1" noChangeArrowheads="1"/>
          </p:cNvPicPr>
          <p:nvPr/>
        </p:nvPicPr>
        <p:blipFill>
          <a:blip r:embed="rId2" cstate="print"/>
          <a:srcRect/>
          <a:stretch>
            <a:fillRect/>
          </a:stretch>
        </p:blipFill>
        <p:spPr bwMode="auto">
          <a:xfrm>
            <a:off x="482600" y="1562100"/>
            <a:ext cx="2857500" cy="2857500"/>
          </a:xfrm>
          <a:prstGeom prst="rect">
            <a:avLst/>
          </a:prstGeom>
          <a:noFill/>
          <a:ln w="9525">
            <a:noFill/>
            <a:miter lim="800000"/>
            <a:headEnd/>
            <a:tailEnd/>
          </a:ln>
        </p:spPr>
      </p:pic>
      <p:pic>
        <p:nvPicPr>
          <p:cNvPr id="69637" name="Рисунок 4"/>
          <p:cNvPicPr>
            <a:picLocks noChangeAspect="1" noChangeArrowheads="1"/>
          </p:cNvPicPr>
          <p:nvPr/>
        </p:nvPicPr>
        <p:blipFill>
          <a:blip r:embed="rId3" cstate="print"/>
          <a:srcRect/>
          <a:stretch>
            <a:fillRect/>
          </a:stretch>
        </p:blipFill>
        <p:spPr bwMode="auto">
          <a:xfrm>
            <a:off x="3416300" y="1562100"/>
            <a:ext cx="2859088" cy="1511300"/>
          </a:xfrm>
          <a:prstGeom prst="rect">
            <a:avLst/>
          </a:prstGeom>
          <a:noFill/>
          <a:ln w="9525">
            <a:noFill/>
            <a:miter lim="800000"/>
            <a:headEnd/>
            <a:tailEnd/>
          </a:ln>
        </p:spPr>
      </p:pic>
      <p:pic>
        <p:nvPicPr>
          <p:cNvPr id="69638" name="Рисунок 5"/>
          <p:cNvPicPr>
            <a:picLocks noChangeAspect="1" noChangeArrowheads="1"/>
          </p:cNvPicPr>
          <p:nvPr/>
        </p:nvPicPr>
        <p:blipFill>
          <a:blip r:embed="rId4" cstate="print"/>
          <a:srcRect/>
          <a:stretch>
            <a:fillRect/>
          </a:stretch>
        </p:blipFill>
        <p:spPr bwMode="auto">
          <a:xfrm>
            <a:off x="6483350" y="1562100"/>
            <a:ext cx="2047875" cy="2859088"/>
          </a:xfrm>
          <a:prstGeom prst="rect">
            <a:avLst/>
          </a:prstGeom>
          <a:noFill/>
          <a:ln w="9525">
            <a:noFill/>
            <a:miter lim="800000"/>
            <a:headEnd/>
            <a:tailEnd/>
          </a:ln>
        </p:spPr>
      </p:pic>
      <p:pic>
        <p:nvPicPr>
          <p:cNvPr id="69639" name="Рисунок 6"/>
          <p:cNvPicPr>
            <a:picLocks noChangeAspect="1" noChangeArrowheads="1"/>
          </p:cNvPicPr>
          <p:nvPr/>
        </p:nvPicPr>
        <p:blipFill>
          <a:blip r:embed="rId5" cstate="print"/>
          <a:srcRect/>
          <a:stretch>
            <a:fillRect/>
          </a:stretch>
        </p:blipFill>
        <p:spPr bwMode="auto">
          <a:xfrm>
            <a:off x="3416300" y="3028950"/>
            <a:ext cx="2844800" cy="2089150"/>
          </a:xfrm>
          <a:prstGeom prst="rect">
            <a:avLst/>
          </a:prstGeom>
          <a:noFill/>
          <a:ln w="9525">
            <a:noFill/>
            <a:miter lim="800000"/>
            <a:headEnd/>
            <a:tailEnd/>
          </a:ln>
        </p:spPr>
      </p:pic>
      <p:pic>
        <p:nvPicPr>
          <p:cNvPr id="69640" name="Рисунок 7"/>
          <p:cNvPicPr>
            <a:picLocks noChangeAspect="1" noChangeArrowheads="1"/>
          </p:cNvPicPr>
          <p:nvPr/>
        </p:nvPicPr>
        <p:blipFill>
          <a:blip r:embed="rId6" cstate="print"/>
          <a:srcRect/>
          <a:stretch>
            <a:fillRect/>
          </a:stretch>
        </p:blipFill>
        <p:spPr bwMode="auto">
          <a:xfrm>
            <a:off x="482600" y="4495800"/>
            <a:ext cx="2859088" cy="1854200"/>
          </a:xfrm>
          <a:prstGeom prst="rect">
            <a:avLst/>
          </a:prstGeom>
          <a:noFill/>
          <a:ln w="9525">
            <a:noFill/>
            <a:miter lim="800000"/>
            <a:headEnd/>
            <a:tailEnd/>
          </a:ln>
        </p:spPr>
      </p:pic>
      <p:sp>
        <p:nvSpPr>
          <p:cNvPr id="69641" name="Номер слайда 8"/>
          <p:cNvSpPr>
            <a:spLocks noGrp="1"/>
          </p:cNvSpPr>
          <p:nvPr>
            <p:ph type="sldNum" sz="quarter" idx="12"/>
          </p:nvPr>
        </p:nvSpPr>
        <p:spPr>
          <a:noFill/>
        </p:spPr>
        <p:txBody>
          <a:bodyPr/>
          <a:lstStyle/>
          <a:p>
            <a:fld id="{4435F370-8DE7-4ED5-AAAA-0FE3FA198FF5}" type="slidenum">
              <a:rPr lang="ru-RU" smtClean="0">
                <a:latin typeface="Arial" pitchFamily="34" charset="0"/>
              </a:rPr>
              <a:pPr/>
              <a:t>121</a:t>
            </a:fld>
            <a:endParaRPr lang="ru-RU" smtClean="0">
              <a:latin typeface="Arial" pitchFamily="34" charset="0"/>
            </a:endParaRPr>
          </a:p>
        </p:txBody>
      </p:sp>
      <p:sp>
        <p:nvSpPr>
          <p:cNvPr id="6964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ЗАГАДКИ МАРСУ</a:t>
            </a:r>
            <a:endParaRPr lang="uk-UA" dirty="0" smtClean="0">
              <a:latin typeface="Arial" pitchFamily="34" charset="0"/>
              <a:cs typeface="Arial" pitchFamily="34" charset="0"/>
            </a:endParaRPr>
          </a:p>
        </p:txBody>
      </p:sp>
      <p:sp>
        <p:nvSpPr>
          <p:cNvPr id="3" name="Содержимое 2"/>
          <p:cNvSpPr>
            <a:spLocks noGrp="1"/>
          </p:cNvSpPr>
          <p:nvPr>
            <p:ph idx="1"/>
          </p:nvPr>
        </p:nvSpPr>
        <p:spPr>
          <a:xfrm>
            <a:off x="3683000" y="4851400"/>
            <a:ext cx="5048250" cy="1096963"/>
          </a:xfrm>
        </p:spPr>
        <p:txBody>
          <a:bodyPr>
            <a:normAutofit lnSpcReduction="10000"/>
          </a:bodyPr>
          <a:lstStyle/>
          <a:p>
            <a:pPr>
              <a:buFontTx/>
              <a:buNone/>
              <a:defRPr/>
            </a:pPr>
            <a:r>
              <a:rPr lang="uk-UA" sz="1600" dirty="0" smtClean="0">
                <a:latin typeface="Times New Roman" pitchFamily="18" charset="0"/>
                <a:cs typeface="Times New Roman" pitchFamily="18" charset="0"/>
              </a:rPr>
              <a:t>Черепок? </a:t>
            </a:r>
          </a:p>
          <a:p>
            <a:pPr>
              <a:buFontTx/>
              <a:buNone/>
              <a:defRPr/>
            </a:pPr>
            <a:r>
              <a:rPr lang="uk-UA" sz="1600" dirty="0" smtClean="0">
                <a:latin typeface="Times New Roman" pitchFamily="18" charset="0"/>
                <a:cs typeface="Times New Roman" pitchFamily="18" charset="0"/>
              </a:rPr>
              <a:t>Монета?</a:t>
            </a:r>
          </a:p>
          <a:p>
            <a:pPr marL="0" indent="0">
              <a:buFontTx/>
              <a:buNone/>
              <a:defRPr/>
            </a:pPr>
            <a:r>
              <a:rPr lang="uk-UA" sz="1600" dirty="0" smtClean="0">
                <a:latin typeface="Times New Roman" pitchFamily="18" charset="0"/>
                <a:cs typeface="Times New Roman" pitchFamily="18" charset="0"/>
              </a:rPr>
              <a:t>У кратері Гусєва, була знайдена 30 – 50-сантиметрова жіноча фігурка (?) з простягнутою рукою</a:t>
            </a:r>
          </a:p>
          <a:p>
            <a:pPr>
              <a:defRPr/>
            </a:pPr>
            <a:endParaRPr lang="uk-UA" dirty="0"/>
          </a:p>
        </p:txBody>
      </p:sp>
      <p:pic>
        <p:nvPicPr>
          <p:cNvPr id="70660" name="Рисунок 3"/>
          <p:cNvPicPr>
            <a:picLocks noChangeAspect="1" noChangeArrowheads="1"/>
          </p:cNvPicPr>
          <p:nvPr/>
        </p:nvPicPr>
        <p:blipFill>
          <a:blip r:embed="rId2" cstate="print"/>
          <a:srcRect/>
          <a:stretch>
            <a:fillRect/>
          </a:stretch>
        </p:blipFill>
        <p:spPr bwMode="auto">
          <a:xfrm>
            <a:off x="527050" y="1295400"/>
            <a:ext cx="2889250" cy="2089150"/>
          </a:xfrm>
          <a:prstGeom prst="rect">
            <a:avLst/>
          </a:prstGeom>
          <a:noFill/>
          <a:ln w="9525">
            <a:noFill/>
            <a:miter lim="800000"/>
            <a:headEnd/>
            <a:tailEnd/>
          </a:ln>
        </p:spPr>
      </p:pic>
      <p:pic>
        <p:nvPicPr>
          <p:cNvPr id="70661" name="Рисунок 4"/>
          <p:cNvPicPr>
            <a:picLocks noChangeAspect="1" noChangeArrowheads="1"/>
          </p:cNvPicPr>
          <p:nvPr/>
        </p:nvPicPr>
        <p:blipFill>
          <a:blip r:embed="rId3" cstate="print"/>
          <a:srcRect/>
          <a:stretch>
            <a:fillRect/>
          </a:stretch>
        </p:blipFill>
        <p:spPr bwMode="auto">
          <a:xfrm>
            <a:off x="3683000" y="1295400"/>
            <a:ext cx="4752975" cy="3155950"/>
          </a:xfrm>
          <a:prstGeom prst="rect">
            <a:avLst/>
          </a:prstGeom>
          <a:noFill/>
          <a:ln w="9525">
            <a:noFill/>
            <a:miter lim="800000"/>
            <a:headEnd/>
            <a:tailEnd/>
          </a:ln>
        </p:spPr>
      </p:pic>
      <p:pic>
        <p:nvPicPr>
          <p:cNvPr id="70662" name="Рисунок 5"/>
          <p:cNvPicPr>
            <a:picLocks noChangeAspect="1" noChangeArrowheads="1"/>
          </p:cNvPicPr>
          <p:nvPr/>
        </p:nvPicPr>
        <p:blipFill>
          <a:blip r:embed="rId4" cstate="print"/>
          <a:srcRect/>
          <a:stretch>
            <a:fillRect/>
          </a:stretch>
        </p:blipFill>
        <p:spPr bwMode="auto">
          <a:xfrm>
            <a:off x="527050" y="3473450"/>
            <a:ext cx="2889250" cy="2859088"/>
          </a:xfrm>
          <a:prstGeom prst="rect">
            <a:avLst/>
          </a:prstGeom>
          <a:noFill/>
          <a:ln w="9525">
            <a:noFill/>
            <a:miter lim="800000"/>
            <a:headEnd/>
            <a:tailEnd/>
          </a:ln>
        </p:spPr>
      </p:pic>
      <p:sp>
        <p:nvSpPr>
          <p:cNvPr id="70663" name="Номер слайда 6"/>
          <p:cNvSpPr>
            <a:spLocks noGrp="1"/>
          </p:cNvSpPr>
          <p:nvPr>
            <p:ph type="sldNum" sz="quarter" idx="12"/>
          </p:nvPr>
        </p:nvSpPr>
        <p:spPr>
          <a:noFill/>
        </p:spPr>
        <p:txBody>
          <a:bodyPr/>
          <a:lstStyle/>
          <a:p>
            <a:fld id="{B1B496C8-A7B9-4398-81C0-A5CA6303F857}" type="slidenum">
              <a:rPr lang="ru-RU" smtClean="0">
                <a:latin typeface="Arial" pitchFamily="34" charset="0"/>
              </a:rPr>
              <a:pPr/>
              <a:t>122</a:t>
            </a:fld>
            <a:endParaRPr lang="ru-RU" smtClean="0">
              <a:latin typeface="Arial" pitchFamily="34" charset="0"/>
            </a:endParaRPr>
          </a:p>
        </p:txBody>
      </p:sp>
      <p:sp>
        <p:nvSpPr>
          <p:cNvPr id="7066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Заголовок 1"/>
          <p:cNvSpPr>
            <a:spLocks noGrp="1"/>
          </p:cNvSpPr>
          <p:nvPr>
            <p:ph type="title"/>
          </p:nvPr>
        </p:nvSpPr>
        <p:spPr>
          <a:xfrm>
            <a:off x="482600" y="40984"/>
            <a:ext cx="8229600" cy="1143000"/>
          </a:xfrm>
        </p:spPr>
        <p:txBody>
          <a:bodyPr/>
          <a:lstStyle/>
          <a:p>
            <a:r>
              <a:rPr lang="uk-UA" b="1" i="1" dirty="0" smtClean="0">
                <a:latin typeface="Arial" pitchFamily="34" charset="0"/>
                <a:cs typeface="Arial" pitchFamily="34" charset="0"/>
              </a:rPr>
              <a:t>ЗАГАДКИ МАРСУ</a:t>
            </a:r>
            <a:endParaRPr lang="uk-UA" dirty="0" smtClean="0">
              <a:latin typeface="Arial" pitchFamily="34" charset="0"/>
              <a:cs typeface="Arial" pitchFamily="34" charset="0"/>
            </a:endParaRPr>
          </a:p>
        </p:txBody>
      </p:sp>
      <p:sp>
        <p:nvSpPr>
          <p:cNvPr id="71683" name="Содержимое 2"/>
          <p:cNvSpPr>
            <a:spLocks noGrp="1"/>
          </p:cNvSpPr>
          <p:nvPr>
            <p:ph idx="1"/>
          </p:nvPr>
        </p:nvSpPr>
        <p:spPr>
          <a:xfrm>
            <a:off x="4708586" y="4797152"/>
            <a:ext cx="3981450" cy="1512168"/>
          </a:xfrm>
        </p:spPr>
        <p:txBody>
          <a:bodyPr>
            <a:normAutofit lnSpcReduction="10000"/>
          </a:bodyPr>
          <a:lstStyle/>
          <a:p>
            <a:r>
              <a:rPr lang="uk-UA" sz="2800" dirty="0" smtClean="0">
                <a:latin typeface="Times New Roman" pitchFamily="18" charset="0"/>
                <a:cs typeface="Times New Roman" pitchFamily="18" charset="0"/>
              </a:rPr>
              <a:t>Лазерний диск?</a:t>
            </a:r>
          </a:p>
          <a:p>
            <a:r>
              <a:rPr lang="uk-UA" sz="2800" dirty="0" smtClean="0">
                <a:latin typeface="Times New Roman" pitchFamily="18" charset="0"/>
                <a:cs typeface="Times New Roman" pitchFamily="18" charset="0"/>
              </a:rPr>
              <a:t>Яма з шариками?</a:t>
            </a:r>
            <a:endParaRPr lang="en-US" sz="2800" dirty="0" smtClean="0">
              <a:latin typeface="Times New Roman" pitchFamily="18" charset="0"/>
              <a:cs typeface="Times New Roman" pitchFamily="18" charset="0"/>
            </a:endParaRPr>
          </a:p>
          <a:p>
            <a:r>
              <a:rPr lang="uk-UA" sz="2800" dirty="0" smtClean="0">
                <a:latin typeface="Times New Roman" pitchFamily="18" charset="0"/>
                <a:cs typeface="Times New Roman" pitchFamily="18" charset="0"/>
              </a:rPr>
              <a:t>Польова істота???</a:t>
            </a:r>
            <a:endParaRPr lang="en-US" sz="2800" dirty="0" smtClean="0">
              <a:latin typeface="Times New Roman" pitchFamily="18" charset="0"/>
              <a:cs typeface="Times New Roman" pitchFamily="18" charset="0"/>
            </a:endParaRPr>
          </a:p>
          <a:p>
            <a:endParaRPr lang="uk-UA" sz="2800" dirty="0" smtClean="0">
              <a:latin typeface="Times New Roman" pitchFamily="18" charset="0"/>
              <a:cs typeface="Times New Roman" pitchFamily="18" charset="0"/>
            </a:endParaRPr>
          </a:p>
          <a:p>
            <a:endParaRPr lang="uk-UA" dirty="0" smtClean="0"/>
          </a:p>
        </p:txBody>
      </p:sp>
      <p:pic>
        <p:nvPicPr>
          <p:cNvPr id="71685" name="Рисунок 4"/>
          <p:cNvPicPr>
            <a:picLocks noChangeAspect="1" noChangeArrowheads="1"/>
          </p:cNvPicPr>
          <p:nvPr/>
        </p:nvPicPr>
        <p:blipFill>
          <a:blip r:embed="rId2" cstate="print"/>
          <a:srcRect/>
          <a:stretch>
            <a:fillRect/>
          </a:stretch>
        </p:blipFill>
        <p:spPr bwMode="auto">
          <a:xfrm>
            <a:off x="482600" y="1214756"/>
            <a:ext cx="2607394" cy="2446444"/>
          </a:xfrm>
          <a:prstGeom prst="rect">
            <a:avLst/>
          </a:prstGeom>
          <a:noFill/>
          <a:ln w="9525">
            <a:noFill/>
            <a:miter lim="800000"/>
            <a:headEnd/>
            <a:tailEnd/>
          </a:ln>
        </p:spPr>
      </p:pic>
      <p:pic>
        <p:nvPicPr>
          <p:cNvPr id="71686" name="Рисунок 5"/>
          <p:cNvPicPr>
            <a:picLocks noChangeAspect="1" noChangeArrowheads="1"/>
          </p:cNvPicPr>
          <p:nvPr/>
        </p:nvPicPr>
        <p:blipFill>
          <a:blip r:embed="rId3" cstate="print"/>
          <a:srcRect/>
          <a:stretch>
            <a:fillRect/>
          </a:stretch>
        </p:blipFill>
        <p:spPr bwMode="auto">
          <a:xfrm>
            <a:off x="482600" y="3606800"/>
            <a:ext cx="3956050" cy="2820988"/>
          </a:xfrm>
          <a:prstGeom prst="rect">
            <a:avLst/>
          </a:prstGeom>
          <a:noFill/>
          <a:ln w="9525">
            <a:noFill/>
            <a:miter lim="800000"/>
            <a:headEnd/>
            <a:tailEnd/>
          </a:ln>
        </p:spPr>
      </p:pic>
      <p:sp>
        <p:nvSpPr>
          <p:cNvPr id="71687" name="Номер слайда 6"/>
          <p:cNvSpPr>
            <a:spLocks noGrp="1"/>
          </p:cNvSpPr>
          <p:nvPr>
            <p:ph type="sldNum" sz="quarter" idx="12"/>
          </p:nvPr>
        </p:nvSpPr>
        <p:spPr>
          <a:noFill/>
        </p:spPr>
        <p:txBody>
          <a:bodyPr/>
          <a:lstStyle/>
          <a:p>
            <a:fld id="{2DB19656-41D5-400C-9DA8-AFB16F9E09D3}" type="slidenum">
              <a:rPr lang="ru-RU" smtClean="0">
                <a:latin typeface="Arial" pitchFamily="34" charset="0"/>
              </a:rPr>
              <a:pPr/>
              <a:t>123</a:t>
            </a:fld>
            <a:endParaRPr lang="ru-RU" smtClean="0">
              <a:latin typeface="Arial" pitchFamily="34" charset="0"/>
            </a:endParaRPr>
          </a:p>
        </p:txBody>
      </p:sp>
      <p:sp>
        <p:nvSpPr>
          <p:cNvPr id="7168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7782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51810" y="1191443"/>
            <a:ext cx="4115354" cy="32950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Заголовок 1"/>
          <p:cNvSpPr>
            <a:spLocks noGrp="1"/>
          </p:cNvSpPr>
          <p:nvPr>
            <p:ph type="title"/>
          </p:nvPr>
        </p:nvSpPr>
        <p:spPr>
          <a:xfrm>
            <a:off x="438150" y="95250"/>
            <a:ext cx="8229600" cy="1143000"/>
          </a:xfrm>
        </p:spPr>
        <p:txBody>
          <a:bodyPr/>
          <a:lstStyle/>
          <a:p>
            <a:r>
              <a:rPr lang="uk-UA" b="1" i="1" dirty="0" smtClean="0">
                <a:latin typeface="Arial" pitchFamily="34" charset="0"/>
                <a:cs typeface="Arial" pitchFamily="34" charset="0"/>
              </a:rPr>
              <a:t>ЗАГАДКИ МАРСУ</a:t>
            </a:r>
            <a:endParaRPr lang="uk-UA" dirty="0" smtClean="0">
              <a:latin typeface="Arial" pitchFamily="34" charset="0"/>
              <a:cs typeface="Arial" pitchFamily="34" charset="0"/>
            </a:endParaRPr>
          </a:p>
        </p:txBody>
      </p:sp>
      <p:sp>
        <p:nvSpPr>
          <p:cNvPr id="72707" name="Содержимое 2"/>
          <p:cNvSpPr>
            <a:spLocks noGrp="1"/>
          </p:cNvSpPr>
          <p:nvPr>
            <p:ph idx="1"/>
          </p:nvPr>
        </p:nvSpPr>
        <p:spPr>
          <a:xfrm>
            <a:off x="527050" y="5340350"/>
            <a:ext cx="8159750" cy="785813"/>
          </a:xfrm>
        </p:spPr>
        <p:txBody>
          <a:bodyPr/>
          <a:lstStyle/>
          <a:p>
            <a:pPr algn="ctr">
              <a:buFontTx/>
              <a:buNone/>
            </a:pPr>
            <a:r>
              <a:rPr lang="uk-UA" dirty="0" smtClean="0">
                <a:latin typeface="Times New Roman" pitchFamily="18" charset="0"/>
                <a:cs typeface="Times New Roman" pitchFamily="18" charset="0"/>
              </a:rPr>
              <a:t>Комахи на Марсі?</a:t>
            </a:r>
          </a:p>
          <a:p>
            <a:endParaRPr lang="uk-UA" dirty="0" smtClean="0"/>
          </a:p>
        </p:txBody>
      </p:sp>
      <p:pic>
        <p:nvPicPr>
          <p:cNvPr id="72708" name="Рисунок 3"/>
          <p:cNvPicPr>
            <a:picLocks noChangeAspect="1" noChangeArrowheads="1"/>
          </p:cNvPicPr>
          <p:nvPr/>
        </p:nvPicPr>
        <p:blipFill>
          <a:blip r:embed="rId2" cstate="print"/>
          <a:srcRect/>
          <a:stretch>
            <a:fillRect/>
          </a:stretch>
        </p:blipFill>
        <p:spPr bwMode="auto">
          <a:xfrm>
            <a:off x="482600" y="1384300"/>
            <a:ext cx="3956050" cy="3644900"/>
          </a:xfrm>
          <a:prstGeom prst="rect">
            <a:avLst/>
          </a:prstGeom>
          <a:noFill/>
          <a:ln w="9525">
            <a:noFill/>
            <a:miter lim="800000"/>
            <a:headEnd/>
            <a:tailEnd/>
          </a:ln>
        </p:spPr>
      </p:pic>
      <p:sp>
        <p:nvSpPr>
          <p:cNvPr id="72709" name="Номер слайда 5"/>
          <p:cNvSpPr>
            <a:spLocks noGrp="1"/>
          </p:cNvSpPr>
          <p:nvPr>
            <p:ph type="sldNum" sz="quarter" idx="12"/>
          </p:nvPr>
        </p:nvSpPr>
        <p:spPr>
          <a:noFill/>
        </p:spPr>
        <p:txBody>
          <a:bodyPr/>
          <a:lstStyle/>
          <a:p>
            <a:fld id="{B34637EA-EB38-41F5-8DCA-09CA7FE45DA4}" type="slidenum">
              <a:rPr lang="ru-RU" smtClean="0">
                <a:latin typeface="Arial" pitchFamily="34" charset="0"/>
              </a:rPr>
              <a:pPr/>
              <a:t>124</a:t>
            </a:fld>
            <a:endParaRPr lang="ru-RU" smtClean="0">
              <a:latin typeface="Arial" pitchFamily="34" charset="0"/>
            </a:endParaRPr>
          </a:p>
        </p:txBody>
      </p:sp>
      <p:sp>
        <p:nvSpPr>
          <p:cNvPr id="7271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72711" name="Picture 9"/>
          <p:cNvPicPr>
            <a:picLocks noChangeAspect="1" noChangeArrowheads="1"/>
          </p:cNvPicPr>
          <p:nvPr/>
        </p:nvPicPr>
        <p:blipFill>
          <a:blip r:embed="rId3" cstate="print"/>
          <a:srcRect/>
          <a:stretch>
            <a:fillRect/>
          </a:stretch>
        </p:blipFill>
        <p:spPr bwMode="auto">
          <a:xfrm>
            <a:off x="5021263" y="1358900"/>
            <a:ext cx="3646487" cy="3644900"/>
          </a:xfrm>
          <a:prstGeom prst="rect">
            <a:avLst/>
          </a:prstGeom>
          <a:noFill/>
          <a:ln w="9525">
            <a:noFill/>
            <a:miter lim="800000"/>
            <a:headEnd/>
            <a:tailEnd/>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Заголовок 1"/>
          <p:cNvSpPr>
            <a:spLocks noGrp="1"/>
          </p:cNvSpPr>
          <p:nvPr>
            <p:ph type="title"/>
          </p:nvPr>
        </p:nvSpPr>
        <p:spPr>
          <a:xfrm>
            <a:off x="482600" y="-13388"/>
            <a:ext cx="8229600" cy="1143000"/>
          </a:xfrm>
        </p:spPr>
        <p:txBody>
          <a:bodyPr/>
          <a:lstStyle/>
          <a:p>
            <a:r>
              <a:rPr lang="uk-UA" sz="4800" b="1" i="1" dirty="0" smtClean="0">
                <a:latin typeface="Arial" pitchFamily="34" charset="0"/>
                <a:cs typeface="Arial" pitchFamily="34" charset="0"/>
              </a:rPr>
              <a:t>ОКЕАНИ ЕВРОПИ</a:t>
            </a:r>
          </a:p>
        </p:txBody>
      </p:sp>
      <p:sp>
        <p:nvSpPr>
          <p:cNvPr id="73731" name="Содержимое 2"/>
          <p:cNvSpPr>
            <a:spLocks noGrp="1"/>
          </p:cNvSpPr>
          <p:nvPr>
            <p:ph idx="1"/>
          </p:nvPr>
        </p:nvSpPr>
        <p:spPr>
          <a:xfrm>
            <a:off x="4032250" y="3976896"/>
            <a:ext cx="4679950" cy="2565399"/>
          </a:xfrm>
        </p:spPr>
        <p:txBody>
          <a:bodyPr>
            <a:noAutofit/>
          </a:bodyPr>
          <a:lstStyle/>
          <a:p>
            <a:pPr marL="0" indent="0" algn="just">
              <a:buFontTx/>
              <a:buNone/>
            </a:pPr>
            <a:r>
              <a:rPr lang="uk-UA" sz="1400" b="1" i="1" dirty="0" err="1" smtClean="0">
                <a:solidFill>
                  <a:srgbClr val="C00000"/>
                </a:solidFill>
                <a:latin typeface="Times New Roman" pitchFamily="18" charset="0"/>
                <a:cs typeface="Times New Roman" pitchFamily="18" charset="0"/>
              </a:rPr>
              <a:t>Євро́па</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др.-грецьк</a:t>
            </a:r>
            <a:r>
              <a:rPr lang="uk-UA" sz="1400" dirty="0" smtClean="0">
                <a:latin typeface="Times New Roman" pitchFamily="18" charset="0"/>
                <a:cs typeface="Times New Roman" pitchFamily="18" charset="0"/>
              </a:rPr>
              <a:t>. Ευρώπη) - </a:t>
            </a:r>
            <a:r>
              <a:rPr lang="uk-UA" sz="1400" b="1" i="1" dirty="0" smtClean="0">
                <a:latin typeface="Times New Roman" pitchFamily="18" charset="0"/>
                <a:cs typeface="Times New Roman" pitchFamily="18" charset="0"/>
              </a:rPr>
              <a:t>супутник Юпітера, найменший з чотирьох </a:t>
            </a:r>
            <a:r>
              <a:rPr lang="uk-UA" sz="1400" b="1" i="1" dirty="0" err="1" smtClean="0">
                <a:latin typeface="Times New Roman" pitchFamily="18" charset="0"/>
                <a:cs typeface="Times New Roman" pitchFamily="18" charset="0"/>
              </a:rPr>
              <a:t>галілеєвих</a:t>
            </a:r>
            <a:r>
              <a:rPr lang="uk-UA" sz="1400" b="1" i="1" dirty="0" smtClean="0">
                <a:latin typeface="Times New Roman" pitchFamily="18" charset="0"/>
                <a:cs typeface="Times New Roman" pitchFamily="18" charset="0"/>
              </a:rPr>
              <a:t> супутників</a:t>
            </a:r>
            <a:r>
              <a:rPr lang="uk-UA" sz="1400" dirty="0" smtClean="0">
                <a:latin typeface="Times New Roman" pitchFamily="18" charset="0"/>
                <a:cs typeface="Times New Roman" pitchFamily="18" charset="0"/>
              </a:rPr>
              <a:t>. Це один з найбільших супутників планет Сонячної системи і за розміром близький до Місяця. Європа схожа на планети земної групи, значною мірою складена гірськими породами. </a:t>
            </a:r>
            <a:r>
              <a:rPr lang="uk-UA" sz="1400" b="1" i="1" dirty="0" smtClean="0">
                <a:latin typeface="Times New Roman" pitchFamily="18" charset="0"/>
                <a:cs typeface="Times New Roman" pitchFamily="18" charset="0"/>
              </a:rPr>
              <a:t>Це - планета-океан, яка вкрита шаром води товщиною близько 90-100 км </a:t>
            </a:r>
            <a:r>
              <a:rPr lang="uk-UA" sz="1400" dirty="0" smtClean="0">
                <a:latin typeface="Times New Roman" pitchFamily="18" charset="0"/>
                <a:cs typeface="Times New Roman" pitchFamily="18" charset="0"/>
              </a:rPr>
              <a:t>(частково - у вигляді льоду товщиною 10-30 км; частково, як вважають, - у вигляді </a:t>
            </a:r>
            <a:r>
              <a:rPr lang="uk-UA" sz="1400" dirty="0" err="1" smtClean="0">
                <a:latin typeface="Times New Roman" pitchFamily="18" charset="0"/>
                <a:cs typeface="Times New Roman" pitchFamily="18" charset="0"/>
              </a:rPr>
              <a:t>підповерхової</a:t>
            </a:r>
            <a:r>
              <a:rPr lang="uk-UA" sz="1400" dirty="0" smtClean="0">
                <a:latin typeface="Times New Roman" pitchFamily="18" charset="0"/>
                <a:cs typeface="Times New Roman" pitchFamily="18" charset="0"/>
              </a:rPr>
              <a:t> рідкої води - рідинного океану). Глибше залягають гірські породи, а в центрі імовірно знаходиться невелике металічне ядро.</a:t>
            </a:r>
          </a:p>
        </p:txBody>
      </p:sp>
      <p:pic>
        <p:nvPicPr>
          <p:cNvPr id="73732" name="Рисунок 3"/>
          <p:cNvPicPr>
            <a:picLocks noChangeAspect="1" noChangeArrowheads="1"/>
          </p:cNvPicPr>
          <p:nvPr/>
        </p:nvPicPr>
        <p:blipFill>
          <a:blip r:embed="rId2" cstate="print"/>
          <a:srcRect/>
          <a:stretch>
            <a:fillRect/>
          </a:stretch>
        </p:blipFill>
        <p:spPr bwMode="auto">
          <a:xfrm>
            <a:off x="490536" y="1313195"/>
            <a:ext cx="3433391" cy="2588122"/>
          </a:xfrm>
          <a:prstGeom prst="rect">
            <a:avLst/>
          </a:prstGeom>
          <a:noFill/>
          <a:ln w="9525">
            <a:noFill/>
            <a:miter lim="800000"/>
            <a:headEnd/>
            <a:tailEnd/>
          </a:ln>
        </p:spPr>
      </p:pic>
      <p:pic>
        <p:nvPicPr>
          <p:cNvPr id="73733" name="Рисунок 4"/>
          <p:cNvPicPr>
            <a:picLocks noChangeAspect="1" noChangeArrowheads="1"/>
          </p:cNvPicPr>
          <p:nvPr/>
        </p:nvPicPr>
        <p:blipFill>
          <a:blip r:embed="rId3" cstate="print"/>
          <a:srcRect/>
          <a:stretch>
            <a:fillRect/>
          </a:stretch>
        </p:blipFill>
        <p:spPr bwMode="auto">
          <a:xfrm>
            <a:off x="482600" y="3945050"/>
            <a:ext cx="3441327" cy="2319226"/>
          </a:xfrm>
          <a:prstGeom prst="rect">
            <a:avLst/>
          </a:prstGeom>
          <a:noFill/>
          <a:ln w="9525">
            <a:noFill/>
            <a:miter lim="800000"/>
            <a:headEnd/>
            <a:tailEnd/>
          </a:ln>
        </p:spPr>
      </p:pic>
      <p:pic>
        <p:nvPicPr>
          <p:cNvPr id="73734" name="Рисунок 5"/>
          <p:cNvPicPr>
            <a:picLocks noChangeAspect="1" noChangeArrowheads="1"/>
          </p:cNvPicPr>
          <p:nvPr/>
        </p:nvPicPr>
        <p:blipFill>
          <a:blip r:embed="rId4" cstate="print"/>
          <a:srcRect/>
          <a:stretch>
            <a:fillRect/>
          </a:stretch>
        </p:blipFill>
        <p:spPr bwMode="auto">
          <a:xfrm>
            <a:off x="4789458" y="1313195"/>
            <a:ext cx="3516342" cy="2531766"/>
          </a:xfrm>
          <a:prstGeom prst="rect">
            <a:avLst/>
          </a:prstGeom>
          <a:noFill/>
          <a:ln w="9525">
            <a:noFill/>
            <a:miter lim="800000"/>
            <a:headEnd/>
            <a:tailEnd/>
          </a:ln>
        </p:spPr>
      </p:pic>
      <p:sp>
        <p:nvSpPr>
          <p:cNvPr id="73735" name="Номер слайда 6"/>
          <p:cNvSpPr>
            <a:spLocks noGrp="1"/>
          </p:cNvSpPr>
          <p:nvPr>
            <p:ph type="sldNum" sz="quarter" idx="12"/>
          </p:nvPr>
        </p:nvSpPr>
        <p:spPr>
          <a:noFill/>
        </p:spPr>
        <p:txBody>
          <a:bodyPr/>
          <a:lstStyle/>
          <a:p>
            <a:fld id="{03432223-CCAA-4F24-B9D9-D08525154527}" type="slidenum">
              <a:rPr lang="ru-RU" smtClean="0">
                <a:latin typeface="Arial" pitchFamily="34" charset="0"/>
              </a:rPr>
              <a:pPr/>
              <a:t>125</a:t>
            </a:fld>
            <a:endParaRPr lang="ru-RU" smtClean="0">
              <a:latin typeface="Arial" pitchFamily="34" charset="0"/>
            </a:endParaRPr>
          </a:p>
        </p:txBody>
      </p:sp>
      <p:sp>
        <p:nvSpPr>
          <p:cNvPr id="73736"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Заголовок 1"/>
          <p:cNvSpPr>
            <a:spLocks noGrp="1"/>
          </p:cNvSpPr>
          <p:nvPr>
            <p:ph type="title"/>
          </p:nvPr>
        </p:nvSpPr>
        <p:spPr>
          <a:xfrm>
            <a:off x="385763" y="0"/>
            <a:ext cx="8229600" cy="1143000"/>
          </a:xfrm>
        </p:spPr>
        <p:txBody>
          <a:bodyPr/>
          <a:lstStyle/>
          <a:p>
            <a:r>
              <a:rPr lang="uk-UA" b="1" i="1" dirty="0" smtClean="0">
                <a:latin typeface="Arial" pitchFamily="34" charset="0"/>
                <a:cs typeface="Arial" pitchFamily="34" charset="0"/>
              </a:rPr>
              <a:t>ОКЕАНИ ЕВРОПИ</a:t>
            </a:r>
            <a:endParaRPr lang="ru-RU" dirty="0" smtClean="0">
              <a:latin typeface="Arial" pitchFamily="34" charset="0"/>
              <a:cs typeface="Arial" pitchFamily="34" charset="0"/>
            </a:endParaRPr>
          </a:p>
        </p:txBody>
      </p:sp>
      <p:sp>
        <p:nvSpPr>
          <p:cNvPr id="74755" name="Содержимое 2"/>
          <p:cNvSpPr>
            <a:spLocks noGrp="1"/>
          </p:cNvSpPr>
          <p:nvPr>
            <p:ph idx="1"/>
          </p:nvPr>
        </p:nvSpPr>
        <p:spPr>
          <a:xfrm>
            <a:off x="927100" y="6264275"/>
            <a:ext cx="4049713" cy="350838"/>
          </a:xfrm>
        </p:spPr>
        <p:txBody>
          <a:bodyPr/>
          <a:lstStyle/>
          <a:p>
            <a:pPr marL="0" indent="0">
              <a:buFontTx/>
              <a:buNone/>
            </a:pPr>
            <a:r>
              <a:rPr lang="ru-RU" sz="1400" smtClean="0">
                <a:latin typeface="Times New Roman" pitchFamily="18" charset="0"/>
                <a:cs typeface="Times New Roman" pitchFamily="18" charset="0"/>
              </a:rPr>
              <a:t>Підлідний океан на супутнику Юпітера Європі</a:t>
            </a:r>
          </a:p>
        </p:txBody>
      </p:sp>
      <p:pic>
        <p:nvPicPr>
          <p:cNvPr id="74756" name="Picture 2"/>
          <p:cNvPicPr>
            <a:picLocks noChangeAspect="1" noChangeArrowheads="1"/>
          </p:cNvPicPr>
          <p:nvPr/>
        </p:nvPicPr>
        <p:blipFill>
          <a:blip r:embed="rId2" cstate="print"/>
          <a:srcRect/>
          <a:stretch>
            <a:fillRect/>
          </a:stretch>
        </p:blipFill>
        <p:spPr bwMode="auto">
          <a:xfrm>
            <a:off x="566738" y="3789363"/>
            <a:ext cx="4924425" cy="2438400"/>
          </a:xfrm>
          <a:prstGeom prst="rect">
            <a:avLst/>
          </a:prstGeom>
          <a:noFill/>
          <a:ln w="9525">
            <a:noFill/>
            <a:miter lim="800000"/>
            <a:headEnd/>
            <a:tailEnd/>
          </a:ln>
        </p:spPr>
      </p:pic>
      <p:pic>
        <p:nvPicPr>
          <p:cNvPr id="74757" name="Picture 3"/>
          <p:cNvPicPr>
            <a:picLocks noChangeAspect="1" noChangeArrowheads="1"/>
          </p:cNvPicPr>
          <p:nvPr/>
        </p:nvPicPr>
        <p:blipFill>
          <a:blip r:embed="rId3" cstate="print"/>
          <a:srcRect/>
          <a:stretch>
            <a:fillRect/>
          </a:stretch>
        </p:blipFill>
        <p:spPr bwMode="auto">
          <a:xfrm>
            <a:off x="566738" y="954088"/>
            <a:ext cx="3870325" cy="2773362"/>
          </a:xfrm>
          <a:prstGeom prst="rect">
            <a:avLst/>
          </a:prstGeom>
          <a:noFill/>
          <a:ln w="9525">
            <a:noFill/>
            <a:miter lim="800000"/>
            <a:headEnd/>
            <a:tailEnd/>
          </a:ln>
        </p:spPr>
      </p:pic>
      <p:pic>
        <p:nvPicPr>
          <p:cNvPr id="74758" name="Picture 5"/>
          <p:cNvPicPr>
            <a:picLocks noChangeAspect="1" noChangeArrowheads="1"/>
          </p:cNvPicPr>
          <p:nvPr/>
        </p:nvPicPr>
        <p:blipFill>
          <a:blip r:embed="rId4" cstate="print"/>
          <a:srcRect/>
          <a:stretch>
            <a:fillRect/>
          </a:stretch>
        </p:blipFill>
        <p:spPr bwMode="auto">
          <a:xfrm>
            <a:off x="4572000" y="954088"/>
            <a:ext cx="3914775" cy="2767012"/>
          </a:xfrm>
          <a:prstGeom prst="rect">
            <a:avLst/>
          </a:prstGeom>
          <a:noFill/>
          <a:ln w="9525">
            <a:noFill/>
            <a:miter lim="800000"/>
            <a:headEnd/>
            <a:tailEnd/>
          </a:ln>
        </p:spPr>
      </p:pic>
      <p:sp>
        <p:nvSpPr>
          <p:cNvPr id="74759" name="Прямоугольник 7"/>
          <p:cNvSpPr>
            <a:spLocks noChangeArrowheads="1"/>
          </p:cNvSpPr>
          <p:nvPr/>
        </p:nvSpPr>
        <p:spPr bwMode="auto">
          <a:xfrm>
            <a:off x="5491163" y="3878263"/>
            <a:ext cx="3446461" cy="2492990"/>
          </a:xfrm>
          <a:prstGeom prst="rect">
            <a:avLst/>
          </a:prstGeom>
          <a:noFill/>
          <a:ln w="9525">
            <a:noFill/>
            <a:miter lim="800000"/>
            <a:headEnd/>
            <a:tailEnd/>
          </a:ln>
        </p:spPr>
        <p:txBody>
          <a:bodyPr wrap="square">
            <a:spAutoFit/>
          </a:bodyPr>
          <a:lstStyle/>
          <a:p>
            <a:pPr algn="just"/>
            <a:r>
              <a:rPr lang="uk-UA" sz="1200" dirty="0">
                <a:latin typeface="Times New Roman" pitchFamily="18" charset="0"/>
                <a:cs typeface="Times New Roman" pitchFamily="18" charset="0"/>
              </a:rPr>
              <a:t>Те, що ви бачите, це зовсім не розвилка магістралей на Землі, а система гірських хребтів і розломів на крижаній поверхні супутника Юпітера, Європи. Відстань між сусідніми поздовжніми хребтами на цій фотографії складає приблизно 1 км. Складна структура розломів і хребтів свідчить про бурхливе минуле Європи, яке геологи намагаються зрозуміти хоча б у загальних рисах. Відмітна риса - повсюдна присутність білого нальоту, можливо, інею. Інша особливість - темні проміжки між хребтами. Можливо, так виглядає замерзла вода, яка прорвалася в розломи з підземного океану</a:t>
            </a:r>
            <a:r>
              <a:rPr lang="ru-RU" sz="1200" dirty="0">
                <a:latin typeface="Times New Roman" pitchFamily="18" charset="0"/>
                <a:cs typeface="Times New Roman" pitchFamily="18" charset="0"/>
              </a:rPr>
              <a:t>.</a:t>
            </a:r>
          </a:p>
        </p:txBody>
      </p:sp>
      <p:sp>
        <p:nvSpPr>
          <p:cNvPr id="74760" name="Номер слайда 7"/>
          <p:cNvSpPr>
            <a:spLocks noGrp="1"/>
          </p:cNvSpPr>
          <p:nvPr>
            <p:ph type="sldNum" sz="quarter" idx="12"/>
          </p:nvPr>
        </p:nvSpPr>
        <p:spPr>
          <a:noFill/>
        </p:spPr>
        <p:txBody>
          <a:bodyPr/>
          <a:lstStyle/>
          <a:p>
            <a:fld id="{F7D80F50-6FC1-4F56-ABC1-918C2A3DD272}" type="slidenum">
              <a:rPr lang="ru-RU" smtClean="0">
                <a:latin typeface="Arial" pitchFamily="34" charset="0"/>
              </a:rPr>
              <a:pPr/>
              <a:t>126</a:t>
            </a:fld>
            <a:endParaRPr lang="ru-RU" smtClean="0">
              <a:latin typeface="Arial" pitchFamily="34" charset="0"/>
            </a:endParaRPr>
          </a:p>
        </p:txBody>
      </p:sp>
      <p:sp>
        <p:nvSpPr>
          <p:cNvPr id="74761"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Заголовок 1"/>
          <p:cNvSpPr>
            <a:spLocks noGrp="1"/>
          </p:cNvSpPr>
          <p:nvPr>
            <p:ph type="title"/>
          </p:nvPr>
        </p:nvSpPr>
        <p:spPr>
          <a:xfrm>
            <a:off x="438150" y="0"/>
            <a:ext cx="8229600" cy="1143000"/>
          </a:xfrm>
        </p:spPr>
        <p:txBody>
          <a:bodyPr/>
          <a:lstStyle/>
          <a:p>
            <a:r>
              <a:rPr lang="uk-UA" b="1" i="1" dirty="0" smtClean="0">
                <a:latin typeface="Arial" pitchFamily="34" charset="0"/>
                <a:cs typeface="Arial" pitchFamily="34" charset="0"/>
              </a:rPr>
              <a:t>ДОСЛІДЖЕННЯ ТИТАНУ</a:t>
            </a:r>
          </a:p>
        </p:txBody>
      </p:sp>
      <p:sp>
        <p:nvSpPr>
          <p:cNvPr id="76803" name="Содержимое 2"/>
          <p:cNvSpPr>
            <a:spLocks noGrp="1"/>
          </p:cNvSpPr>
          <p:nvPr>
            <p:ph idx="1"/>
          </p:nvPr>
        </p:nvSpPr>
        <p:spPr>
          <a:xfrm>
            <a:off x="4355976" y="978026"/>
            <a:ext cx="4420046" cy="4255616"/>
          </a:xfrm>
        </p:spPr>
        <p:txBody>
          <a:bodyPr>
            <a:normAutofit lnSpcReduction="10000"/>
          </a:bodyPr>
          <a:lstStyle/>
          <a:p>
            <a:pPr marL="0" indent="0" algn="just">
              <a:buNone/>
            </a:pPr>
            <a:r>
              <a:rPr lang="uk-UA" sz="1400" b="1" i="1" dirty="0" smtClean="0">
                <a:solidFill>
                  <a:srgbClr val="C00000"/>
                </a:solidFill>
                <a:latin typeface="Times New Roman" pitchFamily="18" charset="0"/>
                <a:cs typeface="Times New Roman" pitchFamily="18" charset="0"/>
              </a:rPr>
              <a:t>Титан</a:t>
            </a:r>
            <a:r>
              <a:rPr lang="uk-UA" sz="1400" dirty="0" smtClean="0">
                <a:latin typeface="Times New Roman" pitchFamily="18" charset="0"/>
                <a:cs typeface="Times New Roman" pitchFamily="18" charset="0"/>
              </a:rPr>
              <a:t> - </a:t>
            </a:r>
            <a:r>
              <a:rPr lang="uk-UA" sz="1400" b="1" i="1" dirty="0" smtClean="0">
                <a:latin typeface="Times New Roman" pitchFamily="18" charset="0"/>
                <a:cs typeface="Times New Roman" pitchFamily="18" charset="0"/>
              </a:rPr>
              <a:t>найбільший за розміром з 63 супутників Сатурна і другий за розміром (після </a:t>
            </a:r>
            <a:r>
              <a:rPr lang="uk-UA" sz="1400" b="1" i="1" dirty="0" err="1" smtClean="0">
                <a:latin typeface="Times New Roman" pitchFamily="18" charset="0"/>
                <a:cs typeface="Times New Roman" pitchFamily="18" charset="0"/>
              </a:rPr>
              <a:t>Ганімеда</a:t>
            </a:r>
            <a:r>
              <a:rPr lang="uk-UA" sz="1400" b="1" i="1" dirty="0" smtClean="0">
                <a:latin typeface="Times New Roman" pitchFamily="18" charset="0"/>
                <a:cs typeface="Times New Roman" pitchFamily="18" charset="0"/>
              </a:rPr>
              <a:t>) у Сонячній системі</a:t>
            </a:r>
            <a:r>
              <a:rPr lang="uk-UA" sz="1400" dirty="0" smtClean="0">
                <a:latin typeface="Times New Roman" pitchFamily="18" charset="0"/>
                <a:cs typeface="Times New Roman" pitchFamily="18" charset="0"/>
              </a:rPr>
              <a:t>. Діаметр Титана наполовину (4400 км) більший діаметру Місяця, при цьому цей супутник на 80 відсотків перевершує супутник Землі за  масою.</a:t>
            </a:r>
          </a:p>
          <a:p>
            <a:pPr marL="0" indent="0" algn="just">
              <a:buFontTx/>
              <a:buNone/>
            </a:pPr>
            <a:r>
              <a:rPr lang="uk-UA" sz="1400" b="1" i="1" dirty="0" smtClean="0">
                <a:solidFill>
                  <a:srgbClr val="C00000"/>
                </a:solidFill>
                <a:latin typeface="Times New Roman" pitchFamily="18" charset="0"/>
                <a:cs typeface="Times New Roman" pitchFamily="18" charset="0"/>
              </a:rPr>
              <a:t>Титан - єдиний супутник у Сонячній системі, який має щільну атмосферу і єдиний супутник, поверхню якого не можливо спостерігати у видимому діапазоні електромагнітних хвиль через хмари</a:t>
            </a:r>
            <a:r>
              <a:rPr lang="uk-UA" sz="1400" b="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Тиск біля поверхні приблизно в 1,6 разів перевищує тиск земної атмосфери. Температура на поверхні - мінус 170-180 </a:t>
            </a:r>
            <a:r>
              <a:rPr lang="uk-UA" sz="1400" baseline="30000" dirty="0" smtClean="0">
                <a:latin typeface="Times New Roman" pitchFamily="18" charset="0"/>
                <a:cs typeface="Times New Roman" pitchFamily="18" charset="0"/>
              </a:rPr>
              <a:t>0</a:t>
            </a:r>
            <a:r>
              <a:rPr lang="uk-UA" sz="1400" dirty="0" smtClean="0">
                <a:latin typeface="Times New Roman" pitchFamily="18" charset="0"/>
                <a:cs typeface="Times New Roman" pitchFamily="18" charset="0"/>
              </a:rPr>
              <a:t>C. На Титані, ймовірно, є метанові моря і ріки, а також гори, які складаються з льоду.  Титан складається майже наполовину з водяного льоду і наполовину - з кам'янистих матеріалів. Такий склад схожий із деякими іншими великими супутниками газових планет: </a:t>
            </a:r>
            <a:r>
              <a:rPr lang="uk-UA" sz="1400" dirty="0" err="1" smtClean="0">
                <a:latin typeface="Times New Roman" pitchFamily="18" charset="0"/>
                <a:cs typeface="Times New Roman" pitchFamily="18" charset="0"/>
              </a:rPr>
              <a:t>Ганімедом</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Каллісто</a:t>
            </a:r>
            <a:r>
              <a:rPr lang="uk-UA" sz="1400" dirty="0" smtClean="0">
                <a:latin typeface="Times New Roman" pitchFamily="18" charset="0"/>
                <a:cs typeface="Times New Roman" pitchFamily="18" charset="0"/>
              </a:rPr>
              <a:t>, Тритоном.</a:t>
            </a:r>
          </a:p>
          <a:p>
            <a:pPr marL="0" indent="0" algn="just">
              <a:buFontTx/>
              <a:buNone/>
            </a:pPr>
            <a:r>
              <a:rPr lang="uk-UA" sz="1400" i="1" dirty="0" smtClean="0">
                <a:latin typeface="Times New Roman" pitchFamily="18" charset="0"/>
                <a:cs typeface="Times New Roman" pitchFamily="18" charset="0"/>
              </a:rPr>
              <a:t>Знімки отримані космічними апаратами «</a:t>
            </a:r>
            <a:r>
              <a:rPr lang="uk-UA" sz="1400" i="1" dirty="0" err="1" smtClean="0">
                <a:latin typeface="Times New Roman" pitchFamily="18" charset="0"/>
                <a:cs typeface="Times New Roman" pitchFamily="18" charset="0"/>
              </a:rPr>
              <a:t>Гюйгенс</a:t>
            </a:r>
            <a:r>
              <a:rPr lang="uk-UA" sz="1400" i="1" dirty="0" smtClean="0">
                <a:latin typeface="Times New Roman" pitchFamily="18" charset="0"/>
                <a:cs typeface="Times New Roman" pitchFamily="18" charset="0"/>
              </a:rPr>
              <a:t>» і «</a:t>
            </a:r>
            <a:r>
              <a:rPr lang="uk-UA" sz="1400" i="1" dirty="0" err="1" smtClean="0">
                <a:latin typeface="Times New Roman" pitchFamily="18" charset="0"/>
                <a:cs typeface="Times New Roman" pitchFamily="18" charset="0"/>
              </a:rPr>
              <a:t>Кассіні</a:t>
            </a:r>
            <a:r>
              <a:rPr lang="uk-UA" sz="1400" i="1" dirty="0" smtClean="0">
                <a:latin typeface="Times New Roman" pitchFamily="18" charset="0"/>
                <a:cs typeface="Times New Roman" pitchFamily="18" charset="0"/>
              </a:rPr>
              <a:t>». Атмосфера Титану (а). Сонячне світло відбивається від моря небесного тіла (б).</a:t>
            </a:r>
          </a:p>
        </p:txBody>
      </p:sp>
      <p:pic>
        <p:nvPicPr>
          <p:cNvPr id="76804" name="Picture 2"/>
          <p:cNvPicPr>
            <a:picLocks noChangeAspect="1" noChangeArrowheads="1"/>
          </p:cNvPicPr>
          <p:nvPr/>
        </p:nvPicPr>
        <p:blipFill>
          <a:blip r:embed="rId2" cstate="print"/>
          <a:srcRect/>
          <a:stretch>
            <a:fillRect/>
          </a:stretch>
        </p:blipFill>
        <p:spPr bwMode="auto">
          <a:xfrm>
            <a:off x="467544" y="1162050"/>
            <a:ext cx="3733800" cy="2800350"/>
          </a:xfrm>
          <a:prstGeom prst="rect">
            <a:avLst/>
          </a:prstGeom>
          <a:noFill/>
          <a:ln w="9525">
            <a:noFill/>
            <a:miter lim="800000"/>
            <a:headEnd/>
            <a:tailEnd/>
          </a:ln>
        </p:spPr>
      </p:pic>
      <p:pic>
        <p:nvPicPr>
          <p:cNvPr id="76805" name="Picture 3"/>
          <p:cNvPicPr>
            <a:picLocks noChangeAspect="1" noChangeArrowheads="1"/>
          </p:cNvPicPr>
          <p:nvPr/>
        </p:nvPicPr>
        <p:blipFill>
          <a:blip r:embed="rId3" cstate="print"/>
          <a:srcRect/>
          <a:stretch>
            <a:fillRect/>
          </a:stretch>
        </p:blipFill>
        <p:spPr bwMode="auto">
          <a:xfrm>
            <a:off x="467544" y="3784600"/>
            <a:ext cx="3733800" cy="2800350"/>
          </a:xfrm>
          <a:prstGeom prst="rect">
            <a:avLst/>
          </a:prstGeom>
          <a:noFill/>
          <a:ln w="9525">
            <a:noFill/>
            <a:miter lim="800000"/>
            <a:headEnd/>
            <a:tailEnd/>
          </a:ln>
        </p:spPr>
      </p:pic>
      <p:pic>
        <p:nvPicPr>
          <p:cNvPr id="76807" name="Picture 7"/>
          <p:cNvPicPr>
            <a:picLocks noChangeAspect="1" noChangeArrowheads="1"/>
          </p:cNvPicPr>
          <p:nvPr/>
        </p:nvPicPr>
        <p:blipFill>
          <a:blip r:embed="rId4" cstate="print"/>
          <a:srcRect/>
          <a:stretch>
            <a:fillRect/>
          </a:stretch>
        </p:blipFill>
        <p:spPr bwMode="auto">
          <a:xfrm>
            <a:off x="4499992" y="5116445"/>
            <a:ext cx="1738313" cy="1422400"/>
          </a:xfrm>
          <a:prstGeom prst="rect">
            <a:avLst/>
          </a:prstGeom>
          <a:noFill/>
          <a:ln w="9525">
            <a:noFill/>
            <a:miter lim="800000"/>
            <a:headEnd/>
            <a:tailEnd/>
          </a:ln>
        </p:spPr>
      </p:pic>
      <p:sp>
        <p:nvSpPr>
          <p:cNvPr id="76808" name="Номер слайда 7"/>
          <p:cNvSpPr>
            <a:spLocks noGrp="1"/>
          </p:cNvSpPr>
          <p:nvPr>
            <p:ph type="sldNum" sz="quarter" idx="12"/>
          </p:nvPr>
        </p:nvSpPr>
        <p:spPr>
          <a:noFill/>
        </p:spPr>
        <p:txBody>
          <a:bodyPr/>
          <a:lstStyle/>
          <a:p>
            <a:fld id="{F98908ED-F9FF-4BF7-8EA2-669FE0C6C226}" type="slidenum">
              <a:rPr lang="ru-RU" smtClean="0">
                <a:latin typeface="Arial" pitchFamily="34" charset="0"/>
              </a:rPr>
              <a:pPr/>
              <a:t>127</a:t>
            </a:fld>
            <a:endParaRPr lang="ru-RU" smtClean="0">
              <a:latin typeface="Arial" pitchFamily="34" charset="0"/>
            </a:endParaRPr>
          </a:p>
        </p:txBody>
      </p:sp>
      <p:sp>
        <p:nvSpPr>
          <p:cNvPr id="76809"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7782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16216" y="5116445"/>
            <a:ext cx="1370012" cy="1370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ОКЕАН ТИТАНУ</a:t>
            </a:r>
            <a:endParaRPr lang="ru-RU" b="1" i="1" dirty="0" smtClean="0">
              <a:latin typeface="Arial" pitchFamily="34" charset="0"/>
              <a:cs typeface="Arial" pitchFamily="34" charset="0"/>
            </a:endParaRPr>
          </a:p>
        </p:txBody>
      </p:sp>
      <p:sp>
        <p:nvSpPr>
          <p:cNvPr id="77827" name="Содержимое 2"/>
          <p:cNvSpPr>
            <a:spLocks noGrp="1"/>
          </p:cNvSpPr>
          <p:nvPr>
            <p:ph idx="1"/>
          </p:nvPr>
        </p:nvSpPr>
        <p:spPr>
          <a:xfrm>
            <a:off x="4932363" y="1268760"/>
            <a:ext cx="3779837" cy="5084763"/>
          </a:xfrm>
        </p:spPr>
        <p:txBody>
          <a:bodyPr/>
          <a:lstStyle/>
          <a:p>
            <a:pPr marL="0" indent="0" algn="just"/>
            <a:r>
              <a:rPr lang="uk-UA" sz="1400" dirty="0" smtClean="0">
                <a:latin typeface="Times New Roman" pitchFamily="18" charset="0"/>
                <a:cs typeface="Times New Roman" pitchFamily="18" charset="0"/>
              </a:rPr>
              <a:t>Дані, зібрані зондом "</a:t>
            </a:r>
            <a:r>
              <a:rPr lang="uk-UA" sz="1400" dirty="0" err="1" smtClean="0">
                <a:latin typeface="Times New Roman" pitchFamily="18" charset="0"/>
                <a:cs typeface="Times New Roman" pitchFamily="18" charset="0"/>
              </a:rPr>
              <a:t>Кассіні</a:t>
            </a:r>
            <a:r>
              <a:rPr lang="uk-UA" sz="1400" dirty="0" smtClean="0">
                <a:latin typeface="Times New Roman" pitchFamily="18" charset="0"/>
                <a:cs typeface="Times New Roman" pitchFamily="18" charset="0"/>
              </a:rPr>
              <a:t>" під час прольотів повз Титана, стали кращим на сьогодні свідченням того, що найбільший супутник Сатурна </a:t>
            </a:r>
            <a:r>
              <a:rPr lang="uk-UA" sz="1400" b="1" i="1" dirty="0" smtClean="0">
                <a:solidFill>
                  <a:srgbClr val="C00000"/>
                </a:solidFill>
                <a:latin typeface="Times New Roman" pitchFamily="18" charset="0"/>
                <a:cs typeface="Times New Roman" pitchFamily="18" charset="0"/>
              </a:rPr>
              <a:t>має під товстою крижаною корою океан води. </a:t>
            </a:r>
            <a:r>
              <a:rPr lang="uk-UA" sz="1400" dirty="0" smtClean="0">
                <a:latin typeface="Times New Roman" pitchFamily="18" charset="0"/>
                <a:cs typeface="Times New Roman" pitchFamily="18" charset="0"/>
              </a:rPr>
              <a:t>Аналіз показав, що протягом орбітального циклу поверхня Титана може підніматися і опускатися на 10 м. Це говорить про те, що кора Титана піддається істотній деформації. Це може бути пояснено тим що крижана оболонка товщиною понад 100 км плаває на вершині «світового океану». Приливна деформація крижаної кори Титана не дає достатньої кількості тепла, щоб зберегти підземний океан в рідкому вигляді. Але енергія, що виділяється при розпаді радіоактивних елементів в ядрі супутника, а також хімічні реакції, що призводять до зневоднення силікатів, і невелика кількість аміаку в океані, швидше за все, не дозволяють океану замерзнути.</a:t>
            </a:r>
          </a:p>
        </p:txBody>
      </p:sp>
      <p:pic>
        <p:nvPicPr>
          <p:cNvPr id="77828" name="Picture 2"/>
          <p:cNvPicPr>
            <a:picLocks noChangeAspect="1" noChangeArrowheads="1"/>
          </p:cNvPicPr>
          <p:nvPr/>
        </p:nvPicPr>
        <p:blipFill>
          <a:blip r:embed="rId2" cstate="print"/>
          <a:srcRect/>
          <a:stretch>
            <a:fillRect/>
          </a:stretch>
        </p:blipFill>
        <p:spPr bwMode="auto">
          <a:xfrm>
            <a:off x="476250" y="1268760"/>
            <a:ext cx="4275138" cy="4389437"/>
          </a:xfrm>
          <a:prstGeom prst="rect">
            <a:avLst/>
          </a:prstGeom>
          <a:noFill/>
          <a:ln w="9525">
            <a:noFill/>
            <a:miter lim="800000"/>
            <a:headEnd/>
            <a:tailEnd/>
          </a:ln>
        </p:spPr>
      </p:pic>
      <p:sp>
        <p:nvSpPr>
          <p:cNvPr id="77829" name="Номер слайда 4"/>
          <p:cNvSpPr>
            <a:spLocks noGrp="1"/>
          </p:cNvSpPr>
          <p:nvPr>
            <p:ph type="sldNum" sz="quarter" idx="12"/>
          </p:nvPr>
        </p:nvSpPr>
        <p:spPr>
          <a:noFill/>
        </p:spPr>
        <p:txBody>
          <a:bodyPr/>
          <a:lstStyle/>
          <a:p>
            <a:fld id="{9E292E13-C162-434E-A911-702CB3C75DCD}" type="slidenum">
              <a:rPr lang="ru-RU" smtClean="0">
                <a:latin typeface="Arial" pitchFamily="34" charset="0"/>
              </a:rPr>
              <a:pPr/>
              <a:t>128</a:t>
            </a:fld>
            <a:endParaRPr lang="ru-RU" smtClean="0">
              <a:latin typeface="Arial" pitchFamily="34" charset="0"/>
            </a:endParaRPr>
          </a:p>
        </p:txBody>
      </p:sp>
      <p:sp>
        <p:nvSpPr>
          <p:cNvPr id="7783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Заголовок 1"/>
          <p:cNvSpPr>
            <a:spLocks noGrp="1"/>
          </p:cNvSpPr>
          <p:nvPr>
            <p:ph type="title"/>
          </p:nvPr>
        </p:nvSpPr>
        <p:spPr>
          <a:xfrm>
            <a:off x="482600" y="-99392"/>
            <a:ext cx="8229600" cy="1143000"/>
          </a:xfrm>
        </p:spPr>
        <p:txBody>
          <a:bodyPr/>
          <a:lstStyle/>
          <a:p>
            <a:r>
              <a:rPr lang="uk-UA" b="1" i="1" dirty="0" smtClean="0">
                <a:latin typeface="Arial" pitchFamily="34" charset="0"/>
                <a:cs typeface="Arial" pitchFamily="34" charset="0"/>
              </a:rPr>
              <a:t>КРІОВУЛКАНИ ЕНЦЕЛАДУ</a:t>
            </a:r>
            <a:endParaRPr lang="ru-RU" b="1" i="1" dirty="0" smtClean="0">
              <a:latin typeface="Arial" pitchFamily="34" charset="0"/>
              <a:cs typeface="Arial" pitchFamily="34" charset="0"/>
            </a:endParaRPr>
          </a:p>
        </p:txBody>
      </p:sp>
      <p:sp>
        <p:nvSpPr>
          <p:cNvPr id="75779" name="Содержимое 2"/>
          <p:cNvSpPr>
            <a:spLocks noGrp="1"/>
          </p:cNvSpPr>
          <p:nvPr>
            <p:ph idx="1"/>
          </p:nvPr>
        </p:nvSpPr>
        <p:spPr>
          <a:xfrm>
            <a:off x="4932040" y="908050"/>
            <a:ext cx="3960440" cy="5553422"/>
          </a:xfrm>
        </p:spPr>
        <p:txBody>
          <a:bodyPr>
            <a:noAutofit/>
          </a:bodyPr>
          <a:lstStyle/>
          <a:p>
            <a:pPr marL="0" indent="0" algn="just"/>
            <a:r>
              <a:rPr lang="uk-UA" sz="1300" b="1" i="1" dirty="0" err="1" smtClean="0">
                <a:solidFill>
                  <a:srgbClr val="C00000"/>
                </a:solidFill>
                <a:latin typeface="Times New Roman" pitchFamily="18" charset="0"/>
                <a:cs typeface="Times New Roman" pitchFamily="18" charset="0"/>
              </a:rPr>
              <a:t>Енцелад</a:t>
            </a:r>
            <a:r>
              <a:rPr lang="uk-UA" sz="1300" dirty="0" smtClean="0">
                <a:latin typeface="Times New Roman" pitchFamily="18" charset="0"/>
                <a:cs typeface="Times New Roman" pitchFamily="18" charset="0"/>
              </a:rPr>
              <a:t> - </a:t>
            </a:r>
            <a:r>
              <a:rPr lang="uk-UA" sz="1300" b="1" i="1" dirty="0" smtClean="0">
                <a:latin typeface="Times New Roman" pitchFamily="18" charset="0"/>
                <a:cs typeface="Times New Roman" pitchFamily="18" charset="0"/>
              </a:rPr>
              <a:t>шостий за розмірами супутник Сатурна</a:t>
            </a:r>
            <a:r>
              <a:rPr lang="uk-UA" sz="1300" dirty="0" smtClean="0">
                <a:latin typeface="Times New Roman" pitchFamily="18" charset="0"/>
                <a:cs typeface="Times New Roman" pitchFamily="18" charset="0"/>
              </a:rPr>
              <a:t>. Завдяки спостереженням космічного апарата «</a:t>
            </a:r>
            <a:r>
              <a:rPr lang="uk-UA" sz="1300" dirty="0" err="1" smtClean="0">
                <a:latin typeface="Times New Roman" pitchFamily="18" charset="0"/>
                <a:cs typeface="Times New Roman" pitchFamily="18" charset="0"/>
              </a:rPr>
              <a:t>Вояджер</a:t>
            </a:r>
            <a:r>
              <a:rPr lang="uk-UA" sz="1300" dirty="0" smtClean="0">
                <a:latin typeface="Times New Roman" pitchFamily="18" charset="0"/>
                <a:cs typeface="Times New Roman" pitchFamily="18" charset="0"/>
              </a:rPr>
              <a:t>» було встановлено, що діаметр </a:t>
            </a:r>
            <a:r>
              <a:rPr lang="uk-UA" sz="1300" dirty="0" err="1" smtClean="0">
                <a:latin typeface="Times New Roman" pitchFamily="18" charset="0"/>
                <a:cs typeface="Times New Roman" pitchFamily="18" charset="0"/>
              </a:rPr>
              <a:t>Енцелада</a:t>
            </a:r>
            <a:r>
              <a:rPr lang="uk-UA" sz="1300" dirty="0" smtClean="0">
                <a:latin typeface="Times New Roman" pitchFamily="18" charset="0"/>
                <a:cs typeface="Times New Roman" pitchFamily="18" charset="0"/>
              </a:rPr>
              <a:t> складає приблизно 500 км (близько 0,1 від діаметра найбільшого супутника Сатурна Титана) і що поверхня </a:t>
            </a:r>
            <a:r>
              <a:rPr lang="uk-UA" sz="1300" dirty="0" err="1" smtClean="0">
                <a:latin typeface="Times New Roman" pitchFamily="18" charset="0"/>
                <a:cs typeface="Times New Roman" pitchFamily="18" charset="0"/>
              </a:rPr>
              <a:t>Енцелада</a:t>
            </a:r>
            <a:r>
              <a:rPr lang="uk-UA" sz="1300" dirty="0" smtClean="0">
                <a:latin typeface="Times New Roman" pitchFamily="18" charset="0"/>
                <a:cs typeface="Times New Roman" pitchFamily="18" charset="0"/>
              </a:rPr>
              <a:t> відбиває майже все падаюче на неї сонячне світло. «</a:t>
            </a:r>
            <a:r>
              <a:rPr lang="uk-UA" sz="1300" dirty="0" err="1" smtClean="0">
                <a:latin typeface="Times New Roman" pitchFamily="18" charset="0"/>
                <a:cs typeface="Times New Roman" pitchFamily="18" charset="0"/>
              </a:rPr>
              <a:t>Вояджер</a:t>
            </a:r>
            <a:r>
              <a:rPr lang="uk-UA" sz="1300" dirty="0" smtClean="0">
                <a:latin typeface="Times New Roman" pitchFamily="18" charset="0"/>
                <a:cs typeface="Times New Roman" pitchFamily="18" charset="0"/>
              </a:rPr>
              <a:t>-2» виявив, що на поверхні невеликого супутника представлені різноманітні ландшафти: від старого рельєфу покритого кратерами, до молодого, на якому вік деяких ділянок не старший 100 млн. років.</a:t>
            </a:r>
          </a:p>
          <a:p>
            <a:pPr marL="0" indent="0" algn="just"/>
            <a:r>
              <a:rPr lang="uk-UA" sz="1300" dirty="0" smtClean="0">
                <a:latin typeface="Times New Roman" pitchFamily="18" charset="0"/>
                <a:cs typeface="Times New Roman" pitchFamily="18" charset="0"/>
              </a:rPr>
              <a:t>У 2005 році міжпланетному зонду "</a:t>
            </a:r>
            <a:r>
              <a:rPr lang="uk-UA" sz="1300" dirty="0" err="1" smtClean="0">
                <a:latin typeface="Times New Roman" pitchFamily="18" charset="0"/>
                <a:cs typeface="Times New Roman" pitchFamily="18" charset="0"/>
              </a:rPr>
              <a:t>Кассіні</a:t>
            </a:r>
            <a:r>
              <a:rPr lang="uk-UA" sz="1300" dirty="0" smtClean="0">
                <a:latin typeface="Times New Roman" pitchFamily="18" charset="0"/>
                <a:cs typeface="Times New Roman" pitchFamily="18" charset="0"/>
              </a:rPr>
              <a:t>" вдалося отримати більш детальні відомості про поверхню супутника і процесах, що відбуваються на ньому. </a:t>
            </a:r>
            <a:r>
              <a:rPr lang="uk-UA" sz="1300" b="1" i="1" dirty="0" smtClean="0">
                <a:solidFill>
                  <a:srgbClr val="C00000"/>
                </a:solidFill>
                <a:latin typeface="Times New Roman" pitchFamily="18" charset="0"/>
                <a:cs typeface="Times New Roman" pitchFamily="18" charset="0"/>
              </a:rPr>
              <a:t>Зокрема, вдалося розгледіти своєрідний багатий водою шлейф, що випаровується з південного полюса </a:t>
            </a:r>
            <a:r>
              <a:rPr lang="uk-UA" sz="1300" dirty="0" smtClean="0">
                <a:latin typeface="Times New Roman" pitchFamily="18" charset="0"/>
                <a:cs typeface="Times New Roman" pitchFamily="18" charset="0"/>
              </a:rPr>
              <a:t>(крижані фонтани, що ймовірно, сформували кільце E). Це відкриття, поряд з ознаками наявності внутрішнього тепла і малим числом ударних кратерів на південному полюсі, вказує на те, що геологічна активність на </a:t>
            </a:r>
            <a:r>
              <a:rPr lang="uk-UA" sz="1300" dirty="0" err="1" smtClean="0">
                <a:latin typeface="Times New Roman" pitchFamily="18" charset="0"/>
                <a:cs typeface="Times New Roman" pitchFamily="18" charset="0"/>
              </a:rPr>
              <a:t>Енцеладі</a:t>
            </a:r>
            <a:r>
              <a:rPr lang="uk-UA" sz="1300" dirty="0" smtClean="0">
                <a:latin typeface="Times New Roman" pitchFamily="18" charset="0"/>
                <a:cs typeface="Times New Roman" pitchFamily="18" charset="0"/>
              </a:rPr>
              <a:t> зберігається донині. Супутники у великих супутникових системах газових гігантів часто потрапляють у пастку орбітальних резонансів, які призводять до лібрації або орбітального ексцентриситету; </a:t>
            </a:r>
            <a:r>
              <a:rPr lang="uk-UA" sz="1300" b="1" i="1" dirty="0" smtClean="0">
                <a:latin typeface="Times New Roman" pitchFamily="18" charset="0"/>
                <a:cs typeface="Times New Roman" pitchFamily="18" charset="0"/>
              </a:rPr>
              <a:t>близькість до планети може викликати періодичне нагрівання надр супутника, що в принципі може пояснювати їх геологічну активність.</a:t>
            </a:r>
          </a:p>
        </p:txBody>
      </p:sp>
      <p:pic>
        <p:nvPicPr>
          <p:cNvPr id="75780" name="Picture 2"/>
          <p:cNvPicPr>
            <a:picLocks noChangeAspect="1" noChangeArrowheads="1"/>
          </p:cNvPicPr>
          <p:nvPr/>
        </p:nvPicPr>
        <p:blipFill>
          <a:blip r:embed="rId2" cstate="print"/>
          <a:srcRect/>
          <a:stretch>
            <a:fillRect/>
          </a:stretch>
        </p:blipFill>
        <p:spPr bwMode="auto">
          <a:xfrm>
            <a:off x="2457450" y="908050"/>
            <a:ext cx="2365375" cy="2700338"/>
          </a:xfrm>
          <a:prstGeom prst="rect">
            <a:avLst/>
          </a:prstGeom>
          <a:noFill/>
          <a:ln w="9525">
            <a:noFill/>
            <a:miter lim="800000"/>
            <a:headEnd/>
            <a:tailEnd/>
          </a:ln>
        </p:spPr>
      </p:pic>
      <p:pic>
        <p:nvPicPr>
          <p:cNvPr id="75781" name="Picture 3"/>
          <p:cNvPicPr>
            <a:picLocks noChangeAspect="1" noChangeArrowheads="1"/>
          </p:cNvPicPr>
          <p:nvPr/>
        </p:nvPicPr>
        <p:blipFill>
          <a:blip r:embed="rId3" cstate="print"/>
          <a:srcRect/>
          <a:stretch>
            <a:fillRect/>
          </a:stretch>
        </p:blipFill>
        <p:spPr bwMode="auto">
          <a:xfrm>
            <a:off x="206375" y="3294063"/>
            <a:ext cx="4635500" cy="3270250"/>
          </a:xfrm>
          <a:prstGeom prst="rect">
            <a:avLst/>
          </a:prstGeom>
          <a:noFill/>
          <a:ln w="9525">
            <a:noFill/>
            <a:miter lim="800000"/>
            <a:headEnd/>
            <a:tailEnd/>
          </a:ln>
        </p:spPr>
      </p:pic>
      <p:pic>
        <p:nvPicPr>
          <p:cNvPr id="75782" name="Picture 4"/>
          <p:cNvPicPr>
            <a:picLocks noChangeAspect="1" noChangeArrowheads="1"/>
          </p:cNvPicPr>
          <p:nvPr/>
        </p:nvPicPr>
        <p:blipFill>
          <a:blip r:embed="rId4" cstate="print"/>
          <a:srcRect/>
          <a:stretch>
            <a:fillRect/>
          </a:stretch>
        </p:blipFill>
        <p:spPr bwMode="auto">
          <a:xfrm>
            <a:off x="206375" y="908050"/>
            <a:ext cx="2185988" cy="2386013"/>
          </a:xfrm>
          <a:prstGeom prst="rect">
            <a:avLst/>
          </a:prstGeom>
          <a:noFill/>
          <a:ln w="9525">
            <a:noFill/>
            <a:miter lim="800000"/>
            <a:headEnd/>
            <a:tailEnd/>
          </a:ln>
        </p:spPr>
      </p:pic>
      <p:sp>
        <p:nvSpPr>
          <p:cNvPr id="75783" name="Номер слайда 6"/>
          <p:cNvSpPr>
            <a:spLocks noGrp="1"/>
          </p:cNvSpPr>
          <p:nvPr>
            <p:ph type="sldNum" sz="quarter" idx="12"/>
          </p:nvPr>
        </p:nvSpPr>
        <p:spPr>
          <a:noFill/>
        </p:spPr>
        <p:txBody>
          <a:bodyPr/>
          <a:lstStyle/>
          <a:p>
            <a:fld id="{D2AC1EEB-C50A-4662-B0C8-95EBCE73C23C}" type="slidenum">
              <a:rPr lang="ru-RU" smtClean="0">
                <a:latin typeface="Arial" pitchFamily="34" charset="0"/>
              </a:rPr>
              <a:pPr/>
              <a:t>129</a:t>
            </a:fld>
            <a:endParaRPr lang="ru-RU" smtClean="0">
              <a:latin typeface="Arial" pitchFamily="34" charset="0"/>
            </a:endParaRPr>
          </a:p>
        </p:txBody>
      </p:sp>
      <p:sp>
        <p:nvSpPr>
          <p:cNvPr id="7578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a:xfrm>
            <a:off x="714348" y="142852"/>
            <a:ext cx="7772400" cy="1143000"/>
          </a:xfrm>
        </p:spPr>
        <p:txBody>
          <a:bodyPr>
            <a:normAutofit fontScale="90000"/>
          </a:bodyPr>
          <a:lstStyle/>
          <a:p>
            <a:r>
              <a:rPr lang="uk-UA" sz="3600" b="1" i="1" dirty="0" smtClean="0">
                <a:latin typeface="Arial" pitchFamily="34" charset="0"/>
                <a:cs typeface="Arial" pitchFamily="34" charset="0"/>
              </a:rPr>
              <a:t>ХАРАКТЕРИСТИКИ </a:t>
            </a:r>
            <a:r>
              <a:rPr lang="uk-UA" sz="3600" b="1" i="1" dirty="0" smtClean="0">
                <a:solidFill>
                  <a:schemeClr val="tx1"/>
                </a:solidFill>
                <a:latin typeface="Arial" pitchFamily="34" charset="0"/>
                <a:cs typeface="Arial" pitchFamily="34" charset="0"/>
              </a:rPr>
              <a:t>ФУНДАМЕНТАЛЬНИХ ВЗАЄМОДІЙ</a:t>
            </a:r>
            <a:endParaRPr lang="ru-RU" sz="3600" b="1" i="1" dirty="0" smtClean="0">
              <a:solidFill>
                <a:schemeClr val="tx1"/>
              </a:solidFill>
              <a:latin typeface="Arial" pitchFamily="34" charset="0"/>
              <a:cs typeface="Arial" pitchFamily="34" charset="0"/>
            </a:endParaRPr>
          </a:p>
        </p:txBody>
      </p:sp>
      <p:graphicFrame>
        <p:nvGraphicFramePr>
          <p:cNvPr id="1026" name="Object 2"/>
          <p:cNvGraphicFramePr>
            <a:graphicFrameLocks noChangeAspect="1"/>
          </p:cNvGraphicFramePr>
          <p:nvPr/>
        </p:nvGraphicFramePr>
        <p:xfrm>
          <a:off x="4267200" y="3078163"/>
          <a:ext cx="914400" cy="550862"/>
        </p:xfrm>
        <a:graphic>
          <a:graphicData uri="http://schemas.openxmlformats.org/presentationml/2006/ole">
            <p:oleObj spid="_x0000_s1186" r:id="rId3" imgW="698500" imgH="419100" progId="Equation.3">
              <p:embed/>
            </p:oleObj>
          </a:graphicData>
        </a:graphic>
      </p:graphicFrame>
      <p:grpSp>
        <p:nvGrpSpPr>
          <p:cNvPr id="2" name="Group 120"/>
          <p:cNvGrpSpPr>
            <a:grpSpLocks/>
          </p:cNvGrpSpPr>
          <p:nvPr/>
        </p:nvGrpSpPr>
        <p:grpSpPr bwMode="auto">
          <a:xfrm>
            <a:off x="304800" y="1447800"/>
            <a:ext cx="8382000" cy="4800600"/>
            <a:chOff x="-3" y="400"/>
            <a:chExt cx="3341" cy="4264"/>
          </a:xfrm>
        </p:grpSpPr>
        <p:grpSp>
          <p:nvGrpSpPr>
            <p:cNvPr id="3" name="Group 118"/>
            <p:cNvGrpSpPr>
              <a:grpSpLocks/>
            </p:cNvGrpSpPr>
            <p:nvPr/>
          </p:nvGrpSpPr>
          <p:grpSpPr bwMode="auto">
            <a:xfrm>
              <a:off x="0" y="403"/>
              <a:ext cx="3335" cy="4258"/>
              <a:chOff x="0" y="403"/>
              <a:chExt cx="3335" cy="4258"/>
            </a:xfrm>
          </p:grpSpPr>
          <p:grpSp>
            <p:nvGrpSpPr>
              <p:cNvPr id="4" name="Group 47"/>
              <p:cNvGrpSpPr>
                <a:grpSpLocks/>
              </p:cNvGrpSpPr>
              <p:nvPr/>
            </p:nvGrpSpPr>
            <p:grpSpPr bwMode="auto">
              <a:xfrm>
                <a:off x="0" y="403"/>
                <a:ext cx="514" cy="1381"/>
                <a:chOff x="0" y="403"/>
                <a:chExt cx="514" cy="1381"/>
              </a:xfrm>
            </p:grpSpPr>
            <p:sp>
              <p:nvSpPr>
                <p:cNvPr id="1146" name="Rectangle 10"/>
                <p:cNvSpPr>
                  <a:spLocks noChangeArrowheads="1"/>
                </p:cNvSpPr>
                <p:nvPr/>
              </p:nvSpPr>
              <p:spPr bwMode="auto">
                <a:xfrm>
                  <a:off x="43" y="403"/>
                  <a:ext cx="428" cy="1381"/>
                </a:xfrm>
                <a:prstGeom prst="rect">
                  <a:avLst/>
                </a:prstGeom>
                <a:noFill/>
                <a:ln w="9525">
                  <a:noFill/>
                  <a:miter lim="800000"/>
                  <a:headEnd/>
                  <a:tailEnd/>
                </a:ln>
              </p:spPr>
              <p:txBody>
                <a:bodyPr/>
                <a:lstStyle/>
                <a:p>
                  <a:pPr algn="just"/>
                  <a:r>
                    <a:rPr lang="uk-UA" sz="1400" dirty="0">
                      <a:solidFill>
                        <a:srgbClr val="000000"/>
                      </a:solidFill>
                      <a:cs typeface="Times New Roman" pitchFamily="18" charset="0"/>
                    </a:rPr>
                    <a:t>Взаємодія</a:t>
                  </a:r>
                </a:p>
                <a:p>
                  <a:pPr algn="just" eaLnBrk="0" hangingPunct="0"/>
                  <a:endParaRPr lang="uk-UA" sz="1600" dirty="0"/>
                </a:p>
              </p:txBody>
            </p:sp>
            <p:sp>
              <p:nvSpPr>
                <p:cNvPr id="1147" name="Rectangle 46"/>
                <p:cNvSpPr>
                  <a:spLocks noChangeArrowheads="1"/>
                </p:cNvSpPr>
                <p:nvPr/>
              </p:nvSpPr>
              <p:spPr bwMode="auto">
                <a:xfrm>
                  <a:off x="0" y="403"/>
                  <a:ext cx="514" cy="1381"/>
                </a:xfrm>
                <a:prstGeom prst="rect">
                  <a:avLst/>
                </a:prstGeom>
                <a:noFill/>
                <a:ln w="7">
                  <a:solidFill>
                    <a:srgbClr val="A0A0A0"/>
                  </a:solidFill>
                  <a:miter lim="800000"/>
                  <a:headEnd/>
                  <a:tailEnd/>
                </a:ln>
              </p:spPr>
              <p:txBody>
                <a:bodyPr/>
                <a:lstStyle/>
                <a:p>
                  <a:endParaRPr lang="uk-UA"/>
                </a:p>
              </p:txBody>
            </p:sp>
          </p:grpSp>
          <p:grpSp>
            <p:nvGrpSpPr>
              <p:cNvPr id="5" name="Group 49"/>
              <p:cNvGrpSpPr>
                <a:grpSpLocks/>
              </p:cNvGrpSpPr>
              <p:nvPr/>
            </p:nvGrpSpPr>
            <p:grpSpPr bwMode="auto">
              <a:xfrm>
                <a:off x="514" y="403"/>
                <a:ext cx="483" cy="1381"/>
                <a:chOff x="514" y="403"/>
                <a:chExt cx="483" cy="1381"/>
              </a:xfrm>
            </p:grpSpPr>
            <p:sp>
              <p:nvSpPr>
                <p:cNvPr id="1144" name="Rectangle 11"/>
                <p:cNvSpPr>
                  <a:spLocks noChangeArrowheads="1"/>
                </p:cNvSpPr>
                <p:nvPr/>
              </p:nvSpPr>
              <p:spPr bwMode="auto">
                <a:xfrm>
                  <a:off x="557" y="403"/>
                  <a:ext cx="397" cy="1381"/>
                </a:xfrm>
                <a:prstGeom prst="rect">
                  <a:avLst/>
                </a:prstGeom>
                <a:noFill/>
                <a:ln w="9525">
                  <a:noFill/>
                  <a:miter lim="800000"/>
                  <a:headEnd/>
                  <a:tailEnd/>
                </a:ln>
              </p:spPr>
              <p:txBody>
                <a:bodyPr/>
                <a:lstStyle/>
                <a:p>
                  <a:pPr algn="just"/>
                  <a:r>
                    <a:rPr lang="uk-UA" sz="1400" dirty="0">
                      <a:solidFill>
                        <a:srgbClr val="000000"/>
                      </a:solidFill>
                      <a:cs typeface="Times New Roman" pitchFamily="18" charset="0"/>
                    </a:rPr>
                    <a:t>Джерело</a:t>
                  </a:r>
                </a:p>
                <a:p>
                  <a:pPr algn="just" eaLnBrk="0" hangingPunct="0"/>
                  <a:endParaRPr lang="uk-UA" sz="1600" dirty="0"/>
                </a:p>
              </p:txBody>
            </p:sp>
            <p:sp>
              <p:nvSpPr>
                <p:cNvPr id="1145" name="Rectangle 48"/>
                <p:cNvSpPr>
                  <a:spLocks noChangeArrowheads="1"/>
                </p:cNvSpPr>
                <p:nvPr/>
              </p:nvSpPr>
              <p:spPr bwMode="auto">
                <a:xfrm>
                  <a:off x="514" y="403"/>
                  <a:ext cx="483" cy="1381"/>
                </a:xfrm>
                <a:prstGeom prst="rect">
                  <a:avLst/>
                </a:prstGeom>
                <a:noFill/>
                <a:ln w="7">
                  <a:solidFill>
                    <a:srgbClr val="A0A0A0"/>
                  </a:solidFill>
                  <a:miter lim="800000"/>
                  <a:headEnd/>
                  <a:tailEnd/>
                </a:ln>
              </p:spPr>
              <p:txBody>
                <a:bodyPr/>
                <a:lstStyle/>
                <a:p>
                  <a:endParaRPr lang="uk-UA"/>
                </a:p>
              </p:txBody>
            </p:sp>
          </p:grpSp>
          <p:grpSp>
            <p:nvGrpSpPr>
              <p:cNvPr id="6" name="Group 51"/>
              <p:cNvGrpSpPr>
                <a:grpSpLocks/>
              </p:cNvGrpSpPr>
              <p:nvPr/>
            </p:nvGrpSpPr>
            <p:grpSpPr bwMode="auto">
              <a:xfrm>
                <a:off x="997" y="403"/>
                <a:ext cx="514" cy="1381"/>
                <a:chOff x="997" y="403"/>
                <a:chExt cx="514" cy="1381"/>
              </a:xfrm>
            </p:grpSpPr>
            <p:sp>
              <p:nvSpPr>
                <p:cNvPr id="19468" name="Rectangle 12"/>
                <p:cNvSpPr>
                  <a:spLocks noChangeArrowheads="1"/>
                </p:cNvSpPr>
                <p:nvPr/>
              </p:nvSpPr>
              <p:spPr bwMode="auto">
                <a:xfrm>
                  <a:off x="1040" y="403"/>
                  <a:ext cx="428" cy="1379"/>
                </a:xfrm>
                <a:prstGeom prst="rect">
                  <a:avLst/>
                </a:prstGeom>
                <a:noFill/>
                <a:ln w="9525">
                  <a:noFill/>
                  <a:miter lim="800000"/>
                  <a:headEnd/>
                  <a:tailEnd/>
                </a:ln>
                <a:effectLst/>
              </p:spPr>
              <p:txBody>
                <a:bodyPr/>
                <a:lstStyle/>
                <a:p>
                  <a:pPr>
                    <a:defRPr/>
                  </a:pPr>
                  <a:r>
                    <a:rPr lang="uk-UA" sz="1200" dirty="0">
                      <a:solidFill>
                        <a:srgbClr val="000000"/>
                      </a:solidFill>
                      <a:cs typeface="Times New Roman" pitchFamily="18" charset="0"/>
                    </a:rPr>
                    <a:t>  </a:t>
                  </a:r>
                  <a:r>
                    <a:rPr lang="uk-UA" sz="1400" dirty="0">
                      <a:solidFill>
                        <a:srgbClr val="000000"/>
                      </a:solidFill>
                      <a:cs typeface="Times New Roman" pitchFamily="18" charset="0"/>
                    </a:rPr>
                    <a:t>Обмінна</a:t>
                  </a:r>
                </a:p>
                <a:p>
                  <a:pPr eaLnBrk="0" hangingPunct="0">
                    <a:defRPr/>
                  </a:pPr>
                  <a:r>
                    <a:rPr lang="uk-UA" sz="1400" dirty="0">
                      <a:solidFill>
                        <a:srgbClr val="000000"/>
                      </a:solidFill>
                      <a:cs typeface="Times New Roman" pitchFamily="18" charset="0"/>
                    </a:rPr>
                    <a:t>   частинка</a:t>
                  </a:r>
                </a:p>
                <a:p>
                  <a:pPr eaLnBrk="0" hangingPunct="0">
                    <a:defRPr/>
                  </a:pPr>
                  <a:r>
                    <a:rPr lang="uk-UA" sz="1400" dirty="0">
                      <a:solidFill>
                        <a:srgbClr val="000000"/>
                      </a:solidFill>
                      <a:cs typeface="Times New Roman" pitchFamily="18" charset="0"/>
                    </a:rPr>
                    <a:t>  та її спін</a:t>
                  </a:r>
                </a:p>
                <a:p>
                  <a:pPr indent="-68263" algn="just" eaLnBrk="0" hangingPunct="0">
                    <a:defRPr/>
                  </a:pPr>
                  <a:r>
                    <a:rPr lang="uk-UA" sz="1600" dirty="0">
                      <a:solidFill>
                        <a:srgbClr val="000000"/>
                      </a:solidFill>
                      <a:cs typeface="Times New Roman" pitchFamily="18" charset="0"/>
                    </a:rPr>
                    <a:t>        </a:t>
                  </a:r>
                  <a:r>
                    <a:rPr lang="uk-UA" sz="1600" i="1" dirty="0">
                      <a:solidFill>
                        <a:srgbClr val="000000"/>
                      </a:solidFill>
                      <a:cs typeface="Times New Roman" pitchFamily="18" charset="0"/>
                    </a:rPr>
                    <a:t>J</a:t>
                  </a:r>
                  <a:endParaRPr lang="uk-UA" sz="1600" dirty="0">
                    <a:solidFill>
                      <a:srgbClr val="000000"/>
                    </a:solidFill>
                    <a:cs typeface="Times New Roman" pitchFamily="18" charset="0"/>
                  </a:endParaRPr>
                </a:p>
                <a:p>
                  <a:pPr indent="-68263" algn="just" eaLnBrk="0" hangingPunct="0">
                    <a:defRPr/>
                  </a:pPr>
                  <a:endParaRPr lang="uk-UA" sz="1600" dirty="0"/>
                </a:p>
              </p:txBody>
            </p:sp>
            <p:sp>
              <p:nvSpPr>
                <p:cNvPr id="1143" name="Rectangle 50"/>
                <p:cNvSpPr>
                  <a:spLocks noChangeArrowheads="1"/>
                </p:cNvSpPr>
                <p:nvPr/>
              </p:nvSpPr>
              <p:spPr bwMode="auto">
                <a:xfrm>
                  <a:off x="997" y="403"/>
                  <a:ext cx="514" cy="1381"/>
                </a:xfrm>
                <a:prstGeom prst="rect">
                  <a:avLst/>
                </a:prstGeom>
                <a:noFill/>
                <a:ln w="7">
                  <a:solidFill>
                    <a:srgbClr val="A0A0A0"/>
                  </a:solidFill>
                  <a:miter lim="800000"/>
                  <a:headEnd/>
                  <a:tailEnd/>
                </a:ln>
              </p:spPr>
              <p:txBody>
                <a:bodyPr/>
                <a:lstStyle/>
                <a:p>
                  <a:endParaRPr lang="uk-UA"/>
                </a:p>
              </p:txBody>
            </p:sp>
          </p:grpSp>
          <p:grpSp>
            <p:nvGrpSpPr>
              <p:cNvPr id="7" name="Group 53"/>
              <p:cNvGrpSpPr>
                <a:grpSpLocks/>
              </p:cNvGrpSpPr>
              <p:nvPr/>
            </p:nvGrpSpPr>
            <p:grpSpPr bwMode="auto">
              <a:xfrm>
                <a:off x="1511" y="403"/>
                <a:ext cx="1028" cy="518"/>
                <a:chOff x="1511" y="403"/>
                <a:chExt cx="1028" cy="518"/>
              </a:xfrm>
            </p:grpSpPr>
            <p:sp>
              <p:nvSpPr>
                <p:cNvPr id="1140" name="Rectangle 13"/>
                <p:cNvSpPr>
                  <a:spLocks noChangeArrowheads="1"/>
                </p:cNvSpPr>
                <p:nvPr/>
              </p:nvSpPr>
              <p:spPr bwMode="auto">
                <a:xfrm>
                  <a:off x="1554" y="403"/>
                  <a:ext cx="942" cy="51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Константа взаємодії</a:t>
                  </a:r>
                </a:p>
                <a:p>
                  <a:pPr algn="ctr" eaLnBrk="0" hangingPunct="0"/>
                  <a:endParaRPr lang="uk-UA" sz="1600"/>
                </a:p>
              </p:txBody>
            </p:sp>
            <p:sp>
              <p:nvSpPr>
                <p:cNvPr id="1141" name="Rectangle 52"/>
                <p:cNvSpPr>
                  <a:spLocks noChangeArrowheads="1"/>
                </p:cNvSpPr>
                <p:nvPr/>
              </p:nvSpPr>
              <p:spPr bwMode="auto">
                <a:xfrm>
                  <a:off x="1511" y="403"/>
                  <a:ext cx="1028" cy="518"/>
                </a:xfrm>
                <a:prstGeom prst="rect">
                  <a:avLst/>
                </a:prstGeom>
                <a:noFill/>
                <a:ln w="7">
                  <a:solidFill>
                    <a:srgbClr val="A0A0A0"/>
                  </a:solidFill>
                  <a:miter lim="800000"/>
                  <a:headEnd/>
                  <a:tailEnd/>
                </a:ln>
              </p:spPr>
              <p:txBody>
                <a:bodyPr/>
                <a:lstStyle/>
                <a:p>
                  <a:endParaRPr lang="uk-UA"/>
                </a:p>
              </p:txBody>
            </p:sp>
          </p:grpSp>
          <p:grpSp>
            <p:nvGrpSpPr>
              <p:cNvPr id="8" name="Group 55"/>
              <p:cNvGrpSpPr>
                <a:grpSpLocks/>
              </p:cNvGrpSpPr>
              <p:nvPr/>
            </p:nvGrpSpPr>
            <p:grpSpPr bwMode="auto">
              <a:xfrm>
                <a:off x="2539" y="403"/>
                <a:ext cx="426" cy="1381"/>
                <a:chOff x="2539" y="403"/>
                <a:chExt cx="426" cy="1381"/>
              </a:xfrm>
            </p:grpSpPr>
            <p:sp>
              <p:nvSpPr>
                <p:cNvPr id="19470" name="Rectangle 14"/>
                <p:cNvSpPr>
                  <a:spLocks noChangeArrowheads="1"/>
                </p:cNvSpPr>
                <p:nvPr/>
              </p:nvSpPr>
              <p:spPr bwMode="auto">
                <a:xfrm>
                  <a:off x="2582" y="403"/>
                  <a:ext cx="340" cy="1379"/>
                </a:xfrm>
                <a:prstGeom prst="rect">
                  <a:avLst/>
                </a:prstGeom>
                <a:noFill/>
                <a:ln w="9525">
                  <a:noFill/>
                  <a:miter lim="800000"/>
                  <a:headEnd/>
                  <a:tailEnd/>
                </a:ln>
                <a:effectLst/>
              </p:spPr>
              <p:txBody>
                <a:bodyPr/>
                <a:lstStyle/>
                <a:p>
                  <a:pPr algn="just">
                    <a:defRPr/>
                  </a:pPr>
                  <a:r>
                    <a:rPr lang="uk-UA" sz="1400" dirty="0">
                      <a:solidFill>
                        <a:srgbClr val="000000"/>
                      </a:solidFill>
                    </a:rPr>
                    <a:t>Р</a:t>
                  </a:r>
                  <a:r>
                    <a:rPr lang="uk-UA" sz="1400" dirty="0">
                      <a:solidFill>
                        <a:srgbClr val="000000"/>
                      </a:solidFill>
                      <a:cs typeface="Times New Roman" pitchFamily="18" charset="0"/>
                    </a:rPr>
                    <a:t>адіус дії </a:t>
                  </a:r>
                </a:p>
                <a:p>
                  <a:pPr indent="20638" algn="just" eaLnBrk="0" hangingPunct="0">
                    <a:defRPr/>
                  </a:pPr>
                  <a:r>
                    <a:rPr lang="uk-UA" sz="1600" i="1" dirty="0">
                      <a:solidFill>
                        <a:srgbClr val="000000"/>
                      </a:solidFill>
                      <a:cs typeface="Times New Roman" pitchFamily="18" charset="0"/>
                    </a:rPr>
                    <a:t>L</a:t>
                  </a:r>
                  <a:r>
                    <a:rPr lang="uk-UA" sz="1600" dirty="0">
                      <a:solidFill>
                        <a:srgbClr val="000000"/>
                      </a:solidFill>
                      <a:cs typeface="Times New Roman" pitchFamily="18" charset="0"/>
                    </a:rPr>
                    <a:t>, м</a:t>
                  </a:r>
                </a:p>
                <a:p>
                  <a:pPr indent="20638" algn="just" eaLnBrk="0" hangingPunct="0">
                    <a:defRPr/>
                  </a:pPr>
                  <a:endParaRPr lang="uk-UA" sz="1600" dirty="0"/>
                </a:p>
              </p:txBody>
            </p:sp>
            <p:sp>
              <p:nvSpPr>
                <p:cNvPr id="1139" name="Rectangle 54"/>
                <p:cNvSpPr>
                  <a:spLocks noChangeArrowheads="1"/>
                </p:cNvSpPr>
                <p:nvPr/>
              </p:nvSpPr>
              <p:spPr bwMode="auto">
                <a:xfrm>
                  <a:off x="2539" y="403"/>
                  <a:ext cx="426" cy="1381"/>
                </a:xfrm>
                <a:prstGeom prst="rect">
                  <a:avLst/>
                </a:prstGeom>
                <a:noFill/>
                <a:ln w="7">
                  <a:solidFill>
                    <a:srgbClr val="A0A0A0"/>
                  </a:solidFill>
                  <a:miter lim="800000"/>
                  <a:headEnd/>
                  <a:tailEnd/>
                </a:ln>
              </p:spPr>
              <p:txBody>
                <a:bodyPr/>
                <a:lstStyle/>
                <a:p>
                  <a:endParaRPr lang="uk-UA"/>
                </a:p>
              </p:txBody>
            </p:sp>
          </p:grpSp>
          <p:grpSp>
            <p:nvGrpSpPr>
              <p:cNvPr id="9" name="Group 57"/>
              <p:cNvGrpSpPr>
                <a:grpSpLocks/>
              </p:cNvGrpSpPr>
              <p:nvPr/>
            </p:nvGrpSpPr>
            <p:grpSpPr bwMode="auto">
              <a:xfrm>
                <a:off x="2965" y="403"/>
                <a:ext cx="370" cy="1381"/>
                <a:chOff x="2965" y="403"/>
                <a:chExt cx="370" cy="1381"/>
              </a:xfrm>
            </p:grpSpPr>
            <p:sp>
              <p:nvSpPr>
                <p:cNvPr id="1136" name="Rectangle 15"/>
                <p:cNvSpPr>
                  <a:spLocks noChangeArrowheads="1"/>
                </p:cNvSpPr>
                <p:nvPr/>
              </p:nvSpPr>
              <p:spPr bwMode="auto">
                <a:xfrm>
                  <a:off x="3008" y="403"/>
                  <a:ext cx="284" cy="1381"/>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Час життя</a:t>
                  </a:r>
                </a:p>
                <a:p>
                  <a:pPr algn="just" eaLnBrk="0" hangingPunct="0"/>
                  <a:r>
                    <a:rPr lang="uk-UA" sz="1600" i="1">
                      <a:solidFill>
                        <a:srgbClr val="000000"/>
                      </a:solidFill>
                      <a:cs typeface="Times New Roman" pitchFamily="18" charset="0"/>
                      <a:sym typeface="Symbol" pitchFamily="18" charset="2"/>
                    </a:rPr>
                    <a:t></a:t>
                  </a:r>
                  <a:r>
                    <a:rPr lang="uk-UA" sz="1600">
                      <a:solidFill>
                        <a:srgbClr val="000000"/>
                      </a:solidFill>
                      <a:cs typeface="Times New Roman" pitchFamily="18" charset="0"/>
                    </a:rPr>
                    <a:t>, с</a:t>
                  </a:r>
                  <a:endParaRPr lang="uk-UA" sz="1600" i="1">
                    <a:solidFill>
                      <a:srgbClr val="000000"/>
                    </a:solidFill>
                    <a:cs typeface="Times New Roman" pitchFamily="18" charset="0"/>
                    <a:sym typeface="Symbol" pitchFamily="18" charset="2"/>
                  </a:endParaRPr>
                </a:p>
                <a:p>
                  <a:pPr algn="just" eaLnBrk="0" hangingPunct="0"/>
                  <a:endParaRPr lang="uk-UA" sz="1600" i="1">
                    <a:solidFill>
                      <a:srgbClr val="000000"/>
                    </a:solidFill>
                    <a:cs typeface="Times New Roman" pitchFamily="18" charset="0"/>
                    <a:sym typeface="Symbol" pitchFamily="18" charset="2"/>
                  </a:endParaRPr>
                </a:p>
              </p:txBody>
            </p:sp>
            <p:sp>
              <p:nvSpPr>
                <p:cNvPr id="1137" name="Rectangle 56"/>
                <p:cNvSpPr>
                  <a:spLocks noChangeArrowheads="1"/>
                </p:cNvSpPr>
                <p:nvPr/>
              </p:nvSpPr>
              <p:spPr bwMode="auto">
                <a:xfrm>
                  <a:off x="2965" y="403"/>
                  <a:ext cx="370" cy="1381"/>
                </a:xfrm>
                <a:prstGeom prst="rect">
                  <a:avLst/>
                </a:prstGeom>
                <a:noFill/>
                <a:ln w="7">
                  <a:solidFill>
                    <a:srgbClr val="A0A0A0"/>
                  </a:solidFill>
                  <a:miter lim="800000"/>
                  <a:headEnd/>
                  <a:tailEnd/>
                </a:ln>
              </p:spPr>
              <p:txBody>
                <a:bodyPr/>
                <a:lstStyle/>
                <a:p>
                  <a:endParaRPr lang="uk-UA"/>
                </a:p>
              </p:txBody>
            </p:sp>
          </p:grpSp>
          <p:grpSp>
            <p:nvGrpSpPr>
              <p:cNvPr id="10" name="Group 59"/>
              <p:cNvGrpSpPr>
                <a:grpSpLocks/>
              </p:cNvGrpSpPr>
              <p:nvPr/>
            </p:nvGrpSpPr>
            <p:grpSpPr bwMode="auto">
              <a:xfrm>
                <a:off x="1511" y="921"/>
                <a:ext cx="514" cy="863"/>
                <a:chOff x="1511" y="921"/>
                <a:chExt cx="514" cy="863"/>
              </a:xfrm>
            </p:grpSpPr>
            <p:sp>
              <p:nvSpPr>
                <p:cNvPr id="1134" name="Rectangle 16"/>
                <p:cNvSpPr>
                  <a:spLocks noChangeArrowheads="1"/>
                </p:cNvSpPr>
                <p:nvPr/>
              </p:nvSpPr>
              <p:spPr bwMode="auto">
                <a:xfrm>
                  <a:off x="1554" y="921"/>
                  <a:ext cx="428" cy="863"/>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Вираз</a:t>
                  </a:r>
                </a:p>
                <a:p>
                  <a:pPr algn="just" eaLnBrk="0" hangingPunct="0"/>
                  <a:endParaRPr lang="uk-UA" sz="1400"/>
                </a:p>
              </p:txBody>
            </p:sp>
            <p:sp>
              <p:nvSpPr>
                <p:cNvPr id="1135" name="Rectangle 58"/>
                <p:cNvSpPr>
                  <a:spLocks noChangeArrowheads="1"/>
                </p:cNvSpPr>
                <p:nvPr/>
              </p:nvSpPr>
              <p:spPr bwMode="auto">
                <a:xfrm>
                  <a:off x="1511" y="921"/>
                  <a:ext cx="514" cy="863"/>
                </a:xfrm>
                <a:prstGeom prst="rect">
                  <a:avLst/>
                </a:prstGeom>
                <a:noFill/>
                <a:ln w="7">
                  <a:solidFill>
                    <a:srgbClr val="A0A0A0"/>
                  </a:solidFill>
                  <a:miter lim="800000"/>
                  <a:headEnd/>
                  <a:tailEnd/>
                </a:ln>
              </p:spPr>
              <p:txBody>
                <a:bodyPr/>
                <a:lstStyle/>
                <a:p>
                  <a:endParaRPr lang="uk-UA"/>
                </a:p>
              </p:txBody>
            </p:sp>
          </p:grpSp>
          <p:grpSp>
            <p:nvGrpSpPr>
              <p:cNvPr id="11" name="Group 61"/>
              <p:cNvGrpSpPr>
                <a:grpSpLocks/>
              </p:cNvGrpSpPr>
              <p:nvPr/>
            </p:nvGrpSpPr>
            <p:grpSpPr bwMode="auto">
              <a:xfrm>
                <a:off x="2025" y="921"/>
                <a:ext cx="514" cy="863"/>
                <a:chOff x="2025" y="921"/>
                <a:chExt cx="514" cy="863"/>
              </a:xfrm>
            </p:grpSpPr>
            <p:sp>
              <p:nvSpPr>
                <p:cNvPr id="1132" name="Rectangle 17"/>
                <p:cNvSpPr>
                  <a:spLocks noChangeArrowheads="1"/>
                </p:cNvSpPr>
                <p:nvPr/>
              </p:nvSpPr>
              <p:spPr bwMode="auto">
                <a:xfrm>
                  <a:off x="2068" y="921"/>
                  <a:ext cx="428" cy="863"/>
                </a:xfrm>
                <a:prstGeom prst="rect">
                  <a:avLst/>
                </a:prstGeom>
                <a:noFill/>
                <a:ln w="9525">
                  <a:noFill/>
                  <a:miter lim="800000"/>
                  <a:headEnd/>
                  <a:tailEnd/>
                </a:ln>
              </p:spPr>
              <p:txBody>
                <a:bodyPr/>
                <a:lstStyle/>
                <a:p>
                  <a:pPr indent="20638" algn="just"/>
                  <a:r>
                    <a:rPr lang="uk-UA" sz="1400">
                      <a:solidFill>
                        <a:srgbClr val="000000"/>
                      </a:solidFill>
                      <a:cs typeface="Times New Roman" pitchFamily="18" charset="0"/>
                    </a:rPr>
                    <a:t>Числове значення при </a:t>
                  </a:r>
                  <a:r>
                    <a:rPr lang="uk-UA" sz="1400" i="1">
                      <a:solidFill>
                        <a:srgbClr val="000000"/>
                      </a:solidFill>
                      <a:cs typeface="Times New Roman" pitchFamily="18" charset="0"/>
                    </a:rPr>
                    <a:t>m</a:t>
                  </a:r>
                  <a:r>
                    <a:rPr lang="uk-UA" sz="1400">
                      <a:solidFill>
                        <a:srgbClr val="000000"/>
                      </a:solidFill>
                      <a:cs typeface="Times New Roman" pitchFamily="18" charset="0"/>
                    </a:rPr>
                    <a:t> = </a:t>
                  </a:r>
                  <a:r>
                    <a:rPr lang="uk-UA" sz="1400" i="1">
                      <a:solidFill>
                        <a:srgbClr val="000000"/>
                      </a:solidFill>
                      <a:cs typeface="Times New Roman" pitchFamily="18" charset="0"/>
                    </a:rPr>
                    <a:t>m</a:t>
                  </a:r>
                  <a:r>
                    <a:rPr lang="uk-UA" sz="1400" i="1" baseline="-30000">
                      <a:solidFill>
                        <a:srgbClr val="000000"/>
                      </a:solidFill>
                      <a:cs typeface="Times New Roman" pitchFamily="18" charset="0"/>
                    </a:rPr>
                    <a:t>p</a:t>
                  </a:r>
                  <a:endParaRPr lang="uk-UA" sz="1400">
                    <a:solidFill>
                      <a:srgbClr val="000000"/>
                    </a:solidFill>
                    <a:cs typeface="Times New Roman" pitchFamily="18" charset="0"/>
                  </a:endParaRPr>
                </a:p>
                <a:p>
                  <a:pPr indent="20638" algn="just" eaLnBrk="0" hangingPunct="0"/>
                  <a:endParaRPr lang="uk-UA" sz="1400"/>
                </a:p>
              </p:txBody>
            </p:sp>
            <p:sp>
              <p:nvSpPr>
                <p:cNvPr id="1133" name="Rectangle 60"/>
                <p:cNvSpPr>
                  <a:spLocks noChangeArrowheads="1"/>
                </p:cNvSpPr>
                <p:nvPr/>
              </p:nvSpPr>
              <p:spPr bwMode="auto">
                <a:xfrm>
                  <a:off x="2025" y="921"/>
                  <a:ext cx="514" cy="863"/>
                </a:xfrm>
                <a:prstGeom prst="rect">
                  <a:avLst/>
                </a:prstGeom>
                <a:noFill/>
                <a:ln w="7">
                  <a:solidFill>
                    <a:srgbClr val="A0A0A0"/>
                  </a:solidFill>
                  <a:miter lim="800000"/>
                  <a:headEnd/>
                  <a:tailEnd/>
                </a:ln>
              </p:spPr>
              <p:txBody>
                <a:bodyPr/>
                <a:lstStyle/>
                <a:p>
                  <a:endParaRPr lang="uk-UA"/>
                </a:p>
              </p:txBody>
            </p:sp>
          </p:grpSp>
          <p:grpSp>
            <p:nvGrpSpPr>
              <p:cNvPr id="12" name="Group 63"/>
              <p:cNvGrpSpPr>
                <a:grpSpLocks/>
              </p:cNvGrpSpPr>
              <p:nvPr/>
            </p:nvGrpSpPr>
            <p:grpSpPr bwMode="auto">
              <a:xfrm>
                <a:off x="0" y="1784"/>
                <a:ext cx="514" cy="633"/>
                <a:chOff x="0" y="1784"/>
                <a:chExt cx="514" cy="633"/>
              </a:xfrm>
            </p:grpSpPr>
            <p:sp>
              <p:nvSpPr>
                <p:cNvPr id="1130" name="Rectangle 18"/>
                <p:cNvSpPr>
                  <a:spLocks noChangeArrowheads="1"/>
                </p:cNvSpPr>
                <p:nvPr/>
              </p:nvSpPr>
              <p:spPr bwMode="auto">
                <a:xfrm>
                  <a:off x="43" y="1784"/>
                  <a:ext cx="428" cy="633"/>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Гравіта-</a:t>
                  </a:r>
                </a:p>
                <a:p>
                  <a:pPr algn="just" eaLnBrk="0" hangingPunct="0"/>
                  <a:r>
                    <a:rPr lang="uk-UA" sz="1400">
                      <a:solidFill>
                        <a:srgbClr val="000000"/>
                      </a:solidFill>
                      <a:cs typeface="Times New Roman" pitchFamily="18" charset="0"/>
                    </a:rPr>
                    <a:t>ційна</a:t>
                  </a:r>
                </a:p>
                <a:p>
                  <a:pPr algn="just" eaLnBrk="0" hangingPunct="0"/>
                  <a:endParaRPr lang="uk-UA" sz="1600"/>
                </a:p>
              </p:txBody>
            </p:sp>
            <p:sp>
              <p:nvSpPr>
                <p:cNvPr id="1131" name="Rectangle 62"/>
                <p:cNvSpPr>
                  <a:spLocks noChangeArrowheads="1"/>
                </p:cNvSpPr>
                <p:nvPr/>
              </p:nvSpPr>
              <p:spPr bwMode="auto">
                <a:xfrm>
                  <a:off x="0" y="1784"/>
                  <a:ext cx="514" cy="633"/>
                </a:xfrm>
                <a:prstGeom prst="rect">
                  <a:avLst/>
                </a:prstGeom>
                <a:noFill/>
                <a:ln w="7">
                  <a:solidFill>
                    <a:srgbClr val="A0A0A0"/>
                  </a:solidFill>
                  <a:miter lim="800000"/>
                  <a:headEnd/>
                  <a:tailEnd/>
                </a:ln>
              </p:spPr>
              <p:txBody>
                <a:bodyPr/>
                <a:lstStyle/>
                <a:p>
                  <a:endParaRPr lang="uk-UA"/>
                </a:p>
              </p:txBody>
            </p:sp>
          </p:grpSp>
          <p:grpSp>
            <p:nvGrpSpPr>
              <p:cNvPr id="13" name="Group 65"/>
              <p:cNvGrpSpPr>
                <a:grpSpLocks/>
              </p:cNvGrpSpPr>
              <p:nvPr/>
            </p:nvGrpSpPr>
            <p:grpSpPr bwMode="auto">
              <a:xfrm>
                <a:off x="514" y="1784"/>
                <a:ext cx="483" cy="633"/>
                <a:chOff x="514" y="1784"/>
                <a:chExt cx="483" cy="633"/>
              </a:xfrm>
            </p:grpSpPr>
            <p:sp>
              <p:nvSpPr>
                <p:cNvPr id="1128" name="Rectangle 19"/>
                <p:cNvSpPr>
                  <a:spLocks noChangeArrowheads="1"/>
                </p:cNvSpPr>
                <p:nvPr/>
              </p:nvSpPr>
              <p:spPr bwMode="auto">
                <a:xfrm>
                  <a:off x="557" y="1784"/>
                  <a:ext cx="397" cy="633"/>
                </a:xfrm>
                <a:prstGeom prst="rect">
                  <a:avLst/>
                </a:prstGeom>
                <a:noFill/>
                <a:ln w="9525">
                  <a:noFill/>
                  <a:miter lim="800000"/>
                  <a:headEnd/>
                  <a:tailEnd/>
                </a:ln>
              </p:spPr>
              <p:txBody>
                <a:bodyPr/>
                <a:lstStyle/>
                <a:p>
                  <a:pPr algn="just"/>
                  <a:r>
                    <a:rPr lang="uk-UA" sz="1600">
                      <a:solidFill>
                        <a:srgbClr val="000000"/>
                      </a:solidFill>
                      <a:cs typeface="Times New Roman" pitchFamily="18" charset="0"/>
                    </a:rPr>
                    <a:t>Маса</a:t>
                  </a:r>
                </a:p>
                <a:p>
                  <a:pPr algn="just" eaLnBrk="0" hangingPunct="0"/>
                  <a:endParaRPr lang="uk-UA"/>
                </a:p>
              </p:txBody>
            </p:sp>
            <p:sp>
              <p:nvSpPr>
                <p:cNvPr id="1129" name="Rectangle 64"/>
                <p:cNvSpPr>
                  <a:spLocks noChangeArrowheads="1"/>
                </p:cNvSpPr>
                <p:nvPr/>
              </p:nvSpPr>
              <p:spPr bwMode="auto">
                <a:xfrm>
                  <a:off x="514" y="1784"/>
                  <a:ext cx="483" cy="633"/>
                </a:xfrm>
                <a:prstGeom prst="rect">
                  <a:avLst/>
                </a:prstGeom>
                <a:noFill/>
                <a:ln w="7">
                  <a:solidFill>
                    <a:srgbClr val="A0A0A0"/>
                  </a:solidFill>
                  <a:miter lim="800000"/>
                  <a:headEnd/>
                  <a:tailEnd/>
                </a:ln>
              </p:spPr>
              <p:txBody>
                <a:bodyPr/>
                <a:lstStyle/>
                <a:p>
                  <a:endParaRPr lang="uk-UA"/>
                </a:p>
              </p:txBody>
            </p:sp>
          </p:grpSp>
          <p:grpSp>
            <p:nvGrpSpPr>
              <p:cNvPr id="14" name="Group 67"/>
              <p:cNvGrpSpPr>
                <a:grpSpLocks/>
              </p:cNvGrpSpPr>
              <p:nvPr/>
            </p:nvGrpSpPr>
            <p:grpSpPr bwMode="auto">
              <a:xfrm>
                <a:off x="997" y="1784"/>
                <a:ext cx="514" cy="633"/>
                <a:chOff x="997" y="1784"/>
                <a:chExt cx="514" cy="633"/>
              </a:xfrm>
            </p:grpSpPr>
            <p:sp>
              <p:nvSpPr>
                <p:cNvPr id="1126" name="Rectangle 20"/>
                <p:cNvSpPr>
                  <a:spLocks noChangeArrowheads="1"/>
                </p:cNvSpPr>
                <p:nvPr/>
              </p:nvSpPr>
              <p:spPr bwMode="auto">
                <a:xfrm>
                  <a:off x="1040" y="1784"/>
                  <a:ext cx="428" cy="633"/>
                </a:xfrm>
                <a:prstGeom prst="rect">
                  <a:avLst/>
                </a:prstGeom>
                <a:noFill/>
                <a:ln w="9525">
                  <a:noFill/>
                  <a:miter lim="800000"/>
                  <a:headEnd/>
                  <a:tailEnd/>
                </a:ln>
              </p:spPr>
              <p:txBody>
                <a:bodyPr/>
                <a:lstStyle/>
                <a:p>
                  <a:pPr indent="-68263" algn="ctr"/>
                  <a:r>
                    <a:rPr lang="uk-UA" sz="1600">
                      <a:solidFill>
                        <a:srgbClr val="000000"/>
                      </a:solidFill>
                      <a:cs typeface="Times New Roman" pitchFamily="18" charset="0"/>
                    </a:rPr>
                    <a:t>Гравітон</a:t>
                  </a:r>
                </a:p>
                <a:p>
                  <a:pPr indent="-68263" algn="ctr" eaLnBrk="0" hangingPunct="0"/>
                  <a:r>
                    <a:rPr lang="uk-UA" sz="1600">
                      <a:solidFill>
                        <a:srgbClr val="000000"/>
                      </a:solidFill>
                      <a:cs typeface="Times New Roman" pitchFamily="18" charset="0"/>
                    </a:rPr>
                    <a:t> </a:t>
                  </a:r>
                  <a:r>
                    <a:rPr lang="uk-UA" sz="1600" i="1">
                      <a:solidFill>
                        <a:srgbClr val="000000"/>
                      </a:solidFill>
                      <a:cs typeface="Times New Roman" pitchFamily="18" charset="0"/>
                    </a:rPr>
                    <a:t>J</a:t>
                  </a:r>
                  <a:r>
                    <a:rPr lang="uk-UA" sz="1600">
                      <a:solidFill>
                        <a:srgbClr val="000000"/>
                      </a:solidFill>
                      <a:cs typeface="Times New Roman" pitchFamily="18" charset="0"/>
                    </a:rPr>
                    <a:t> =2</a:t>
                  </a:r>
                </a:p>
                <a:p>
                  <a:pPr indent="-68263" algn="ctr" eaLnBrk="0" hangingPunct="0"/>
                  <a:endParaRPr lang="uk-UA" sz="1600"/>
                </a:p>
              </p:txBody>
            </p:sp>
            <p:sp>
              <p:nvSpPr>
                <p:cNvPr id="1127" name="Rectangle 66"/>
                <p:cNvSpPr>
                  <a:spLocks noChangeArrowheads="1"/>
                </p:cNvSpPr>
                <p:nvPr/>
              </p:nvSpPr>
              <p:spPr bwMode="auto">
                <a:xfrm>
                  <a:off x="997" y="1784"/>
                  <a:ext cx="514" cy="633"/>
                </a:xfrm>
                <a:prstGeom prst="rect">
                  <a:avLst/>
                </a:prstGeom>
                <a:noFill/>
                <a:ln w="7">
                  <a:solidFill>
                    <a:srgbClr val="A0A0A0"/>
                  </a:solidFill>
                  <a:miter lim="800000"/>
                  <a:headEnd/>
                  <a:tailEnd/>
                </a:ln>
              </p:spPr>
              <p:txBody>
                <a:bodyPr/>
                <a:lstStyle/>
                <a:p>
                  <a:endParaRPr lang="uk-UA"/>
                </a:p>
              </p:txBody>
            </p:sp>
          </p:grpSp>
          <p:grpSp>
            <p:nvGrpSpPr>
              <p:cNvPr id="15" name="Group 69"/>
              <p:cNvGrpSpPr>
                <a:grpSpLocks/>
              </p:cNvGrpSpPr>
              <p:nvPr/>
            </p:nvGrpSpPr>
            <p:grpSpPr bwMode="auto">
              <a:xfrm>
                <a:off x="1511" y="1784"/>
                <a:ext cx="514" cy="633"/>
                <a:chOff x="1511" y="1784"/>
                <a:chExt cx="514" cy="633"/>
              </a:xfrm>
            </p:grpSpPr>
            <p:sp>
              <p:nvSpPr>
                <p:cNvPr id="1124" name="Rectangle 21"/>
                <p:cNvSpPr>
                  <a:spLocks noChangeArrowheads="1" noTextEdit="1"/>
                </p:cNvSpPr>
                <p:nvPr/>
              </p:nvSpPr>
              <p:spPr bwMode="auto">
                <a:xfrm>
                  <a:off x="1554" y="1784"/>
                  <a:ext cx="428" cy="633"/>
                </a:xfrm>
                <a:prstGeom prst="rect">
                  <a:avLst/>
                </a:prstGeom>
                <a:noFill/>
                <a:ln w="9525">
                  <a:noFill/>
                  <a:miter lim="800000"/>
                  <a:headEnd/>
                  <a:tailEnd/>
                </a:ln>
              </p:spPr>
              <p:txBody>
                <a:bodyPr>
                  <a:spAutoFit/>
                </a:bodyPr>
                <a:lstStyle/>
                <a:p>
                  <a:endParaRPr lang="ru-RU"/>
                </a:p>
              </p:txBody>
            </p:sp>
            <p:sp>
              <p:nvSpPr>
                <p:cNvPr id="1125" name="Rectangle 68"/>
                <p:cNvSpPr>
                  <a:spLocks noChangeArrowheads="1"/>
                </p:cNvSpPr>
                <p:nvPr/>
              </p:nvSpPr>
              <p:spPr bwMode="auto">
                <a:xfrm>
                  <a:off x="1511" y="1784"/>
                  <a:ext cx="514" cy="633"/>
                </a:xfrm>
                <a:prstGeom prst="rect">
                  <a:avLst/>
                </a:prstGeom>
                <a:noFill/>
                <a:ln w="7">
                  <a:solidFill>
                    <a:srgbClr val="A0A0A0"/>
                  </a:solidFill>
                  <a:miter lim="800000"/>
                  <a:headEnd/>
                  <a:tailEnd/>
                </a:ln>
              </p:spPr>
              <p:txBody>
                <a:bodyPr/>
                <a:lstStyle/>
                <a:p>
                  <a:endParaRPr lang="uk-UA"/>
                </a:p>
              </p:txBody>
            </p:sp>
          </p:grpSp>
          <p:grpSp>
            <p:nvGrpSpPr>
              <p:cNvPr id="16" name="Group 71"/>
              <p:cNvGrpSpPr>
                <a:grpSpLocks/>
              </p:cNvGrpSpPr>
              <p:nvPr/>
            </p:nvGrpSpPr>
            <p:grpSpPr bwMode="auto">
              <a:xfrm>
                <a:off x="2025" y="1784"/>
                <a:ext cx="514" cy="633"/>
                <a:chOff x="2025" y="1784"/>
                <a:chExt cx="514" cy="633"/>
              </a:xfrm>
            </p:grpSpPr>
            <p:sp>
              <p:nvSpPr>
                <p:cNvPr id="1122" name="Rectangle 22"/>
                <p:cNvSpPr>
                  <a:spLocks noChangeArrowheads="1"/>
                </p:cNvSpPr>
                <p:nvPr/>
              </p:nvSpPr>
              <p:spPr bwMode="auto">
                <a:xfrm>
                  <a:off x="2068" y="1784"/>
                  <a:ext cx="428" cy="633"/>
                </a:xfrm>
                <a:prstGeom prst="rect">
                  <a:avLst/>
                </a:prstGeom>
                <a:noFill/>
                <a:ln w="9525">
                  <a:noFill/>
                  <a:miter lim="800000"/>
                  <a:headEnd/>
                  <a:tailEnd/>
                </a:ln>
              </p:spPr>
              <p:txBody>
                <a:bodyPr/>
                <a:lstStyle/>
                <a:p>
                  <a:pPr algn="ctr"/>
                  <a:r>
                    <a:rPr lang="uk-UA" sz="1400">
                      <a:solidFill>
                        <a:srgbClr val="000000"/>
                      </a:solidFill>
                      <a:cs typeface="Times New Roman" pitchFamily="18" charset="0"/>
                    </a:rPr>
                    <a:t>0,6</a:t>
                  </a:r>
                  <a:r>
                    <a:rPr lang="uk-UA" sz="1400">
                      <a:solidFill>
                        <a:srgbClr val="000000"/>
                      </a:solidFill>
                      <a:cs typeface="Times New Roman" pitchFamily="18" charset="0"/>
                      <a:sym typeface="Symbol" pitchFamily="18" charset="2"/>
                    </a:rPr>
                    <a:t></a:t>
                  </a:r>
                  <a:r>
                    <a:rPr lang="uk-UA" sz="1400">
                      <a:solidFill>
                        <a:srgbClr val="000000"/>
                      </a:solidFill>
                      <a:cs typeface="Times New Roman" pitchFamily="18" charset="0"/>
                    </a:rPr>
                    <a:t>10</a:t>
                  </a:r>
                  <a:r>
                    <a:rPr lang="uk-UA" sz="1400" baseline="30000">
                      <a:solidFill>
                        <a:srgbClr val="000000"/>
                      </a:solidFill>
                      <a:cs typeface="Times New Roman" pitchFamily="18" charset="0"/>
                      <a:sym typeface="Symbol" pitchFamily="18" charset="2"/>
                    </a:rPr>
                    <a:t>-38</a:t>
                  </a:r>
                  <a:endParaRPr lang="uk-UA" sz="1400">
                    <a:solidFill>
                      <a:srgbClr val="000000"/>
                    </a:solidFill>
                    <a:cs typeface="Times New Roman" pitchFamily="18" charset="0"/>
                    <a:sym typeface="Symbol" pitchFamily="18" charset="2"/>
                  </a:endParaRPr>
                </a:p>
                <a:p>
                  <a:pPr algn="ctr" eaLnBrk="0" hangingPunct="0"/>
                  <a:endParaRPr lang="uk-UA" sz="1600">
                    <a:solidFill>
                      <a:srgbClr val="000000"/>
                    </a:solidFill>
                    <a:cs typeface="Times New Roman" pitchFamily="18" charset="0"/>
                    <a:sym typeface="Symbol" pitchFamily="18" charset="2"/>
                  </a:endParaRPr>
                </a:p>
              </p:txBody>
            </p:sp>
            <p:sp>
              <p:nvSpPr>
                <p:cNvPr id="1123" name="Rectangle 70"/>
                <p:cNvSpPr>
                  <a:spLocks noChangeArrowheads="1"/>
                </p:cNvSpPr>
                <p:nvPr/>
              </p:nvSpPr>
              <p:spPr bwMode="auto">
                <a:xfrm>
                  <a:off x="2025" y="1784"/>
                  <a:ext cx="514" cy="633"/>
                </a:xfrm>
                <a:prstGeom prst="rect">
                  <a:avLst/>
                </a:prstGeom>
                <a:noFill/>
                <a:ln w="7">
                  <a:solidFill>
                    <a:srgbClr val="A0A0A0"/>
                  </a:solidFill>
                  <a:miter lim="800000"/>
                  <a:headEnd/>
                  <a:tailEnd/>
                </a:ln>
              </p:spPr>
              <p:txBody>
                <a:bodyPr/>
                <a:lstStyle/>
                <a:p>
                  <a:endParaRPr lang="uk-UA"/>
                </a:p>
              </p:txBody>
            </p:sp>
          </p:grpSp>
          <p:grpSp>
            <p:nvGrpSpPr>
              <p:cNvPr id="17" name="Group 73"/>
              <p:cNvGrpSpPr>
                <a:grpSpLocks/>
              </p:cNvGrpSpPr>
              <p:nvPr/>
            </p:nvGrpSpPr>
            <p:grpSpPr bwMode="auto">
              <a:xfrm>
                <a:off x="2539" y="1784"/>
                <a:ext cx="426" cy="633"/>
                <a:chOff x="2539" y="1784"/>
                <a:chExt cx="426" cy="633"/>
              </a:xfrm>
            </p:grpSpPr>
            <p:sp>
              <p:nvSpPr>
                <p:cNvPr id="1120" name="Rectangle 23"/>
                <p:cNvSpPr>
                  <a:spLocks noChangeArrowheads="1"/>
                </p:cNvSpPr>
                <p:nvPr/>
              </p:nvSpPr>
              <p:spPr bwMode="auto">
                <a:xfrm>
                  <a:off x="2582" y="1784"/>
                  <a:ext cx="340" cy="633"/>
                </a:xfrm>
                <a:prstGeom prst="rect">
                  <a:avLst/>
                </a:prstGeom>
                <a:noFill/>
                <a:ln w="9525">
                  <a:noFill/>
                  <a:miter lim="800000"/>
                  <a:headEnd/>
                  <a:tailEnd/>
                </a:ln>
              </p:spPr>
              <p:txBody>
                <a:bodyPr/>
                <a:lstStyle/>
                <a:p>
                  <a:pPr algn="ctr"/>
                  <a:r>
                    <a:rPr lang="uk-UA" sz="1600">
                      <a:solidFill>
                        <a:srgbClr val="000000"/>
                      </a:solidFill>
                      <a:cs typeface="Times New Roman" pitchFamily="18" charset="0"/>
                      <a:sym typeface="Symbol" pitchFamily="18" charset="2"/>
                    </a:rPr>
                    <a:t></a:t>
                  </a:r>
                  <a:endParaRPr lang="uk-UA" sz="1600">
                    <a:solidFill>
                      <a:srgbClr val="000000"/>
                    </a:solidFill>
                    <a:cs typeface="Times New Roman" pitchFamily="18" charset="0"/>
                  </a:endParaRPr>
                </a:p>
                <a:p>
                  <a:pPr algn="ctr" eaLnBrk="0" hangingPunct="0"/>
                  <a:endParaRPr lang="uk-UA" sz="1200">
                    <a:solidFill>
                      <a:srgbClr val="000000"/>
                    </a:solidFill>
                    <a:cs typeface="Times New Roman" pitchFamily="18" charset="0"/>
                    <a:sym typeface="Symbol" pitchFamily="18" charset="2"/>
                  </a:endParaRPr>
                </a:p>
              </p:txBody>
            </p:sp>
            <p:sp>
              <p:nvSpPr>
                <p:cNvPr id="1121" name="Rectangle 72"/>
                <p:cNvSpPr>
                  <a:spLocks noChangeArrowheads="1"/>
                </p:cNvSpPr>
                <p:nvPr/>
              </p:nvSpPr>
              <p:spPr bwMode="auto">
                <a:xfrm>
                  <a:off x="2539" y="1784"/>
                  <a:ext cx="426" cy="633"/>
                </a:xfrm>
                <a:prstGeom prst="rect">
                  <a:avLst/>
                </a:prstGeom>
                <a:noFill/>
                <a:ln w="7">
                  <a:solidFill>
                    <a:srgbClr val="A0A0A0"/>
                  </a:solidFill>
                  <a:miter lim="800000"/>
                  <a:headEnd/>
                  <a:tailEnd/>
                </a:ln>
              </p:spPr>
              <p:txBody>
                <a:bodyPr/>
                <a:lstStyle/>
                <a:p>
                  <a:endParaRPr lang="uk-UA"/>
                </a:p>
              </p:txBody>
            </p:sp>
          </p:grpSp>
          <p:grpSp>
            <p:nvGrpSpPr>
              <p:cNvPr id="18" name="Group 75"/>
              <p:cNvGrpSpPr>
                <a:grpSpLocks/>
              </p:cNvGrpSpPr>
              <p:nvPr/>
            </p:nvGrpSpPr>
            <p:grpSpPr bwMode="auto">
              <a:xfrm>
                <a:off x="2965" y="1784"/>
                <a:ext cx="370" cy="633"/>
                <a:chOff x="2965" y="1784"/>
                <a:chExt cx="370" cy="633"/>
              </a:xfrm>
            </p:grpSpPr>
            <p:sp>
              <p:nvSpPr>
                <p:cNvPr id="1118" name="Rectangle 24"/>
                <p:cNvSpPr>
                  <a:spLocks noChangeArrowheads="1"/>
                </p:cNvSpPr>
                <p:nvPr/>
              </p:nvSpPr>
              <p:spPr bwMode="auto">
                <a:xfrm>
                  <a:off x="3008" y="1784"/>
                  <a:ext cx="284" cy="633"/>
                </a:xfrm>
                <a:prstGeom prst="rect">
                  <a:avLst/>
                </a:prstGeom>
                <a:noFill/>
                <a:ln w="9525">
                  <a:noFill/>
                  <a:miter lim="800000"/>
                  <a:headEnd/>
                  <a:tailEnd/>
                </a:ln>
              </p:spPr>
              <p:txBody>
                <a:bodyPr/>
                <a:lstStyle/>
                <a:p>
                  <a:pPr algn="ctr"/>
                  <a:r>
                    <a:rPr lang="uk-UA" sz="1600">
                      <a:solidFill>
                        <a:srgbClr val="000000"/>
                      </a:solidFill>
                      <a:cs typeface="Times New Roman" pitchFamily="18" charset="0"/>
                    </a:rPr>
                    <a:t>0</a:t>
                  </a:r>
                </a:p>
                <a:p>
                  <a:pPr algn="ctr" eaLnBrk="0" hangingPunct="0"/>
                  <a:endParaRPr lang="uk-UA"/>
                </a:p>
              </p:txBody>
            </p:sp>
            <p:sp>
              <p:nvSpPr>
                <p:cNvPr id="1119" name="Rectangle 74"/>
                <p:cNvSpPr>
                  <a:spLocks noChangeArrowheads="1"/>
                </p:cNvSpPr>
                <p:nvPr/>
              </p:nvSpPr>
              <p:spPr bwMode="auto">
                <a:xfrm>
                  <a:off x="2965" y="1784"/>
                  <a:ext cx="370" cy="633"/>
                </a:xfrm>
                <a:prstGeom prst="rect">
                  <a:avLst/>
                </a:prstGeom>
                <a:noFill/>
                <a:ln w="7">
                  <a:solidFill>
                    <a:srgbClr val="A0A0A0"/>
                  </a:solidFill>
                  <a:miter lim="800000"/>
                  <a:headEnd/>
                  <a:tailEnd/>
                </a:ln>
              </p:spPr>
              <p:txBody>
                <a:bodyPr/>
                <a:lstStyle/>
                <a:p>
                  <a:endParaRPr lang="uk-UA"/>
                </a:p>
              </p:txBody>
            </p:sp>
          </p:grpSp>
          <p:grpSp>
            <p:nvGrpSpPr>
              <p:cNvPr id="19" name="Group 77"/>
              <p:cNvGrpSpPr>
                <a:grpSpLocks/>
              </p:cNvGrpSpPr>
              <p:nvPr/>
            </p:nvGrpSpPr>
            <p:grpSpPr bwMode="auto">
              <a:xfrm>
                <a:off x="0" y="2417"/>
                <a:ext cx="514" cy="748"/>
                <a:chOff x="0" y="2417"/>
                <a:chExt cx="514" cy="748"/>
              </a:xfrm>
            </p:grpSpPr>
            <p:sp>
              <p:nvSpPr>
                <p:cNvPr id="1116" name="Rectangle 25"/>
                <p:cNvSpPr>
                  <a:spLocks noChangeArrowheads="1"/>
                </p:cNvSpPr>
                <p:nvPr/>
              </p:nvSpPr>
              <p:spPr bwMode="auto">
                <a:xfrm>
                  <a:off x="43" y="2417"/>
                  <a:ext cx="428" cy="748"/>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Слабка</a:t>
                  </a:r>
                </a:p>
                <a:p>
                  <a:pPr algn="just" eaLnBrk="0" hangingPunct="0"/>
                  <a:endParaRPr lang="uk-UA" sz="1400"/>
                </a:p>
              </p:txBody>
            </p:sp>
            <p:sp>
              <p:nvSpPr>
                <p:cNvPr id="1117" name="Rectangle 76"/>
                <p:cNvSpPr>
                  <a:spLocks noChangeArrowheads="1"/>
                </p:cNvSpPr>
                <p:nvPr/>
              </p:nvSpPr>
              <p:spPr bwMode="auto">
                <a:xfrm>
                  <a:off x="0" y="2417"/>
                  <a:ext cx="514" cy="748"/>
                </a:xfrm>
                <a:prstGeom prst="rect">
                  <a:avLst/>
                </a:prstGeom>
                <a:noFill/>
                <a:ln w="7">
                  <a:solidFill>
                    <a:srgbClr val="A0A0A0"/>
                  </a:solidFill>
                  <a:miter lim="800000"/>
                  <a:headEnd/>
                  <a:tailEnd/>
                </a:ln>
              </p:spPr>
              <p:txBody>
                <a:bodyPr/>
                <a:lstStyle/>
                <a:p>
                  <a:endParaRPr lang="uk-UA"/>
                </a:p>
              </p:txBody>
            </p:sp>
          </p:grpSp>
          <p:grpSp>
            <p:nvGrpSpPr>
              <p:cNvPr id="20" name="Group 79"/>
              <p:cNvGrpSpPr>
                <a:grpSpLocks/>
              </p:cNvGrpSpPr>
              <p:nvPr/>
            </p:nvGrpSpPr>
            <p:grpSpPr bwMode="auto">
              <a:xfrm>
                <a:off x="514" y="2417"/>
                <a:ext cx="483" cy="748"/>
                <a:chOff x="514" y="2417"/>
                <a:chExt cx="483" cy="748"/>
              </a:xfrm>
            </p:grpSpPr>
            <p:sp>
              <p:nvSpPr>
                <p:cNvPr id="1114" name="Rectangle 26"/>
                <p:cNvSpPr>
                  <a:spLocks noChangeArrowheads="1"/>
                </p:cNvSpPr>
                <p:nvPr/>
              </p:nvSpPr>
              <p:spPr bwMode="auto">
                <a:xfrm>
                  <a:off x="557" y="2417"/>
                  <a:ext cx="397" cy="748"/>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Усі ел. частинки</a:t>
                  </a:r>
                </a:p>
                <a:p>
                  <a:pPr algn="just" eaLnBrk="0" hangingPunct="0"/>
                  <a:endParaRPr lang="uk-UA" sz="1600"/>
                </a:p>
              </p:txBody>
            </p:sp>
            <p:sp>
              <p:nvSpPr>
                <p:cNvPr id="1115" name="Rectangle 78"/>
                <p:cNvSpPr>
                  <a:spLocks noChangeArrowheads="1"/>
                </p:cNvSpPr>
                <p:nvPr/>
              </p:nvSpPr>
              <p:spPr bwMode="auto">
                <a:xfrm>
                  <a:off x="514" y="2417"/>
                  <a:ext cx="483" cy="748"/>
                </a:xfrm>
                <a:prstGeom prst="rect">
                  <a:avLst/>
                </a:prstGeom>
                <a:noFill/>
                <a:ln w="7">
                  <a:solidFill>
                    <a:srgbClr val="A0A0A0"/>
                  </a:solidFill>
                  <a:miter lim="800000"/>
                  <a:headEnd/>
                  <a:tailEnd/>
                </a:ln>
              </p:spPr>
              <p:txBody>
                <a:bodyPr/>
                <a:lstStyle/>
                <a:p>
                  <a:endParaRPr lang="uk-UA"/>
                </a:p>
              </p:txBody>
            </p:sp>
          </p:grpSp>
          <p:grpSp>
            <p:nvGrpSpPr>
              <p:cNvPr id="21" name="Group 81"/>
              <p:cNvGrpSpPr>
                <a:grpSpLocks/>
              </p:cNvGrpSpPr>
              <p:nvPr/>
            </p:nvGrpSpPr>
            <p:grpSpPr bwMode="auto">
              <a:xfrm>
                <a:off x="997" y="2417"/>
                <a:ext cx="514" cy="748"/>
                <a:chOff x="997" y="2417"/>
                <a:chExt cx="514" cy="748"/>
              </a:xfrm>
            </p:grpSpPr>
            <p:sp>
              <p:nvSpPr>
                <p:cNvPr id="1112" name="Rectangle 27"/>
                <p:cNvSpPr>
                  <a:spLocks noChangeArrowheads="1"/>
                </p:cNvSpPr>
                <p:nvPr/>
              </p:nvSpPr>
              <p:spPr bwMode="auto">
                <a:xfrm>
                  <a:off x="1040" y="2417"/>
                  <a:ext cx="428" cy="748"/>
                </a:xfrm>
                <a:prstGeom prst="rect">
                  <a:avLst/>
                </a:prstGeom>
                <a:noFill/>
                <a:ln w="9525">
                  <a:noFill/>
                  <a:miter lim="800000"/>
                  <a:headEnd/>
                  <a:tailEnd/>
                </a:ln>
              </p:spPr>
              <p:txBody>
                <a:bodyPr/>
                <a:lstStyle/>
                <a:p>
                  <a:pPr indent="-68263" algn="ctr"/>
                  <a:r>
                    <a:rPr lang="uk-UA" sz="1600">
                      <a:solidFill>
                        <a:srgbClr val="000000"/>
                      </a:solidFill>
                      <a:cs typeface="Times New Roman" pitchFamily="18" charset="0"/>
                    </a:rPr>
                    <a:t>Проміжні бозони</a:t>
                  </a:r>
                </a:p>
                <a:p>
                  <a:pPr indent="-68263" algn="ctr" eaLnBrk="0" hangingPunct="0"/>
                  <a:r>
                    <a:rPr lang="uk-UA" sz="1600" i="1">
                      <a:solidFill>
                        <a:srgbClr val="000000"/>
                      </a:solidFill>
                      <a:cs typeface="Times New Roman" pitchFamily="18" charset="0"/>
                    </a:rPr>
                    <a:t>J</a:t>
                  </a:r>
                  <a:r>
                    <a:rPr lang="uk-UA" sz="1600">
                      <a:solidFill>
                        <a:srgbClr val="000000"/>
                      </a:solidFill>
                      <a:cs typeface="Times New Roman" pitchFamily="18" charset="0"/>
                    </a:rPr>
                    <a:t> =1</a:t>
                  </a:r>
                </a:p>
                <a:p>
                  <a:pPr indent="-68263" algn="ctr" eaLnBrk="0" hangingPunct="0"/>
                  <a:endParaRPr lang="uk-UA" sz="1600"/>
                </a:p>
              </p:txBody>
            </p:sp>
            <p:sp>
              <p:nvSpPr>
                <p:cNvPr id="1113" name="Rectangle 80"/>
                <p:cNvSpPr>
                  <a:spLocks noChangeArrowheads="1"/>
                </p:cNvSpPr>
                <p:nvPr/>
              </p:nvSpPr>
              <p:spPr bwMode="auto">
                <a:xfrm>
                  <a:off x="997" y="2417"/>
                  <a:ext cx="514" cy="748"/>
                </a:xfrm>
                <a:prstGeom prst="rect">
                  <a:avLst/>
                </a:prstGeom>
                <a:noFill/>
                <a:ln w="7">
                  <a:solidFill>
                    <a:srgbClr val="A0A0A0"/>
                  </a:solidFill>
                  <a:miter lim="800000"/>
                  <a:headEnd/>
                  <a:tailEnd/>
                </a:ln>
              </p:spPr>
              <p:txBody>
                <a:bodyPr/>
                <a:lstStyle/>
                <a:p>
                  <a:endParaRPr lang="uk-UA"/>
                </a:p>
              </p:txBody>
            </p:sp>
          </p:grpSp>
          <p:grpSp>
            <p:nvGrpSpPr>
              <p:cNvPr id="22" name="Group 83"/>
              <p:cNvGrpSpPr>
                <a:grpSpLocks/>
              </p:cNvGrpSpPr>
              <p:nvPr/>
            </p:nvGrpSpPr>
            <p:grpSpPr bwMode="auto">
              <a:xfrm>
                <a:off x="1511" y="2417"/>
                <a:ext cx="514" cy="748"/>
                <a:chOff x="1511" y="2417"/>
                <a:chExt cx="514" cy="748"/>
              </a:xfrm>
            </p:grpSpPr>
            <p:sp>
              <p:nvSpPr>
                <p:cNvPr id="1110" name="Rectangle 28"/>
                <p:cNvSpPr>
                  <a:spLocks noChangeArrowheads="1" noTextEdit="1"/>
                </p:cNvSpPr>
                <p:nvPr/>
              </p:nvSpPr>
              <p:spPr bwMode="auto">
                <a:xfrm>
                  <a:off x="1554" y="2417"/>
                  <a:ext cx="428" cy="748"/>
                </a:xfrm>
                <a:prstGeom prst="rect">
                  <a:avLst/>
                </a:prstGeom>
                <a:noFill/>
                <a:ln w="9525">
                  <a:noFill/>
                  <a:miter lim="800000"/>
                  <a:headEnd/>
                  <a:tailEnd/>
                </a:ln>
              </p:spPr>
              <p:txBody>
                <a:bodyPr>
                  <a:spAutoFit/>
                </a:bodyPr>
                <a:lstStyle/>
                <a:p>
                  <a:endParaRPr lang="ru-RU"/>
                </a:p>
              </p:txBody>
            </p:sp>
            <p:sp>
              <p:nvSpPr>
                <p:cNvPr id="1111" name="Rectangle 82"/>
                <p:cNvSpPr>
                  <a:spLocks noChangeArrowheads="1"/>
                </p:cNvSpPr>
                <p:nvPr/>
              </p:nvSpPr>
              <p:spPr bwMode="auto">
                <a:xfrm>
                  <a:off x="1511" y="2417"/>
                  <a:ext cx="514" cy="748"/>
                </a:xfrm>
                <a:prstGeom prst="rect">
                  <a:avLst/>
                </a:prstGeom>
                <a:noFill/>
                <a:ln w="7">
                  <a:solidFill>
                    <a:srgbClr val="A0A0A0"/>
                  </a:solidFill>
                  <a:miter lim="800000"/>
                  <a:headEnd/>
                  <a:tailEnd/>
                </a:ln>
              </p:spPr>
              <p:txBody>
                <a:bodyPr/>
                <a:lstStyle/>
                <a:p>
                  <a:endParaRPr lang="uk-UA"/>
                </a:p>
              </p:txBody>
            </p:sp>
          </p:grpSp>
          <p:grpSp>
            <p:nvGrpSpPr>
              <p:cNvPr id="23" name="Group 85"/>
              <p:cNvGrpSpPr>
                <a:grpSpLocks/>
              </p:cNvGrpSpPr>
              <p:nvPr/>
            </p:nvGrpSpPr>
            <p:grpSpPr bwMode="auto">
              <a:xfrm>
                <a:off x="2025" y="2417"/>
                <a:ext cx="514" cy="748"/>
                <a:chOff x="2025" y="2417"/>
                <a:chExt cx="514" cy="748"/>
              </a:xfrm>
            </p:grpSpPr>
            <p:sp>
              <p:nvSpPr>
                <p:cNvPr id="1108" name="Rectangle 29"/>
                <p:cNvSpPr>
                  <a:spLocks noChangeArrowheads="1"/>
                </p:cNvSpPr>
                <p:nvPr/>
              </p:nvSpPr>
              <p:spPr bwMode="auto">
                <a:xfrm>
                  <a:off x="2068" y="2417"/>
                  <a:ext cx="428" cy="74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10</a:t>
                  </a:r>
                  <a:r>
                    <a:rPr lang="uk-UA" sz="1600" baseline="30000">
                      <a:solidFill>
                        <a:srgbClr val="000000"/>
                      </a:solidFill>
                      <a:cs typeface="Times New Roman" pitchFamily="18" charset="0"/>
                    </a:rPr>
                    <a:t>-15</a:t>
                  </a:r>
                  <a:endParaRPr lang="uk-UA" sz="1600">
                    <a:solidFill>
                      <a:srgbClr val="000000"/>
                    </a:solidFill>
                    <a:cs typeface="Times New Roman" pitchFamily="18" charset="0"/>
                  </a:endParaRPr>
                </a:p>
                <a:p>
                  <a:pPr algn="ctr" eaLnBrk="0" hangingPunct="0"/>
                  <a:endParaRPr lang="uk-UA" sz="1600"/>
                </a:p>
              </p:txBody>
            </p:sp>
            <p:sp>
              <p:nvSpPr>
                <p:cNvPr id="1109" name="Rectangle 84"/>
                <p:cNvSpPr>
                  <a:spLocks noChangeArrowheads="1"/>
                </p:cNvSpPr>
                <p:nvPr/>
              </p:nvSpPr>
              <p:spPr bwMode="auto">
                <a:xfrm>
                  <a:off x="2025" y="2417"/>
                  <a:ext cx="514" cy="748"/>
                </a:xfrm>
                <a:prstGeom prst="rect">
                  <a:avLst/>
                </a:prstGeom>
                <a:noFill/>
                <a:ln w="7">
                  <a:solidFill>
                    <a:srgbClr val="A0A0A0"/>
                  </a:solidFill>
                  <a:miter lim="800000"/>
                  <a:headEnd/>
                  <a:tailEnd/>
                </a:ln>
              </p:spPr>
              <p:txBody>
                <a:bodyPr/>
                <a:lstStyle/>
                <a:p>
                  <a:endParaRPr lang="uk-UA"/>
                </a:p>
              </p:txBody>
            </p:sp>
          </p:grpSp>
          <p:grpSp>
            <p:nvGrpSpPr>
              <p:cNvPr id="24" name="Group 87"/>
              <p:cNvGrpSpPr>
                <a:grpSpLocks/>
              </p:cNvGrpSpPr>
              <p:nvPr/>
            </p:nvGrpSpPr>
            <p:grpSpPr bwMode="auto">
              <a:xfrm>
                <a:off x="2539" y="2417"/>
                <a:ext cx="426" cy="748"/>
                <a:chOff x="2539" y="2417"/>
                <a:chExt cx="426" cy="748"/>
              </a:xfrm>
            </p:grpSpPr>
            <p:sp>
              <p:nvSpPr>
                <p:cNvPr id="1106" name="Rectangle 30"/>
                <p:cNvSpPr>
                  <a:spLocks noChangeArrowheads="1"/>
                </p:cNvSpPr>
                <p:nvPr/>
              </p:nvSpPr>
              <p:spPr bwMode="auto">
                <a:xfrm>
                  <a:off x="2582" y="2417"/>
                  <a:ext cx="340" cy="74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10</a:t>
                  </a:r>
                  <a:r>
                    <a:rPr lang="uk-UA" sz="1600" baseline="30000">
                      <a:solidFill>
                        <a:srgbClr val="000000"/>
                      </a:solidFill>
                      <a:cs typeface="Times New Roman" pitchFamily="18" charset="0"/>
                    </a:rPr>
                    <a:t>-19</a:t>
                  </a:r>
                  <a:endParaRPr lang="uk-UA" sz="1600">
                    <a:solidFill>
                      <a:srgbClr val="000000"/>
                    </a:solidFill>
                    <a:cs typeface="Times New Roman" pitchFamily="18" charset="0"/>
                  </a:endParaRPr>
                </a:p>
                <a:p>
                  <a:pPr algn="ctr" eaLnBrk="0" hangingPunct="0"/>
                  <a:endParaRPr lang="uk-UA"/>
                </a:p>
              </p:txBody>
            </p:sp>
            <p:sp>
              <p:nvSpPr>
                <p:cNvPr id="1107" name="Rectangle 86"/>
                <p:cNvSpPr>
                  <a:spLocks noChangeArrowheads="1"/>
                </p:cNvSpPr>
                <p:nvPr/>
              </p:nvSpPr>
              <p:spPr bwMode="auto">
                <a:xfrm>
                  <a:off x="2539" y="2417"/>
                  <a:ext cx="426" cy="748"/>
                </a:xfrm>
                <a:prstGeom prst="rect">
                  <a:avLst/>
                </a:prstGeom>
                <a:noFill/>
                <a:ln w="7">
                  <a:solidFill>
                    <a:srgbClr val="A0A0A0"/>
                  </a:solidFill>
                  <a:miter lim="800000"/>
                  <a:headEnd/>
                  <a:tailEnd/>
                </a:ln>
              </p:spPr>
              <p:txBody>
                <a:bodyPr/>
                <a:lstStyle/>
                <a:p>
                  <a:endParaRPr lang="uk-UA"/>
                </a:p>
              </p:txBody>
            </p:sp>
          </p:grpSp>
          <p:grpSp>
            <p:nvGrpSpPr>
              <p:cNvPr id="25" name="Group 89"/>
              <p:cNvGrpSpPr>
                <a:grpSpLocks/>
              </p:cNvGrpSpPr>
              <p:nvPr/>
            </p:nvGrpSpPr>
            <p:grpSpPr bwMode="auto">
              <a:xfrm>
                <a:off x="2965" y="2417"/>
                <a:ext cx="370" cy="748"/>
                <a:chOff x="2965" y="2417"/>
                <a:chExt cx="370" cy="748"/>
              </a:xfrm>
            </p:grpSpPr>
            <p:sp>
              <p:nvSpPr>
                <p:cNvPr id="1104" name="Rectangle 31"/>
                <p:cNvSpPr>
                  <a:spLocks noChangeArrowheads="1"/>
                </p:cNvSpPr>
                <p:nvPr/>
              </p:nvSpPr>
              <p:spPr bwMode="auto">
                <a:xfrm>
                  <a:off x="3008" y="2417"/>
                  <a:ext cx="284" cy="74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10</a:t>
                  </a:r>
                  <a:r>
                    <a:rPr lang="uk-UA" sz="1600" baseline="30000">
                      <a:solidFill>
                        <a:srgbClr val="000000"/>
                      </a:solidFill>
                      <a:cs typeface="Times New Roman" pitchFamily="18" charset="0"/>
                    </a:rPr>
                    <a:t>-8</a:t>
                  </a:r>
                  <a:endParaRPr lang="uk-UA" sz="1600">
                    <a:solidFill>
                      <a:srgbClr val="000000"/>
                    </a:solidFill>
                    <a:cs typeface="Times New Roman" pitchFamily="18" charset="0"/>
                  </a:endParaRPr>
                </a:p>
                <a:p>
                  <a:pPr algn="ctr" eaLnBrk="0" hangingPunct="0"/>
                  <a:endParaRPr lang="uk-UA"/>
                </a:p>
              </p:txBody>
            </p:sp>
            <p:sp>
              <p:nvSpPr>
                <p:cNvPr id="1105" name="Rectangle 88"/>
                <p:cNvSpPr>
                  <a:spLocks noChangeArrowheads="1"/>
                </p:cNvSpPr>
                <p:nvPr/>
              </p:nvSpPr>
              <p:spPr bwMode="auto">
                <a:xfrm>
                  <a:off x="2965" y="2417"/>
                  <a:ext cx="370" cy="748"/>
                </a:xfrm>
                <a:prstGeom prst="rect">
                  <a:avLst/>
                </a:prstGeom>
                <a:noFill/>
                <a:ln w="7">
                  <a:solidFill>
                    <a:srgbClr val="A0A0A0"/>
                  </a:solidFill>
                  <a:miter lim="800000"/>
                  <a:headEnd/>
                  <a:tailEnd/>
                </a:ln>
              </p:spPr>
              <p:txBody>
                <a:bodyPr/>
                <a:lstStyle/>
                <a:p>
                  <a:endParaRPr lang="uk-UA"/>
                </a:p>
              </p:txBody>
            </p:sp>
          </p:grpSp>
          <p:grpSp>
            <p:nvGrpSpPr>
              <p:cNvPr id="26" name="Group 91"/>
              <p:cNvGrpSpPr>
                <a:grpSpLocks/>
              </p:cNvGrpSpPr>
              <p:nvPr/>
            </p:nvGrpSpPr>
            <p:grpSpPr bwMode="auto">
              <a:xfrm>
                <a:off x="0" y="3165"/>
                <a:ext cx="514" cy="748"/>
                <a:chOff x="0" y="3165"/>
                <a:chExt cx="514" cy="748"/>
              </a:xfrm>
            </p:grpSpPr>
            <p:sp>
              <p:nvSpPr>
                <p:cNvPr id="1102" name="Rectangle 32"/>
                <p:cNvSpPr>
                  <a:spLocks noChangeArrowheads="1"/>
                </p:cNvSpPr>
                <p:nvPr/>
              </p:nvSpPr>
              <p:spPr bwMode="auto">
                <a:xfrm>
                  <a:off x="43" y="3165"/>
                  <a:ext cx="428" cy="748"/>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Електро-</a:t>
                  </a:r>
                </a:p>
                <a:p>
                  <a:pPr algn="just" eaLnBrk="0" hangingPunct="0"/>
                  <a:r>
                    <a:rPr lang="uk-UA" sz="1400">
                      <a:solidFill>
                        <a:srgbClr val="000000"/>
                      </a:solidFill>
                      <a:cs typeface="Times New Roman" pitchFamily="18" charset="0"/>
                    </a:rPr>
                    <a:t>магнітна</a:t>
                  </a:r>
                </a:p>
                <a:p>
                  <a:pPr algn="just" eaLnBrk="0" hangingPunct="0"/>
                  <a:endParaRPr lang="uk-UA" sz="1600"/>
                </a:p>
              </p:txBody>
            </p:sp>
            <p:sp>
              <p:nvSpPr>
                <p:cNvPr id="1103" name="Rectangle 90"/>
                <p:cNvSpPr>
                  <a:spLocks noChangeArrowheads="1"/>
                </p:cNvSpPr>
                <p:nvPr/>
              </p:nvSpPr>
              <p:spPr bwMode="auto">
                <a:xfrm>
                  <a:off x="0" y="3165"/>
                  <a:ext cx="514" cy="748"/>
                </a:xfrm>
                <a:prstGeom prst="rect">
                  <a:avLst/>
                </a:prstGeom>
                <a:noFill/>
                <a:ln w="7">
                  <a:solidFill>
                    <a:srgbClr val="A0A0A0"/>
                  </a:solidFill>
                  <a:miter lim="800000"/>
                  <a:headEnd/>
                  <a:tailEnd/>
                </a:ln>
              </p:spPr>
              <p:txBody>
                <a:bodyPr/>
                <a:lstStyle/>
                <a:p>
                  <a:endParaRPr lang="uk-UA"/>
                </a:p>
              </p:txBody>
            </p:sp>
          </p:grpSp>
          <p:grpSp>
            <p:nvGrpSpPr>
              <p:cNvPr id="27" name="Group 93"/>
              <p:cNvGrpSpPr>
                <a:grpSpLocks/>
              </p:cNvGrpSpPr>
              <p:nvPr/>
            </p:nvGrpSpPr>
            <p:grpSpPr bwMode="auto">
              <a:xfrm>
                <a:off x="514" y="3165"/>
                <a:ext cx="483" cy="748"/>
                <a:chOff x="514" y="3165"/>
                <a:chExt cx="483" cy="748"/>
              </a:xfrm>
            </p:grpSpPr>
            <p:sp>
              <p:nvSpPr>
                <p:cNvPr id="1100" name="Rectangle 33"/>
                <p:cNvSpPr>
                  <a:spLocks noChangeArrowheads="1"/>
                </p:cNvSpPr>
                <p:nvPr/>
              </p:nvSpPr>
              <p:spPr bwMode="auto">
                <a:xfrm>
                  <a:off x="557" y="3165"/>
                  <a:ext cx="397" cy="748"/>
                </a:xfrm>
                <a:prstGeom prst="rect">
                  <a:avLst/>
                </a:prstGeom>
                <a:noFill/>
                <a:ln w="9525">
                  <a:noFill/>
                  <a:miter lim="800000"/>
                  <a:headEnd/>
                  <a:tailEnd/>
                </a:ln>
              </p:spPr>
              <p:txBody>
                <a:bodyPr/>
                <a:lstStyle/>
                <a:p>
                  <a:r>
                    <a:rPr lang="uk-UA" sz="1400">
                      <a:solidFill>
                        <a:srgbClr val="000000"/>
                      </a:solidFill>
                      <a:cs typeface="Times New Roman" pitchFamily="18" charset="0"/>
                    </a:rPr>
                    <a:t>Елект-ричний заряд</a:t>
                  </a:r>
                </a:p>
                <a:p>
                  <a:pPr algn="just" eaLnBrk="0" hangingPunct="0"/>
                  <a:endParaRPr lang="uk-UA" sz="1600"/>
                </a:p>
              </p:txBody>
            </p:sp>
            <p:sp>
              <p:nvSpPr>
                <p:cNvPr id="1101" name="Rectangle 92"/>
                <p:cNvSpPr>
                  <a:spLocks noChangeArrowheads="1"/>
                </p:cNvSpPr>
                <p:nvPr/>
              </p:nvSpPr>
              <p:spPr bwMode="auto">
                <a:xfrm>
                  <a:off x="514" y="3165"/>
                  <a:ext cx="483" cy="748"/>
                </a:xfrm>
                <a:prstGeom prst="rect">
                  <a:avLst/>
                </a:prstGeom>
                <a:noFill/>
                <a:ln w="7">
                  <a:solidFill>
                    <a:srgbClr val="A0A0A0"/>
                  </a:solidFill>
                  <a:miter lim="800000"/>
                  <a:headEnd/>
                  <a:tailEnd/>
                </a:ln>
              </p:spPr>
              <p:txBody>
                <a:bodyPr/>
                <a:lstStyle/>
                <a:p>
                  <a:endParaRPr lang="uk-UA"/>
                </a:p>
              </p:txBody>
            </p:sp>
          </p:grpSp>
          <p:grpSp>
            <p:nvGrpSpPr>
              <p:cNvPr id="28" name="Group 95"/>
              <p:cNvGrpSpPr>
                <a:grpSpLocks/>
              </p:cNvGrpSpPr>
              <p:nvPr/>
            </p:nvGrpSpPr>
            <p:grpSpPr bwMode="auto">
              <a:xfrm>
                <a:off x="997" y="3165"/>
                <a:ext cx="514" cy="748"/>
                <a:chOff x="997" y="3165"/>
                <a:chExt cx="514" cy="748"/>
              </a:xfrm>
            </p:grpSpPr>
            <p:sp>
              <p:nvSpPr>
                <p:cNvPr id="1098" name="Rectangle 34"/>
                <p:cNvSpPr>
                  <a:spLocks noChangeArrowheads="1"/>
                </p:cNvSpPr>
                <p:nvPr/>
              </p:nvSpPr>
              <p:spPr bwMode="auto">
                <a:xfrm>
                  <a:off x="1040" y="3165"/>
                  <a:ext cx="428" cy="748"/>
                </a:xfrm>
                <a:prstGeom prst="rect">
                  <a:avLst/>
                </a:prstGeom>
                <a:noFill/>
                <a:ln w="9525">
                  <a:noFill/>
                  <a:miter lim="800000"/>
                  <a:headEnd/>
                  <a:tailEnd/>
                </a:ln>
              </p:spPr>
              <p:txBody>
                <a:bodyPr/>
                <a:lstStyle/>
                <a:p>
                  <a:pPr indent="-68263" algn="ctr"/>
                  <a:r>
                    <a:rPr lang="uk-UA" sz="1600">
                      <a:solidFill>
                        <a:srgbClr val="000000"/>
                      </a:solidFill>
                      <a:cs typeface="Times New Roman" pitchFamily="18" charset="0"/>
                    </a:rPr>
                    <a:t>Фотон</a:t>
                  </a:r>
                </a:p>
                <a:p>
                  <a:pPr indent="-68263" algn="ctr" eaLnBrk="0" hangingPunct="0"/>
                  <a:r>
                    <a:rPr lang="uk-UA" sz="1600" i="1">
                      <a:solidFill>
                        <a:srgbClr val="000000"/>
                      </a:solidFill>
                      <a:cs typeface="Times New Roman" pitchFamily="18" charset="0"/>
                    </a:rPr>
                    <a:t>J</a:t>
                  </a:r>
                  <a:r>
                    <a:rPr lang="uk-UA" sz="1600">
                      <a:solidFill>
                        <a:srgbClr val="000000"/>
                      </a:solidFill>
                      <a:cs typeface="Times New Roman" pitchFamily="18" charset="0"/>
                    </a:rPr>
                    <a:t> =1</a:t>
                  </a:r>
                </a:p>
                <a:p>
                  <a:pPr indent="-68263" algn="ctr" eaLnBrk="0" hangingPunct="0"/>
                  <a:endParaRPr lang="uk-UA" sz="1600"/>
                </a:p>
              </p:txBody>
            </p:sp>
            <p:sp>
              <p:nvSpPr>
                <p:cNvPr id="1099" name="Rectangle 94"/>
                <p:cNvSpPr>
                  <a:spLocks noChangeArrowheads="1"/>
                </p:cNvSpPr>
                <p:nvPr/>
              </p:nvSpPr>
              <p:spPr bwMode="auto">
                <a:xfrm>
                  <a:off x="997" y="3165"/>
                  <a:ext cx="514" cy="748"/>
                </a:xfrm>
                <a:prstGeom prst="rect">
                  <a:avLst/>
                </a:prstGeom>
                <a:noFill/>
                <a:ln w="7">
                  <a:solidFill>
                    <a:srgbClr val="A0A0A0"/>
                  </a:solidFill>
                  <a:miter lim="800000"/>
                  <a:headEnd/>
                  <a:tailEnd/>
                </a:ln>
              </p:spPr>
              <p:txBody>
                <a:bodyPr/>
                <a:lstStyle/>
                <a:p>
                  <a:endParaRPr lang="uk-UA"/>
                </a:p>
              </p:txBody>
            </p:sp>
          </p:grpSp>
          <p:grpSp>
            <p:nvGrpSpPr>
              <p:cNvPr id="29" name="Group 97"/>
              <p:cNvGrpSpPr>
                <a:grpSpLocks/>
              </p:cNvGrpSpPr>
              <p:nvPr/>
            </p:nvGrpSpPr>
            <p:grpSpPr bwMode="auto">
              <a:xfrm>
                <a:off x="1511" y="3165"/>
                <a:ext cx="514" cy="748"/>
                <a:chOff x="1511" y="3165"/>
                <a:chExt cx="514" cy="748"/>
              </a:xfrm>
            </p:grpSpPr>
            <p:sp>
              <p:nvSpPr>
                <p:cNvPr id="1096" name="Rectangle 35"/>
                <p:cNvSpPr>
                  <a:spLocks noChangeArrowheads="1" noTextEdit="1"/>
                </p:cNvSpPr>
                <p:nvPr/>
              </p:nvSpPr>
              <p:spPr bwMode="auto">
                <a:xfrm>
                  <a:off x="1554" y="3165"/>
                  <a:ext cx="428" cy="748"/>
                </a:xfrm>
                <a:prstGeom prst="rect">
                  <a:avLst/>
                </a:prstGeom>
                <a:noFill/>
                <a:ln w="9525">
                  <a:noFill/>
                  <a:miter lim="800000"/>
                  <a:headEnd/>
                  <a:tailEnd/>
                </a:ln>
              </p:spPr>
              <p:txBody>
                <a:bodyPr>
                  <a:spAutoFit/>
                </a:bodyPr>
                <a:lstStyle/>
                <a:p>
                  <a:endParaRPr lang="ru-RU"/>
                </a:p>
              </p:txBody>
            </p:sp>
            <p:sp>
              <p:nvSpPr>
                <p:cNvPr id="1097" name="Rectangle 96"/>
                <p:cNvSpPr>
                  <a:spLocks noChangeArrowheads="1"/>
                </p:cNvSpPr>
                <p:nvPr/>
              </p:nvSpPr>
              <p:spPr bwMode="auto">
                <a:xfrm>
                  <a:off x="1511" y="3165"/>
                  <a:ext cx="514" cy="748"/>
                </a:xfrm>
                <a:prstGeom prst="rect">
                  <a:avLst/>
                </a:prstGeom>
                <a:noFill/>
                <a:ln w="7">
                  <a:solidFill>
                    <a:srgbClr val="A0A0A0"/>
                  </a:solidFill>
                  <a:miter lim="800000"/>
                  <a:headEnd/>
                  <a:tailEnd/>
                </a:ln>
              </p:spPr>
              <p:txBody>
                <a:bodyPr/>
                <a:lstStyle/>
                <a:p>
                  <a:endParaRPr lang="uk-UA"/>
                </a:p>
              </p:txBody>
            </p:sp>
          </p:grpSp>
          <p:grpSp>
            <p:nvGrpSpPr>
              <p:cNvPr id="30" name="Group 99"/>
              <p:cNvGrpSpPr>
                <a:grpSpLocks/>
              </p:cNvGrpSpPr>
              <p:nvPr/>
            </p:nvGrpSpPr>
            <p:grpSpPr bwMode="auto">
              <a:xfrm>
                <a:off x="2025" y="3165"/>
                <a:ext cx="514" cy="748"/>
                <a:chOff x="2025" y="3165"/>
                <a:chExt cx="514" cy="748"/>
              </a:xfrm>
            </p:grpSpPr>
            <p:sp>
              <p:nvSpPr>
                <p:cNvPr id="1094" name="Rectangle 36"/>
                <p:cNvSpPr>
                  <a:spLocks noChangeArrowheads="1"/>
                </p:cNvSpPr>
                <p:nvPr/>
              </p:nvSpPr>
              <p:spPr bwMode="auto">
                <a:xfrm>
                  <a:off x="2068" y="3165"/>
                  <a:ext cx="428" cy="748"/>
                </a:xfrm>
                <a:prstGeom prst="rect">
                  <a:avLst/>
                </a:prstGeom>
                <a:noFill/>
                <a:ln w="9525">
                  <a:noFill/>
                  <a:miter lim="800000"/>
                  <a:headEnd/>
                  <a:tailEnd/>
                </a:ln>
              </p:spPr>
              <p:txBody>
                <a:bodyPr/>
                <a:lstStyle/>
                <a:p>
                  <a:pPr algn="ctr"/>
                  <a:r>
                    <a:rPr lang="uk-UA" sz="1400">
                      <a:solidFill>
                        <a:srgbClr val="000000"/>
                      </a:solidFill>
                      <a:cs typeface="Times New Roman" pitchFamily="18" charset="0"/>
                    </a:rPr>
                    <a:t>1/137~</a:t>
                  </a:r>
                </a:p>
                <a:p>
                  <a:pPr algn="ctr" eaLnBrk="0" hangingPunct="0"/>
                  <a:r>
                    <a:rPr lang="uk-UA" sz="1400">
                      <a:solidFill>
                        <a:srgbClr val="000000"/>
                      </a:solidFill>
                      <a:cs typeface="Times New Roman" pitchFamily="18" charset="0"/>
                    </a:rPr>
                    <a:t>10</a:t>
                  </a:r>
                  <a:r>
                    <a:rPr lang="uk-UA" sz="1400" baseline="30000">
                      <a:solidFill>
                        <a:srgbClr val="000000"/>
                      </a:solidFill>
                      <a:cs typeface="Times New Roman" pitchFamily="18" charset="0"/>
                    </a:rPr>
                    <a:t>-2</a:t>
                  </a:r>
                  <a:endParaRPr lang="uk-UA" sz="1400">
                    <a:solidFill>
                      <a:srgbClr val="000000"/>
                    </a:solidFill>
                    <a:cs typeface="Times New Roman" pitchFamily="18" charset="0"/>
                  </a:endParaRPr>
                </a:p>
                <a:p>
                  <a:pPr algn="ctr" eaLnBrk="0" hangingPunct="0"/>
                  <a:endParaRPr lang="uk-UA" sz="1600"/>
                </a:p>
              </p:txBody>
            </p:sp>
            <p:sp>
              <p:nvSpPr>
                <p:cNvPr id="1095" name="Rectangle 98"/>
                <p:cNvSpPr>
                  <a:spLocks noChangeArrowheads="1"/>
                </p:cNvSpPr>
                <p:nvPr/>
              </p:nvSpPr>
              <p:spPr bwMode="auto">
                <a:xfrm>
                  <a:off x="2025" y="3165"/>
                  <a:ext cx="514" cy="748"/>
                </a:xfrm>
                <a:prstGeom prst="rect">
                  <a:avLst/>
                </a:prstGeom>
                <a:noFill/>
                <a:ln w="7">
                  <a:solidFill>
                    <a:srgbClr val="A0A0A0"/>
                  </a:solidFill>
                  <a:miter lim="800000"/>
                  <a:headEnd/>
                  <a:tailEnd/>
                </a:ln>
              </p:spPr>
              <p:txBody>
                <a:bodyPr/>
                <a:lstStyle/>
                <a:p>
                  <a:endParaRPr lang="uk-UA"/>
                </a:p>
              </p:txBody>
            </p:sp>
          </p:grpSp>
          <p:grpSp>
            <p:nvGrpSpPr>
              <p:cNvPr id="31" name="Group 101"/>
              <p:cNvGrpSpPr>
                <a:grpSpLocks/>
              </p:cNvGrpSpPr>
              <p:nvPr/>
            </p:nvGrpSpPr>
            <p:grpSpPr bwMode="auto">
              <a:xfrm>
                <a:off x="2539" y="3165"/>
                <a:ext cx="426" cy="748"/>
                <a:chOff x="2539" y="3165"/>
                <a:chExt cx="426" cy="748"/>
              </a:xfrm>
            </p:grpSpPr>
            <p:sp>
              <p:nvSpPr>
                <p:cNvPr id="1092" name="Rectangle 37"/>
                <p:cNvSpPr>
                  <a:spLocks noChangeArrowheads="1"/>
                </p:cNvSpPr>
                <p:nvPr/>
              </p:nvSpPr>
              <p:spPr bwMode="auto">
                <a:xfrm>
                  <a:off x="2582" y="3165"/>
                  <a:ext cx="340" cy="748"/>
                </a:xfrm>
                <a:prstGeom prst="rect">
                  <a:avLst/>
                </a:prstGeom>
                <a:noFill/>
                <a:ln w="9525">
                  <a:noFill/>
                  <a:miter lim="800000"/>
                  <a:headEnd/>
                  <a:tailEnd/>
                </a:ln>
              </p:spPr>
              <p:txBody>
                <a:bodyPr/>
                <a:lstStyle/>
                <a:p>
                  <a:pPr algn="ctr"/>
                  <a:r>
                    <a:rPr lang="uk-UA" sz="1600">
                      <a:solidFill>
                        <a:srgbClr val="000000"/>
                      </a:solidFill>
                      <a:cs typeface="Times New Roman" pitchFamily="18" charset="0"/>
                      <a:sym typeface="Symbol" pitchFamily="18" charset="2"/>
                    </a:rPr>
                    <a:t></a:t>
                  </a:r>
                  <a:endParaRPr lang="uk-UA" sz="1600">
                    <a:solidFill>
                      <a:srgbClr val="000000"/>
                    </a:solidFill>
                    <a:cs typeface="Times New Roman" pitchFamily="18" charset="0"/>
                  </a:endParaRPr>
                </a:p>
                <a:p>
                  <a:pPr algn="ctr" eaLnBrk="0" hangingPunct="0"/>
                  <a:endParaRPr lang="uk-UA" sz="1200">
                    <a:solidFill>
                      <a:srgbClr val="000000"/>
                    </a:solidFill>
                    <a:cs typeface="Times New Roman" pitchFamily="18" charset="0"/>
                    <a:sym typeface="Symbol" pitchFamily="18" charset="2"/>
                  </a:endParaRPr>
                </a:p>
              </p:txBody>
            </p:sp>
            <p:sp>
              <p:nvSpPr>
                <p:cNvPr id="1093" name="Rectangle 100"/>
                <p:cNvSpPr>
                  <a:spLocks noChangeArrowheads="1"/>
                </p:cNvSpPr>
                <p:nvPr/>
              </p:nvSpPr>
              <p:spPr bwMode="auto">
                <a:xfrm>
                  <a:off x="2539" y="3165"/>
                  <a:ext cx="426" cy="748"/>
                </a:xfrm>
                <a:prstGeom prst="rect">
                  <a:avLst/>
                </a:prstGeom>
                <a:noFill/>
                <a:ln w="7">
                  <a:solidFill>
                    <a:srgbClr val="A0A0A0"/>
                  </a:solidFill>
                  <a:miter lim="800000"/>
                  <a:headEnd/>
                  <a:tailEnd/>
                </a:ln>
              </p:spPr>
              <p:txBody>
                <a:bodyPr/>
                <a:lstStyle/>
                <a:p>
                  <a:endParaRPr lang="uk-UA"/>
                </a:p>
              </p:txBody>
            </p:sp>
          </p:grpSp>
          <p:grpSp>
            <p:nvGrpSpPr>
              <p:cNvPr id="1138" name="Group 103"/>
              <p:cNvGrpSpPr>
                <a:grpSpLocks/>
              </p:cNvGrpSpPr>
              <p:nvPr/>
            </p:nvGrpSpPr>
            <p:grpSpPr bwMode="auto">
              <a:xfrm>
                <a:off x="2965" y="3165"/>
                <a:ext cx="370" cy="748"/>
                <a:chOff x="2965" y="3165"/>
                <a:chExt cx="370" cy="748"/>
              </a:xfrm>
            </p:grpSpPr>
            <p:sp>
              <p:nvSpPr>
                <p:cNvPr id="1090" name="Rectangle 38"/>
                <p:cNvSpPr>
                  <a:spLocks noChangeArrowheads="1"/>
                </p:cNvSpPr>
                <p:nvPr/>
              </p:nvSpPr>
              <p:spPr bwMode="auto">
                <a:xfrm>
                  <a:off x="3008" y="3165"/>
                  <a:ext cx="284" cy="74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10</a:t>
                  </a:r>
                  <a:r>
                    <a:rPr lang="uk-UA" sz="1600" baseline="30000">
                      <a:solidFill>
                        <a:srgbClr val="000000"/>
                      </a:solidFill>
                      <a:cs typeface="Times New Roman" pitchFamily="18" charset="0"/>
                    </a:rPr>
                    <a:t>-16</a:t>
                  </a:r>
                  <a:endParaRPr lang="uk-UA" sz="1600">
                    <a:solidFill>
                      <a:srgbClr val="000000"/>
                    </a:solidFill>
                    <a:cs typeface="Times New Roman" pitchFamily="18" charset="0"/>
                  </a:endParaRPr>
                </a:p>
                <a:p>
                  <a:pPr algn="ctr" eaLnBrk="0" hangingPunct="0"/>
                  <a:endParaRPr lang="uk-UA"/>
                </a:p>
              </p:txBody>
            </p:sp>
            <p:sp>
              <p:nvSpPr>
                <p:cNvPr id="1091" name="Rectangle 102"/>
                <p:cNvSpPr>
                  <a:spLocks noChangeArrowheads="1"/>
                </p:cNvSpPr>
                <p:nvPr/>
              </p:nvSpPr>
              <p:spPr bwMode="auto">
                <a:xfrm>
                  <a:off x="2965" y="3165"/>
                  <a:ext cx="370" cy="748"/>
                </a:xfrm>
                <a:prstGeom prst="rect">
                  <a:avLst/>
                </a:prstGeom>
                <a:noFill/>
                <a:ln w="7">
                  <a:solidFill>
                    <a:srgbClr val="A0A0A0"/>
                  </a:solidFill>
                  <a:miter lim="800000"/>
                  <a:headEnd/>
                  <a:tailEnd/>
                </a:ln>
              </p:spPr>
              <p:txBody>
                <a:bodyPr/>
                <a:lstStyle/>
                <a:p>
                  <a:endParaRPr lang="uk-UA"/>
                </a:p>
              </p:txBody>
            </p:sp>
          </p:grpSp>
          <p:grpSp>
            <p:nvGrpSpPr>
              <p:cNvPr id="1142" name="Group 105"/>
              <p:cNvGrpSpPr>
                <a:grpSpLocks/>
              </p:cNvGrpSpPr>
              <p:nvPr/>
            </p:nvGrpSpPr>
            <p:grpSpPr bwMode="auto">
              <a:xfrm>
                <a:off x="0" y="3913"/>
                <a:ext cx="514" cy="748"/>
                <a:chOff x="0" y="3913"/>
                <a:chExt cx="514" cy="748"/>
              </a:xfrm>
            </p:grpSpPr>
            <p:sp>
              <p:nvSpPr>
                <p:cNvPr id="1088" name="Rectangle 39"/>
                <p:cNvSpPr>
                  <a:spLocks noChangeArrowheads="1"/>
                </p:cNvSpPr>
                <p:nvPr/>
              </p:nvSpPr>
              <p:spPr bwMode="auto">
                <a:xfrm>
                  <a:off x="43" y="3913"/>
                  <a:ext cx="428" cy="748"/>
                </a:xfrm>
                <a:prstGeom prst="rect">
                  <a:avLst/>
                </a:prstGeom>
                <a:noFill/>
                <a:ln w="9525">
                  <a:noFill/>
                  <a:miter lim="800000"/>
                  <a:headEnd/>
                  <a:tailEnd/>
                </a:ln>
              </p:spPr>
              <p:txBody>
                <a:bodyPr/>
                <a:lstStyle/>
                <a:p>
                  <a:pPr algn="just"/>
                  <a:r>
                    <a:rPr lang="uk-UA" sz="1400">
                      <a:solidFill>
                        <a:srgbClr val="000000"/>
                      </a:solidFill>
                      <a:cs typeface="Times New Roman" pitchFamily="18" charset="0"/>
                    </a:rPr>
                    <a:t>Сильна</a:t>
                  </a:r>
                </a:p>
                <a:p>
                  <a:pPr algn="just" eaLnBrk="0" hangingPunct="0"/>
                  <a:endParaRPr lang="uk-UA"/>
                </a:p>
              </p:txBody>
            </p:sp>
            <p:sp>
              <p:nvSpPr>
                <p:cNvPr id="1089" name="Rectangle 104"/>
                <p:cNvSpPr>
                  <a:spLocks noChangeArrowheads="1"/>
                </p:cNvSpPr>
                <p:nvPr/>
              </p:nvSpPr>
              <p:spPr bwMode="auto">
                <a:xfrm>
                  <a:off x="0" y="3913"/>
                  <a:ext cx="514" cy="748"/>
                </a:xfrm>
                <a:prstGeom prst="rect">
                  <a:avLst/>
                </a:prstGeom>
                <a:noFill/>
                <a:ln w="7">
                  <a:solidFill>
                    <a:srgbClr val="A0A0A0"/>
                  </a:solidFill>
                  <a:miter lim="800000"/>
                  <a:headEnd/>
                  <a:tailEnd/>
                </a:ln>
              </p:spPr>
              <p:txBody>
                <a:bodyPr/>
                <a:lstStyle/>
                <a:p>
                  <a:endParaRPr lang="uk-UA"/>
                </a:p>
              </p:txBody>
            </p:sp>
          </p:grpSp>
          <p:grpSp>
            <p:nvGrpSpPr>
              <p:cNvPr id="1148" name="Group 107"/>
              <p:cNvGrpSpPr>
                <a:grpSpLocks/>
              </p:cNvGrpSpPr>
              <p:nvPr/>
            </p:nvGrpSpPr>
            <p:grpSpPr bwMode="auto">
              <a:xfrm>
                <a:off x="514" y="3913"/>
                <a:ext cx="483" cy="748"/>
                <a:chOff x="514" y="3913"/>
                <a:chExt cx="483" cy="748"/>
              </a:xfrm>
            </p:grpSpPr>
            <p:sp>
              <p:nvSpPr>
                <p:cNvPr id="1086" name="Rectangle 40"/>
                <p:cNvSpPr>
                  <a:spLocks noChangeArrowheads="1"/>
                </p:cNvSpPr>
                <p:nvPr/>
              </p:nvSpPr>
              <p:spPr bwMode="auto">
                <a:xfrm>
                  <a:off x="557" y="3913"/>
                  <a:ext cx="397" cy="748"/>
                </a:xfrm>
                <a:prstGeom prst="rect">
                  <a:avLst/>
                </a:prstGeom>
                <a:noFill/>
                <a:ln w="9525">
                  <a:noFill/>
                  <a:miter lim="800000"/>
                  <a:headEnd/>
                  <a:tailEnd/>
                </a:ln>
              </p:spPr>
              <p:txBody>
                <a:bodyPr/>
                <a:lstStyle/>
                <a:p>
                  <a:pPr algn="just"/>
                  <a:r>
                    <a:rPr lang="uk-UA" sz="1600">
                      <a:solidFill>
                        <a:srgbClr val="000000"/>
                      </a:solidFill>
                      <a:cs typeface="Times New Roman" pitchFamily="18" charset="0"/>
                    </a:rPr>
                    <a:t>Адрони</a:t>
                  </a:r>
                </a:p>
                <a:p>
                  <a:pPr algn="just" eaLnBrk="0" hangingPunct="0"/>
                  <a:endParaRPr lang="uk-UA" sz="1600"/>
                </a:p>
              </p:txBody>
            </p:sp>
            <p:sp>
              <p:nvSpPr>
                <p:cNvPr id="1087" name="Rectangle 106"/>
                <p:cNvSpPr>
                  <a:spLocks noChangeArrowheads="1"/>
                </p:cNvSpPr>
                <p:nvPr/>
              </p:nvSpPr>
              <p:spPr bwMode="auto">
                <a:xfrm>
                  <a:off x="514" y="3913"/>
                  <a:ext cx="483" cy="748"/>
                </a:xfrm>
                <a:prstGeom prst="rect">
                  <a:avLst/>
                </a:prstGeom>
                <a:noFill/>
                <a:ln w="7">
                  <a:solidFill>
                    <a:srgbClr val="A0A0A0"/>
                  </a:solidFill>
                  <a:miter lim="800000"/>
                  <a:headEnd/>
                  <a:tailEnd/>
                </a:ln>
              </p:spPr>
              <p:txBody>
                <a:bodyPr/>
                <a:lstStyle/>
                <a:p>
                  <a:endParaRPr lang="uk-UA"/>
                </a:p>
              </p:txBody>
            </p:sp>
          </p:grpSp>
          <p:grpSp>
            <p:nvGrpSpPr>
              <p:cNvPr id="1149" name="Group 109"/>
              <p:cNvGrpSpPr>
                <a:grpSpLocks/>
              </p:cNvGrpSpPr>
              <p:nvPr/>
            </p:nvGrpSpPr>
            <p:grpSpPr bwMode="auto">
              <a:xfrm>
                <a:off x="997" y="3913"/>
                <a:ext cx="514" cy="748"/>
                <a:chOff x="997" y="3913"/>
                <a:chExt cx="514" cy="748"/>
              </a:xfrm>
            </p:grpSpPr>
            <p:sp>
              <p:nvSpPr>
                <p:cNvPr id="1084" name="Rectangle 41"/>
                <p:cNvSpPr>
                  <a:spLocks noChangeArrowheads="1"/>
                </p:cNvSpPr>
                <p:nvPr/>
              </p:nvSpPr>
              <p:spPr bwMode="auto">
                <a:xfrm>
                  <a:off x="1040" y="3913"/>
                  <a:ext cx="428" cy="748"/>
                </a:xfrm>
                <a:prstGeom prst="rect">
                  <a:avLst/>
                </a:prstGeom>
                <a:noFill/>
                <a:ln w="9525">
                  <a:noFill/>
                  <a:miter lim="800000"/>
                  <a:headEnd/>
                  <a:tailEnd/>
                </a:ln>
              </p:spPr>
              <p:txBody>
                <a:bodyPr/>
                <a:lstStyle/>
                <a:p>
                  <a:pPr indent="-68263"/>
                  <a:r>
                    <a:rPr lang="uk-UA" sz="1600">
                      <a:solidFill>
                        <a:srgbClr val="000000"/>
                      </a:solidFill>
                      <a:cs typeface="Times New Roman" pitchFamily="18" charset="0"/>
                    </a:rPr>
                    <a:t>  Глюони</a:t>
                  </a:r>
                </a:p>
                <a:p>
                  <a:pPr indent="-68263" eaLnBrk="0" hangingPunct="0"/>
                  <a:r>
                    <a:rPr lang="uk-UA" sz="1600" i="1">
                      <a:solidFill>
                        <a:srgbClr val="000000"/>
                      </a:solidFill>
                    </a:rPr>
                    <a:t>      </a:t>
                  </a:r>
                  <a:r>
                    <a:rPr lang="uk-UA" sz="1600" i="1">
                      <a:solidFill>
                        <a:srgbClr val="000000"/>
                      </a:solidFill>
                      <a:cs typeface="Times New Roman" pitchFamily="18" charset="0"/>
                    </a:rPr>
                    <a:t>J</a:t>
                  </a:r>
                  <a:r>
                    <a:rPr lang="uk-UA" sz="1600">
                      <a:solidFill>
                        <a:srgbClr val="000000"/>
                      </a:solidFill>
                      <a:cs typeface="Times New Roman" pitchFamily="18" charset="0"/>
                    </a:rPr>
                    <a:t> =1</a:t>
                  </a:r>
                </a:p>
                <a:p>
                  <a:pPr indent="-68263" eaLnBrk="0" hangingPunct="0"/>
                  <a:endParaRPr lang="uk-UA" sz="1600"/>
                </a:p>
              </p:txBody>
            </p:sp>
            <p:sp>
              <p:nvSpPr>
                <p:cNvPr id="1085" name="Rectangle 108"/>
                <p:cNvSpPr>
                  <a:spLocks noChangeArrowheads="1"/>
                </p:cNvSpPr>
                <p:nvPr/>
              </p:nvSpPr>
              <p:spPr bwMode="auto">
                <a:xfrm>
                  <a:off x="997" y="3913"/>
                  <a:ext cx="514" cy="748"/>
                </a:xfrm>
                <a:prstGeom prst="rect">
                  <a:avLst/>
                </a:prstGeom>
                <a:noFill/>
                <a:ln w="7">
                  <a:solidFill>
                    <a:srgbClr val="A0A0A0"/>
                  </a:solidFill>
                  <a:miter lim="800000"/>
                  <a:headEnd/>
                  <a:tailEnd/>
                </a:ln>
              </p:spPr>
              <p:txBody>
                <a:bodyPr/>
                <a:lstStyle/>
                <a:p>
                  <a:endParaRPr lang="uk-UA"/>
                </a:p>
              </p:txBody>
            </p:sp>
          </p:grpSp>
          <p:grpSp>
            <p:nvGrpSpPr>
              <p:cNvPr id="1150" name="Group 111"/>
              <p:cNvGrpSpPr>
                <a:grpSpLocks/>
              </p:cNvGrpSpPr>
              <p:nvPr/>
            </p:nvGrpSpPr>
            <p:grpSpPr bwMode="auto">
              <a:xfrm>
                <a:off x="1511" y="3913"/>
                <a:ext cx="514" cy="748"/>
                <a:chOff x="1511" y="3913"/>
                <a:chExt cx="514" cy="748"/>
              </a:xfrm>
            </p:grpSpPr>
            <p:sp>
              <p:nvSpPr>
                <p:cNvPr id="1082" name="Rectangle 42"/>
                <p:cNvSpPr>
                  <a:spLocks noChangeArrowheads="1" noTextEdit="1"/>
                </p:cNvSpPr>
                <p:nvPr/>
              </p:nvSpPr>
              <p:spPr bwMode="auto">
                <a:xfrm>
                  <a:off x="1554" y="3913"/>
                  <a:ext cx="428" cy="748"/>
                </a:xfrm>
                <a:prstGeom prst="rect">
                  <a:avLst/>
                </a:prstGeom>
                <a:noFill/>
                <a:ln w="9525">
                  <a:noFill/>
                  <a:miter lim="800000"/>
                  <a:headEnd/>
                  <a:tailEnd/>
                </a:ln>
              </p:spPr>
              <p:txBody>
                <a:bodyPr>
                  <a:spAutoFit/>
                </a:bodyPr>
                <a:lstStyle/>
                <a:p>
                  <a:endParaRPr lang="ru-RU"/>
                </a:p>
              </p:txBody>
            </p:sp>
            <p:sp>
              <p:nvSpPr>
                <p:cNvPr id="1083" name="Rectangle 110"/>
                <p:cNvSpPr>
                  <a:spLocks noChangeArrowheads="1"/>
                </p:cNvSpPr>
                <p:nvPr/>
              </p:nvSpPr>
              <p:spPr bwMode="auto">
                <a:xfrm>
                  <a:off x="1511" y="3913"/>
                  <a:ext cx="514" cy="748"/>
                </a:xfrm>
                <a:prstGeom prst="rect">
                  <a:avLst/>
                </a:prstGeom>
                <a:noFill/>
                <a:ln w="7">
                  <a:solidFill>
                    <a:srgbClr val="A0A0A0"/>
                  </a:solidFill>
                  <a:miter lim="800000"/>
                  <a:headEnd/>
                  <a:tailEnd/>
                </a:ln>
              </p:spPr>
              <p:txBody>
                <a:bodyPr/>
                <a:lstStyle/>
                <a:p>
                  <a:endParaRPr lang="uk-UA"/>
                </a:p>
              </p:txBody>
            </p:sp>
          </p:grpSp>
          <p:grpSp>
            <p:nvGrpSpPr>
              <p:cNvPr id="1151" name="Group 113"/>
              <p:cNvGrpSpPr>
                <a:grpSpLocks/>
              </p:cNvGrpSpPr>
              <p:nvPr/>
            </p:nvGrpSpPr>
            <p:grpSpPr bwMode="auto">
              <a:xfrm>
                <a:off x="2025" y="3913"/>
                <a:ext cx="514" cy="748"/>
                <a:chOff x="2025" y="3913"/>
                <a:chExt cx="514" cy="748"/>
              </a:xfrm>
            </p:grpSpPr>
            <p:sp>
              <p:nvSpPr>
                <p:cNvPr id="1080" name="Rectangle 43"/>
                <p:cNvSpPr>
                  <a:spLocks noChangeArrowheads="1"/>
                </p:cNvSpPr>
                <p:nvPr/>
              </p:nvSpPr>
              <p:spPr bwMode="auto">
                <a:xfrm>
                  <a:off x="2068" y="3913"/>
                  <a:ext cx="428" cy="74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1</a:t>
                  </a:r>
                </a:p>
                <a:p>
                  <a:pPr algn="ctr" eaLnBrk="0" hangingPunct="0"/>
                  <a:endParaRPr lang="uk-UA"/>
                </a:p>
              </p:txBody>
            </p:sp>
            <p:sp>
              <p:nvSpPr>
                <p:cNvPr id="1081" name="Rectangle 112"/>
                <p:cNvSpPr>
                  <a:spLocks noChangeArrowheads="1"/>
                </p:cNvSpPr>
                <p:nvPr/>
              </p:nvSpPr>
              <p:spPr bwMode="auto">
                <a:xfrm>
                  <a:off x="2025" y="3913"/>
                  <a:ext cx="514" cy="748"/>
                </a:xfrm>
                <a:prstGeom prst="rect">
                  <a:avLst/>
                </a:prstGeom>
                <a:noFill/>
                <a:ln w="7">
                  <a:solidFill>
                    <a:srgbClr val="A0A0A0"/>
                  </a:solidFill>
                  <a:miter lim="800000"/>
                  <a:headEnd/>
                  <a:tailEnd/>
                </a:ln>
              </p:spPr>
              <p:txBody>
                <a:bodyPr/>
                <a:lstStyle/>
                <a:p>
                  <a:endParaRPr lang="uk-UA"/>
                </a:p>
              </p:txBody>
            </p:sp>
          </p:grpSp>
          <p:grpSp>
            <p:nvGrpSpPr>
              <p:cNvPr id="1024" name="Group 115"/>
              <p:cNvGrpSpPr>
                <a:grpSpLocks/>
              </p:cNvGrpSpPr>
              <p:nvPr/>
            </p:nvGrpSpPr>
            <p:grpSpPr bwMode="auto">
              <a:xfrm>
                <a:off x="2539" y="3913"/>
                <a:ext cx="426" cy="748"/>
                <a:chOff x="2539" y="3913"/>
                <a:chExt cx="426" cy="748"/>
              </a:xfrm>
            </p:grpSpPr>
            <p:sp>
              <p:nvSpPr>
                <p:cNvPr id="1078" name="Rectangle 44"/>
                <p:cNvSpPr>
                  <a:spLocks noChangeArrowheads="1"/>
                </p:cNvSpPr>
                <p:nvPr/>
              </p:nvSpPr>
              <p:spPr bwMode="auto">
                <a:xfrm>
                  <a:off x="2582" y="3913"/>
                  <a:ext cx="340" cy="748"/>
                </a:xfrm>
                <a:prstGeom prst="rect">
                  <a:avLst/>
                </a:prstGeom>
                <a:noFill/>
                <a:ln w="9525">
                  <a:noFill/>
                  <a:miter lim="800000"/>
                  <a:headEnd/>
                  <a:tailEnd/>
                </a:ln>
              </p:spPr>
              <p:txBody>
                <a:bodyPr/>
                <a:lstStyle/>
                <a:p>
                  <a:pPr algn="ctr"/>
                  <a:r>
                    <a:rPr lang="uk-UA" sz="1600">
                      <a:solidFill>
                        <a:srgbClr val="000000"/>
                      </a:solidFill>
                      <a:cs typeface="Times New Roman" pitchFamily="18" charset="0"/>
                    </a:rPr>
                    <a:t>10</a:t>
                  </a:r>
                  <a:r>
                    <a:rPr lang="uk-UA" sz="1600" baseline="30000">
                      <a:solidFill>
                        <a:srgbClr val="000000"/>
                      </a:solidFill>
                      <a:cs typeface="Times New Roman" pitchFamily="18" charset="0"/>
                    </a:rPr>
                    <a:t>-15</a:t>
                  </a:r>
                  <a:endParaRPr lang="uk-UA" sz="1600">
                    <a:solidFill>
                      <a:srgbClr val="000000"/>
                    </a:solidFill>
                    <a:cs typeface="Times New Roman" pitchFamily="18" charset="0"/>
                  </a:endParaRPr>
                </a:p>
                <a:p>
                  <a:pPr algn="ctr" eaLnBrk="0" hangingPunct="0"/>
                  <a:endParaRPr lang="uk-UA" sz="1600"/>
                </a:p>
              </p:txBody>
            </p:sp>
            <p:sp>
              <p:nvSpPr>
                <p:cNvPr id="1079" name="Rectangle 114"/>
                <p:cNvSpPr>
                  <a:spLocks noChangeArrowheads="1"/>
                </p:cNvSpPr>
                <p:nvPr/>
              </p:nvSpPr>
              <p:spPr bwMode="auto">
                <a:xfrm>
                  <a:off x="2539" y="3913"/>
                  <a:ext cx="426" cy="748"/>
                </a:xfrm>
                <a:prstGeom prst="rect">
                  <a:avLst/>
                </a:prstGeom>
                <a:noFill/>
                <a:ln w="7">
                  <a:solidFill>
                    <a:srgbClr val="A0A0A0"/>
                  </a:solidFill>
                  <a:miter lim="800000"/>
                  <a:headEnd/>
                  <a:tailEnd/>
                </a:ln>
              </p:spPr>
              <p:txBody>
                <a:bodyPr/>
                <a:lstStyle/>
                <a:p>
                  <a:endParaRPr lang="uk-UA"/>
                </a:p>
              </p:txBody>
            </p:sp>
          </p:grpSp>
          <p:grpSp>
            <p:nvGrpSpPr>
              <p:cNvPr id="1025" name="Group 117"/>
              <p:cNvGrpSpPr>
                <a:grpSpLocks/>
              </p:cNvGrpSpPr>
              <p:nvPr/>
            </p:nvGrpSpPr>
            <p:grpSpPr bwMode="auto">
              <a:xfrm>
                <a:off x="2965" y="3913"/>
                <a:ext cx="370" cy="748"/>
                <a:chOff x="2965" y="3913"/>
                <a:chExt cx="370" cy="748"/>
              </a:xfrm>
            </p:grpSpPr>
            <p:sp>
              <p:nvSpPr>
                <p:cNvPr id="1076" name="Rectangle 45"/>
                <p:cNvSpPr>
                  <a:spLocks noChangeArrowheads="1"/>
                </p:cNvSpPr>
                <p:nvPr/>
              </p:nvSpPr>
              <p:spPr bwMode="auto">
                <a:xfrm>
                  <a:off x="3008" y="3913"/>
                  <a:ext cx="284" cy="748"/>
                </a:xfrm>
                <a:prstGeom prst="rect">
                  <a:avLst/>
                </a:prstGeom>
                <a:noFill/>
                <a:ln w="9525">
                  <a:noFill/>
                  <a:miter lim="800000"/>
                  <a:headEnd/>
                  <a:tailEnd/>
                </a:ln>
              </p:spPr>
              <p:txBody>
                <a:bodyPr/>
                <a:lstStyle/>
                <a:p>
                  <a:pPr algn="ctr"/>
                  <a:r>
                    <a:rPr lang="uk-UA" sz="1600" dirty="0">
                      <a:solidFill>
                        <a:srgbClr val="000000"/>
                      </a:solidFill>
                      <a:cs typeface="Times New Roman" pitchFamily="18" charset="0"/>
                    </a:rPr>
                    <a:t>10</a:t>
                  </a:r>
                  <a:r>
                    <a:rPr lang="uk-UA" sz="1600" baseline="30000" dirty="0">
                      <a:solidFill>
                        <a:srgbClr val="000000"/>
                      </a:solidFill>
                      <a:cs typeface="Times New Roman" pitchFamily="18" charset="0"/>
                    </a:rPr>
                    <a:t>-23</a:t>
                  </a:r>
                  <a:endParaRPr lang="uk-UA" sz="1600" dirty="0">
                    <a:solidFill>
                      <a:srgbClr val="000000"/>
                    </a:solidFill>
                    <a:cs typeface="Times New Roman" pitchFamily="18" charset="0"/>
                  </a:endParaRPr>
                </a:p>
                <a:p>
                  <a:pPr algn="ctr" eaLnBrk="0" hangingPunct="0"/>
                  <a:endParaRPr lang="uk-UA" dirty="0"/>
                </a:p>
              </p:txBody>
            </p:sp>
            <p:sp>
              <p:nvSpPr>
                <p:cNvPr id="1077" name="Rectangle 116"/>
                <p:cNvSpPr>
                  <a:spLocks noChangeArrowheads="1"/>
                </p:cNvSpPr>
                <p:nvPr/>
              </p:nvSpPr>
              <p:spPr bwMode="auto">
                <a:xfrm>
                  <a:off x="2965" y="3913"/>
                  <a:ext cx="370" cy="748"/>
                </a:xfrm>
                <a:prstGeom prst="rect">
                  <a:avLst/>
                </a:prstGeom>
                <a:noFill/>
                <a:ln w="7">
                  <a:solidFill>
                    <a:srgbClr val="A0A0A0"/>
                  </a:solidFill>
                  <a:miter lim="800000"/>
                  <a:headEnd/>
                  <a:tailEnd/>
                </a:ln>
              </p:spPr>
              <p:txBody>
                <a:bodyPr/>
                <a:lstStyle/>
                <a:p>
                  <a:endParaRPr lang="uk-UA"/>
                </a:p>
              </p:txBody>
            </p:sp>
          </p:grpSp>
        </p:grpSp>
        <p:sp>
          <p:nvSpPr>
            <p:cNvPr id="1039" name="Rectangle 119"/>
            <p:cNvSpPr>
              <a:spLocks noChangeArrowheads="1"/>
            </p:cNvSpPr>
            <p:nvPr/>
          </p:nvSpPr>
          <p:spPr bwMode="auto">
            <a:xfrm>
              <a:off x="-3" y="400"/>
              <a:ext cx="3341" cy="4264"/>
            </a:xfrm>
            <a:prstGeom prst="rect">
              <a:avLst/>
            </a:prstGeom>
            <a:noFill/>
            <a:ln w="9525">
              <a:solidFill>
                <a:srgbClr val="A0A0A0"/>
              </a:solidFill>
              <a:miter lim="800000"/>
              <a:headEnd/>
              <a:tailEnd/>
            </a:ln>
          </p:spPr>
          <p:txBody>
            <a:bodyPr/>
            <a:lstStyle/>
            <a:p>
              <a:endParaRPr lang="uk-UA"/>
            </a:p>
          </p:txBody>
        </p:sp>
      </p:grpSp>
      <p:sp>
        <p:nvSpPr>
          <p:cNvPr id="1032" name="Rectangle 121"/>
          <p:cNvSpPr>
            <a:spLocks noChangeArrowheads="1"/>
          </p:cNvSpPr>
          <p:nvPr/>
        </p:nvSpPr>
        <p:spPr bwMode="auto">
          <a:xfrm>
            <a:off x="3175" y="3170238"/>
            <a:ext cx="9144000" cy="639762"/>
          </a:xfrm>
          <a:prstGeom prst="rect">
            <a:avLst/>
          </a:prstGeom>
          <a:noFill/>
          <a:ln w="9525">
            <a:noFill/>
            <a:miter lim="800000"/>
            <a:headEnd/>
            <a:tailEnd/>
          </a:ln>
        </p:spPr>
        <p:txBody>
          <a:bodyPr>
            <a:spAutoFit/>
          </a:bodyPr>
          <a:lstStyle/>
          <a:p>
            <a:pPr algn="just"/>
            <a:r>
              <a:rPr lang="uk-UA" sz="1200">
                <a:solidFill>
                  <a:srgbClr val="000000"/>
                </a:solidFill>
                <a:cs typeface="Times New Roman" pitchFamily="18" charset="0"/>
              </a:rPr>
              <a:t> </a:t>
            </a:r>
          </a:p>
          <a:p>
            <a:pPr eaLnBrk="0" hangingPunct="0"/>
            <a:endParaRPr lang="uk-UA"/>
          </a:p>
        </p:txBody>
      </p:sp>
      <p:sp>
        <p:nvSpPr>
          <p:cNvPr id="1033" name="Rectangle 123"/>
          <p:cNvSpPr>
            <a:spLocks noChangeArrowheads="1"/>
          </p:cNvSpPr>
          <p:nvPr/>
        </p:nvSpPr>
        <p:spPr bwMode="auto">
          <a:xfrm>
            <a:off x="4152900" y="3219450"/>
            <a:ext cx="9144000" cy="0"/>
          </a:xfrm>
          <a:prstGeom prst="rect">
            <a:avLst/>
          </a:prstGeom>
          <a:noFill/>
          <a:ln w="9525">
            <a:noFill/>
            <a:miter lim="800000"/>
            <a:headEnd/>
            <a:tailEnd/>
          </a:ln>
        </p:spPr>
        <p:txBody>
          <a:bodyPr>
            <a:spAutoFit/>
          </a:bodyPr>
          <a:lstStyle/>
          <a:p>
            <a:endParaRPr lang="uk-UA"/>
          </a:p>
        </p:txBody>
      </p:sp>
      <p:graphicFrame>
        <p:nvGraphicFramePr>
          <p:cNvPr id="1027" name="Object 4"/>
          <p:cNvGraphicFramePr>
            <a:graphicFrameLocks noChangeAspect="1"/>
          </p:cNvGraphicFramePr>
          <p:nvPr/>
        </p:nvGraphicFramePr>
        <p:xfrm>
          <a:off x="4191000" y="3886200"/>
          <a:ext cx="1066800" cy="533400"/>
        </p:xfrm>
        <a:graphic>
          <a:graphicData uri="http://schemas.openxmlformats.org/presentationml/2006/ole">
            <p:oleObj spid="_x0000_s1187" r:id="rId4" imgW="838200" imgH="419100" progId="Equation.3">
              <p:embed/>
            </p:oleObj>
          </a:graphicData>
        </a:graphic>
      </p:graphicFrame>
      <p:sp>
        <p:nvSpPr>
          <p:cNvPr id="1034" name="Rectangle 125"/>
          <p:cNvSpPr>
            <a:spLocks noChangeArrowheads="1"/>
          </p:cNvSpPr>
          <p:nvPr/>
        </p:nvSpPr>
        <p:spPr bwMode="auto">
          <a:xfrm>
            <a:off x="4305300" y="3219450"/>
            <a:ext cx="9144000" cy="0"/>
          </a:xfrm>
          <a:prstGeom prst="rect">
            <a:avLst/>
          </a:prstGeom>
          <a:noFill/>
          <a:ln w="9525">
            <a:noFill/>
            <a:miter lim="800000"/>
            <a:headEnd/>
            <a:tailEnd/>
          </a:ln>
        </p:spPr>
        <p:txBody>
          <a:bodyPr>
            <a:spAutoFit/>
          </a:bodyPr>
          <a:lstStyle/>
          <a:p>
            <a:endParaRPr lang="uk-UA"/>
          </a:p>
        </p:txBody>
      </p:sp>
      <p:graphicFrame>
        <p:nvGraphicFramePr>
          <p:cNvPr id="1028" name="Object 5"/>
          <p:cNvGraphicFramePr>
            <a:graphicFrameLocks noChangeAspect="1"/>
          </p:cNvGraphicFramePr>
          <p:nvPr/>
        </p:nvGraphicFramePr>
        <p:xfrm>
          <a:off x="4343400" y="4648200"/>
          <a:ext cx="838200" cy="658813"/>
        </p:xfrm>
        <a:graphic>
          <a:graphicData uri="http://schemas.openxmlformats.org/presentationml/2006/ole">
            <p:oleObj spid="_x0000_s1188" r:id="rId5" imgW="533169" imgH="418918" progId="Equation.3">
              <p:embed/>
            </p:oleObj>
          </a:graphicData>
        </a:graphic>
      </p:graphicFrame>
      <p:sp>
        <p:nvSpPr>
          <p:cNvPr id="1035" name="Rectangle 127"/>
          <p:cNvSpPr>
            <a:spLocks noChangeArrowheads="1"/>
          </p:cNvSpPr>
          <p:nvPr/>
        </p:nvSpPr>
        <p:spPr bwMode="auto">
          <a:xfrm>
            <a:off x="4229100" y="3105150"/>
            <a:ext cx="9144000" cy="0"/>
          </a:xfrm>
          <a:prstGeom prst="rect">
            <a:avLst/>
          </a:prstGeom>
          <a:noFill/>
          <a:ln w="9525">
            <a:noFill/>
            <a:miter lim="800000"/>
            <a:headEnd/>
            <a:tailEnd/>
          </a:ln>
        </p:spPr>
        <p:txBody>
          <a:bodyPr>
            <a:spAutoFit/>
          </a:bodyPr>
          <a:lstStyle/>
          <a:p>
            <a:endParaRPr lang="uk-UA"/>
          </a:p>
        </p:txBody>
      </p:sp>
      <p:graphicFrame>
        <p:nvGraphicFramePr>
          <p:cNvPr id="1029" name="Object 6"/>
          <p:cNvGraphicFramePr>
            <a:graphicFrameLocks noChangeAspect="1"/>
          </p:cNvGraphicFramePr>
          <p:nvPr/>
        </p:nvGraphicFramePr>
        <p:xfrm>
          <a:off x="4343400" y="5410200"/>
          <a:ext cx="914400" cy="863600"/>
        </p:xfrm>
        <a:graphic>
          <a:graphicData uri="http://schemas.openxmlformats.org/presentationml/2006/ole">
            <p:oleObj spid="_x0000_s1189" r:id="rId6" imgW="749300" imgH="647700" progId="Equation.3">
              <p:embed/>
            </p:oleObj>
          </a:graphicData>
        </a:graphic>
      </p:graphicFrame>
      <p:sp>
        <p:nvSpPr>
          <p:cNvPr id="1036"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037" name="Номер слайда 122"/>
          <p:cNvSpPr>
            <a:spLocks noGrp="1"/>
          </p:cNvSpPr>
          <p:nvPr>
            <p:ph type="sldNum" sz="quarter" idx="12"/>
          </p:nvPr>
        </p:nvSpPr>
        <p:spPr>
          <a:noFill/>
        </p:spPr>
        <p:txBody>
          <a:bodyPr/>
          <a:lstStyle/>
          <a:p>
            <a:fld id="{FAA832C2-E176-4194-8038-3081006B7538}" type="slidenum">
              <a:rPr lang="ru-RU" smtClean="0"/>
              <a:pPr/>
              <a:t>13</a:t>
            </a:fld>
            <a:endParaRPr lang="ru-RU" smtClean="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231"/>
            <a:ext cx="8229600" cy="1143000"/>
          </a:xfrm>
        </p:spPr>
        <p:txBody>
          <a:bodyPr/>
          <a:lstStyle/>
          <a:p>
            <a:r>
              <a:rPr lang="uk-UA" b="1" i="1" dirty="0" smtClean="0">
                <a:latin typeface="Arial" pitchFamily="34" charset="0"/>
                <a:cs typeface="Arial" pitchFamily="34" charset="0"/>
              </a:rPr>
              <a:t>ОКЕАН МІМАСУ</a:t>
            </a:r>
            <a:endParaRPr lang="ru-RU" b="1" i="1" dirty="0">
              <a:latin typeface="Arial" pitchFamily="34" charset="0"/>
              <a:cs typeface="Arial" pitchFamily="34" charset="0"/>
            </a:endParaRPr>
          </a:p>
        </p:txBody>
      </p:sp>
      <p:sp>
        <p:nvSpPr>
          <p:cNvPr id="3" name="Объект 2"/>
          <p:cNvSpPr>
            <a:spLocks noGrp="1"/>
          </p:cNvSpPr>
          <p:nvPr>
            <p:ph idx="1"/>
          </p:nvPr>
        </p:nvSpPr>
        <p:spPr>
          <a:xfrm>
            <a:off x="4139952" y="1280825"/>
            <a:ext cx="4495774" cy="5001419"/>
          </a:xfrm>
        </p:spPr>
        <p:txBody>
          <a:bodyPr>
            <a:normAutofit/>
          </a:bodyPr>
          <a:lstStyle/>
          <a:p>
            <a:pPr marL="0" indent="0" algn="just"/>
            <a:r>
              <a:rPr lang="uk-UA" sz="1400" b="1" i="1" dirty="0" err="1">
                <a:solidFill>
                  <a:srgbClr val="C00000"/>
                </a:solidFill>
                <a:latin typeface="Times New Roman" pitchFamily="18" charset="0"/>
                <a:cs typeface="Times New Roman" pitchFamily="18" charset="0"/>
              </a:rPr>
              <a:t>Мімас</a:t>
            </a:r>
            <a:r>
              <a:rPr lang="uk-UA" sz="1400" b="1" i="1" dirty="0">
                <a:latin typeface="Times New Roman" pitchFamily="18" charset="0"/>
                <a:cs typeface="Times New Roman" pitchFamily="18" charset="0"/>
              </a:rPr>
              <a:t> - найменший і найближчий з восьми головних супутників Сатурна. </a:t>
            </a:r>
            <a:endParaRPr lang="uk-UA" sz="1400" b="1" i="1" dirty="0" smtClean="0">
              <a:latin typeface="Times New Roman" pitchFamily="18" charset="0"/>
              <a:cs typeface="Times New Roman" pitchFamily="18" charset="0"/>
            </a:endParaRPr>
          </a:p>
          <a:p>
            <a:pPr marL="0" indent="0" algn="just"/>
            <a:r>
              <a:rPr lang="uk-UA" sz="1400" dirty="0" smtClean="0">
                <a:latin typeface="Times New Roman" pitchFamily="18" charset="0"/>
                <a:cs typeface="Times New Roman" pitchFamily="18" charset="0"/>
              </a:rPr>
              <a:t>Супутник </a:t>
            </a:r>
            <a:r>
              <a:rPr lang="uk-UA" sz="1400" dirty="0">
                <a:latin typeface="Times New Roman" pitchFamily="18" charset="0"/>
                <a:cs typeface="Times New Roman" pitchFamily="18" charset="0"/>
              </a:rPr>
              <a:t>був відкритий в 1789 році англійським астрономом Вільямом </a:t>
            </a:r>
            <a:r>
              <a:rPr lang="uk-UA" sz="1400" dirty="0" err="1">
                <a:latin typeface="Times New Roman" pitchFamily="18" charset="0"/>
                <a:cs typeface="Times New Roman" pitchFamily="18" charset="0"/>
              </a:rPr>
              <a:t>Гершелем</a:t>
            </a:r>
            <a:r>
              <a:rPr lang="uk-UA" sz="1400" dirty="0">
                <a:latin typeface="Times New Roman" pitchFamily="18" charset="0"/>
                <a:cs typeface="Times New Roman" pitchFamily="18" charset="0"/>
              </a:rPr>
              <a:t> і відомий кратером </a:t>
            </a:r>
            <a:r>
              <a:rPr lang="uk-UA" sz="1400" dirty="0" err="1">
                <a:latin typeface="Times New Roman" pitchFamily="18" charset="0"/>
                <a:cs typeface="Times New Roman" pitchFamily="18" charset="0"/>
              </a:rPr>
              <a:t>Гершель</a:t>
            </a:r>
            <a:r>
              <a:rPr lang="uk-UA" sz="1400" dirty="0">
                <a:latin typeface="Times New Roman" pitchFamily="18" charset="0"/>
                <a:cs typeface="Times New Roman" pitchFamily="18" charset="0"/>
              </a:rPr>
              <a:t> на своїй поверхні, який становить майже третину діаметра самого </a:t>
            </a:r>
            <a:r>
              <a:rPr lang="uk-UA" sz="1400" dirty="0" err="1">
                <a:latin typeface="Times New Roman" pitchFamily="18" charset="0"/>
                <a:cs typeface="Times New Roman" pitchFamily="18" charset="0"/>
              </a:rPr>
              <a:t>Мімаса</a:t>
            </a:r>
            <a:r>
              <a:rPr lang="uk-UA" sz="1400" dirty="0">
                <a:latin typeface="Times New Roman" pitchFamily="18" charset="0"/>
                <a:cs typeface="Times New Roman" pitchFamily="18" charset="0"/>
              </a:rPr>
              <a:t>.</a:t>
            </a:r>
          </a:p>
          <a:p>
            <a:pPr marL="0" indent="0" algn="just"/>
            <a:r>
              <a:rPr lang="uk-UA" sz="1400" b="1" i="1" dirty="0" smtClean="0">
                <a:solidFill>
                  <a:srgbClr val="C00000"/>
                </a:solidFill>
                <a:latin typeface="Times New Roman" pitchFamily="18" charset="0"/>
                <a:cs typeface="Times New Roman" pitchFamily="18" charset="0"/>
              </a:rPr>
              <a:t>У надрах </a:t>
            </a:r>
            <a:r>
              <a:rPr lang="uk-UA" sz="1400" b="1" i="1" dirty="0" err="1">
                <a:solidFill>
                  <a:srgbClr val="C00000"/>
                </a:solidFill>
                <a:latin typeface="Times New Roman" pitchFamily="18" charset="0"/>
                <a:cs typeface="Times New Roman" pitchFamily="18" charset="0"/>
              </a:rPr>
              <a:t>Мімаса</a:t>
            </a:r>
            <a:r>
              <a:rPr lang="uk-UA" sz="1400" b="1" i="1" dirty="0">
                <a:solidFill>
                  <a:srgbClr val="C00000"/>
                </a:solidFill>
                <a:latin typeface="Times New Roman" pitchFamily="18" charset="0"/>
                <a:cs typeface="Times New Roman" pitchFamily="18" charset="0"/>
              </a:rPr>
              <a:t>, ймовірно, є океан, який може виявитися придатним для існування життя</a:t>
            </a:r>
            <a:r>
              <a:rPr lang="uk-UA" sz="1400" dirty="0">
                <a:solidFill>
                  <a:srgbClr val="C00000"/>
                </a:solidFill>
                <a:latin typeface="Times New Roman" pitchFamily="18" charset="0"/>
                <a:cs typeface="Times New Roman" pitchFamily="18" charset="0"/>
              </a:rPr>
              <a:t>, </a:t>
            </a:r>
            <a:r>
              <a:rPr lang="uk-UA" sz="1400" dirty="0">
                <a:latin typeface="Times New Roman" pitchFamily="18" charset="0"/>
                <a:cs typeface="Times New Roman" pitchFamily="18" charset="0"/>
              </a:rPr>
              <a:t>вважають вчені на підставі зображень, отриманих з міжпланетної станції "</a:t>
            </a:r>
            <a:r>
              <a:rPr lang="uk-UA" sz="1400" dirty="0" err="1">
                <a:latin typeface="Times New Roman" pitchFamily="18" charset="0"/>
                <a:cs typeface="Times New Roman" pitchFamily="18" charset="0"/>
              </a:rPr>
              <a:t>Кассіні</a:t>
            </a:r>
            <a:r>
              <a:rPr lang="uk-UA" sz="1400" dirty="0">
                <a:latin typeface="Times New Roman" pitchFamily="18" charset="0"/>
                <a:cs typeface="Times New Roman" pitchFamily="18" charset="0"/>
              </a:rPr>
              <a:t>". </a:t>
            </a:r>
          </a:p>
          <a:p>
            <a:pPr marL="0" indent="0" algn="just"/>
            <a:r>
              <a:rPr lang="uk-UA" sz="1400" dirty="0" smtClean="0">
                <a:latin typeface="Times New Roman" pitchFamily="18" charset="0"/>
                <a:cs typeface="Times New Roman" pitchFamily="18" charset="0"/>
              </a:rPr>
              <a:t>Існування </a:t>
            </a:r>
            <a:r>
              <a:rPr lang="uk-UA" sz="1400" dirty="0">
                <a:latin typeface="Times New Roman" pitchFamily="18" charset="0"/>
                <a:cs typeface="Times New Roman" pitchFamily="18" charset="0"/>
              </a:rPr>
              <a:t>океану всередині </a:t>
            </a:r>
            <a:r>
              <a:rPr lang="uk-UA" sz="1400" dirty="0" err="1" smtClean="0">
                <a:latin typeface="Times New Roman" pitchFamily="18" charset="0"/>
                <a:cs typeface="Times New Roman" pitchFamily="18" charset="0"/>
              </a:rPr>
              <a:t>Мімаса</a:t>
            </a:r>
            <a:r>
              <a:rPr lang="uk-UA" sz="1400" dirty="0">
                <a:latin typeface="Times New Roman" pitchFamily="18" charset="0"/>
                <a:cs typeface="Times New Roman" pitchFamily="18" charset="0"/>
              </a:rPr>
              <a:t>, який розташований на глибині 24-31 км, може бути однією з двох причин, по якій астрономічне тіло погойдується, </a:t>
            </a:r>
            <a:r>
              <a:rPr lang="uk-UA" sz="1400" dirty="0" smtClean="0">
                <a:latin typeface="Times New Roman" pitchFamily="18" charset="0"/>
                <a:cs typeface="Times New Roman" pitchFamily="18" charset="0"/>
              </a:rPr>
              <a:t>обертаючись </a:t>
            </a:r>
            <a:r>
              <a:rPr lang="uk-UA" sz="1400" dirty="0">
                <a:latin typeface="Times New Roman" pitchFamily="18" charset="0"/>
                <a:cs typeface="Times New Roman" pitchFamily="18" charset="0"/>
              </a:rPr>
              <a:t>навколо Сатурна. В якості другої причини вчені розглядають особливу, подовжену, форму ядра супутника. </a:t>
            </a:r>
          </a:p>
          <a:p>
            <a:pPr marL="0" indent="0" algn="just"/>
            <a:r>
              <a:rPr lang="uk-UA" sz="1400" dirty="0" smtClean="0">
                <a:latin typeface="Times New Roman" pitchFamily="18" charset="0"/>
                <a:cs typeface="Times New Roman" pitchFamily="18" charset="0"/>
              </a:rPr>
              <a:t>Подібні </a:t>
            </a:r>
            <a:r>
              <a:rPr lang="uk-UA" sz="1400" dirty="0">
                <a:latin typeface="Times New Roman" pitchFamily="18" charset="0"/>
                <a:cs typeface="Times New Roman" pitchFamily="18" charset="0"/>
              </a:rPr>
              <a:t>коливання супутника при русі по орбіті навколо планети, яка впливає на нього своїм гравітаційним полем, називаються </a:t>
            </a:r>
            <a:r>
              <a:rPr lang="uk-UA" sz="1400" dirty="0" smtClean="0">
                <a:latin typeface="Times New Roman" pitchFamily="18" charset="0"/>
                <a:cs typeface="Times New Roman" pitchFamily="18" charset="0"/>
              </a:rPr>
              <a:t>лібрацією. </a:t>
            </a:r>
            <a:r>
              <a:rPr lang="uk-UA" sz="1400" dirty="0">
                <a:latin typeface="Times New Roman" pitchFamily="18" charset="0"/>
                <a:cs typeface="Times New Roman" pitchFamily="18" charset="0"/>
              </a:rPr>
              <a:t>Вони характерні не тільки для </a:t>
            </a:r>
            <a:r>
              <a:rPr lang="uk-UA" sz="1400" dirty="0" err="1" smtClean="0">
                <a:latin typeface="Times New Roman" pitchFamily="18" charset="0"/>
                <a:cs typeface="Times New Roman" pitchFamily="18" charset="0"/>
              </a:rPr>
              <a:t>Мімаса</a:t>
            </a:r>
            <a:r>
              <a:rPr lang="uk-UA" sz="1400" dirty="0">
                <a:latin typeface="Times New Roman" pitchFamily="18" charset="0"/>
                <a:cs typeface="Times New Roman" pitchFamily="18" charset="0"/>
              </a:rPr>
              <a:t>, але і для ряду інших супутників. Однак амплітуда лібрації </a:t>
            </a:r>
            <a:r>
              <a:rPr lang="uk-UA" sz="1400" dirty="0" err="1" smtClean="0">
                <a:latin typeface="Times New Roman" pitchFamily="18" charset="0"/>
                <a:cs typeface="Times New Roman" pitchFamily="18" charset="0"/>
              </a:rPr>
              <a:t>Мімаса</a:t>
            </a:r>
            <a:r>
              <a:rPr lang="uk-UA" sz="1400" dirty="0" smtClean="0">
                <a:latin typeface="Times New Roman" pitchFamily="18" charset="0"/>
                <a:cs typeface="Times New Roman" pitchFamily="18" charset="0"/>
              </a:rPr>
              <a:t> </a:t>
            </a:r>
            <a:r>
              <a:rPr lang="uk-UA" sz="1400" dirty="0">
                <a:latin typeface="Times New Roman" pitchFamily="18" charset="0"/>
                <a:cs typeface="Times New Roman" pitchFamily="18" charset="0"/>
              </a:rPr>
              <a:t>набагато </a:t>
            </a:r>
            <a:r>
              <a:rPr lang="uk-UA" sz="1400" dirty="0" smtClean="0">
                <a:latin typeface="Times New Roman" pitchFamily="18" charset="0"/>
                <a:cs typeface="Times New Roman" pitchFamily="18" charset="0"/>
              </a:rPr>
              <a:t>вища </a:t>
            </a:r>
            <a:r>
              <a:rPr lang="uk-UA" sz="1400" dirty="0">
                <a:latin typeface="Times New Roman" pitchFamily="18" charset="0"/>
                <a:cs typeface="Times New Roman" pitchFamily="18" charset="0"/>
              </a:rPr>
              <a:t>очікуваної. </a:t>
            </a:r>
          </a:p>
        </p:txBody>
      </p:sp>
      <p:pic>
        <p:nvPicPr>
          <p:cNvPr id="78852" name="Picture 4" descr="http://ki.ill.in.ua/a/675x0/24011144.jpg?t=63549169380866429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5090" y="3789040"/>
            <a:ext cx="3445634" cy="2297089"/>
          </a:xfrm>
          <a:prstGeom prst="rect">
            <a:avLst/>
          </a:prstGeom>
          <a:noFill/>
          <a:extLst>
            <a:ext uri="{909E8E84-426E-40DD-AFC4-6F175D3DCCD1}">
              <a14:hiddenFill xmlns:a14="http://schemas.microsoft.com/office/drawing/2010/main" xmlns="">
                <a:solidFill>
                  <a:srgbClr val="FFFFFF"/>
                </a:solidFill>
              </a14:hiddenFill>
            </a:ext>
          </a:extLst>
        </p:spPr>
      </p:pic>
      <p:pic>
        <p:nvPicPr>
          <p:cNvPr id="78854" name="Picture 6" descr="http://chto-proishodit.ru/system/files/styles/large-width-600/private/news/10.2014/mimas1.jpg?itok=zkqGax1W"/>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5090" y="1306422"/>
            <a:ext cx="3445634" cy="24751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59216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a:xfrm>
            <a:off x="393700" y="0"/>
            <a:ext cx="8229600" cy="1143000"/>
          </a:xfrm>
        </p:spPr>
        <p:txBody>
          <a:bodyPr/>
          <a:lstStyle/>
          <a:p>
            <a:pPr eaLnBrk="1" hangingPunct="1"/>
            <a:r>
              <a:rPr lang="uk-UA" sz="4000" b="1" i="1" dirty="0" smtClean="0">
                <a:solidFill>
                  <a:schemeClr val="tx1"/>
                </a:solidFill>
                <a:latin typeface="Arial" pitchFamily="34" charset="0"/>
                <a:cs typeface="Arial" pitchFamily="34" charset="0"/>
              </a:rPr>
              <a:t>ПРИНЦИПИ ОБМІНУ</a:t>
            </a:r>
            <a:endParaRPr lang="ru-RU" sz="4000" b="1" i="1" dirty="0" smtClean="0">
              <a:solidFill>
                <a:schemeClr val="tx1"/>
              </a:solidFill>
              <a:latin typeface="Arial" pitchFamily="34" charset="0"/>
              <a:cs typeface="Arial" pitchFamily="34" charset="0"/>
            </a:endParaRPr>
          </a:p>
        </p:txBody>
      </p:sp>
      <p:pic>
        <p:nvPicPr>
          <p:cNvPr id="2053" name="Picture 4" descr="4interactions"/>
          <p:cNvPicPr>
            <a:picLocks noChangeAspect="1" noChangeArrowheads="1"/>
          </p:cNvPicPr>
          <p:nvPr/>
        </p:nvPicPr>
        <p:blipFill>
          <a:blip r:embed="rId3" cstate="print"/>
          <a:srcRect/>
          <a:stretch>
            <a:fillRect/>
          </a:stretch>
        </p:blipFill>
        <p:spPr bwMode="auto">
          <a:xfrm>
            <a:off x="701675" y="1808163"/>
            <a:ext cx="7613650" cy="1550987"/>
          </a:xfrm>
          <a:prstGeom prst="rect">
            <a:avLst/>
          </a:prstGeom>
          <a:noFill/>
          <a:ln w="9525">
            <a:noFill/>
            <a:miter lim="800000"/>
            <a:headEnd/>
            <a:tailEnd/>
          </a:ln>
        </p:spPr>
      </p:pic>
      <p:sp>
        <p:nvSpPr>
          <p:cNvPr id="2054" name="Text Box 5"/>
          <p:cNvSpPr txBox="1">
            <a:spLocks noChangeArrowheads="1"/>
          </p:cNvSpPr>
          <p:nvPr/>
        </p:nvSpPr>
        <p:spPr bwMode="auto">
          <a:xfrm>
            <a:off x="927100" y="984250"/>
            <a:ext cx="7416800" cy="396875"/>
          </a:xfrm>
          <a:prstGeom prst="rect">
            <a:avLst/>
          </a:prstGeom>
          <a:noFill/>
          <a:ln w="9525">
            <a:noFill/>
            <a:miter lim="800000"/>
            <a:headEnd/>
            <a:tailEnd/>
          </a:ln>
        </p:spPr>
        <p:txBody>
          <a:bodyPr>
            <a:spAutoFit/>
          </a:bodyPr>
          <a:lstStyle/>
          <a:p>
            <a:pPr algn="ctr"/>
            <a:r>
              <a:rPr lang="uk-UA" sz="2000" b="1">
                <a:solidFill>
                  <a:srgbClr val="C00000"/>
                </a:solidFill>
              </a:rPr>
              <a:t>ЧОТИРИ ТИПИ ФУНДАМЕНТАЛЬНИХ ВЗАЄМОДІЙ</a:t>
            </a:r>
          </a:p>
        </p:txBody>
      </p:sp>
      <p:sp>
        <p:nvSpPr>
          <p:cNvPr id="2055" name="Text Box 6"/>
          <p:cNvSpPr txBox="1">
            <a:spLocks noChangeArrowheads="1"/>
          </p:cNvSpPr>
          <p:nvPr/>
        </p:nvSpPr>
        <p:spPr bwMode="auto">
          <a:xfrm>
            <a:off x="836613" y="3338513"/>
            <a:ext cx="7129462" cy="366712"/>
          </a:xfrm>
          <a:prstGeom prst="rect">
            <a:avLst/>
          </a:prstGeom>
          <a:noFill/>
          <a:ln w="9525">
            <a:noFill/>
            <a:miter lim="800000"/>
            <a:headEnd/>
            <a:tailEnd/>
          </a:ln>
        </p:spPr>
        <p:txBody>
          <a:bodyPr>
            <a:spAutoFit/>
          </a:bodyPr>
          <a:lstStyle/>
          <a:p>
            <a:r>
              <a:rPr lang="ru-RU" b="1">
                <a:solidFill>
                  <a:srgbClr val="FFFF00"/>
                </a:solidFill>
                <a:latin typeface="Times New Roman" pitchFamily="18" charset="0"/>
              </a:rPr>
              <a:t>  </a:t>
            </a:r>
            <a:r>
              <a:rPr lang="ru-RU" b="1">
                <a:latin typeface="Times New Roman" pitchFamily="18" charset="0"/>
              </a:rPr>
              <a:t>Грав</a:t>
            </a:r>
            <a:r>
              <a:rPr lang="uk-UA" b="1">
                <a:latin typeface="Times New Roman" pitchFamily="18" charset="0"/>
              </a:rPr>
              <a:t>ітаційна</a:t>
            </a:r>
            <a:r>
              <a:rPr lang="ru-RU" b="1">
                <a:latin typeface="Times New Roman" pitchFamily="18" charset="0"/>
              </a:rPr>
              <a:t>       Електромагнітна           Слабка                Сильна</a:t>
            </a:r>
          </a:p>
        </p:txBody>
      </p:sp>
      <p:sp>
        <p:nvSpPr>
          <p:cNvPr id="2056" name="Text Box 12"/>
          <p:cNvSpPr txBox="1">
            <a:spLocks noChangeArrowheads="1"/>
          </p:cNvSpPr>
          <p:nvPr/>
        </p:nvSpPr>
        <p:spPr bwMode="auto">
          <a:xfrm>
            <a:off x="1016000" y="3608388"/>
            <a:ext cx="7381875" cy="671512"/>
          </a:xfrm>
          <a:prstGeom prst="rect">
            <a:avLst/>
          </a:prstGeom>
          <a:noFill/>
          <a:ln w="9525">
            <a:noFill/>
            <a:miter lim="800000"/>
            <a:headEnd/>
            <a:tailEnd/>
          </a:ln>
        </p:spPr>
        <p:txBody>
          <a:bodyPr>
            <a:spAutoFit/>
          </a:bodyPr>
          <a:lstStyle/>
          <a:p>
            <a:pPr algn="ctr"/>
            <a:r>
              <a:rPr lang="ru-RU" sz="2000" b="1">
                <a:solidFill>
                  <a:srgbClr val="C00000"/>
                </a:solidFill>
                <a:latin typeface="Times New Roman" pitchFamily="18" charset="0"/>
              </a:rPr>
              <a:t>Джерело</a:t>
            </a:r>
            <a:r>
              <a:rPr lang="ru-RU" sz="2000" b="1">
                <a:solidFill>
                  <a:srgbClr val="C00000"/>
                </a:solidFill>
              </a:rPr>
              <a:t> </a:t>
            </a:r>
            <a:r>
              <a:rPr lang="ru-RU" sz="2000" b="1">
                <a:solidFill>
                  <a:srgbClr val="FF0000"/>
                </a:solidFill>
              </a:rPr>
              <a:t>  </a:t>
            </a:r>
          </a:p>
          <a:p>
            <a:r>
              <a:rPr lang="ru-RU" b="1">
                <a:latin typeface="Times New Roman" pitchFamily="18" charset="0"/>
              </a:rPr>
              <a:t>     маса                електричний заряд   усі ел. частинки     </a:t>
            </a:r>
            <a:r>
              <a:rPr lang="en-US" b="1">
                <a:latin typeface="Times New Roman" pitchFamily="18" charset="0"/>
              </a:rPr>
              <a:t> </a:t>
            </a:r>
            <a:r>
              <a:rPr lang="ru-RU" b="1">
                <a:latin typeface="Times New Roman" pitchFamily="18" charset="0"/>
              </a:rPr>
              <a:t> адрони</a:t>
            </a:r>
          </a:p>
        </p:txBody>
      </p:sp>
      <p:grpSp>
        <p:nvGrpSpPr>
          <p:cNvPr id="2" name="Group 51"/>
          <p:cNvGrpSpPr>
            <a:grpSpLocks/>
          </p:cNvGrpSpPr>
          <p:nvPr/>
        </p:nvGrpSpPr>
        <p:grpSpPr bwMode="auto">
          <a:xfrm>
            <a:off x="792163" y="5003800"/>
            <a:ext cx="3232150" cy="1363663"/>
            <a:chOff x="1633" y="2869"/>
            <a:chExt cx="2036" cy="859"/>
          </a:xfrm>
        </p:grpSpPr>
        <p:sp>
          <p:nvSpPr>
            <p:cNvPr id="2064" name="Oval 14"/>
            <p:cNvSpPr>
              <a:spLocks noChangeArrowheads="1"/>
            </p:cNvSpPr>
            <p:nvPr/>
          </p:nvSpPr>
          <p:spPr bwMode="auto">
            <a:xfrm>
              <a:off x="3110" y="3184"/>
              <a:ext cx="268" cy="256"/>
            </a:xfrm>
            <a:prstGeom prst="ellipse">
              <a:avLst/>
            </a:prstGeom>
            <a:solidFill>
              <a:srgbClr val="FF0000"/>
            </a:solidFill>
            <a:ln w="9525">
              <a:solidFill>
                <a:srgbClr val="000000"/>
              </a:solidFill>
              <a:round/>
              <a:headEnd/>
              <a:tailEnd/>
            </a:ln>
          </p:spPr>
          <p:txBody>
            <a:bodyPr/>
            <a:lstStyle/>
            <a:p>
              <a:endParaRPr lang="uk-UA"/>
            </a:p>
          </p:txBody>
        </p:sp>
        <p:sp>
          <p:nvSpPr>
            <p:cNvPr id="2065" name="Oval 15"/>
            <p:cNvSpPr>
              <a:spLocks noChangeArrowheads="1"/>
            </p:cNvSpPr>
            <p:nvPr/>
          </p:nvSpPr>
          <p:spPr bwMode="auto">
            <a:xfrm>
              <a:off x="1878" y="3173"/>
              <a:ext cx="268" cy="256"/>
            </a:xfrm>
            <a:prstGeom prst="ellipse">
              <a:avLst/>
            </a:prstGeom>
            <a:solidFill>
              <a:srgbClr val="FF0000"/>
            </a:solidFill>
            <a:ln w="9525">
              <a:solidFill>
                <a:srgbClr val="FF0000"/>
              </a:solidFill>
              <a:round/>
              <a:headEnd/>
              <a:tailEnd/>
            </a:ln>
          </p:spPr>
          <p:txBody>
            <a:bodyPr/>
            <a:lstStyle/>
            <a:p>
              <a:endParaRPr lang="uk-UA"/>
            </a:p>
          </p:txBody>
        </p:sp>
        <p:sp>
          <p:nvSpPr>
            <p:cNvPr id="2066" name="Oval 16"/>
            <p:cNvSpPr>
              <a:spLocks noChangeArrowheads="1"/>
            </p:cNvSpPr>
            <p:nvPr/>
          </p:nvSpPr>
          <p:spPr bwMode="auto">
            <a:xfrm>
              <a:off x="2175" y="3358"/>
              <a:ext cx="57" cy="55"/>
            </a:xfrm>
            <a:prstGeom prst="ellipse">
              <a:avLst/>
            </a:prstGeom>
            <a:solidFill>
              <a:srgbClr val="FFFFFF"/>
            </a:solidFill>
            <a:ln w="9525">
              <a:solidFill>
                <a:srgbClr val="000000"/>
              </a:solidFill>
              <a:round/>
              <a:headEnd/>
              <a:tailEnd/>
            </a:ln>
          </p:spPr>
          <p:txBody>
            <a:bodyPr/>
            <a:lstStyle/>
            <a:p>
              <a:endParaRPr lang="uk-UA"/>
            </a:p>
          </p:txBody>
        </p:sp>
        <p:sp>
          <p:nvSpPr>
            <p:cNvPr id="2067" name="Oval 17"/>
            <p:cNvSpPr>
              <a:spLocks noChangeArrowheads="1"/>
            </p:cNvSpPr>
            <p:nvPr/>
          </p:nvSpPr>
          <p:spPr bwMode="auto">
            <a:xfrm>
              <a:off x="2163" y="3173"/>
              <a:ext cx="57" cy="55"/>
            </a:xfrm>
            <a:prstGeom prst="ellipse">
              <a:avLst/>
            </a:prstGeom>
            <a:solidFill>
              <a:srgbClr val="FFFFFF"/>
            </a:solidFill>
            <a:ln w="9525">
              <a:solidFill>
                <a:srgbClr val="000000"/>
              </a:solidFill>
              <a:round/>
              <a:headEnd/>
              <a:tailEnd/>
            </a:ln>
          </p:spPr>
          <p:txBody>
            <a:bodyPr/>
            <a:lstStyle/>
            <a:p>
              <a:endParaRPr lang="uk-UA"/>
            </a:p>
          </p:txBody>
        </p:sp>
        <p:sp>
          <p:nvSpPr>
            <p:cNvPr id="2068" name="Oval 18"/>
            <p:cNvSpPr>
              <a:spLocks noChangeArrowheads="1"/>
            </p:cNvSpPr>
            <p:nvPr/>
          </p:nvSpPr>
          <p:spPr bwMode="auto">
            <a:xfrm>
              <a:off x="1935" y="3076"/>
              <a:ext cx="57" cy="54"/>
            </a:xfrm>
            <a:prstGeom prst="ellipse">
              <a:avLst/>
            </a:prstGeom>
            <a:solidFill>
              <a:srgbClr val="FFFFFF"/>
            </a:solidFill>
            <a:ln w="9525">
              <a:solidFill>
                <a:srgbClr val="000000"/>
              </a:solidFill>
              <a:round/>
              <a:headEnd/>
              <a:tailEnd/>
            </a:ln>
          </p:spPr>
          <p:txBody>
            <a:bodyPr/>
            <a:lstStyle/>
            <a:p>
              <a:endParaRPr lang="uk-UA"/>
            </a:p>
          </p:txBody>
        </p:sp>
        <p:sp>
          <p:nvSpPr>
            <p:cNvPr id="2069" name="Oval 19"/>
            <p:cNvSpPr>
              <a:spLocks noChangeArrowheads="1"/>
            </p:cNvSpPr>
            <p:nvPr/>
          </p:nvSpPr>
          <p:spPr bwMode="auto">
            <a:xfrm>
              <a:off x="1964" y="3462"/>
              <a:ext cx="57" cy="54"/>
            </a:xfrm>
            <a:prstGeom prst="ellipse">
              <a:avLst/>
            </a:prstGeom>
            <a:solidFill>
              <a:srgbClr val="FFFFFF"/>
            </a:solidFill>
            <a:ln w="9525">
              <a:solidFill>
                <a:srgbClr val="000000"/>
              </a:solidFill>
              <a:round/>
              <a:headEnd/>
              <a:tailEnd/>
            </a:ln>
          </p:spPr>
          <p:txBody>
            <a:bodyPr/>
            <a:lstStyle/>
            <a:p>
              <a:endParaRPr lang="uk-UA"/>
            </a:p>
          </p:txBody>
        </p:sp>
        <p:sp>
          <p:nvSpPr>
            <p:cNvPr id="2070" name="Oval 20"/>
            <p:cNvSpPr>
              <a:spLocks noChangeArrowheads="1"/>
            </p:cNvSpPr>
            <p:nvPr/>
          </p:nvSpPr>
          <p:spPr bwMode="auto">
            <a:xfrm>
              <a:off x="1815" y="3364"/>
              <a:ext cx="58" cy="54"/>
            </a:xfrm>
            <a:prstGeom prst="ellipse">
              <a:avLst/>
            </a:prstGeom>
            <a:solidFill>
              <a:srgbClr val="FFFFFF"/>
            </a:solidFill>
            <a:ln w="9525">
              <a:solidFill>
                <a:srgbClr val="000000"/>
              </a:solidFill>
              <a:round/>
              <a:headEnd/>
              <a:tailEnd/>
            </a:ln>
          </p:spPr>
          <p:txBody>
            <a:bodyPr/>
            <a:lstStyle/>
            <a:p>
              <a:endParaRPr lang="uk-UA"/>
            </a:p>
          </p:txBody>
        </p:sp>
        <p:sp>
          <p:nvSpPr>
            <p:cNvPr id="2071" name="Oval 21"/>
            <p:cNvSpPr>
              <a:spLocks noChangeArrowheads="1"/>
            </p:cNvSpPr>
            <p:nvPr/>
          </p:nvSpPr>
          <p:spPr bwMode="auto">
            <a:xfrm>
              <a:off x="2346" y="3260"/>
              <a:ext cx="57" cy="55"/>
            </a:xfrm>
            <a:prstGeom prst="ellipse">
              <a:avLst/>
            </a:prstGeom>
            <a:solidFill>
              <a:srgbClr val="FFFFFF"/>
            </a:solidFill>
            <a:ln w="9525">
              <a:solidFill>
                <a:srgbClr val="000000"/>
              </a:solidFill>
              <a:round/>
              <a:headEnd/>
              <a:tailEnd/>
            </a:ln>
          </p:spPr>
          <p:txBody>
            <a:bodyPr/>
            <a:lstStyle/>
            <a:p>
              <a:endParaRPr lang="uk-UA"/>
            </a:p>
          </p:txBody>
        </p:sp>
        <p:sp>
          <p:nvSpPr>
            <p:cNvPr id="2072" name="Oval 22"/>
            <p:cNvSpPr>
              <a:spLocks noChangeArrowheads="1"/>
            </p:cNvSpPr>
            <p:nvPr/>
          </p:nvSpPr>
          <p:spPr bwMode="auto">
            <a:xfrm>
              <a:off x="2249" y="3032"/>
              <a:ext cx="57" cy="54"/>
            </a:xfrm>
            <a:prstGeom prst="ellipse">
              <a:avLst/>
            </a:prstGeom>
            <a:solidFill>
              <a:srgbClr val="FFFFFF"/>
            </a:solidFill>
            <a:ln w="9525">
              <a:solidFill>
                <a:srgbClr val="000000"/>
              </a:solidFill>
              <a:round/>
              <a:headEnd/>
              <a:tailEnd/>
            </a:ln>
          </p:spPr>
          <p:txBody>
            <a:bodyPr/>
            <a:lstStyle/>
            <a:p>
              <a:endParaRPr lang="uk-UA"/>
            </a:p>
          </p:txBody>
        </p:sp>
        <p:sp>
          <p:nvSpPr>
            <p:cNvPr id="2073" name="Oval 23"/>
            <p:cNvSpPr>
              <a:spLocks noChangeArrowheads="1"/>
            </p:cNvSpPr>
            <p:nvPr/>
          </p:nvSpPr>
          <p:spPr bwMode="auto">
            <a:xfrm>
              <a:off x="2317" y="3549"/>
              <a:ext cx="57" cy="54"/>
            </a:xfrm>
            <a:prstGeom prst="ellipse">
              <a:avLst/>
            </a:prstGeom>
            <a:solidFill>
              <a:srgbClr val="FFFFFF"/>
            </a:solidFill>
            <a:ln w="9525">
              <a:solidFill>
                <a:srgbClr val="000000"/>
              </a:solidFill>
              <a:round/>
              <a:headEnd/>
              <a:tailEnd/>
            </a:ln>
          </p:spPr>
          <p:txBody>
            <a:bodyPr/>
            <a:lstStyle/>
            <a:p>
              <a:endParaRPr lang="uk-UA"/>
            </a:p>
          </p:txBody>
        </p:sp>
        <p:sp>
          <p:nvSpPr>
            <p:cNvPr id="2074" name="Oval 24"/>
            <p:cNvSpPr>
              <a:spLocks noChangeArrowheads="1"/>
            </p:cNvSpPr>
            <p:nvPr/>
          </p:nvSpPr>
          <p:spPr bwMode="auto">
            <a:xfrm>
              <a:off x="1787" y="3212"/>
              <a:ext cx="57" cy="54"/>
            </a:xfrm>
            <a:prstGeom prst="ellipse">
              <a:avLst/>
            </a:prstGeom>
            <a:solidFill>
              <a:srgbClr val="FFFFFF"/>
            </a:solidFill>
            <a:ln w="9525">
              <a:solidFill>
                <a:srgbClr val="000000"/>
              </a:solidFill>
              <a:round/>
              <a:headEnd/>
              <a:tailEnd/>
            </a:ln>
          </p:spPr>
          <p:txBody>
            <a:bodyPr/>
            <a:lstStyle/>
            <a:p>
              <a:endParaRPr lang="uk-UA"/>
            </a:p>
          </p:txBody>
        </p:sp>
        <p:sp>
          <p:nvSpPr>
            <p:cNvPr id="2075" name="Oval 25"/>
            <p:cNvSpPr>
              <a:spLocks noChangeArrowheads="1"/>
            </p:cNvSpPr>
            <p:nvPr/>
          </p:nvSpPr>
          <p:spPr bwMode="auto">
            <a:xfrm>
              <a:off x="2814" y="3027"/>
              <a:ext cx="57" cy="54"/>
            </a:xfrm>
            <a:prstGeom prst="ellipse">
              <a:avLst/>
            </a:prstGeom>
            <a:solidFill>
              <a:srgbClr val="FFFFFF"/>
            </a:solidFill>
            <a:ln w="9525">
              <a:solidFill>
                <a:srgbClr val="000000"/>
              </a:solidFill>
              <a:round/>
              <a:headEnd/>
              <a:tailEnd/>
            </a:ln>
          </p:spPr>
          <p:txBody>
            <a:bodyPr/>
            <a:lstStyle/>
            <a:p>
              <a:endParaRPr lang="uk-UA"/>
            </a:p>
          </p:txBody>
        </p:sp>
        <p:sp>
          <p:nvSpPr>
            <p:cNvPr id="2076" name="Oval 26"/>
            <p:cNvSpPr>
              <a:spLocks noChangeArrowheads="1"/>
            </p:cNvSpPr>
            <p:nvPr/>
          </p:nvSpPr>
          <p:spPr bwMode="auto">
            <a:xfrm>
              <a:off x="3435" y="3152"/>
              <a:ext cx="57" cy="54"/>
            </a:xfrm>
            <a:prstGeom prst="ellipse">
              <a:avLst/>
            </a:prstGeom>
            <a:solidFill>
              <a:srgbClr val="FFFFFF"/>
            </a:solidFill>
            <a:ln w="9525">
              <a:solidFill>
                <a:srgbClr val="000000"/>
              </a:solidFill>
              <a:round/>
              <a:headEnd/>
              <a:tailEnd/>
            </a:ln>
          </p:spPr>
          <p:txBody>
            <a:bodyPr/>
            <a:lstStyle/>
            <a:p>
              <a:endParaRPr lang="uk-UA"/>
            </a:p>
          </p:txBody>
        </p:sp>
        <p:sp>
          <p:nvSpPr>
            <p:cNvPr id="2077" name="Oval 27"/>
            <p:cNvSpPr>
              <a:spLocks noChangeArrowheads="1"/>
            </p:cNvSpPr>
            <p:nvPr/>
          </p:nvSpPr>
          <p:spPr bwMode="auto">
            <a:xfrm>
              <a:off x="3207" y="3070"/>
              <a:ext cx="57" cy="55"/>
            </a:xfrm>
            <a:prstGeom prst="ellipse">
              <a:avLst/>
            </a:prstGeom>
            <a:solidFill>
              <a:srgbClr val="FFFFFF"/>
            </a:solidFill>
            <a:ln w="9525">
              <a:solidFill>
                <a:srgbClr val="000000"/>
              </a:solidFill>
              <a:round/>
              <a:headEnd/>
              <a:tailEnd/>
            </a:ln>
          </p:spPr>
          <p:txBody>
            <a:bodyPr/>
            <a:lstStyle/>
            <a:p>
              <a:endParaRPr lang="uk-UA"/>
            </a:p>
          </p:txBody>
        </p:sp>
        <p:sp>
          <p:nvSpPr>
            <p:cNvPr id="2078" name="Oval 28"/>
            <p:cNvSpPr>
              <a:spLocks noChangeArrowheads="1"/>
            </p:cNvSpPr>
            <p:nvPr/>
          </p:nvSpPr>
          <p:spPr bwMode="auto">
            <a:xfrm>
              <a:off x="3053" y="3119"/>
              <a:ext cx="57" cy="54"/>
            </a:xfrm>
            <a:prstGeom prst="ellipse">
              <a:avLst/>
            </a:prstGeom>
            <a:solidFill>
              <a:srgbClr val="FFFFFF"/>
            </a:solidFill>
            <a:ln w="9525">
              <a:solidFill>
                <a:srgbClr val="000000"/>
              </a:solidFill>
              <a:round/>
              <a:headEnd/>
              <a:tailEnd/>
            </a:ln>
          </p:spPr>
          <p:txBody>
            <a:bodyPr/>
            <a:lstStyle/>
            <a:p>
              <a:endParaRPr lang="uk-UA"/>
            </a:p>
          </p:txBody>
        </p:sp>
        <p:sp>
          <p:nvSpPr>
            <p:cNvPr id="2079" name="Oval 29"/>
            <p:cNvSpPr>
              <a:spLocks noChangeArrowheads="1"/>
            </p:cNvSpPr>
            <p:nvPr/>
          </p:nvSpPr>
          <p:spPr bwMode="auto">
            <a:xfrm>
              <a:off x="3401" y="3358"/>
              <a:ext cx="57" cy="55"/>
            </a:xfrm>
            <a:prstGeom prst="ellipse">
              <a:avLst/>
            </a:prstGeom>
            <a:solidFill>
              <a:srgbClr val="FFFFFF"/>
            </a:solidFill>
            <a:ln w="9525">
              <a:solidFill>
                <a:srgbClr val="000000"/>
              </a:solidFill>
              <a:round/>
              <a:headEnd/>
              <a:tailEnd/>
            </a:ln>
          </p:spPr>
          <p:txBody>
            <a:bodyPr/>
            <a:lstStyle/>
            <a:p>
              <a:endParaRPr lang="uk-UA"/>
            </a:p>
          </p:txBody>
        </p:sp>
        <p:sp>
          <p:nvSpPr>
            <p:cNvPr id="2080" name="Oval 30"/>
            <p:cNvSpPr>
              <a:spLocks noChangeArrowheads="1"/>
            </p:cNvSpPr>
            <p:nvPr/>
          </p:nvSpPr>
          <p:spPr bwMode="auto">
            <a:xfrm>
              <a:off x="3019" y="3413"/>
              <a:ext cx="57" cy="54"/>
            </a:xfrm>
            <a:prstGeom prst="ellipse">
              <a:avLst/>
            </a:prstGeom>
            <a:solidFill>
              <a:srgbClr val="FFFFFF"/>
            </a:solidFill>
            <a:ln w="9525">
              <a:solidFill>
                <a:srgbClr val="000000"/>
              </a:solidFill>
              <a:round/>
              <a:headEnd/>
              <a:tailEnd/>
            </a:ln>
          </p:spPr>
          <p:txBody>
            <a:bodyPr/>
            <a:lstStyle/>
            <a:p>
              <a:endParaRPr lang="uk-UA"/>
            </a:p>
          </p:txBody>
        </p:sp>
        <p:sp>
          <p:nvSpPr>
            <p:cNvPr id="2081" name="Oval 31"/>
            <p:cNvSpPr>
              <a:spLocks noChangeArrowheads="1"/>
            </p:cNvSpPr>
            <p:nvPr/>
          </p:nvSpPr>
          <p:spPr bwMode="auto">
            <a:xfrm>
              <a:off x="3224" y="3489"/>
              <a:ext cx="57" cy="54"/>
            </a:xfrm>
            <a:prstGeom prst="ellipse">
              <a:avLst/>
            </a:prstGeom>
            <a:solidFill>
              <a:srgbClr val="FFFFFF"/>
            </a:solidFill>
            <a:ln w="9525">
              <a:solidFill>
                <a:srgbClr val="000000"/>
              </a:solidFill>
              <a:round/>
              <a:headEnd/>
              <a:tailEnd/>
            </a:ln>
          </p:spPr>
          <p:txBody>
            <a:bodyPr/>
            <a:lstStyle/>
            <a:p>
              <a:endParaRPr lang="uk-UA"/>
            </a:p>
          </p:txBody>
        </p:sp>
        <p:sp>
          <p:nvSpPr>
            <p:cNvPr id="2082" name="Oval 32"/>
            <p:cNvSpPr>
              <a:spLocks noChangeArrowheads="1"/>
            </p:cNvSpPr>
            <p:nvPr/>
          </p:nvSpPr>
          <p:spPr bwMode="auto">
            <a:xfrm>
              <a:off x="3612" y="3282"/>
              <a:ext cx="57" cy="55"/>
            </a:xfrm>
            <a:prstGeom prst="ellipse">
              <a:avLst/>
            </a:prstGeom>
            <a:solidFill>
              <a:srgbClr val="FFFFFF"/>
            </a:solidFill>
            <a:ln w="9525">
              <a:solidFill>
                <a:srgbClr val="000000"/>
              </a:solidFill>
              <a:round/>
              <a:headEnd/>
              <a:tailEnd/>
            </a:ln>
          </p:spPr>
          <p:txBody>
            <a:bodyPr/>
            <a:lstStyle/>
            <a:p>
              <a:endParaRPr lang="uk-UA"/>
            </a:p>
          </p:txBody>
        </p:sp>
        <p:sp>
          <p:nvSpPr>
            <p:cNvPr id="2083" name="Oval 33"/>
            <p:cNvSpPr>
              <a:spLocks noChangeArrowheads="1"/>
            </p:cNvSpPr>
            <p:nvPr/>
          </p:nvSpPr>
          <p:spPr bwMode="auto">
            <a:xfrm>
              <a:off x="2585" y="3157"/>
              <a:ext cx="57" cy="55"/>
            </a:xfrm>
            <a:prstGeom prst="ellipse">
              <a:avLst/>
            </a:prstGeom>
            <a:solidFill>
              <a:srgbClr val="FFFFFF"/>
            </a:solidFill>
            <a:ln w="9525">
              <a:solidFill>
                <a:srgbClr val="000000"/>
              </a:solidFill>
              <a:round/>
              <a:headEnd/>
              <a:tailEnd/>
            </a:ln>
          </p:spPr>
          <p:txBody>
            <a:bodyPr/>
            <a:lstStyle/>
            <a:p>
              <a:endParaRPr lang="uk-UA"/>
            </a:p>
          </p:txBody>
        </p:sp>
        <p:sp>
          <p:nvSpPr>
            <p:cNvPr id="2084" name="Oval 34"/>
            <p:cNvSpPr>
              <a:spLocks noChangeArrowheads="1"/>
            </p:cNvSpPr>
            <p:nvPr/>
          </p:nvSpPr>
          <p:spPr bwMode="auto">
            <a:xfrm>
              <a:off x="2021" y="3674"/>
              <a:ext cx="57" cy="54"/>
            </a:xfrm>
            <a:prstGeom prst="ellipse">
              <a:avLst/>
            </a:prstGeom>
            <a:solidFill>
              <a:srgbClr val="FFFFFF"/>
            </a:solidFill>
            <a:ln w="9525">
              <a:solidFill>
                <a:srgbClr val="000000"/>
              </a:solidFill>
              <a:round/>
              <a:headEnd/>
              <a:tailEnd/>
            </a:ln>
          </p:spPr>
          <p:txBody>
            <a:bodyPr/>
            <a:lstStyle/>
            <a:p>
              <a:endParaRPr lang="uk-UA"/>
            </a:p>
          </p:txBody>
        </p:sp>
        <p:sp>
          <p:nvSpPr>
            <p:cNvPr id="2085" name="Oval 35"/>
            <p:cNvSpPr>
              <a:spLocks noChangeArrowheads="1"/>
            </p:cNvSpPr>
            <p:nvPr/>
          </p:nvSpPr>
          <p:spPr bwMode="auto">
            <a:xfrm>
              <a:off x="1747" y="3554"/>
              <a:ext cx="57" cy="54"/>
            </a:xfrm>
            <a:prstGeom prst="ellipse">
              <a:avLst/>
            </a:prstGeom>
            <a:solidFill>
              <a:srgbClr val="FFFFFF"/>
            </a:solidFill>
            <a:ln w="9525">
              <a:solidFill>
                <a:srgbClr val="000000"/>
              </a:solidFill>
              <a:round/>
              <a:headEnd/>
              <a:tailEnd/>
            </a:ln>
          </p:spPr>
          <p:txBody>
            <a:bodyPr/>
            <a:lstStyle/>
            <a:p>
              <a:endParaRPr lang="uk-UA"/>
            </a:p>
          </p:txBody>
        </p:sp>
        <p:sp>
          <p:nvSpPr>
            <p:cNvPr id="2086" name="Oval 36"/>
            <p:cNvSpPr>
              <a:spLocks noChangeArrowheads="1"/>
            </p:cNvSpPr>
            <p:nvPr/>
          </p:nvSpPr>
          <p:spPr bwMode="auto">
            <a:xfrm>
              <a:off x="1707" y="3027"/>
              <a:ext cx="57" cy="54"/>
            </a:xfrm>
            <a:prstGeom prst="ellipse">
              <a:avLst/>
            </a:prstGeom>
            <a:solidFill>
              <a:srgbClr val="FFFFFF"/>
            </a:solidFill>
            <a:ln w="9525">
              <a:solidFill>
                <a:srgbClr val="000000"/>
              </a:solidFill>
              <a:round/>
              <a:headEnd/>
              <a:tailEnd/>
            </a:ln>
          </p:spPr>
          <p:txBody>
            <a:bodyPr/>
            <a:lstStyle/>
            <a:p>
              <a:endParaRPr lang="uk-UA"/>
            </a:p>
          </p:txBody>
        </p:sp>
        <p:sp>
          <p:nvSpPr>
            <p:cNvPr id="2087" name="Oval 37"/>
            <p:cNvSpPr>
              <a:spLocks noChangeArrowheads="1"/>
            </p:cNvSpPr>
            <p:nvPr/>
          </p:nvSpPr>
          <p:spPr bwMode="auto">
            <a:xfrm>
              <a:off x="3070" y="3543"/>
              <a:ext cx="57" cy="55"/>
            </a:xfrm>
            <a:prstGeom prst="ellipse">
              <a:avLst/>
            </a:prstGeom>
            <a:solidFill>
              <a:srgbClr val="FFFFFF"/>
            </a:solidFill>
            <a:ln w="9525">
              <a:solidFill>
                <a:srgbClr val="000000"/>
              </a:solidFill>
              <a:round/>
              <a:headEnd/>
              <a:tailEnd/>
            </a:ln>
          </p:spPr>
          <p:txBody>
            <a:bodyPr/>
            <a:lstStyle/>
            <a:p>
              <a:endParaRPr lang="uk-UA"/>
            </a:p>
          </p:txBody>
        </p:sp>
        <p:sp>
          <p:nvSpPr>
            <p:cNvPr id="2088" name="Oval 38"/>
            <p:cNvSpPr>
              <a:spLocks noChangeArrowheads="1"/>
            </p:cNvSpPr>
            <p:nvPr/>
          </p:nvSpPr>
          <p:spPr bwMode="auto">
            <a:xfrm>
              <a:off x="3469" y="2951"/>
              <a:ext cx="57" cy="54"/>
            </a:xfrm>
            <a:prstGeom prst="ellipse">
              <a:avLst/>
            </a:prstGeom>
            <a:solidFill>
              <a:srgbClr val="FFFFFF"/>
            </a:solidFill>
            <a:ln w="9525">
              <a:solidFill>
                <a:srgbClr val="000000"/>
              </a:solidFill>
              <a:round/>
              <a:headEnd/>
              <a:tailEnd/>
            </a:ln>
          </p:spPr>
          <p:txBody>
            <a:bodyPr/>
            <a:lstStyle/>
            <a:p>
              <a:endParaRPr lang="uk-UA"/>
            </a:p>
          </p:txBody>
        </p:sp>
        <p:sp>
          <p:nvSpPr>
            <p:cNvPr id="2089" name="Oval 39"/>
            <p:cNvSpPr>
              <a:spLocks noChangeArrowheads="1"/>
            </p:cNvSpPr>
            <p:nvPr/>
          </p:nvSpPr>
          <p:spPr bwMode="auto">
            <a:xfrm>
              <a:off x="2928" y="3228"/>
              <a:ext cx="57" cy="54"/>
            </a:xfrm>
            <a:prstGeom prst="ellipse">
              <a:avLst/>
            </a:prstGeom>
            <a:solidFill>
              <a:srgbClr val="FFFFFF"/>
            </a:solidFill>
            <a:ln w="9525">
              <a:solidFill>
                <a:srgbClr val="000000"/>
              </a:solidFill>
              <a:round/>
              <a:headEnd/>
              <a:tailEnd/>
            </a:ln>
          </p:spPr>
          <p:txBody>
            <a:bodyPr/>
            <a:lstStyle/>
            <a:p>
              <a:endParaRPr lang="uk-UA"/>
            </a:p>
          </p:txBody>
        </p:sp>
        <p:sp>
          <p:nvSpPr>
            <p:cNvPr id="2090" name="Oval 40"/>
            <p:cNvSpPr>
              <a:spLocks noChangeArrowheads="1"/>
            </p:cNvSpPr>
            <p:nvPr/>
          </p:nvSpPr>
          <p:spPr bwMode="auto">
            <a:xfrm>
              <a:off x="3429" y="3565"/>
              <a:ext cx="58" cy="54"/>
            </a:xfrm>
            <a:prstGeom prst="ellipse">
              <a:avLst/>
            </a:prstGeom>
            <a:solidFill>
              <a:srgbClr val="FFFFFF"/>
            </a:solidFill>
            <a:ln w="9525">
              <a:solidFill>
                <a:srgbClr val="000000"/>
              </a:solidFill>
              <a:round/>
              <a:headEnd/>
              <a:tailEnd/>
            </a:ln>
          </p:spPr>
          <p:txBody>
            <a:bodyPr/>
            <a:lstStyle/>
            <a:p>
              <a:endParaRPr lang="uk-UA"/>
            </a:p>
          </p:txBody>
        </p:sp>
        <p:sp>
          <p:nvSpPr>
            <p:cNvPr id="2091" name="Oval 41"/>
            <p:cNvSpPr>
              <a:spLocks noChangeArrowheads="1"/>
            </p:cNvSpPr>
            <p:nvPr/>
          </p:nvSpPr>
          <p:spPr bwMode="auto">
            <a:xfrm>
              <a:off x="2705" y="3375"/>
              <a:ext cx="57" cy="54"/>
            </a:xfrm>
            <a:prstGeom prst="ellipse">
              <a:avLst/>
            </a:prstGeom>
            <a:solidFill>
              <a:srgbClr val="FFFFFF"/>
            </a:solidFill>
            <a:ln w="9525">
              <a:solidFill>
                <a:srgbClr val="000000"/>
              </a:solidFill>
              <a:round/>
              <a:headEnd/>
              <a:tailEnd/>
            </a:ln>
          </p:spPr>
          <p:txBody>
            <a:bodyPr/>
            <a:lstStyle/>
            <a:p>
              <a:endParaRPr lang="uk-UA"/>
            </a:p>
          </p:txBody>
        </p:sp>
        <p:sp>
          <p:nvSpPr>
            <p:cNvPr id="2092" name="Oval 42"/>
            <p:cNvSpPr>
              <a:spLocks noChangeArrowheads="1"/>
            </p:cNvSpPr>
            <p:nvPr/>
          </p:nvSpPr>
          <p:spPr bwMode="auto">
            <a:xfrm>
              <a:off x="1930" y="2902"/>
              <a:ext cx="57" cy="54"/>
            </a:xfrm>
            <a:prstGeom prst="ellipse">
              <a:avLst/>
            </a:prstGeom>
            <a:solidFill>
              <a:srgbClr val="FFFFFF"/>
            </a:solidFill>
            <a:ln w="9525">
              <a:solidFill>
                <a:srgbClr val="000000"/>
              </a:solidFill>
              <a:round/>
              <a:headEnd/>
              <a:tailEnd/>
            </a:ln>
          </p:spPr>
          <p:txBody>
            <a:bodyPr/>
            <a:lstStyle/>
            <a:p>
              <a:endParaRPr lang="uk-UA"/>
            </a:p>
          </p:txBody>
        </p:sp>
        <p:sp>
          <p:nvSpPr>
            <p:cNvPr id="2093" name="Oval 43"/>
            <p:cNvSpPr>
              <a:spLocks noChangeArrowheads="1"/>
            </p:cNvSpPr>
            <p:nvPr/>
          </p:nvSpPr>
          <p:spPr bwMode="auto">
            <a:xfrm>
              <a:off x="1633" y="3277"/>
              <a:ext cx="57" cy="54"/>
            </a:xfrm>
            <a:prstGeom prst="ellipse">
              <a:avLst/>
            </a:prstGeom>
            <a:solidFill>
              <a:srgbClr val="FFFFFF"/>
            </a:solidFill>
            <a:ln w="9525">
              <a:solidFill>
                <a:srgbClr val="000000"/>
              </a:solidFill>
              <a:round/>
              <a:headEnd/>
              <a:tailEnd/>
            </a:ln>
          </p:spPr>
          <p:txBody>
            <a:bodyPr/>
            <a:lstStyle/>
            <a:p>
              <a:endParaRPr lang="uk-UA"/>
            </a:p>
          </p:txBody>
        </p:sp>
        <p:sp>
          <p:nvSpPr>
            <p:cNvPr id="2094" name="Oval 44"/>
            <p:cNvSpPr>
              <a:spLocks noChangeArrowheads="1"/>
            </p:cNvSpPr>
            <p:nvPr/>
          </p:nvSpPr>
          <p:spPr bwMode="auto">
            <a:xfrm>
              <a:off x="2779" y="3587"/>
              <a:ext cx="57" cy="54"/>
            </a:xfrm>
            <a:prstGeom prst="ellipse">
              <a:avLst/>
            </a:prstGeom>
            <a:solidFill>
              <a:srgbClr val="FFFFFF"/>
            </a:solidFill>
            <a:ln w="9525">
              <a:solidFill>
                <a:srgbClr val="000000"/>
              </a:solidFill>
              <a:round/>
              <a:headEnd/>
              <a:tailEnd/>
            </a:ln>
          </p:spPr>
          <p:txBody>
            <a:bodyPr/>
            <a:lstStyle/>
            <a:p>
              <a:endParaRPr lang="uk-UA"/>
            </a:p>
          </p:txBody>
        </p:sp>
        <p:sp>
          <p:nvSpPr>
            <p:cNvPr id="2095" name="Oval 45"/>
            <p:cNvSpPr>
              <a:spLocks noChangeArrowheads="1"/>
            </p:cNvSpPr>
            <p:nvPr/>
          </p:nvSpPr>
          <p:spPr bwMode="auto">
            <a:xfrm>
              <a:off x="3270" y="3663"/>
              <a:ext cx="57" cy="54"/>
            </a:xfrm>
            <a:prstGeom prst="ellipse">
              <a:avLst/>
            </a:prstGeom>
            <a:solidFill>
              <a:srgbClr val="FFFFFF"/>
            </a:solidFill>
            <a:ln w="9525">
              <a:solidFill>
                <a:srgbClr val="000000"/>
              </a:solidFill>
              <a:round/>
              <a:headEnd/>
              <a:tailEnd/>
            </a:ln>
          </p:spPr>
          <p:txBody>
            <a:bodyPr/>
            <a:lstStyle/>
            <a:p>
              <a:endParaRPr lang="uk-UA"/>
            </a:p>
          </p:txBody>
        </p:sp>
        <p:sp>
          <p:nvSpPr>
            <p:cNvPr id="2096" name="Oval 46"/>
            <p:cNvSpPr>
              <a:spLocks noChangeArrowheads="1"/>
            </p:cNvSpPr>
            <p:nvPr/>
          </p:nvSpPr>
          <p:spPr bwMode="auto">
            <a:xfrm>
              <a:off x="3184" y="2869"/>
              <a:ext cx="57" cy="54"/>
            </a:xfrm>
            <a:prstGeom prst="ellipse">
              <a:avLst/>
            </a:prstGeom>
            <a:solidFill>
              <a:srgbClr val="FFFFFF"/>
            </a:solidFill>
            <a:ln w="9525">
              <a:solidFill>
                <a:srgbClr val="000000"/>
              </a:solidFill>
              <a:round/>
              <a:headEnd/>
              <a:tailEnd/>
            </a:ln>
          </p:spPr>
          <p:txBody>
            <a:bodyPr/>
            <a:lstStyle/>
            <a:p>
              <a:endParaRPr lang="uk-UA"/>
            </a:p>
          </p:txBody>
        </p:sp>
        <p:sp>
          <p:nvSpPr>
            <p:cNvPr id="2097" name="AutoShape 47"/>
            <p:cNvSpPr>
              <a:spLocks noChangeArrowheads="1"/>
            </p:cNvSpPr>
            <p:nvPr/>
          </p:nvSpPr>
          <p:spPr bwMode="auto">
            <a:xfrm>
              <a:off x="2597" y="3081"/>
              <a:ext cx="217" cy="71"/>
            </a:xfrm>
            <a:prstGeom prst="curvedDownArrow">
              <a:avLst>
                <a:gd name="adj1" fmla="val 61127"/>
                <a:gd name="adj2" fmla="val 122254"/>
                <a:gd name="adj3" fmla="val 33333"/>
              </a:avLst>
            </a:prstGeom>
            <a:solidFill>
              <a:srgbClr val="000099"/>
            </a:solidFill>
            <a:ln w="9525">
              <a:solidFill>
                <a:srgbClr val="000000"/>
              </a:solidFill>
              <a:miter lim="800000"/>
              <a:headEnd/>
              <a:tailEnd/>
            </a:ln>
          </p:spPr>
          <p:txBody>
            <a:bodyPr/>
            <a:lstStyle/>
            <a:p>
              <a:endParaRPr lang="uk-UA"/>
            </a:p>
          </p:txBody>
        </p:sp>
        <p:sp>
          <p:nvSpPr>
            <p:cNvPr id="2098" name="AutoShape 48"/>
            <p:cNvSpPr>
              <a:spLocks noChangeArrowheads="1"/>
            </p:cNvSpPr>
            <p:nvPr/>
          </p:nvSpPr>
          <p:spPr bwMode="auto">
            <a:xfrm flipH="1" flipV="1">
              <a:off x="2540" y="3434"/>
              <a:ext cx="217" cy="71"/>
            </a:xfrm>
            <a:prstGeom prst="curvedDownArrow">
              <a:avLst>
                <a:gd name="adj1" fmla="val 61127"/>
                <a:gd name="adj2" fmla="val 122254"/>
                <a:gd name="adj3" fmla="val 33333"/>
              </a:avLst>
            </a:prstGeom>
            <a:solidFill>
              <a:srgbClr val="000099"/>
            </a:solidFill>
            <a:ln w="9525">
              <a:solidFill>
                <a:srgbClr val="000000"/>
              </a:solidFill>
              <a:miter lim="800000"/>
              <a:headEnd/>
              <a:tailEnd/>
            </a:ln>
          </p:spPr>
          <p:txBody>
            <a:bodyPr/>
            <a:lstStyle/>
            <a:p>
              <a:endParaRPr lang="uk-UA"/>
            </a:p>
          </p:txBody>
        </p:sp>
        <p:sp>
          <p:nvSpPr>
            <p:cNvPr id="2099" name="Text Box 49"/>
            <p:cNvSpPr txBox="1">
              <a:spLocks noChangeArrowheads="1"/>
            </p:cNvSpPr>
            <p:nvPr/>
          </p:nvSpPr>
          <p:spPr bwMode="auto">
            <a:xfrm>
              <a:off x="1944" y="3237"/>
              <a:ext cx="108" cy="131"/>
            </a:xfrm>
            <a:prstGeom prst="rect">
              <a:avLst/>
            </a:prstGeom>
            <a:noFill/>
            <a:ln w="9525">
              <a:noFill/>
              <a:miter lim="800000"/>
              <a:headEnd/>
              <a:tailEnd/>
            </a:ln>
          </p:spPr>
          <p:txBody>
            <a:bodyPr lIns="0" tIns="0" rIns="0" bIns="0"/>
            <a:lstStyle/>
            <a:p>
              <a:r>
                <a:rPr lang="ru-RU" sz="1600" b="1">
                  <a:latin typeface="Times New Roman" pitchFamily="18" charset="0"/>
                </a:rPr>
                <a:t>А</a:t>
              </a:r>
              <a:endParaRPr lang="ru-RU" b="1"/>
            </a:p>
          </p:txBody>
        </p:sp>
        <p:sp>
          <p:nvSpPr>
            <p:cNvPr id="2100" name="Text Box 50"/>
            <p:cNvSpPr txBox="1">
              <a:spLocks noChangeArrowheads="1"/>
            </p:cNvSpPr>
            <p:nvPr/>
          </p:nvSpPr>
          <p:spPr bwMode="auto">
            <a:xfrm>
              <a:off x="3207" y="3244"/>
              <a:ext cx="108" cy="131"/>
            </a:xfrm>
            <a:prstGeom prst="rect">
              <a:avLst/>
            </a:prstGeom>
            <a:noFill/>
            <a:ln w="9525">
              <a:noFill/>
              <a:miter lim="800000"/>
              <a:headEnd/>
              <a:tailEnd/>
            </a:ln>
          </p:spPr>
          <p:txBody>
            <a:bodyPr lIns="0" tIns="0" rIns="0" bIns="0"/>
            <a:lstStyle/>
            <a:p>
              <a:r>
                <a:rPr lang="ru-RU" sz="1600" b="1">
                  <a:latin typeface="Times New Roman" pitchFamily="18" charset="0"/>
                </a:rPr>
                <a:t>В</a:t>
              </a:r>
              <a:endParaRPr lang="ru-RU" b="1"/>
            </a:p>
          </p:txBody>
        </p:sp>
      </p:grpSp>
      <p:sp>
        <p:nvSpPr>
          <p:cNvPr id="2058" name="Rectangle 53"/>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uk-UA"/>
          </a:p>
        </p:txBody>
      </p:sp>
      <p:graphicFrame>
        <p:nvGraphicFramePr>
          <p:cNvPr id="2050" name="Object 52"/>
          <p:cNvGraphicFramePr>
            <a:graphicFrameLocks noChangeAspect="1"/>
          </p:cNvGraphicFramePr>
          <p:nvPr/>
        </p:nvGraphicFramePr>
        <p:xfrm>
          <a:off x="4481513" y="5741988"/>
          <a:ext cx="3646487" cy="676275"/>
        </p:xfrm>
        <a:graphic>
          <a:graphicData uri="http://schemas.openxmlformats.org/presentationml/2006/ole">
            <p:oleObj spid="_x0000_s2130" r:id="rId4" imgW="2108200" imgH="393700" progId="">
              <p:embed/>
            </p:oleObj>
          </a:graphicData>
        </a:graphic>
      </p:graphicFrame>
      <p:sp>
        <p:nvSpPr>
          <p:cNvPr id="2059" name="Text Box 54"/>
          <p:cNvSpPr txBox="1">
            <a:spLocks noChangeArrowheads="1"/>
          </p:cNvSpPr>
          <p:nvPr/>
        </p:nvSpPr>
        <p:spPr bwMode="auto">
          <a:xfrm>
            <a:off x="927100" y="4238625"/>
            <a:ext cx="7605713" cy="671513"/>
          </a:xfrm>
          <a:prstGeom prst="rect">
            <a:avLst/>
          </a:prstGeom>
          <a:noFill/>
          <a:ln w="9525">
            <a:noFill/>
            <a:miter lim="800000"/>
            <a:headEnd/>
            <a:tailEnd/>
          </a:ln>
        </p:spPr>
        <p:txBody>
          <a:bodyPr>
            <a:spAutoFit/>
          </a:bodyPr>
          <a:lstStyle/>
          <a:p>
            <a:pPr algn="ctr"/>
            <a:r>
              <a:rPr lang="ru-RU" sz="2000" b="1">
                <a:solidFill>
                  <a:srgbClr val="C00000"/>
                </a:solidFill>
                <a:latin typeface="Times New Roman" pitchFamily="18" charset="0"/>
              </a:rPr>
              <a:t>Обмінна частинка</a:t>
            </a:r>
            <a:r>
              <a:rPr lang="ru-RU" sz="2000" b="1">
                <a:solidFill>
                  <a:srgbClr val="C00000"/>
                </a:solidFill>
              </a:rPr>
              <a:t>   </a:t>
            </a:r>
          </a:p>
          <a:p>
            <a:r>
              <a:rPr lang="ru-RU" b="1">
                <a:latin typeface="Times New Roman" pitchFamily="18" charset="0"/>
              </a:rPr>
              <a:t>     гравітон                фотон                Проміж</a:t>
            </a:r>
            <a:r>
              <a:rPr lang="uk-UA" b="1">
                <a:latin typeface="Times New Roman" pitchFamily="18" charset="0"/>
              </a:rPr>
              <a:t>н</a:t>
            </a:r>
            <a:r>
              <a:rPr lang="ru-RU" b="1">
                <a:latin typeface="Times New Roman" pitchFamily="18" charset="0"/>
              </a:rPr>
              <a:t>і бозони (</a:t>
            </a:r>
            <a:r>
              <a:rPr lang="en-US" b="1">
                <a:latin typeface="Times New Roman" pitchFamily="18" charset="0"/>
              </a:rPr>
              <a:t>Z, W</a:t>
            </a:r>
            <a:r>
              <a:rPr lang="ru-RU" b="1">
                <a:latin typeface="Times New Roman" pitchFamily="18" charset="0"/>
              </a:rPr>
              <a:t>)  глюони (8)</a:t>
            </a:r>
          </a:p>
        </p:txBody>
      </p:sp>
      <p:sp>
        <p:nvSpPr>
          <p:cNvPr id="2060" name="Rectangle 56"/>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uk-UA"/>
          </a:p>
        </p:txBody>
      </p:sp>
      <p:graphicFrame>
        <p:nvGraphicFramePr>
          <p:cNvPr id="2051" name="Object 55"/>
          <p:cNvGraphicFramePr>
            <a:graphicFrameLocks noChangeAspect="1"/>
          </p:cNvGraphicFramePr>
          <p:nvPr/>
        </p:nvGraphicFramePr>
        <p:xfrm>
          <a:off x="5651500" y="5000625"/>
          <a:ext cx="900113" cy="709613"/>
        </p:xfrm>
        <a:graphic>
          <a:graphicData uri="http://schemas.openxmlformats.org/presentationml/2006/ole">
            <p:oleObj spid="_x0000_s2131" r:id="rId5" imgW="495085" imgH="393529" progId="">
              <p:embed/>
            </p:oleObj>
          </a:graphicData>
        </a:graphic>
      </p:graphicFrame>
      <p:sp>
        <p:nvSpPr>
          <p:cNvPr id="2061" name="Text Box 57"/>
          <p:cNvSpPr txBox="1">
            <a:spLocks noChangeArrowheads="1"/>
          </p:cNvSpPr>
          <p:nvPr/>
        </p:nvSpPr>
        <p:spPr bwMode="auto">
          <a:xfrm>
            <a:off x="341313" y="1403350"/>
            <a:ext cx="7966075" cy="366713"/>
          </a:xfrm>
          <a:prstGeom prst="rect">
            <a:avLst/>
          </a:prstGeom>
          <a:noFill/>
          <a:ln w="9525">
            <a:noFill/>
            <a:miter lim="800000"/>
            <a:headEnd/>
            <a:tailEnd/>
          </a:ln>
        </p:spPr>
        <p:txBody>
          <a:bodyPr>
            <a:spAutoFit/>
          </a:bodyPr>
          <a:lstStyle/>
          <a:p>
            <a:r>
              <a:rPr lang="uk-UA" b="1">
                <a:latin typeface="Times New Roman" pitchFamily="18" charset="0"/>
              </a:rPr>
              <a:t>Величина</a:t>
            </a:r>
            <a:r>
              <a:rPr lang="en-US" b="1">
                <a:latin typeface="Times New Roman" pitchFamily="18" charset="0"/>
              </a:rPr>
              <a:t> </a:t>
            </a:r>
            <a:r>
              <a:rPr lang="en-US" b="1">
                <a:solidFill>
                  <a:srgbClr val="FFFF00"/>
                </a:solidFill>
                <a:latin typeface="Times New Roman" pitchFamily="18" charset="0"/>
              </a:rPr>
              <a:t>    </a:t>
            </a:r>
            <a:r>
              <a:rPr lang="en-US" b="1">
                <a:latin typeface="Times New Roman" pitchFamily="18" charset="0"/>
              </a:rPr>
              <a:t>10</a:t>
            </a:r>
            <a:r>
              <a:rPr lang="en-US" b="1" baseline="30000">
                <a:latin typeface="Times New Roman" pitchFamily="18" charset="0"/>
              </a:rPr>
              <a:t>-38</a:t>
            </a:r>
            <a:r>
              <a:rPr lang="ru-RU" b="1">
                <a:latin typeface="Times New Roman" pitchFamily="18" charset="0"/>
              </a:rPr>
              <a:t>       </a:t>
            </a:r>
            <a:r>
              <a:rPr lang="en-US" b="1">
                <a:latin typeface="Times New Roman" pitchFamily="18" charset="0"/>
              </a:rPr>
              <a:t>                    </a:t>
            </a:r>
            <a:r>
              <a:rPr lang="ru-RU" b="1">
                <a:latin typeface="Times New Roman" pitchFamily="18" charset="0"/>
              </a:rPr>
              <a:t>1</a:t>
            </a:r>
            <a:r>
              <a:rPr lang="en-US" b="1">
                <a:latin typeface="Times New Roman" pitchFamily="18" charset="0"/>
              </a:rPr>
              <a:t>/137~10</a:t>
            </a:r>
            <a:r>
              <a:rPr lang="en-US" b="1" baseline="30000">
                <a:latin typeface="Times New Roman" pitchFamily="18" charset="0"/>
              </a:rPr>
              <a:t>-2</a:t>
            </a:r>
            <a:r>
              <a:rPr lang="ru-RU" b="1">
                <a:latin typeface="Times New Roman" pitchFamily="18" charset="0"/>
              </a:rPr>
              <a:t>         </a:t>
            </a:r>
            <a:r>
              <a:rPr lang="en-US" b="1">
                <a:latin typeface="Times New Roman" pitchFamily="18" charset="0"/>
              </a:rPr>
              <a:t>        </a:t>
            </a:r>
            <a:r>
              <a:rPr lang="ru-RU" b="1">
                <a:latin typeface="Times New Roman" pitchFamily="18" charset="0"/>
              </a:rPr>
              <a:t> </a:t>
            </a:r>
            <a:r>
              <a:rPr lang="en-US" b="1">
                <a:latin typeface="Times New Roman" pitchFamily="18" charset="0"/>
              </a:rPr>
              <a:t>10</a:t>
            </a:r>
            <a:r>
              <a:rPr lang="en-US" b="1" baseline="30000">
                <a:latin typeface="Times New Roman" pitchFamily="18" charset="0"/>
              </a:rPr>
              <a:t>-15</a:t>
            </a:r>
            <a:r>
              <a:rPr lang="ru-RU" b="1" baseline="30000">
                <a:latin typeface="Times New Roman" pitchFamily="18" charset="0"/>
              </a:rPr>
              <a:t> </a:t>
            </a:r>
            <a:r>
              <a:rPr lang="ru-RU" b="1">
                <a:latin typeface="Times New Roman" pitchFamily="18" charset="0"/>
              </a:rPr>
              <a:t>                       </a:t>
            </a:r>
            <a:r>
              <a:rPr lang="en-US" b="1">
                <a:latin typeface="Times New Roman" pitchFamily="18" charset="0"/>
              </a:rPr>
              <a:t>  </a:t>
            </a:r>
            <a:r>
              <a:rPr lang="ru-RU" b="1">
                <a:latin typeface="Times New Roman" pitchFamily="18" charset="0"/>
              </a:rPr>
              <a:t>  1</a:t>
            </a:r>
          </a:p>
        </p:txBody>
      </p:sp>
      <p:sp>
        <p:nvSpPr>
          <p:cNvPr id="2062" name="Rectangle 5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2063" name="Номер слайда 51"/>
          <p:cNvSpPr>
            <a:spLocks noGrp="1"/>
          </p:cNvSpPr>
          <p:nvPr>
            <p:ph type="sldNum" sz="quarter" idx="12"/>
          </p:nvPr>
        </p:nvSpPr>
        <p:spPr>
          <a:noFill/>
        </p:spPr>
        <p:txBody>
          <a:bodyPr/>
          <a:lstStyle/>
          <a:p>
            <a:fld id="{97910F43-2330-42C1-A531-2DB5A122092A}" type="slidenum">
              <a:rPr lang="ru-RU" smtClean="0"/>
              <a:pPr/>
              <a:t>14</a:t>
            </a:fld>
            <a:endParaRPr lang="ru-RU"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ОБ</a:t>
            </a:r>
            <a:r>
              <a:rPr lang="ru-RU" b="1" i="1" dirty="0" smtClean="0">
                <a:solidFill>
                  <a:schemeClr val="tx1"/>
                </a:solidFill>
                <a:latin typeface="Arial" pitchFamily="34" charset="0"/>
                <a:cs typeface="Arial" pitchFamily="34" charset="0"/>
              </a:rPr>
              <a:t>’</a:t>
            </a:r>
            <a:r>
              <a:rPr lang="uk-UA" b="1" i="1" dirty="0" smtClean="0">
                <a:latin typeface="Arial" pitchFamily="34" charset="0"/>
                <a:cs typeface="Arial" pitchFamily="34" charset="0"/>
              </a:rPr>
              <a:t>ЄДНАННЯ ВЗАЄМОДІЙ</a:t>
            </a:r>
            <a:endParaRPr lang="ru-RU" b="1" i="1" dirty="0" smtClean="0">
              <a:latin typeface="Arial" pitchFamily="34" charset="0"/>
              <a:cs typeface="Arial" pitchFamily="34" charset="0"/>
            </a:endParaRPr>
          </a:p>
        </p:txBody>
      </p:sp>
      <p:pic>
        <p:nvPicPr>
          <p:cNvPr id="3078" name="Picture 4" descr="Картинк"/>
          <p:cNvPicPr>
            <a:picLocks noGrp="1" noChangeAspect="1" noChangeArrowheads="1"/>
          </p:cNvPicPr>
          <p:nvPr>
            <p:ph type="body" idx="1"/>
          </p:nvPr>
        </p:nvPicPr>
        <p:blipFill>
          <a:blip r:embed="rId3" cstate="print">
            <a:lum contrast="48000"/>
          </a:blip>
          <a:srcRect/>
          <a:stretch>
            <a:fillRect/>
          </a:stretch>
        </p:blipFill>
        <p:spPr>
          <a:xfrm>
            <a:off x="476250" y="1179513"/>
            <a:ext cx="3619500" cy="1954212"/>
          </a:xfrm>
          <a:solidFill>
            <a:srgbClr val="CCFFCC"/>
          </a:solidFill>
        </p:spPr>
      </p:pic>
      <p:sp>
        <p:nvSpPr>
          <p:cNvPr id="3079" name="Text Box 5"/>
          <p:cNvSpPr txBox="1">
            <a:spLocks noChangeArrowheads="1"/>
          </p:cNvSpPr>
          <p:nvPr/>
        </p:nvSpPr>
        <p:spPr bwMode="auto">
          <a:xfrm>
            <a:off x="250825" y="3203575"/>
            <a:ext cx="3916363" cy="730250"/>
          </a:xfrm>
          <a:prstGeom prst="rect">
            <a:avLst/>
          </a:prstGeom>
          <a:noFill/>
          <a:ln w="9525">
            <a:noFill/>
            <a:miter lim="800000"/>
            <a:headEnd/>
            <a:tailEnd/>
          </a:ln>
        </p:spPr>
        <p:txBody>
          <a:bodyPr>
            <a:spAutoFit/>
          </a:bodyPr>
          <a:lstStyle/>
          <a:p>
            <a:pPr algn="just">
              <a:spcBef>
                <a:spcPct val="50000"/>
              </a:spcBef>
            </a:pPr>
            <a:r>
              <a:rPr lang="uk-UA" sz="1400">
                <a:solidFill>
                  <a:srgbClr val="000000"/>
                </a:solidFill>
                <a:latin typeface="Times New Roman" pitchFamily="18" charset="0"/>
              </a:rPr>
              <a:t>Схема залежності констант електромагнітної </a:t>
            </a:r>
            <a:r>
              <a:rPr lang="uk-UA" sz="1400">
                <a:solidFill>
                  <a:srgbClr val="000000"/>
                </a:solidFill>
                <a:latin typeface="Times New Roman" pitchFamily="18" charset="0"/>
                <a:sym typeface="Symbol" pitchFamily="18" charset="2"/>
              </a:rPr>
              <a:t></a:t>
            </a:r>
            <a:r>
              <a:rPr lang="uk-UA" sz="1400" baseline="-25000">
                <a:solidFill>
                  <a:srgbClr val="000000"/>
                </a:solidFill>
                <a:latin typeface="Times New Roman" pitchFamily="18" charset="0"/>
              </a:rPr>
              <a:t>е</a:t>
            </a:r>
            <a:r>
              <a:rPr lang="uk-UA" sz="1400">
                <a:solidFill>
                  <a:srgbClr val="000000"/>
                </a:solidFill>
                <a:latin typeface="Times New Roman" pitchFamily="18" charset="0"/>
              </a:rPr>
              <a:t> слабкої </a:t>
            </a:r>
            <a:r>
              <a:rPr lang="uk-UA" sz="1400">
                <a:solidFill>
                  <a:srgbClr val="000000"/>
                </a:solidFill>
                <a:latin typeface="Times New Roman" pitchFamily="18" charset="0"/>
                <a:sym typeface="Symbol" pitchFamily="18" charset="2"/>
              </a:rPr>
              <a:t></a:t>
            </a:r>
            <a:r>
              <a:rPr lang="uk-UA" sz="1400" baseline="-25000">
                <a:solidFill>
                  <a:srgbClr val="000000"/>
                </a:solidFill>
                <a:latin typeface="Times New Roman" pitchFamily="18" charset="0"/>
                <a:sym typeface="Symbol" pitchFamily="18" charset="2"/>
              </a:rPr>
              <a:t></a:t>
            </a:r>
            <a:r>
              <a:rPr lang="uk-UA" sz="1400">
                <a:solidFill>
                  <a:srgbClr val="000000"/>
                </a:solidFill>
                <a:latin typeface="Times New Roman" pitchFamily="18" charset="0"/>
              </a:rPr>
              <a:t> та сильної </a:t>
            </a:r>
            <a:r>
              <a:rPr lang="uk-UA" sz="1400">
                <a:solidFill>
                  <a:srgbClr val="000000"/>
                </a:solidFill>
                <a:latin typeface="Times New Roman" pitchFamily="18" charset="0"/>
                <a:sym typeface="Symbol" pitchFamily="18" charset="2"/>
              </a:rPr>
              <a:t></a:t>
            </a:r>
            <a:r>
              <a:rPr lang="uk-UA" sz="1400" baseline="-25000">
                <a:solidFill>
                  <a:srgbClr val="000000"/>
                </a:solidFill>
                <a:latin typeface="Times New Roman" pitchFamily="18" charset="0"/>
              </a:rPr>
              <a:t>s</a:t>
            </a:r>
            <a:r>
              <a:rPr lang="uk-UA" sz="1400">
                <a:solidFill>
                  <a:srgbClr val="000000"/>
                </a:solidFill>
                <a:latin typeface="Times New Roman" pitchFamily="18" charset="0"/>
              </a:rPr>
              <a:t> взаємодій від маси частинки переносника</a:t>
            </a:r>
            <a:endParaRPr lang="ru-RU" sz="1400">
              <a:solidFill>
                <a:srgbClr val="000000"/>
              </a:solidFill>
              <a:latin typeface="Times New Roman" pitchFamily="18" charset="0"/>
            </a:endParaRPr>
          </a:p>
        </p:txBody>
      </p:sp>
      <p:graphicFrame>
        <p:nvGraphicFramePr>
          <p:cNvPr id="3074" name="Object 34"/>
          <p:cNvGraphicFramePr>
            <a:graphicFrameLocks noChangeAspect="1"/>
          </p:cNvGraphicFramePr>
          <p:nvPr/>
        </p:nvGraphicFramePr>
        <p:xfrm>
          <a:off x="206375" y="5903913"/>
          <a:ext cx="2025650" cy="582612"/>
        </p:xfrm>
        <a:graphic>
          <a:graphicData uri="http://schemas.openxmlformats.org/presentationml/2006/ole">
            <p:oleObj spid="_x0000_s3194" r:id="rId4" imgW="1726451" imgH="495085" progId="">
              <p:embed/>
            </p:oleObj>
          </a:graphicData>
        </a:graphic>
      </p:graphicFrame>
      <p:graphicFrame>
        <p:nvGraphicFramePr>
          <p:cNvPr id="3075" name="Object 33"/>
          <p:cNvGraphicFramePr>
            <a:graphicFrameLocks noChangeAspect="1"/>
          </p:cNvGraphicFramePr>
          <p:nvPr/>
        </p:nvGraphicFramePr>
        <p:xfrm>
          <a:off x="206375" y="5229225"/>
          <a:ext cx="2070100" cy="625475"/>
        </p:xfrm>
        <a:graphic>
          <a:graphicData uri="http://schemas.openxmlformats.org/presentationml/2006/ole">
            <p:oleObj spid="_x0000_s3195" name="Формула" r:id="rId5" imgW="1485255" imgH="444307" progId="Equation.3">
              <p:embed/>
            </p:oleObj>
          </a:graphicData>
        </a:graphic>
      </p:graphicFrame>
      <p:sp>
        <p:nvSpPr>
          <p:cNvPr id="3080" name="Rectangle 36"/>
          <p:cNvSpPr>
            <a:spLocks noChangeArrowheads="1"/>
          </p:cNvSpPr>
          <p:nvPr/>
        </p:nvSpPr>
        <p:spPr bwMode="auto">
          <a:xfrm>
            <a:off x="0" y="1870075"/>
            <a:ext cx="9144000" cy="0"/>
          </a:xfrm>
          <a:prstGeom prst="rect">
            <a:avLst/>
          </a:prstGeom>
          <a:noFill/>
          <a:ln w="9525">
            <a:noFill/>
            <a:miter lim="800000"/>
            <a:headEnd/>
            <a:tailEnd/>
          </a:ln>
        </p:spPr>
        <p:txBody>
          <a:bodyPr wrap="none" anchor="ctr">
            <a:spAutoFit/>
          </a:bodyPr>
          <a:lstStyle/>
          <a:p>
            <a:endParaRPr lang="uk-UA"/>
          </a:p>
        </p:txBody>
      </p:sp>
      <p:grpSp>
        <p:nvGrpSpPr>
          <p:cNvPr id="2" name="Group 59"/>
          <p:cNvGrpSpPr>
            <a:grpSpLocks/>
          </p:cNvGrpSpPr>
          <p:nvPr/>
        </p:nvGrpSpPr>
        <p:grpSpPr bwMode="auto">
          <a:xfrm>
            <a:off x="4167188" y="1133475"/>
            <a:ext cx="4675187" cy="2000250"/>
            <a:chOff x="2625" y="1083"/>
            <a:chExt cx="2945" cy="1260"/>
          </a:xfrm>
        </p:grpSpPr>
        <p:sp>
          <p:nvSpPr>
            <p:cNvPr id="3091" name="Rectangle 7"/>
            <p:cNvSpPr>
              <a:spLocks noChangeArrowheads="1"/>
            </p:cNvSpPr>
            <p:nvPr/>
          </p:nvSpPr>
          <p:spPr bwMode="auto">
            <a:xfrm>
              <a:off x="2625" y="1168"/>
              <a:ext cx="1160" cy="170"/>
            </a:xfrm>
            <a:prstGeom prst="rect">
              <a:avLst/>
            </a:prstGeom>
            <a:solidFill>
              <a:srgbClr val="DDF2FF"/>
            </a:solidFill>
            <a:ln w="9525">
              <a:solidFill>
                <a:srgbClr val="000000"/>
              </a:solidFill>
              <a:miter lim="800000"/>
              <a:headEnd/>
              <a:tailEnd/>
            </a:ln>
          </p:spPr>
          <p:txBody>
            <a:bodyPr/>
            <a:lstStyle/>
            <a:p>
              <a:endParaRPr lang="uk-UA"/>
            </a:p>
          </p:txBody>
        </p:sp>
        <p:sp>
          <p:nvSpPr>
            <p:cNvPr id="3092" name="Line 15"/>
            <p:cNvSpPr>
              <a:spLocks noChangeShapeType="1"/>
            </p:cNvSpPr>
            <p:nvPr/>
          </p:nvSpPr>
          <p:spPr bwMode="auto">
            <a:xfrm>
              <a:off x="2625" y="1083"/>
              <a:ext cx="2678" cy="0"/>
            </a:xfrm>
            <a:prstGeom prst="line">
              <a:avLst/>
            </a:prstGeom>
            <a:noFill/>
            <a:ln w="9525">
              <a:solidFill>
                <a:srgbClr val="000000"/>
              </a:solidFill>
              <a:round/>
              <a:headEnd/>
              <a:tailEnd type="triangle" w="med" len="med"/>
            </a:ln>
          </p:spPr>
          <p:txBody>
            <a:bodyPr/>
            <a:lstStyle/>
            <a:p>
              <a:endParaRPr lang="ru-RU"/>
            </a:p>
          </p:txBody>
        </p:sp>
        <p:sp>
          <p:nvSpPr>
            <p:cNvPr id="3093" name="Rectangle 29"/>
            <p:cNvSpPr>
              <a:spLocks noChangeArrowheads="1"/>
            </p:cNvSpPr>
            <p:nvPr/>
          </p:nvSpPr>
          <p:spPr bwMode="auto">
            <a:xfrm>
              <a:off x="2625" y="1451"/>
              <a:ext cx="1160" cy="170"/>
            </a:xfrm>
            <a:prstGeom prst="rect">
              <a:avLst/>
            </a:prstGeom>
            <a:solidFill>
              <a:srgbClr val="DDF2FF"/>
            </a:solidFill>
            <a:ln w="9525">
              <a:solidFill>
                <a:srgbClr val="000000"/>
              </a:solidFill>
              <a:miter lim="800000"/>
              <a:headEnd/>
              <a:tailEnd/>
            </a:ln>
          </p:spPr>
          <p:txBody>
            <a:bodyPr/>
            <a:lstStyle/>
            <a:p>
              <a:endParaRPr lang="uk-UA"/>
            </a:p>
          </p:txBody>
        </p:sp>
        <p:sp>
          <p:nvSpPr>
            <p:cNvPr id="3094" name="Rectangle 30"/>
            <p:cNvSpPr>
              <a:spLocks noChangeArrowheads="1"/>
            </p:cNvSpPr>
            <p:nvPr/>
          </p:nvSpPr>
          <p:spPr bwMode="auto">
            <a:xfrm>
              <a:off x="2625" y="1735"/>
              <a:ext cx="1160" cy="170"/>
            </a:xfrm>
            <a:prstGeom prst="rect">
              <a:avLst/>
            </a:prstGeom>
            <a:solidFill>
              <a:srgbClr val="DDF2FF"/>
            </a:solidFill>
            <a:ln w="9525">
              <a:solidFill>
                <a:srgbClr val="000000"/>
              </a:solidFill>
              <a:miter lim="800000"/>
              <a:headEnd/>
              <a:tailEnd/>
            </a:ln>
          </p:spPr>
          <p:txBody>
            <a:bodyPr/>
            <a:lstStyle/>
            <a:p>
              <a:endParaRPr lang="uk-UA"/>
            </a:p>
          </p:txBody>
        </p:sp>
        <p:sp>
          <p:nvSpPr>
            <p:cNvPr id="3095" name="Rectangle 31"/>
            <p:cNvSpPr>
              <a:spLocks noChangeArrowheads="1"/>
            </p:cNvSpPr>
            <p:nvPr/>
          </p:nvSpPr>
          <p:spPr bwMode="auto">
            <a:xfrm>
              <a:off x="2625" y="2047"/>
              <a:ext cx="1160" cy="170"/>
            </a:xfrm>
            <a:prstGeom prst="rect">
              <a:avLst/>
            </a:prstGeom>
            <a:solidFill>
              <a:srgbClr val="DDF2FF"/>
            </a:solidFill>
            <a:ln w="9525">
              <a:solidFill>
                <a:srgbClr val="000000"/>
              </a:solidFill>
              <a:miter lim="800000"/>
              <a:headEnd/>
              <a:tailEnd/>
            </a:ln>
          </p:spPr>
          <p:txBody>
            <a:bodyPr/>
            <a:lstStyle/>
            <a:p>
              <a:endParaRPr lang="uk-UA"/>
            </a:p>
          </p:txBody>
        </p:sp>
        <p:grpSp>
          <p:nvGrpSpPr>
            <p:cNvPr id="3" name="Group 58"/>
            <p:cNvGrpSpPr>
              <a:grpSpLocks/>
            </p:cNvGrpSpPr>
            <p:nvPr/>
          </p:nvGrpSpPr>
          <p:grpSpPr bwMode="auto">
            <a:xfrm>
              <a:off x="2682" y="1126"/>
              <a:ext cx="2888" cy="1217"/>
              <a:chOff x="2682" y="1126"/>
              <a:chExt cx="2888" cy="1217"/>
            </a:xfrm>
          </p:grpSpPr>
          <p:sp>
            <p:nvSpPr>
              <p:cNvPr id="3097" name="Text Box 11"/>
              <p:cNvSpPr txBox="1">
                <a:spLocks noChangeArrowheads="1"/>
              </p:cNvSpPr>
              <p:nvPr/>
            </p:nvSpPr>
            <p:spPr bwMode="auto">
              <a:xfrm>
                <a:off x="2795" y="1196"/>
                <a:ext cx="943" cy="112"/>
              </a:xfrm>
              <a:prstGeom prst="rect">
                <a:avLst/>
              </a:prstGeom>
              <a:noFill/>
              <a:ln w="9525">
                <a:noFill/>
                <a:miter lim="800000"/>
                <a:headEnd/>
                <a:tailEnd/>
              </a:ln>
            </p:spPr>
            <p:txBody>
              <a:bodyPr lIns="0" tIns="0" rIns="0" bIns="0"/>
              <a:lstStyle/>
              <a:p>
                <a:r>
                  <a:rPr lang="ru-RU" sz="1200">
                    <a:latin typeface="Times New Roman" pitchFamily="18" charset="0"/>
                  </a:rPr>
                  <a:t>Сильна взаємодія</a:t>
                </a:r>
                <a:endParaRPr lang="ru-RU"/>
              </a:p>
            </p:txBody>
          </p:sp>
          <p:sp>
            <p:nvSpPr>
              <p:cNvPr id="3098" name="Text Box 16"/>
              <p:cNvSpPr txBox="1">
                <a:spLocks noChangeArrowheads="1"/>
              </p:cNvSpPr>
              <p:nvPr/>
            </p:nvSpPr>
            <p:spPr bwMode="auto">
              <a:xfrm>
                <a:off x="3986" y="1621"/>
                <a:ext cx="396" cy="156"/>
              </a:xfrm>
              <a:prstGeom prst="rect">
                <a:avLst/>
              </a:prstGeom>
              <a:solidFill>
                <a:srgbClr val="DDF2FF"/>
              </a:solidFill>
              <a:ln w="9525">
                <a:solidFill>
                  <a:srgbClr val="333333"/>
                </a:solidFill>
                <a:miter lim="800000"/>
                <a:headEnd/>
                <a:tailEnd/>
              </a:ln>
            </p:spPr>
            <p:txBody>
              <a:bodyPr lIns="0" tIns="0" rIns="0" bIns="0"/>
              <a:lstStyle/>
              <a:p>
                <a:r>
                  <a:rPr lang="ru-RU" sz="1200">
                    <a:latin typeface="Times New Roman" pitchFamily="18" charset="0"/>
                  </a:rPr>
                  <a:t>       10</a:t>
                </a:r>
                <a:r>
                  <a:rPr lang="ru-RU" sz="1200" baseline="30000">
                    <a:latin typeface="Times New Roman" pitchFamily="18" charset="0"/>
                  </a:rPr>
                  <a:t>2</a:t>
                </a:r>
                <a:r>
                  <a:rPr lang="ru-RU" sz="1200">
                    <a:latin typeface="Times New Roman" pitchFamily="18" charset="0"/>
                  </a:rPr>
                  <a:t> </a:t>
                </a:r>
                <a:endParaRPr lang="ru-RU"/>
              </a:p>
            </p:txBody>
          </p:sp>
          <p:sp>
            <p:nvSpPr>
              <p:cNvPr id="3099" name="Text Box 17"/>
              <p:cNvSpPr txBox="1">
                <a:spLocks noChangeArrowheads="1"/>
              </p:cNvSpPr>
              <p:nvPr/>
            </p:nvSpPr>
            <p:spPr bwMode="auto">
              <a:xfrm>
                <a:off x="4524" y="1621"/>
                <a:ext cx="366" cy="156"/>
              </a:xfrm>
              <a:prstGeom prst="rect">
                <a:avLst/>
              </a:prstGeom>
              <a:solidFill>
                <a:srgbClr val="DDF2FF"/>
              </a:solidFill>
              <a:ln w="9525">
                <a:solidFill>
                  <a:srgbClr val="333333"/>
                </a:solidFill>
                <a:miter lim="800000"/>
                <a:headEnd/>
                <a:tailEnd/>
              </a:ln>
            </p:spPr>
            <p:txBody>
              <a:bodyPr lIns="0" tIns="0" rIns="0" bIns="0"/>
              <a:lstStyle/>
              <a:p>
                <a:r>
                  <a:rPr lang="ru-RU" sz="1200">
                    <a:latin typeface="Times New Roman" pitchFamily="18" charset="0"/>
                  </a:rPr>
                  <a:t>     10</a:t>
                </a:r>
                <a:r>
                  <a:rPr lang="ru-RU" sz="1200" baseline="30000">
                    <a:latin typeface="Times New Roman" pitchFamily="18" charset="0"/>
                  </a:rPr>
                  <a:t>15</a:t>
                </a:r>
                <a:r>
                  <a:rPr lang="ru-RU" sz="1200">
                    <a:latin typeface="Times New Roman" pitchFamily="18" charset="0"/>
                  </a:rPr>
                  <a:t> </a:t>
                </a:r>
                <a:endParaRPr lang="ru-RU"/>
              </a:p>
            </p:txBody>
          </p:sp>
          <p:sp>
            <p:nvSpPr>
              <p:cNvPr id="3100" name="Text Box 18"/>
              <p:cNvSpPr txBox="1">
                <a:spLocks noChangeArrowheads="1"/>
              </p:cNvSpPr>
              <p:nvPr/>
            </p:nvSpPr>
            <p:spPr bwMode="auto">
              <a:xfrm>
                <a:off x="5035" y="1621"/>
                <a:ext cx="366" cy="156"/>
              </a:xfrm>
              <a:prstGeom prst="rect">
                <a:avLst/>
              </a:prstGeom>
              <a:solidFill>
                <a:srgbClr val="DDF2FF"/>
              </a:solidFill>
              <a:ln w="9525">
                <a:solidFill>
                  <a:srgbClr val="333333"/>
                </a:solidFill>
                <a:miter lim="800000"/>
                <a:headEnd/>
                <a:tailEnd/>
              </a:ln>
            </p:spPr>
            <p:txBody>
              <a:bodyPr lIns="0" tIns="0" rIns="0" bIns="0"/>
              <a:lstStyle/>
              <a:p>
                <a:r>
                  <a:rPr lang="ru-RU" sz="1200">
                    <a:latin typeface="Times New Roman" pitchFamily="18" charset="0"/>
                  </a:rPr>
                  <a:t>    10</a:t>
                </a:r>
                <a:r>
                  <a:rPr lang="ru-RU" sz="1200" baseline="30000">
                    <a:latin typeface="Times New Roman" pitchFamily="18" charset="0"/>
                  </a:rPr>
                  <a:t>19</a:t>
                </a:r>
                <a:r>
                  <a:rPr lang="ru-RU" sz="1200">
                    <a:latin typeface="Times New Roman" pitchFamily="18" charset="0"/>
                  </a:rPr>
                  <a:t> </a:t>
                </a:r>
                <a:endParaRPr lang="ru-RU"/>
              </a:p>
            </p:txBody>
          </p:sp>
          <p:sp>
            <p:nvSpPr>
              <p:cNvPr id="3101" name="Line 19"/>
              <p:cNvSpPr>
                <a:spLocks noChangeShapeType="1"/>
              </p:cNvSpPr>
              <p:nvPr/>
            </p:nvSpPr>
            <p:spPr bwMode="auto">
              <a:xfrm flipV="1">
                <a:off x="3786" y="1706"/>
                <a:ext cx="200" cy="141"/>
              </a:xfrm>
              <a:prstGeom prst="line">
                <a:avLst/>
              </a:prstGeom>
              <a:noFill/>
              <a:ln w="9525">
                <a:solidFill>
                  <a:srgbClr val="000000"/>
                </a:solidFill>
                <a:round/>
                <a:headEnd/>
                <a:tailEnd type="triangle" w="sm" len="med"/>
              </a:ln>
            </p:spPr>
            <p:txBody>
              <a:bodyPr/>
              <a:lstStyle/>
              <a:p>
                <a:endParaRPr lang="ru-RU"/>
              </a:p>
            </p:txBody>
          </p:sp>
          <p:sp>
            <p:nvSpPr>
              <p:cNvPr id="3102" name="Line 20"/>
              <p:cNvSpPr>
                <a:spLocks noChangeShapeType="1"/>
              </p:cNvSpPr>
              <p:nvPr/>
            </p:nvSpPr>
            <p:spPr bwMode="auto">
              <a:xfrm>
                <a:off x="3786" y="1552"/>
                <a:ext cx="200" cy="98"/>
              </a:xfrm>
              <a:prstGeom prst="line">
                <a:avLst/>
              </a:prstGeom>
              <a:noFill/>
              <a:ln w="9525">
                <a:solidFill>
                  <a:srgbClr val="000000"/>
                </a:solidFill>
                <a:round/>
                <a:headEnd/>
                <a:tailEnd type="triangle" w="sm" len="med"/>
              </a:ln>
            </p:spPr>
            <p:txBody>
              <a:bodyPr/>
              <a:lstStyle/>
              <a:p>
                <a:endParaRPr lang="ru-RU"/>
              </a:p>
            </p:txBody>
          </p:sp>
          <p:sp>
            <p:nvSpPr>
              <p:cNvPr id="3103" name="Line 21"/>
              <p:cNvSpPr>
                <a:spLocks noChangeShapeType="1"/>
              </p:cNvSpPr>
              <p:nvPr/>
            </p:nvSpPr>
            <p:spPr bwMode="auto">
              <a:xfrm>
                <a:off x="4411" y="1706"/>
                <a:ext cx="114" cy="0"/>
              </a:xfrm>
              <a:prstGeom prst="line">
                <a:avLst/>
              </a:prstGeom>
              <a:noFill/>
              <a:ln w="9525">
                <a:solidFill>
                  <a:srgbClr val="000000"/>
                </a:solidFill>
                <a:round/>
                <a:headEnd/>
                <a:tailEnd type="triangle" w="sm" len="med"/>
              </a:ln>
            </p:spPr>
            <p:txBody>
              <a:bodyPr/>
              <a:lstStyle/>
              <a:p>
                <a:endParaRPr lang="ru-RU"/>
              </a:p>
            </p:txBody>
          </p:sp>
          <p:sp>
            <p:nvSpPr>
              <p:cNvPr id="3104" name="Line 22"/>
              <p:cNvSpPr>
                <a:spLocks noChangeShapeType="1"/>
              </p:cNvSpPr>
              <p:nvPr/>
            </p:nvSpPr>
            <p:spPr bwMode="auto">
              <a:xfrm>
                <a:off x="3786" y="1258"/>
                <a:ext cx="908" cy="335"/>
              </a:xfrm>
              <a:prstGeom prst="line">
                <a:avLst/>
              </a:prstGeom>
              <a:noFill/>
              <a:ln w="9525">
                <a:solidFill>
                  <a:srgbClr val="000000"/>
                </a:solidFill>
                <a:round/>
                <a:headEnd/>
                <a:tailEnd type="triangle" w="sm" len="med"/>
              </a:ln>
            </p:spPr>
            <p:txBody>
              <a:bodyPr/>
              <a:lstStyle/>
              <a:p>
                <a:endParaRPr lang="ru-RU"/>
              </a:p>
            </p:txBody>
          </p:sp>
          <p:sp>
            <p:nvSpPr>
              <p:cNvPr id="3105" name="Line 23"/>
              <p:cNvSpPr>
                <a:spLocks noChangeShapeType="1"/>
              </p:cNvSpPr>
              <p:nvPr/>
            </p:nvSpPr>
            <p:spPr bwMode="auto">
              <a:xfrm flipV="1">
                <a:off x="4893" y="1706"/>
                <a:ext cx="102" cy="0"/>
              </a:xfrm>
              <a:prstGeom prst="line">
                <a:avLst/>
              </a:prstGeom>
              <a:noFill/>
              <a:ln w="9525">
                <a:solidFill>
                  <a:srgbClr val="000000"/>
                </a:solidFill>
                <a:round/>
                <a:headEnd/>
                <a:tailEnd type="triangle" w="sm" len="med"/>
              </a:ln>
            </p:spPr>
            <p:txBody>
              <a:bodyPr/>
              <a:lstStyle/>
              <a:p>
                <a:endParaRPr lang="ru-RU"/>
              </a:p>
            </p:txBody>
          </p:sp>
          <p:sp>
            <p:nvSpPr>
              <p:cNvPr id="3106" name="Line 24"/>
              <p:cNvSpPr>
                <a:spLocks noChangeShapeType="1"/>
              </p:cNvSpPr>
              <p:nvPr/>
            </p:nvSpPr>
            <p:spPr bwMode="auto">
              <a:xfrm flipV="1">
                <a:off x="3786" y="1791"/>
                <a:ext cx="1419" cy="332"/>
              </a:xfrm>
              <a:prstGeom prst="line">
                <a:avLst/>
              </a:prstGeom>
              <a:noFill/>
              <a:ln w="9525">
                <a:solidFill>
                  <a:srgbClr val="000000"/>
                </a:solidFill>
                <a:round/>
                <a:headEnd/>
                <a:tailEnd type="triangle" w="sm" len="med"/>
              </a:ln>
            </p:spPr>
            <p:txBody>
              <a:bodyPr/>
              <a:lstStyle/>
              <a:p>
                <a:endParaRPr lang="ru-RU"/>
              </a:p>
            </p:txBody>
          </p:sp>
          <p:sp>
            <p:nvSpPr>
              <p:cNvPr id="3107" name="Text Box 25"/>
              <p:cNvSpPr txBox="1">
                <a:spLocks noChangeArrowheads="1"/>
              </p:cNvSpPr>
              <p:nvPr/>
            </p:nvSpPr>
            <p:spPr bwMode="auto">
              <a:xfrm>
                <a:off x="3816" y="2103"/>
                <a:ext cx="709" cy="240"/>
              </a:xfrm>
              <a:prstGeom prst="rect">
                <a:avLst/>
              </a:prstGeom>
              <a:solidFill>
                <a:srgbClr val="DDF2FF"/>
              </a:solidFill>
              <a:ln w="9525">
                <a:solidFill>
                  <a:schemeClr val="tx1"/>
                </a:solidFill>
                <a:miter lim="800000"/>
                <a:headEnd/>
                <a:tailEnd/>
              </a:ln>
            </p:spPr>
            <p:txBody>
              <a:bodyPr lIns="0" tIns="0" rIns="0" bIns="0"/>
              <a:lstStyle/>
              <a:p>
                <a:r>
                  <a:rPr lang="ru-RU" sz="1200">
                    <a:latin typeface="Times New Roman" pitchFamily="18" charset="0"/>
                  </a:rPr>
                  <a:t> Електрослабка </a:t>
                </a:r>
              </a:p>
              <a:p>
                <a:r>
                  <a:rPr lang="ru-RU" sz="1200">
                    <a:latin typeface="Times New Roman" pitchFamily="18" charset="0"/>
                  </a:rPr>
                  <a:t>     взаємодія</a:t>
                </a:r>
                <a:endParaRPr lang="ru-RU"/>
              </a:p>
            </p:txBody>
          </p:sp>
          <p:sp>
            <p:nvSpPr>
              <p:cNvPr id="3108" name="Text Box 26"/>
              <p:cNvSpPr txBox="1">
                <a:spLocks noChangeArrowheads="1"/>
              </p:cNvSpPr>
              <p:nvPr/>
            </p:nvSpPr>
            <p:spPr bwMode="auto">
              <a:xfrm>
                <a:off x="4553" y="2103"/>
                <a:ext cx="538" cy="234"/>
              </a:xfrm>
              <a:prstGeom prst="rect">
                <a:avLst/>
              </a:prstGeom>
              <a:solidFill>
                <a:srgbClr val="DDF2FF"/>
              </a:solidFill>
              <a:ln w="9525">
                <a:solidFill>
                  <a:schemeClr val="tx1"/>
                </a:solidFill>
                <a:miter lim="800000"/>
                <a:headEnd/>
                <a:tailEnd/>
              </a:ln>
            </p:spPr>
            <p:txBody>
              <a:bodyPr lIns="0" tIns="0" rIns="0" bIns="0"/>
              <a:lstStyle/>
              <a:p>
                <a:r>
                  <a:rPr lang="ru-RU" sz="1200">
                    <a:latin typeface="Times New Roman" pitchFamily="18" charset="0"/>
                  </a:rPr>
                  <a:t>Велике об’єднання</a:t>
                </a:r>
                <a:endParaRPr lang="ru-RU"/>
              </a:p>
            </p:txBody>
          </p:sp>
          <p:sp>
            <p:nvSpPr>
              <p:cNvPr id="3109" name="Text Box 27"/>
              <p:cNvSpPr txBox="1">
                <a:spLocks noChangeArrowheads="1"/>
              </p:cNvSpPr>
              <p:nvPr/>
            </p:nvSpPr>
            <p:spPr bwMode="auto">
              <a:xfrm>
                <a:off x="5120" y="2103"/>
                <a:ext cx="450" cy="228"/>
              </a:xfrm>
              <a:prstGeom prst="rect">
                <a:avLst/>
              </a:prstGeom>
              <a:solidFill>
                <a:srgbClr val="DDF2FF"/>
              </a:solidFill>
              <a:ln w="9525">
                <a:solidFill>
                  <a:schemeClr val="tx1"/>
                </a:solidFill>
                <a:miter lim="800000"/>
                <a:headEnd/>
                <a:tailEnd/>
              </a:ln>
            </p:spPr>
            <p:txBody>
              <a:bodyPr lIns="0" tIns="0" rIns="0" bIns="0"/>
              <a:lstStyle/>
              <a:p>
                <a:r>
                  <a:rPr lang="ru-RU" sz="1200">
                    <a:latin typeface="Times New Roman" pitchFamily="18" charset="0"/>
                  </a:rPr>
                  <a:t>Супер</a:t>
                </a:r>
                <a:r>
                  <a:rPr lang="en-US" sz="1200">
                    <a:latin typeface="Times New Roman" pitchFamily="18" charset="0"/>
                  </a:rPr>
                  <a:t>-</a:t>
                </a:r>
                <a:r>
                  <a:rPr lang="ru-RU" sz="1200">
                    <a:latin typeface="Times New Roman" pitchFamily="18" charset="0"/>
                  </a:rPr>
                  <a:t> об’єднання</a:t>
                </a:r>
                <a:endParaRPr lang="ru-RU"/>
              </a:p>
            </p:txBody>
          </p:sp>
          <p:sp>
            <p:nvSpPr>
              <p:cNvPr id="3110" name="Text Box 28"/>
              <p:cNvSpPr txBox="1">
                <a:spLocks noChangeArrowheads="1"/>
              </p:cNvSpPr>
              <p:nvPr/>
            </p:nvSpPr>
            <p:spPr bwMode="auto">
              <a:xfrm>
                <a:off x="4889" y="1126"/>
                <a:ext cx="330" cy="138"/>
              </a:xfrm>
              <a:prstGeom prst="rect">
                <a:avLst/>
              </a:prstGeom>
              <a:solidFill>
                <a:srgbClr val="DDF2FF"/>
              </a:solidFill>
              <a:ln w="9525">
                <a:noFill/>
                <a:miter lim="800000"/>
                <a:headEnd/>
                <a:tailEnd/>
              </a:ln>
            </p:spPr>
            <p:txBody>
              <a:bodyPr lIns="0" tIns="0" rIns="0" bIns="0"/>
              <a:lstStyle/>
              <a:p>
                <a:r>
                  <a:rPr lang="ru-RU" sz="1200" i="1">
                    <a:latin typeface="Times New Roman" pitchFamily="18" charset="0"/>
                  </a:rPr>
                  <a:t>Е</a:t>
                </a:r>
                <a:r>
                  <a:rPr lang="ru-RU" sz="1200">
                    <a:latin typeface="Times New Roman" pitchFamily="18" charset="0"/>
                  </a:rPr>
                  <a:t>, ГеВ</a:t>
                </a:r>
                <a:endParaRPr lang="ru-RU"/>
              </a:p>
            </p:txBody>
          </p:sp>
          <p:sp>
            <p:nvSpPr>
              <p:cNvPr id="3111" name="Text Box 14"/>
              <p:cNvSpPr txBox="1">
                <a:spLocks noChangeArrowheads="1"/>
              </p:cNvSpPr>
              <p:nvPr/>
            </p:nvSpPr>
            <p:spPr bwMode="auto">
              <a:xfrm>
                <a:off x="2738" y="1451"/>
                <a:ext cx="923" cy="129"/>
              </a:xfrm>
              <a:prstGeom prst="rect">
                <a:avLst/>
              </a:prstGeom>
              <a:noFill/>
              <a:ln w="9525">
                <a:noFill/>
                <a:miter lim="800000"/>
                <a:headEnd/>
                <a:tailEnd/>
              </a:ln>
            </p:spPr>
            <p:txBody>
              <a:bodyPr lIns="0" tIns="0" rIns="0" bIns="0"/>
              <a:lstStyle/>
              <a:p>
                <a:r>
                  <a:rPr lang="ru-RU" sz="1200">
                    <a:latin typeface="Times New Roman" pitchFamily="18" charset="0"/>
                  </a:rPr>
                  <a:t> Слабка взаємодія</a:t>
                </a:r>
                <a:endParaRPr lang="ru-RU"/>
              </a:p>
            </p:txBody>
          </p:sp>
          <p:sp>
            <p:nvSpPr>
              <p:cNvPr id="3112" name="Text Box 13"/>
              <p:cNvSpPr txBox="1">
                <a:spLocks noChangeArrowheads="1"/>
              </p:cNvSpPr>
              <p:nvPr/>
            </p:nvSpPr>
            <p:spPr bwMode="auto">
              <a:xfrm>
                <a:off x="2710" y="2047"/>
                <a:ext cx="1053" cy="149"/>
              </a:xfrm>
              <a:prstGeom prst="rect">
                <a:avLst/>
              </a:prstGeom>
              <a:noFill/>
              <a:ln w="9525">
                <a:noFill/>
                <a:miter lim="800000"/>
                <a:headEnd/>
                <a:tailEnd/>
              </a:ln>
            </p:spPr>
            <p:txBody>
              <a:bodyPr lIns="0" tIns="0" rIns="0" bIns="0"/>
              <a:lstStyle/>
              <a:p>
                <a:r>
                  <a:rPr lang="ru-RU" sz="1200">
                    <a:latin typeface="Times New Roman" pitchFamily="18" charset="0"/>
                  </a:rPr>
                  <a:t>Гравітаційна взаємодія</a:t>
                </a:r>
                <a:endParaRPr lang="ru-RU"/>
              </a:p>
            </p:txBody>
          </p:sp>
          <p:sp>
            <p:nvSpPr>
              <p:cNvPr id="3113" name="Text Box 12"/>
              <p:cNvSpPr txBox="1">
                <a:spLocks noChangeArrowheads="1"/>
              </p:cNvSpPr>
              <p:nvPr/>
            </p:nvSpPr>
            <p:spPr bwMode="auto">
              <a:xfrm>
                <a:off x="2682" y="1763"/>
                <a:ext cx="1077" cy="85"/>
              </a:xfrm>
              <a:prstGeom prst="rect">
                <a:avLst/>
              </a:prstGeom>
              <a:solidFill>
                <a:srgbClr val="DDF2FF"/>
              </a:solidFill>
              <a:ln w="9525">
                <a:noFill/>
                <a:miter lim="800000"/>
                <a:headEnd/>
                <a:tailEnd/>
              </a:ln>
            </p:spPr>
            <p:txBody>
              <a:bodyPr lIns="0" tIns="0" rIns="0" bIns="0"/>
              <a:lstStyle/>
              <a:p>
                <a:r>
                  <a:rPr lang="ru-RU" sz="1200">
                    <a:latin typeface="Times New Roman" pitchFamily="18" charset="0"/>
                  </a:rPr>
                  <a:t> Елект.-магн. взаємодія</a:t>
                </a:r>
                <a:endParaRPr lang="ru-RU"/>
              </a:p>
            </p:txBody>
          </p:sp>
          <p:sp>
            <p:nvSpPr>
              <p:cNvPr id="3114" name="Rectangle 38"/>
              <p:cNvSpPr>
                <a:spLocks noChangeArrowheads="1"/>
              </p:cNvSpPr>
              <p:nvPr/>
            </p:nvSpPr>
            <p:spPr bwMode="auto">
              <a:xfrm>
                <a:off x="2750" y="1945"/>
                <a:ext cx="260" cy="288"/>
              </a:xfrm>
              <a:prstGeom prst="rect">
                <a:avLst/>
              </a:prstGeom>
              <a:noFill/>
              <a:ln w="9525">
                <a:noFill/>
                <a:miter lim="800000"/>
                <a:headEnd/>
                <a:tailEnd/>
              </a:ln>
            </p:spPr>
            <p:txBody>
              <a:bodyPr wrap="none" anchor="ctr">
                <a:spAutoFit/>
              </a:bodyPr>
              <a:lstStyle/>
              <a:p>
                <a:pPr algn="ctr"/>
                <a:r>
                  <a:rPr lang="uk-UA" sz="1200">
                    <a:latin typeface="Times New Roman" pitchFamily="18" charset="0"/>
                    <a:cs typeface="Times New Roman" pitchFamily="18" charset="0"/>
                  </a:rPr>
                  <a:t>,</a:t>
                </a:r>
                <a:endParaRPr lang="ru-RU" sz="900"/>
              </a:p>
              <a:p>
                <a:pPr algn="ctr" eaLnBrk="0" hangingPunct="0"/>
                <a:r>
                  <a:rPr lang="uk-UA" sz="1200">
                    <a:latin typeface="Times New Roman" pitchFamily="18" charset="0"/>
                    <a:cs typeface="Times New Roman" pitchFamily="18" charset="0"/>
                  </a:rPr>
                  <a:t>      </a:t>
                </a:r>
                <a:endParaRPr lang="uk-UA"/>
              </a:p>
            </p:txBody>
          </p:sp>
        </p:grpSp>
      </p:grpSp>
      <p:sp>
        <p:nvSpPr>
          <p:cNvPr id="3082" name="Text Box 41"/>
          <p:cNvSpPr txBox="1">
            <a:spLocks noChangeArrowheads="1"/>
          </p:cNvSpPr>
          <p:nvPr/>
        </p:nvSpPr>
        <p:spPr bwMode="auto">
          <a:xfrm>
            <a:off x="296863" y="4103688"/>
            <a:ext cx="2354042" cy="369332"/>
          </a:xfrm>
          <a:prstGeom prst="rect">
            <a:avLst/>
          </a:prstGeom>
          <a:noFill/>
          <a:ln w="9525">
            <a:noFill/>
            <a:miter lim="800000"/>
            <a:headEnd/>
            <a:tailEnd/>
          </a:ln>
        </p:spPr>
        <p:txBody>
          <a:bodyPr wrap="none">
            <a:spAutoFit/>
          </a:bodyPr>
          <a:lstStyle/>
          <a:p>
            <a:r>
              <a:rPr lang="uk-UA" dirty="0" err="1">
                <a:latin typeface="Times New Roman" pitchFamily="18" charset="0"/>
                <a:cs typeface="Times New Roman" pitchFamily="18" charset="0"/>
              </a:rPr>
              <a:t>Планківські</a:t>
            </a:r>
            <a:r>
              <a:rPr lang="uk-UA" dirty="0">
                <a:latin typeface="Times New Roman" pitchFamily="18" charset="0"/>
                <a:cs typeface="Times New Roman" pitchFamily="18" charset="0"/>
              </a:rPr>
              <a:t> величини</a:t>
            </a:r>
            <a:endParaRPr lang="ru-RU" dirty="0">
              <a:latin typeface="Times New Roman" pitchFamily="18" charset="0"/>
              <a:cs typeface="Times New Roman" pitchFamily="18" charset="0"/>
            </a:endParaRPr>
          </a:p>
        </p:txBody>
      </p:sp>
      <p:sp>
        <p:nvSpPr>
          <p:cNvPr id="3083" name="Rectangle 43"/>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uk-UA"/>
          </a:p>
        </p:txBody>
      </p:sp>
      <p:graphicFrame>
        <p:nvGraphicFramePr>
          <p:cNvPr id="3076" name="Object 42"/>
          <p:cNvGraphicFramePr>
            <a:graphicFrameLocks noChangeAspect="1"/>
          </p:cNvGraphicFramePr>
          <p:nvPr/>
        </p:nvGraphicFramePr>
        <p:xfrm>
          <a:off x="250825" y="4598988"/>
          <a:ext cx="2160588" cy="601662"/>
        </p:xfrm>
        <a:graphic>
          <a:graphicData uri="http://schemas.openxmlformats.org/presentationml/2006/ole">
            <p:oleObj spid="_x0000_s3196" name="Формула" r:id="rId6" imgW="1612900" imgH="444500" progId="Equation.3">
              <p:embed/>
            </p:oleObj>
          </a:graphicData>
        </a:graphic>
      </p:graphicFrame>
      <p:sp>
        <p:nvSpPr>
          <p:cNvPr id="3084" name="Rectangle 45"/>
          <p:cNvSpPr>
            <a:spLocks noChangeArrowheads="1"/>
          </p:cNvSpPr>
          <p:nvPr/>
        </p:nvSpPr>
        <p:spPr bwMode="auto">
          <a:xfrm>
            <a:off x="0" y="1898650"/>
            <a:ext cx="9144000" cy="0"/>
          </a:xfrm>
          <a:prstGeom prst="rect">
            <a:avLst/>
          </a:prstGeom>
          <a:noFill/>
          <a:ln w="9525">
            <a:noFill/>
            <a:miter lim="800000"/>
            <a:headEnd/>
            <a:tailEnd/>
          </a:ln>
        </p:spPr>
        <p:txBody>
          <a:bodyPr wrap="none">
            <a:spAutoFit/>
          </a:bodyPr>
          <a:lstStyle/>
          <a:p>
            <a:endParaRPr lang="uk-UA"/>
          </a:p>
        </p:txBody>
      </p:sp>
      <p:pic>
        <p:nvPicPr>
          <p:cNvPr id="3085" name="Picture 44" descr="Лишние шесть измерений. Их мы не воспринимаем, и они могут быть «свернуты», например, в пространстве Калаби-Яу (изображение с сайта www.popmech.ru)"/>
          <p:cNvPicPr>
            <a:picLocks noChangeAspect="1" noChangeArrowheads="1"/>
          </p:cNvPicPr>
          <p:nvPr/>
        </p:nvPicPr>
        <p:blipFill>
          <a:blip r:embed="rId7" r:link="rId8" cstate="print"/>
          <a:srcRect/>
          <a:stretch>
            <a:fillRect/>
          </a:stretch>
        </p:blipFill>
        <p:spPr bwMode="auto">
          <a:xfrm>
            <a:off x="4167188" y="3203575"/>
            <a:ext cx="1887537" cy="2025650"/>
          </a:xfrm>
          <a:prstGeom prst="rect">
            <a:avLst/>
          </a:prstGeom>
          <a:noFill/>
          <a:ln w="9525">
            <a:noFill/>
            <a:miter lim="800000"/>
            <a:headEnd/>
            <a:tailEnd/>
          </a:ln>
        </p:spPr>
      </p:pic>
      <p:graphicFrame>
        <p:nvGraphicFramePr>
          <p:cNvPr id="26679" name="Group 55"/>
          <p:cNvGraphicFramePr>
            <a:graphicFrameLocks noGrp="1"/>
          </p:cNvGraphicFramePr>
          <p:nvPr/>
        </p:nvGraphicFramePr>
        <p:xfrm>
          <a:off x="0" y="1895475"/>
          <a:ext cx="207968" cy="517956"/>
        </p:xfrm>
        <a:graphic>
          <a:graphicData uri="http://schemas.openxmlformats.org/drawingml/2006/table">
            <a:tbl>
              <a:tblPr/>
              <a:tblGrid>
                <a:gridCol w="207968"/>
              </a:tblGrid>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chemeClr val="tx1"/>
                        </a:solidFill>
                        <a:effectLst/>
                        <a:latin typeface="Arial" charset="0"/>
                      </a:endParaRPr>
                    </a:p>
                  </a:txBody>
                  <a:tcPr marL="91284" marR="91284" marT="45618" marB="45618" horzOverflow="overflow">
                    <a:lnL cap="flat">
                      <a:noFill/>
                    </a:lnL>
                    <a:lnR cap="flat">
                      <a:noFill/>
                    </a:lnR>
                    <a:lnT cap="flat">
                      <a:noFill/>
                    </a:lnT>
                    <a:lnB cap="flat">
                      <a:noFill/>
                    </a:lnB>
                    <a:lnTlToBr>
                      <a:noFill/>
                    </a:lnTlToBr>
                    <a:lnBlToTr>
                      <a:noFill/>
                    </a:lnBlToTr>
                    <a:noFill/>
                  </a:tcPr>
                </a:tc>
              </a:tr>
            </a:tbl>
          </a:graphicData>
        </a:graphic>
      </p:graphicFrame>
      <p:sp>
        <p:nvSpPr>
          <p:cNvPr id="3088" name="Rectangle 56"/>
          <p:cNvSpPr>
            <a:spLocks noChangeArrowheads="1"/>
          </p:cNvSpPr>
          <p:nvPr/>
        </p:nvSpPr>
        <p:spPr bwMode="auto">
          <a:xfrm>
            <a:off x="2411413" y="5213350"/>
            <a:ext cx="6526212" cy="1368425"/>
          </a:xfrm>
          <a:prstGeom prst="rect">
            <a:avLst/>
          </a:prstGeom>
          <a:noFill/>
          <a:ln w="9525">
            <a:noFill/>
            <a:miter lim="800000"/>
            <a:headEnd/>
            <a:tailEnd/>
          </a:ln>
        </p:spPr>
        <p:txBody>
          <a:bodyPr anchor="ctr">
            <a:spAutoFit/>
          </a:bodyPr>
          <a:lstStyle/>
          <a:p>
            <a:pPr algn="just"/>
            <a:r>
              <a:rPr lang="uk-UA" sz="1400" b="1" i="1">
                <a:solidFill>
                  <a:srgbClr val="000000"/>
                </a:solidFill>
                <a:latin typeface="Times New Roman" pitchFamily="18" charset="0"/>
              </a:rPr>
              <a:t>Теорію супероб'єднання</a:t>
            </a:r>
            <a:r>
              <a:rPr lang="uk-UA" sz="1400">
                <a:solidFill>
                  <a:srgbClr val="000000"/>
                </a:solidFill>
                <a:latin typeface="Times New Roman" pitchFamily="18" charset="0"/>
              </a:rPr>
              <a:t> можна побудувати на основі моделі</a:t>
            </a:r>
            <a:r>
              <a:rPr lang="uk-UA" sz="1400" b="1" i="1">
                <a:solidFill>
                  <a:srgbClr val="000000"/>
                </a:solidFill>
                <a:latin typeface="Times New Roman" pitchFamily="18" charset="0"/>
              </a:rPr>
              <a:t> суперструн</a:t>
            </a:r>
            <a:r>
              <a:rPr lang="uk-UA" sz="1400">
                <a:solidFill>
                  <a:srgbClr val="000000"/>
                </a:solidFill>
                <a:latin typeface="Times New Roman" pitchFamily="18" charset="0"/>
              </a:rPr>
              <a:t>. Ця теорія  ґрунтується на введені у фізику протяжних мікрооб'єктів (10</a:t>
            </a:r>
            <a:r>
              <a:rPr lang="uk-UA" sz="1400" baseline="30000">
                <a:solidFill>
                  <a:srgbClr val="000000"/>
                </a:solidFill>
                <a:latin typeface="Times New Roman" pitchFamily="18" charset="0"/>
              </a:rPr>
              <a:t>-33</a:t>
            </a:r>
            <a:r>
              <a:rPr lang="uk-UA" sz="1400">
                <a:solidFill>
                  <a:srgbClr val="000000"/>
                </a:solidFill>
                <a:latin typeface="Times New Roman" pitchFamily="18" charset="0"/>
              </a:rPr>
              <a:t> см), які назвали </a:t>
            </a:r>
            <a:r>
              <a:rPr lang="uk-UA" sz="1400" b="1" i="1">
                <a:solidFill>
                  <a:srgbClr val="000000"/>
                </a:solidFill>
                <a:latin typeface="Times New Roman" pitchFamily="18" charset="0"/>
              </a:rPr>
              <a:t>струнами</a:t>
            </a:r>
            <a:r>
              <a:rPr lang="uk-UA" sz="1400">
                <a:solidFill>
                  <a:srgbClr val="000000"/>
                </a:solidFill>
                <a:latin typeface="Times New Roman" pitchFamily="18" charset="0"/>
              </a:rPr>
              <a:t>. Вони коливаються у 11-мірному просторі і можуть бути як замкненими так і не замкненими. Додаткові виміри не сприймаються, оскільки згорнуті</a:t>
            </a:r>
            <a:r>
              <a:rPr lang="uk-UA" sz="1400">
                <a:solidFill>
                  <a:srgbClr val="000000"/>
                </a:solidFill>
                <a:latin typeface="Times New Roman" pitchFamily="18" charset="0"/>
                <a:cs typeface="Times New Roman" pitchFamily="18" charset="0"/>
              </a:rPr>
              <a:t>, напри</a:t>
            </a:r>
            <a:r>
              <a:rPr lang="uk-UA" sz="1400">
                <a:solidFill>
                  <a:srgbClr val="000000"/>
                </a:solidFill>
                <a:latin typeface="Times New Roman" pitchFamily="18" charset="0"/>
              </a:rPr>
              <a:t>клад</a:t>
            </a:r>
            <a:r>
              <a:rPr lang="uk-UA" sz="1400">
                <a:solidFill>
                  <a:srgbClr val="000000"/>
                </a:solidFill>
                <a:latin typeface="Times New Roman" pitchFamily="18" charset="0"/>
                <a:cs typeface="Times New Roman" pitchFamily="18" charset="0"/>
              </a:rPr>
              <a:t>, в прост</a:t>
            </a:r>
            <a:r>
              <a:rPr lang="uk-UA" sz="1400">
                <a:solidFill>
                  <a:srgbClr val="000000"/>
                </a:solidFill>
                <a:latin typeface="Times New Roman" pitchFamily="18" charset="0"/>
              </a:rPr>
              <a:t>орі</a:t>
            </a:r>
            <a:r>
              <a:rPr lang="uk-UA" sz="1400">
                <a:solidFill>
                  <a:srgbClr val="000000"/>
                </a:solidFill>
                <a:latin typeface="Times New Roman" pitchFamily="18" charset="0"/>
                <a:cs typeface="Times New Roman" pitchFamily="18" charset="0"/>
              </a:rPr>
              <a:t> Калаб</a:t>
            </a:r>
            <a:r>
              <a:rPr lang="uk-UA" sz="1400">
                <a:solidFill>
                  <a:srgbClr val="000000"/>
                </a:solidFill>
                <a:latin typeface="Times New Roman" pitchFamily="18" charset="0"/>
              </a:rPr>
              <a:t>і</a:t>
            </a:r>
            <a:r>
              <a:rPr lang="uk-UA" sz="1400">
                <a:solidFill>
                  <a:srgbClr val="000000"/>
                </a:solidFill>
                <a:latin typeface="Times New Roman" pitchFamily="18" charset="0"/>
                <a:cs typeface="Times New Roman" pitchFamily="18" charset="0"/>
              </a:rPr>
              <a:t>-Яу</a:t>
            </a:r>
            <a:r>
              <a:rPr lang="uk-UA" sz="1400">
                <a:solidFill>
                  <a:srgbClr val="000000"/>
                </a:solidFill>
                <a:latin typeface="Times New Roman" pitchFamily="18" charset="0"/>
              </a:rPr>
              <a:t>. </a:t>
            </a:r>
            <a:r>
              <a:rPr lang="uk-UA" sz="1400">
                <a:latin typeface="Times New Roman" pitchFamily="18" charset="0"/>
              </a:rPr>
              <a:t> </a:t>
            </a:r>
          </a:p>
          <a:p>
            <a:pPr algn="just"/>
            <a:r>
              <a:rPr lang="uk-UA" sz="1400" b="1" i="1">
                <a:latin typeface="Times New Roman" pitchFamily="18" charset="0"/>
              </a:rPr>
              <a:t>Узагальнення цієї теорії </a:t>
            </a:r>
            <a:r>
              <a:rPr lang="en-US" sz="1400" b="1" i="1">
                <a:latin typeface="Times New Roman" pitchFamily="18" charset="0"/>
              </a:rPr>
              <a:t>(</a:t>
            </a:r>
            <a:r>
              <a:rPr lang="uk-UA" sz="1400" b="1" i="1">
                <a:latin typeface="Times New Roman" pitchFamily="18" charset="0"/>
              </a:rPr>
              <a:t>Уіттен, 1995 р.</a:t>
            </a:r>
            <a:r>
              <a:rPr lang="en-US" sz="1400" b="1" i="1">
                <a:latin typeface="Times New Roman" pitchFamily="18" charset="0"/>
              </a:rPr>
              <a:t>) </a:t>
            </a:r>
            <a:r>
              <a:rPr lang="uk-UA" sz="1400" b="1" i="1">
                <a:latin typeface="Times New Roman" pitchFamily="18" charset="0"/>
              </a:rPr>
              <a:t>назвали М-теорією (</a:t>
            </a:r>
            <a:r>
              <a:rPr lang="en-US" sz="1400" b="1" i="1">
                <a:latin typeface="Times New Roman" pitchFamily="18" charset="0"/>
              </a:rPr>
              <a:t>magic</a:t>
            </a:r>
            <a:r>
              <a:rPr lang="uk-UA" sz="1400" b="1" i="1">
                <a:latin typeface="Times New Roman" pitchFamily="18" charset="0"/>
              </a:rPr>
              <a:t>).</a:t>
            </a:r>
          </a:p>
        </p:txBody>
      </p:sp>
      <p:pic>
        <p:nvPicPr>
          <p:cNvPr id="3089" name="Picture 57" descr="Частично свернутые многомерные пространства — ключевые элементы современной теории квантовой гравитации (изображение с сайта urss.ru)"/>
          <p:cNvPicPr>
            <a:picLocks noChangeAspect="1" noChangeArrowheads="1"/>
          </p:cNvPicPr>
          <p:nvPr/>
        </p:nvPicPr>
        <p:blipFill>
          <a:blip r:embed="rId9" cstate="print"/>
          <a:srcRect/>
          <a:stretch>
            <a:fillRect/>
          </a:stretch>
        </p:blipFill>
        <p:spPr bwMode="auto">
          <a:xfrm>
            <a:off x="6192838" y="3338513"/>
            <a:ext cx="2611437" cy="1817687"/>
          </a:xfrm>
          <a:prstGeom prst="rect">
            <a:avLst/>
          </a:prstGeom>
          <a:noFill/>
          <a:ln w="9525">
            <a:noFill/>
            <a:miter lim="800000"/>
            <a:headEnd/>
            <a:tailEnd/>
          </a:ln>
        </p:spPr>
      </p:pic>
      <p:sp>
        <p:nvSpPr>
          <p:cNvPr id="3090" name="Rectangle 60"/>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476250" y="0"/>
            <a:ext cx="8229600" cy="954088"/>
          </a:xfrm>
        </p:spPr>
        <p:txBody>
          <a:bodyPr>
            <a:normAutofit/>
          </a:bodyPr>
          <a:lstStyle/>
          <a:p>
            <a:pPr eaLnBrk="1" hangingPunct="1"/>
            <a:r>
              <a:rPr lang="ru-RU" sz="3600" b="1" i="1" dirty="0" smtClean="0">
                <a:solidFill>
                  <a:schemeClr val="tx1"/>
                </a:solidFill>
                <a:latin typeface="Arial" pitchFamily="34" charset="0"/>
                <a:cs typeface="Arial" pitchFamily="34" charset="0"/>
              </a:rPr>
              <a:t>СТАНД</a:t>
            </a:r>
            <a:r>
              <a:rPr lang="en-US" sz="3600" b="1" i="1" dirty="0" smtClean="0">
                <a:solidFill>
                  <a:schemeClr val="tx1"/>
                </a:solidFill>
                <a:latin typeface="Arial" pitchFamily="34" charset="0"/>
                <a:cs typeface="Arial" pitchFamily="34" charset="0"/>
              </a:rPr>
              <a:t>A</a:t>
            </a:r>
            <a:r>
              <a:rPr lang="ru-RU" sz="3600" b="1" i="1" dirty="0" smtClean="0">
                <a:solidFill>
                  <a:schemeClr val="tx1"/>
                </a:solidFill>
                <a:latin typeface="Arial" pitchFamily="34" charset="0"/>
                <a:cs typeface="Arial" pitchFamily="34" charset="0"/>
              </a:rPr>
              <a:t>РТНА МОД</a:t>
            </a:r>
            <a:r>
              <a:rPr lang="en-US" sz="3600" b="1" i="1" dirty="0" smtClean="0">
                <a:solidFill>
                  <a:schemeClr val="tx1"/>
                </a:solidFill>
                <a:latin typeface="Arial" pitchFamily="34" charset="0"/>
                <a:cs typeface="Arial" pitchFamily="34" charset="0"/>
              </a:rPr>
              <a:t>E</a:t>
            </a:r>
            <a:r>
              <a:rPr lang="ru-RU" sz="3600" b="1" i="1" dirty="0" smtClean="0">
                <a:solidFill>
                  <a:schemeClr val="tx1"/>
                </a:solidFill>
                <a:latin typeface="Arial" pitchFamily="34" charset="0"/>
                <a:cs typeface="Arial" pitchFamily="34" charset="0"/>
              </a:rPr>
              <a:t>ЛЬ ЧАСТИНОК</a:t>
            </a:r>
          </a:p>
        </p:txBody>
      </p:sp>
      <p:sp>
        <p:nvSpPr>
          <p:cNvPr id="4100" name="Rectangle 56"/>
          <p:cNvSpPr>
            <a:spLocks noGrp="1" noChangeArrowheads="1"/>
          </p:cNvSpPr>
          <p:nvPr>
            <p:ph type="body" sz="half" idx="1"/>
          </p:nvPr>
        </p:nvSpPr>
        <p:spPr>
          <a:xfrm>
            <a:off x="5021263" y="1719263"/>
            <a:ext cx="3871912" cy="4525962"/>
          </a:xfrm>
          <a:noFill/>
        </p:spPr>
        <p:txBody>
          <a:bodyPr/>
          <a:lstStyle/>
          <a:p>
            <a:pPr marL="180975" indent="-180975" algn="just" eaLnBrk="1" hangingPunct="1">
              <a:lnSpc>
                <a:spcPct val="80000"/>
              </a:lnSpc>
              <a:buFontTx/>
              <a:buNone/>
              <a:tabLst>
                <a:tab pos="180975" algn="l"/>
              </a:tabLst>
            </a:pPr>
            <a:r>
              <a:rPr lang="en-US" sz="1300" smtClean="0">
                <a:latin typeface="Times New Roman" pitchFamily="18" charset="0"/>
              </a:rPr>
              <a:t>	</a:t>
            </a:r>
            <a:r>
              <a:rPr lang="uk-UA" sz="1300" smtClean="0">
                <a:latin typeface="Times New Roman" pitchFamily="18" charset="0"/>
              </a:rPr>
              <a:t>Стандартна модель включає наступні положення.</a:t>
            </a:r>
          </a:p>
          <a:p>
            <a:pPr marL="180975" indent="-180975" algn="just" eaLnBrk="1" hangingPunct="1">
              <a:lnSpc>
                <a:spcPct val="80000"/>
              </a:lnSpc>
              <a:tabLst>
                <a:tab pos="180975" algn="l"/>
              </a:tabLst>
            </a:pPr>
            <a:r>
              <a:rPr lang="uk-UA" sz="1300" smtClean="0">
                <a:latin typeface="Times New Roman" pitchFamily="18" charset="0"/>
              </a:rPr>
              <a:t>Вся речовина складається з 12 фундаментальних частинок-ферміонів: 6 лептонів і 6 кварків, які можна об'єднати в три покоління ферміонів.</a:t>
            </a:r>
          </a:p>
          <a:p>
            <a:pPr marL="180975" indent="-180975" algn="just" eaLnBrk="1" hangingPunct="1">
              <a:lnSpc>
                <a:spcPct val="80000"/>
              </a:lnSpc>
              <a:tabLst>
                <a:tab pos="180975" algn="l"/>
              </a:tabLst>
            </a:pPr>
            <a:r>
              <a:rPr lang="uk-UA" sz="1300" smtClean="0">
                <a:latin typeface="Times New Roman" pitchFamily="18" charset="0"/>
              </a:rPr>
              <a:t> Кварки приймають участь в сильних, слабких і електромагнітних взаємодіях; </a:t>
            </a:r>
          </a:p>
          <a:p>
            <a:pPr marL="180975" indent="-180975" algn="just" eaLnBrk="1" hangingPunct="1">
              <a:lnSpc>
                <a:spcPct val="80000"/>
              </a:lnSpc>
              <a:tabLst>
                <a:tab pos="180975" algn="l"/>
              </a:tabLst>
            </a:pPr>
            <a:r>
              <a:rPr lang="uk-UA" sz="1300" smtClean="0">
                <a:latin typeface="Times New Roman" pitchFamily="18" charset="0"/>
              </a:rPr>
              <a:t>заряджені лептони (електрон, мюон, тау-лептон) - в слабких і електромагнітних; </a:t>
            </a:r>
          </a:p>
          <a:p>
            <a:pPr marL="180975" indent="-180975" algn="just" eaLnBrk="1" hangingPunct="1">
              <a:lnSpc>
                <a:spcPct val="80000"/>
              </a:lnSpc>
              <a:tabLst>
                <a:tab pos="180975" algn="l"/>
              </a:tabLst>
            </a:pPr>
            <a:r>
              <a:rPr lang="uk-UA" sz="1300" smtClean="0">
                <a:latin typeface="Times New Roman" pitchFamily="18" charset="0"/>
              </a:rPr>
              <a:t>нейтрино - тільки в слабких взаємодіях.</a:t>
            </a:r>
          </a:p>
          <a:p>
            <a:pPr marL="180975" indent="-180975" algn="just" eaLnBrk="1" hangingPunct="1">
              <a:lnSpc>
                <a:spcPct val="80000"/>
              </a:lnSpc>
              <a:buFontTx/>
              <a:buNone/>
              <a:tabLst>
                <a:tab pos="180975" algn="l"/>
              </a:tabLst>
            </a:pPr>
            <a:r>
              <a:rPr lang="en-US" sz="1300" smtClean="0">
                <a:latin typeface="Times New Roman" pitchFamily="18" charset="0"/>
              </a:rPr>
              <a:t>	</a:t>
            </a:r>
            <a:r>
              <a:rPr lang="uk-UA" sz="1300" smtClean="0">
                <a:latin typeface="Times New Roman" pitchFamily="18" charset="0"/>
              </a:rPr>
              <a:t>Всі три типи взаємодій з’являються як наслідок постулату: </a:t>
            </a:r>
            <a:r>
              <a:rPr lang="uk-UA" sz="1300" b="1" i="1" smtClean="0">
                <a:solidFill>
                  <a:srgbClr val="C00000"/>
                </a:solidFill>
                <a:latin typeface="Times New Roman" pitchFamily="18" charset="0"/>
              </a:rPr>
              <a:t>наш світ симетричний відносно трьох типів каліброваних перетворень</a:t>
            </a:r>
            <a:r>
              <a:rPr lang="uk-UA" sz="1300" smtClean="0">
                <a:solidFill>
                  <a:srgbClr val="C00000"/>
                </a:solidFill>
                <a:latin typeface="Times New Roman" pitchFamily="18" charset="0"/>
              </a:rPr>
              <a:t>. </a:t>
            </a:r>
          </a:p>
          <a:p>
            <a:pPr marL="180975" indent="-180975" algn="just" eaLnBrk="1" hangingPunct="1">
              <a:lnSpc>
                <a:spcPct val="80000"/>
              </a:lnSpc>
              <a:buFontTx/>
              <a:buNone/>
              <a:tabLst>
                <a:tab pos="180975" algn="l"/>
              </a:tabLst>
            </a:pPr>
            <a:r>
              <a:rPr lang="en-US" sz="1300" smtClean="0">
                <a:latin typeface="Times New Roman" pitchFamily="18" charset="0"/>
              </a:rPr>
              <a:t>	</a:t>
            </a:r>
            <a:r>
              <a:rPr lang="uk-UA" sz="1300" smtClean="0">
                <a:latin typeface="Times New Roman" pitchFamily="18" charset="0"/>
              </a:rPr>
              <a:t>Частинками-носіями взаємодій є:</a:t>
            </a:r>
          </a:p>
          <a:p>
            <a:pPr marL="180975" lvl="1" indent="-180975" algn="just" eaLnBrk="1" hangingPunct="1">
              <a:lnSpc>
                <a:spcPct val="80000"/>
              </a:lnSpc>
              <a:tabLst>
                <a:tab pos="180975" algn="l"/>
              </a:tabLst>
            </a:pPr>
            <a:r>
              <a:rPr lang="uk-UA" sz="1300" smtClean="0">
                <a:latin typeface="Times New Roman" pitchFamily="18" charset="0"/>
              </a:rPr>
              <a:t>8 глюонів для сильної взаємодії (група симетрії SU(3));</a:t>
            </a:r>
          </a:p>
          <a:p>
            <a:pPr marL="180975" lvl="1" indent="-180975" algn="just" eaLnBrk="1" hangingPunct="1">
              <a:lnSpc>
                <a:spcPct val="80000"/>
              </a:lnSpc>
              <a:tabLst>
                <a:tab pos="180975" algn="l"/>
              </a:tabLst>
            </a:pPr>
            <a:r>
              <a:rPr lang="uk-UA" sz="1300" smtClean="0">
                <a:latin typeface="Times New Roman" pitchFamily="18" charset="0"/>
              </a:rPr>
              <a:t>3 важких каліброваних бозона (W</a:t>
            </a:r>
            <a:r>
              <a:rPr lang="uk-UA" sz="1300" baseline="30000" smtClean="0">
                <a:latin typeface="Times New Roman" pitchFamily="18" charset="0"/>
              </a:rPr>
              <a:t>+</a:t>
            </a:r>
            <a:r>
              <a:rPr lang="uk-UA" sz="1300" smtClean="0">
                <a:latin typeface="Times New Roman" pitchFamily="18" charset="0"/>
              </a:rPr>
              <a:t>, W</a:t>
            </a:r>
            <a:r>
              <a:rPr lang="uk-UA" sz="1300" baseline="30000" smtClean="0">
                <a:latin typeface="Times New Roman" pitchFamily="18" charset="0"/>
              </a:rPr>
              <a:t>−</a:t>
            </a:r>
            <a:r>
              <a:rPr lang="uk-UA" sz="1300" smtClean="0">
                <a:latin typeface="Times New Roman" pitchFamily="18" charset="0"/>
              </a:rPr>
              <a:t>, Z</a:t>
            </a:r>
            <a:r>
              <a:rPr lang="uk-UA" sz="1300" baseline="30000" smtClean="0">
                <a:latin typeface="Times New Roman" pitchFamily="18" charset="0"/>
              </a:rPr>
              <a:t>0</a:t>
            </a:r>
            <a:r>
              <a:rPr lang="uk-UA" sz="1300" smtClean="0">
                <a:latin typeface="Times New Roman" pitchFamily="18" charset="0"/>
              </a:rPr>
              <a:t>) для слабкої взаємодії (група симетрії SU(2));</a:t>
            </a:r>
          </a:p>
          <a:p>
            <a:pPr marL="180975" lvl="1" indent="-180975" algn="just" eaLnBrk="1" hangingPunct="1">
              <a:lnSpc>
                <a:spcPct val="80000"/>
              </a:lnSpc>
              <a:tabLst>
                <a:tab pos="180975" algn="l"/>
              </a:tabLst>
            </a:pPr>
            <a:r>
              <a:rPr lang="uk-UA" sz="1300" smtClean="0">
                <a:latin typeface="Times New Roman" pitchFamily="18" charset="0"/>
              </a:rPr>
              <a:t>один фотон для електромагнітної взаємодії (група симетрії U(1)).</a:t>
            </a:r>
          </a:p>
          <a:p>
            <a:pPr marL="180975" indent="-180975" algn="just" eaLnBrk="1" hangingPunct="1">
              <a:lnSpc>
                <a:spcPct val="80000"/>
              </a:lnSpc>
              <a:buFontTx/>
              <a:buNone/>
              <a:tabLst>
                <a:tab pos="180975" algn="l"/>
              </a:tabLst>
            </a:pPr>
            <a:r>
              <a:rPr lang="en-US" sz="1300" smtClean="0">
                <a:latin typeface="Times New Roman" pitchFamily="18" charset="0"/>
              </a:rPr>
              <a:t>	</a:t>
            </a:r>
            <a:r>
              <a:rPr lang="uk-UA" sz="1300" smtClean="0">
                <a:latin typeface="Times New Roman" pitchFamily="18" charset="0"/>
              </a:rPr>
              <a:t>На відміну від електромагнітної і сильної, слабка взаємодія може змішувати ферміони з різних поколінь, що приводить до нестабільності всіх частинок, за винятком найлегших, і до таких ефектів, як порушення CP - інваріантності і нейтринних осциляцій</a:t>
            </a:r>
          </a:p>
        </p:txBody>
      </p:sp>
      <p:sp>
        <p:nvSpPr>
          <p:cNvPr id="410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sp>
        <p:nvSpPr>
          <p:cNvPr id="4102" name="Rectangle 7"/>
          <p:cNvSpPr>
            <a:spLocks noChangeArrowheads="1"/>
          </p:cNvSpPr>
          <p:nvPr/>
        </p:nvSpPr>
        <p:spPr bwMode="auto">
          <a:xfrm>
            <a:off x="3824288" y="4460875"/>
            <a:ext cx="746125" cy="690563"/>
          </a:xfrm>
          <a:prstGeom prst="rect">
            <a:avLst/>
          </a:prstGeom>
          <a:solidFill>
            <a:srgbClr val="FF99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9900"/>
            </a:extrusionClr>
          </a:sp3d>
        </p:spPr>
        <p:txBody>
          <a:bodyPr>
            <a:flatTx/>
          </a:bodyPr>
          <a:lstStyle/>
          <a:p>
            <a:endParaRPr lang="uk-UA"/>
          </a:p>
        </p:txBody>
      </p:sp>
      <p:sp>
        <p:nvSpPr>
          <p:cNvPr id="4103" name="Rectangle 8"/>
          <p:cNvSpPr>
            <a:spLocks noChangeArrowheads="1"/>
          </p:cNvSpPr>
          <p:nvPr/>
        </p:nvSpPr>
        <p:spPr bwMode="auto">
          <a:xfrm>
            <a:off x="2944813" y="4460875"/>
            <a:ext cx="746125" cy="690563"/>
          </a:xfrm>
          <a:prstGeom prst="rect">
            <a:avLst/>
          </a:prstGeom>
          <a:solidFill>
            <a:srgbClr val="99CC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endParaRPr lang="uk-UA"/>
          </a:p>
        </p:txBody>
      </p:sp>
      <p:sp>
        <p:nvSpPr>
          <p:cNvPr id="4104" name="Rectangle 9"/>
          <p:cNvSpPr>
            <a:spLocks noChangeArrowheads="1"/>
          </p:cNvSpPr>
          <p:nvPr/>
        </p:nvSpPr>
        <p:spPr bwMode="auto">
          <a:xfrm>
            <a:off x="2117725" y="4460875"/>
            <a:ext cx="747713" cy="690563"/>
          </a:xfrm>
          <a:prstGeom prst="rect">
            <a:avLst/>
          </a:prstGeom>
          <a:solidFill>
            <a:srgbClr val="99CC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endParaRPr lang="uk-UA"/>
          </a:p>
        </p:txBody>
      </p:sp>
      <p:sp>
        <p:nvSpPr>
          <p:cNvPr id="4105" name="Rectangle 10"/>
          <p:cNvSpPr>
            <a:spLocks noChangeArrowheads="1"/>
          </p:cNvSpPr>
          <p:nvPr/>
        </p:nvSpPr>
        <p:spPr bwMode="auto">
          <a:xfrm>
            <a:off x="1290638" y="4460875"/>
            <a:ext cx="747712" cy="690563"/>
          </a:xfrm>
          <a:prstGeom prst="rect">
            <a:avLst/>
          </a:prstGeom>
          <a:solidFill>
            <a:srgbClr val="99CC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endParaRPr lang="uk-UA"/>
          </a:p>
        </p:txBody>
      </p:sp>
      <p:sp>
        <p:nvSpPr>
          <p:cNvPr id="4106" name="Rectangle 11"/>
          <p:cNvSpPr>
            <a:spLocks noChangeArrowheads="1"/>
          </p:cNvSpPr>
          <p:nvPr/>
        </p:nvSpPr>
        <p:spPr bwMode="auto">
          <a:xfrm>
            <a:off x="3821113" y="3708400"/>
            <a:ext cx="747712" cy="692150"/>
          </a:xfrm>
          <a:prstGeom prst="rect">
            <a:avLst/>
          </a:prstGeom>
          <a:solidFill>
            <a:srgbClr val="FF99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9900"/>
            </a:extrusionClr>
          </a:sp3d>
        </p:spPr>
        <p:txBody>
          <a:bodyPr>
            <a:flatTx/>
          </a:bodyPr>
          <a:lstStyle/>
          <a:p>
            <a:endParaRPr lang="uk-UA"/>
          </a:p>
        </p:txBody>
      </p:sp>
      <p:sp>
        <p:nvSpPr>
          <p:cNvPr id="4107" name="Rectangle 12"/>
          <p:cNvSpPr>
            <a:spLocks noChangeArrowheads="1"/>
          </p:cNvSpPr>
          <p:nvPr/>
        </p:nvSpPr>
        <p:spPr bwMode="auto">
          <a:xfrm>
            <a:off x="2944813" y="3708400"/>
            <a:ext cx="746125" cy="692150"/>
          </a:xfrm>
          <a:prstGeom prst="rect">
            <a:avLst/>
          </a:prstGeom>
          <a:solidFill>
            <a:srgbClr val="99CC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endParaRPr lang="uk-UA"/>
          </a:p>
        </p:txBody>
      </p:sp>
      <p:sp>
        <p:nvSpPr>
          <p:cNvPr id="4108" name="Rectangle 13"/>
          <p:cNvSpPr>
            <a:spLocks noChangeArrowheads="1"/>
          </p:cNvSpPr>
          <p:nvPr/>
        </p:nvSpPr>
        <p:spPr bwMode="auto">
          <a:xfrm>
            <a:off x="2117725" y="3708400"/>
            <a:ext cx="747713" cy="692150"/>
          </a:xfrm>
          <a:prstGeom prst="rect">
            <a:avLst/>
          </a:prstGeom>
          <a:solidFill>
            <a:srgbClr val="99CC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endParaRPr lang="uk-UA"/>
          </a:p>
        </p:txBody>
      </p:sp>
      <p:sp>
        <p:nvSpPr>
          <p:cNvPr id="4109" name="Rectangle 14"/>
          <p:cNvSpPr>
            <a:spLocks noChangeArrowheads="1"/>
          </p:cNvSpPr>
          <p:nvPr/>
        </p:nvSpPr>
        <p:spPr bwMode="auto">
          <a:xfrm>
            <a:off x="1290638" y="3708400"/>
            <a:ext cx="747712" cy="692150"/>
          </a:xfrm>
          <a:prstGeom prst="rect">
            <a:avLst/>
          </a:prstGeom>
          <a:solidFill>
            <a:srgbClr val="99CC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endParaRPr lang="uk-UA"/>
          </a:p>
        </p:txBody>
      </p:sp>
      <p:sp>
        <p:nvSpPr>
          <p:cNvPr id="4110" name="Rectangle 15"/>
          <p:cNvSpPr>
            <a:spLocks noChangeArrowheads="1"/>
          </p:cNvSpPr>
          <p:nvPr/>
        </p:nvSpPr>
        <p:spPr bwMode="auto">
          <a:xfrm>
            <a:off x="3821113" y="2906713"/>
            <a:ext cx="747712" cy="690562"/>
          </a:xfrm>
          <a:prstGeom prst="rect">
            <a:avLst/>
          </a:prstGeom>
          <a:solidFill>
            <a:srgbClr val="FF99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9900"/>
            </a:extrusionClr>
          </a:sp3d>
        </p:spPr>
        <p:txBody>
          <a:bodyPr>
            <a:flatTx/>
          </a:bodyPr>
          <a:lstStyle/>
          <a:p>
            <a:endParaRPr lang="uk-UA"/>
          </a:p>
        </p:txBody>
      </p:sp>
      <p:sp>
        <p:nvSpPr>
          <p:cNvPr id="4111" name="Rectangle 16"/>
          <p:cNvSpPr>
            <a:spLocks noChangeArrowheads="1"/>
          </p:cNvSpPr>
          <p:nvPr/>
        </p:nvSpPr>
        <p:spPr bwMode="auto">
          <a:xfrm>
            <a:off x="2944813" y="2906713"/>
            <a:ext cx="746125" cy="690562"/>
          </a:xfrm>
          <a:prstGeom prst="rect">
            <a:avLst/>
          </a:prstGeom>
          <a:solidFill>
            <a:srgbClr val="99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00"/>
            </a:extrusionClr>
          </a:sp3d>
        </p:spPr>
        <p:txBody>
          <a:bodyPr>
            <a:flatTx/>
          </a:bodyPr>
          <a:lstStyle/>
          <a:p>
            <a:endParaRPr lang="uk-UA"/>
          </a:p>
        </p:txBody>
      </p:sp>
      <p:sp>
        <p:nvSpPr>
          <p:cNvPr id="4112" name="Rectangle 17"/>
          <p:cNvSpPr>
            <a:spLocks noChangeArrowheads="1"/>
          </p:cNvSpPr>
          <p:nvPr/>
        </p:nvSpPr>
        <p:spPr bwMode="auto">
          <a:xfrm>
            <a:off x="2117725" y="2906713"/>
            <a:ext cx="747713" cy="690562"/>
          </a:xfrm>
          <a:prstGeom prst="rect">
            <a:avLst/>
          </a:prstGeom>
          <a:solidFill>
            <a:srgbClr val="99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00"/>
            </a:extrusionClr>
          </a:sp3d>
        </p:spPr>
        <p:txBody>
          <a:bodyPr>
            <a:flatTx/>
          </a:bodyPr>
          <a:lstStyle/>
          <a:p>
            <a:endParaRPr lang="uk-UA"/>
          </a:p>
        </p:txBody>
      </p:sp>
      <p:sp>
        <p:nvSpPr>
          <p:cNvPr id="4113" name="Rectangle 18"/>
          <p:cNvSpPr>
            <a:spLocks noChangeArrowheads="1"/>
          </p:cNvSpPr>
          <p:nvPr/>
        </p:nvSpPr>
        <p:spPr bwMode="auto">
          <a:xfrm>
            <a:off x="1290638" y="2906713"/>
            <a:ext cx="747712" cy="690562"/>
          </a:xfrm>
          <a:prstGeom prst="rect">
            <a:avLst/>
          </a:prstGeom>
          <a:solidFill>
            <a:srgbClr val="99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00"/>
            </a:extrusionClr>
          </a:sp3d>
        </p:spPr>
        <p:txBody>
          <a:bodyPr>
            <a:flatTx/>
          </a:bodyPr>
          <a:lstStyle/>
          <a:p>
            <a:endParaRPr lang="uk-UA"/>
          </a:p>
        </p:txBody>
      </p:sp>
      <p:sp>
        <p:nvSpPr>
          <p:cNvPr id="4114" name="Rectangle 19"/>
          <p:cNvSpPr>
            <a:spLocks noChangeArrowheads="1"/>
          </p:cNvSpPr>
          <p:nvPr/>
        </p:nvSpPr>
        <p:spPr bwMode="auto">
          <a:xfrm>
            <a:off x="3821113" y="2154238"/>
            <a:ext cx="747712" cy="690562"/>
          </a:xfrm>
          <a:prstGeom prst="rect">
            <a:avLst/>
          </a:prstGeom>
          <a:solidFill>
            <a:srgbClr val="FF99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9900"/>
            </a:extrusionClr>
          </a:sp3d>
        </p:spPr>
        <p:txBody>
          <a:bodyPr>
            <a:flatTx/>
          </a:bodyPr>
          <a:lstStyle/>
          <a:p>
            <a:endParaRPr lang="uk-UA"/>
          </a:p>
        </p:txBody>
      </p:sp>
      <p:sp>
        <p:nvSpPr>
          <p:cNvPr id="4115" name="Rectangle 20"/>
          <p:cNvSpPr>
            <a:spLocks noChangeArrowheads="1"/>
          </p:cNvSpPr>
          <p:nvPr/>
        </p:nvSpPr>
        <p:spPr bwMode="auto">
          <a:xfrm>
            <a:off x="2944813" y="2154238"/>
            <a:ext cx="746125" cy="690562"/>
          </a:xfrm>
          <a:prstGeom prst="rect">
            <a:avLst/>
          </a:prstGeom>
          <a:solidFill>
            <a:srgbClr val="99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00"/>
            </a:extrusionClr>
          </a:sp3d>
        </p:spPr>
        <p:txBody>
          <a:bodyPr>
            <a:flatTx/>
          </a:bodyPr>
          <a:lstStyle/>
          <a:p>
            <a:endParaRPr lang="uk-UA"/>
          </a:p>
        </p:txBody>
      </p:sp>
      <p:sp>
        <p:nvSpPr>
          <p:cNvPr id="4116" name="Rectangle 21"/>
          <p:cNvSpPr>
            <a:spLocks noChangeArrowheads="1"/>
          </p:cNvSpPr>
          <p:nvPr/>
        </p:nvSpPr>
        <p:spPr bwMode="auto">
          <a:xfrm>
            <a:off x="2117725" y="2154238"/>
            <a:ext cx="747713" cy="690562"/>
          </a:xfrm>
          <a:prstGeom prst="rect">
            <a:avLst/>
          </a:prstGeom>
          <a:solidFill>
            <a:srgbClr val="99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00"/>
            </a:extrusionClr>
          </a:sp3d>
        </p:spPr>
        <p:txBody>
          <a:bodyPr>
            <a:flatTx/>
          </a:bodyPr>
          <a:lstStyle/>
          <a:p>
            <a:endParaRPr lang="uk-UA"/>
          </a:p>
        </p:txBody>
      </p:sp>
      <p:sp>
        <p:nvSpPr>
          <p:cNvPr id="4117" name="Rectangle 22"/>
          <p:cNvSpPr>
            <a:spLocks noChangeArrowheads="1"/>
          </p:cNvSpPr>
          <p:nvPr/>
        </p:nvSpPr>
        <p:spPr bwMode="auto">
          <a:xfrm>
            <a:off x="1290638" y="2154238"/>
            <a:ext cx="747712" cy="690562"/>
          </a:xfrm>
          <a:prstGeom prst="rect">
            <a:avLst/>
          </a:prstGeom>
          <a:solidFill>
            <a:srgbClr val="99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99CC00"/>
            </a:extrusionClr>
          </a:sp3d>
        </p:spPr>
        <p:txBody>
          <a:bodyPr>
            <a:flatTx/>
          </a:bodyPr>
          <a:lstStyle/>
          <a:p>
            <a:endParaRPr lang="uk-UA"/>
          </a:p>
        </p:txBody>
      </p:sp>
      <p:sp>
        <p:nvSpPr>
          <p:cNvPr id="4118" name="Line 23"/>
          <p:cNvSpPr>
            <a:spLocks noChangeShapeType="1"/>
          </p:cNvSpPr>
          <p:nvPr/>
        </p:nvSpPr>
        <p:spPr bwMode="auto">
          <a:xfrm flipH="1">
            <a:off x="3744913" y="2079625"/>
            <a:ext cx="0" cy="3505200"/>
          </a:xfrm>
          <a:prstGeom prst="line">
            <a:avLst/>
          </a:prstGeom>
          <a:noFill/>
          <a:ln w="19050">
            <a:solidFill>
              <a:srgbClr val="000000"/>
            </a:solidFill>
            <a:round/>
            <a:headEnd/>
            <a:tailEnd/>
          </a:ln>
        </p:spPr>
        <p:txBody>
          <a:bodyPr/>
          <a:lstStyle/>
          <a:p>
            <a:endParaRPr lang="ru-RU"/>
          </a:p>
        </p:txBody>
      </p:sp>
      <p:sp>
        <p:nvSpPr>
          <p:cNvPr id="4119" name="Line 24"/>
          <p:cNvSpPr>
            <a:spLocks noChangeShapeType="1"/>
          </p:cNvSpPr>
          <p:nvPr/>
        </p:nvSpPr>
        <p:spPr bwMode="auto">
          <a:xfrm>
            <a:off x="611188" y="3659188"/>
            <a:ext cx="3119437" cy="0"/>
          </a:xfrm>
          <a:prstGeom prst="line">
            <a:avLst/>
          </a:prstGeom>
          <a:noFill/>
          <a:ln w="19050">
            <a:solidFill>
              <a:srgbClr val="000000"/>
            </a:solidFill>
            <a:round/>
            <a:headEnd/>
            <a:tailEnd/>
          </a:ln>
        </p:spPr>
        <p:txBody>
          <a:bodyPr/>
          <a:lstStyle/>
          <a:p>
            <a:endParaRPr lang="ru-RU"/>
          </a:p>
        </p:txBody>
      </p:sp>
      <p:sp>
        <p:nvSpPr>
          <p:cNvPr id="4120" name="Line 25"/>
          <p:cNvSpPr>
            <a:spLocks noChangeShapeType="1"/>
          </p:cNvSpPr>
          <p:nvPr/>
        </p:nvSpPr>
        <p:spPr bwMode="auto">
          <a:xfrm>
            <a:off x="611188" y="5214938"/>
            <a:ext cx="3119437" cy="0"/>
          </a:xfrm>
          <a:prstGeom prst="line">
            <a:avLst/>
          </a:prstGeom>
          <a:noFill/>
          <a:ln w="19050">
            <a:solidFill>
              <a:srgbClr val="000000"/>
            </a:solidFill>
            <a:round/>
            <a:headEnd/>
            <a:tailEnd/>
          </a:ln>
        </p:spPr>
        <p:txBody>
          <a:bodyPr/>
          <a:lstStyle/>
          <a:p>
            <a:endParaRPr lang="ru-RU"/>
          </a:p>
        </p:txBody>
      </p:sp>
      <p:sp>
        <p:nvSpPr>
          <p:cNvPr id="4121" name="Line 26"/>
          <p:cNvSpPr>
            <a:spLocks noChangeShapeType="1"/>
          </p:cNvSpPr>
          <p:nvPr/>
        </p:nvSpPr>
        <p:spPr bwMode="auto">
          <a:xfrm flipH="1">
            <a:off x="4651375" y="2079625"/>
            <a:ext cx="0" cy="3479800"/>
          </a:xfrm>
          <a:prstGeom prst="line">
            <a:avLst/>
          </a:prstGeom>
          <a:noFill/>
          <a:ln w="19050">
            <a:solidFill>
              <a:srgbClr val="000000"/>
            </a:solidFill>
            <a:round/>
            <a:headEnd/>
            <a:tailEnd/>
          </a:ln>
        </p:spPr>
        <p:txBody>
          <a:bodyPr/>
          <a:lstStyle/>
          <a:p>
            <a:endParaRPr lang="ru-RU"/>
          </a:p>
        </p:txBody>
      </p:sp>
      <p:sp>
        <p:nvSpPr>
          <p:cNvPr id="4122" name="Text Box 27"/>
          <p:cNvSpPr txBox="1">
            <a:spLocks noChangeArrowheads="1"/>
          </p:cNvSpPr>
          <p:nvPr/>
        </p:nvSpPr>
        <p:spPr bwMode="auto">
          <a:xfrm>
            <a:off x="1584325" y="2276475"/>
            <a:ext cx="346075" cy="384175"/>
          </a:xfrm>
          <a:prstGeom prst="rect">
            <a:avLst/>
          </a:prstGeom>
          <a:noFill/>
          <a:ln w="9525">
            <a:noFill/>
            <a:miter lim="800000"/>
            <a:headEnd/>
            <a:tailEnd/>
          </a:ln>
        </p:spPr>
        <p:txBody>
          <a:bodyPr lIns="0" tIns="0" rIns="0" bIns="0"/>
          <a:lstStyle/>
          <a:p>
            <a:r>
              <a:rPr lang="en-US" sz="2200">
                <a:latin typeface="Times New Roman" pitchFamily="18" charset="0"/>
              </a:rPr>
              <a:t>u</a:t>
            </a:r>
            <a:endParaRPr lang="ru-RU"/>
          </a:p>
        </p:txBody>
      </p:sp>
      <p:sp>
        <p:nvSpPr>
          <p:cNvPr id="4123" name="Line 28"/>
          <p:cNvSpPr>
            <a:spLocks noChangeShapeType="1"/>
          </p:cNvSpPr>
          <p:nvPr/>
        </p:nvSpPr>
        <p:spPr bwMode="auto">
          <a:xfrm>
            <a:off x="638175" y="2079625"/>
            <a:ext cx="4013200" cy="0"/>
          </a:xfrm>
          <a:prstGeom prst="line">
            <a:avLst/>
          </a:prstGeom>
          <a:noFill/>
          <a:ln w="19050">
            <a:solidFill>
              <a:srgbClr val="000000"/>
            </a:solidFill>
            <a:round/>
            <a:headEnd/>
            <a:tailEnd/>
          </a:ln>
        </p:spPr>
        <p:txBody>
          <a:bodyPr/>
          <a:lstStyle/>
          <a:p>
            <a:endParaRPr lang="ru-RU"/>
          </a:p>
        </p:txBody>
      </p:sp>
      <p:sp>
        <p:nvSpPr>
          <p:cNvPr id="4124" name="Text Box 29"/>
          <p:cNvSpPr txBox="1">
            <a:spLocks noChangeArrowheads="1"/>
          </p:cNvSpPr>
          <p:nvPr/>
        </p:nvSpPr>
        <p:spPr bwMode="auto">
          <a:xfrm>
            <a:off x="3224213" y="4535488"/>
            <a:ext cx="346075" cy="382587"/>
          </a:xfrm>
          <a:prstGeom prst="rect">
            <a:avLst/>
          </a:prstGeom>
          <a:noFill/>
          <a:ln w="9525">
            <a:noFill/>
            <a:miter lim="800000"/>
            <a:headEnd/>
            <a:tailEnd/>
          </a:ln>
        </p:spPr>
        <p:txBody>
          <a:bodyPr lIns="0" tIns="0" rIns="0" bIns="0"/>
          <a:lstStyle/>
          <a:p>
            <a:r>
              <a:rPr lang="en-US" sz="2200">
                <a:latin typeface="Times New Roman" pitchFamily="18" charset="0"/>
                <a:sym typeface="Symbol" pitchFamily="18" charset="2"/>
              </a:rPr>
              <a:t></a:t>
            </a:r>
            <a:endParaRPr lang="ru-RU"/>
          </a:p>
        </p:txBody>
      </p:sp>
      <p:sp>
        <p:nvSpPr>
          <p:cNvPr id="4125" name="Text Box 30"/>
          <p:cNvSpPr txBox="1">
            <a:spLocks noChangeArrowheads="1"/>
          </p:cNvSpPr>
          <p:nvPr/>
        </p:nvSpPr>
        <p:spPr bwMode="auto">
          <a:xfrm>
            <a:off x="3238500" y="3054350"/>
            <a:ext cx="346075" cy="382588"/>
          </a:xfrm>
          <a:prstGeom prst="rect">
            <a:avLst/>
          </a:prstGeom>
          <a:noFill/>
          <a:ln w="9525">
            <a:noFill/>
            <a:miter lim="800000"/>
            <a:headEnd/>
            <a:tailEnd/>
          </a:ln>
        </p:spPr>
        <p:txBody>
          <a:bodyPr lIns="0" tIns="0" rIns="0" bIns="0"/>
          <a:lstStyle/>
          <a:p>
            <a:r>
              <a:rPr lang="en-US" sz="2200">
                <a:latin typeface="Times New Roman" pitchFamily="18" charset="0"/>
              </a:rPr>
              <a:t>b</a:t>
            </a:r>
            <a:endParaRPr lang="ru-RU"/>
          </a:p>
        </p:txBody>
      </p:sp>
      <p:sp>
        <p:nvSpPr>
          <p:cNvPr id="4126" name="Text Box 31"/>
          <p:cNvSpPr txBox="1">
            <a:spLocks noChangeArrowheads="1"/>
          </p:cNvSpPr>
          <p:nvPr/>
        </p:nvSpPr>
        <p:spPr bwMode="auto">
          <a:xfrm>
            <a:off x="4024313" y="4610100"/>
            <a:ext cx="427037" cy="369888"/>
          </a:xfrm>
          <a:prstGeom prst="rect">
            <a:avLst/>
          </a:prstGeom>
          <a:noFill/>
          <a:ln w="9525">
            <a:noFill/>
            <a:miter lim="800000"/>
            <a:headEnd/>
            <a:tailEnd/>
          </a:ln>
        </p:spPr>
        <p:txBody>
          <a:bodyPr lIns="0" tIns="0" rIns="0" bIns="0"/>
          <a:lstStyle/>
          <a:p>
            <a:r>
              <a:rPr lang="en-US" sz="2000">
                <a:latin typeface="Times New Roman" pitchFamily="18" charset="0"/>
              </a:rPr>
              <a:t>W</a:t>
            </a:r>
            <a:endParaRPr lang="ru-RU"/>
          </a:p>
        </p:txBody>
      </p:sp>
      <p:sp>
        <p:nvSpPr>
          <p:cNvPr id="4127" name="Text Box 32"/>
          <p:cNvSpPr txBox="1">
            <a:spLocks noChangeArrowheads="1"/>
          </p:cNvSpPr>
          <p:nvPr/>
        </p:nvSpPr>
        <p:spPr bwMode="auto">
          <a:xfrm>
            <a:off x="4076700" y="3835400"/>
            <a:ext cx="346075" cy="382588"/>
          </a:xfrm>
          <a:prstGeom prst="rect">
            <a:avLst/>
          </a:prstGeom>
          <a:noFill/>
          <a:ln w="9525">
            <a:noFill/>
            <a:miter lim="800000"/>
            <a:headEnd/>
            <a:tailEnd/>
          </a:ln>
        </p:spPr>
        <p:txBody>
          <a:bodyPr lIns="0" tIns="0" rIns="0" bIns="0"/>
          <a:lstStyle/>
          <a:p>
            <a:r>
              <a:rPr lang="en-US" sz="2200">
                <a:latin typeface="Times New Roman" pitchFamily="18" charset="0"/>
              </a:rPr>
              <a:t>Z</a:t>
            </a:r>
            <a:endParaRPr lang="ru-RU"/>
          </a:p>
        </p:txBody>
      </p:sp>
      <p:sp>
        <p:nvSpPr>
          <p:cNvPr id="4128" name="Text Box 33"/>
          <p:cNvSpPr txBox="1">
            <a:spLocks noChangeArrowheads="1"/>
          </p:cNvSpPr>
          <p:nvPr/>
        </p:nvSpPr>
        <p:spPr bwMode="auto">
          <a:xfrm>
            <a:off x="4078288" y="2989263"/>
            <a:ext cx="346075" cy="431800"/>
          </a:xfrm>
          <a:prstGeom prst="rect">
            <a:avLst/>
          </a:prstGeom>
          <a:noFill/>
          <a:ln w="9525">
            <a:noFill/>
            <a:miter lim="800000"/>
            <a:headEnd/>
            <a:tailEnd/>
          </a:ln>
        </p:spPr>
        <p:txBody>
          <a:bodyPr lIns="0" tIns="0" rIns="0" bIns="0"/>
          <a:lstStyle/>
          <a:p>
            <a:r>
              <a:rPr lang="en-US" sz="2200">
                <a:latin typeface="Times New Roman" pitchFamily="18" charset="0"/>
              </a:rPr>
              <a:t>g</a:t>
            </a:r>
            <a:endParaRPr lang="ru-RU"/>
          </a:p>
        </p:txBody>
      </p:sp>
      <p:sp>
        <p:nvSpPr>
          <p:cNvPr id="4129" name="Text Box 34"/>
          <p:cNvSpPr txBox="1">
            <a:spLocks noChangeArrowheads="1"/>
          </p:cNvSpPr>
          <p:nvPr/>
        </p:nvSpPr>
        <p:spPr bwMode="auto">
          <a:xfrm>
            <a:off x="2397125" y="2265363"/>
            <a:ext cx="347663" cy="381000"/>
          </a:xfrm>
          <a:prstGeom prst="rect">
            <a:avLst/>
          </a:prstGeom>
          <a:noFill/>
          <a:ln w="9525">
            <a:noFill/>
            <a:miter lim="800000"/>
            <a:headEnd/>
            <a:tailEnd/>
          </a:ln>
        </p:spPr>
        <p:txBody>
          <a:bodyPr lIns="0" tIns="0" rIns="0" bIns="0"/>
          <a:lstStyle/>
          <a:p>
            <a:r>
              <a:rPr lang="en-US" sz="2200">
                <a:latin typeface="Times New Roman" pitchFamily="18" charset="0"/>
              </a:rPr>
              <a:t>c</a:t>
            </a:r>
            <a:endParaRPr lang="ru-RU"/>
          </a:p>
        </p:txBody>
      </p:sp>
      <p:sp>
        <p:nvSpPr>
          <p:cNvPr id="4130" name="Text Box 35"/>
          <p:cNvSpPr txBox="1">
            <a:spLocks noChangeArrowheads="1"/>
          </p:cNvSpPr>
          <p:nvPr/>
        </p:nvSpPr>
        <p:spPr bwMode="auto">
          <a:xfrm>
            <a:off x="3251200" y="2276475"/>
            <a:ext cx="347663" cy="384175"/>
          </a:xfrm>
          <a:prstGeom prst="rect">
            <a:avLst/>
          </a:prstGeom>
          <a:noFill/>
          <a:ln w="9525">
            <a:noFill/>
            <a:miter lim="800000"/>
            <a:headEnd/>
            <a:tailEnd/>
          </a:ln>
        </p:spPr>
        <p:txBody>
          <a:bodyPr lIns="0" tIns="0" rIns="0" bIns="0"/>
          <a:lstStyle/>
          <a:p>
            <a:r>
              <a:rPr lang="en-US" sz="2200">
                <a:latin typeface="Times New Roman" pitchFamily="18" charset="0"/>
              </a:rPr>
              <a:t>t</a:t>
            </a:r>
            <a:endParaRPr lang="ru-RU"/>
          </a:p>
        </p:txBody>
      </p:sp>
      <p:sp>
        <p:nvSpPr>
          <p:cNvPr id="4131" name="Text Box 36"/>
          <p:cNvSpPr txBox="1">
            <a:spLocks noChangeArrowheads="1"/>
          </p:cNvSpPr>
          <p:nvPr/>
        </p:nvSpPr>
        <p:spPr bwMode="auto">
          <a:xfrm>
            <a:off x="4090988" y="2190750"/>
            <a:ext cx="347662" cy="469900"/>
          </a:xfrm>
          <a:prstGeom prst="rect">
            <a:avLst/>
          </a:prstGeom>
          <a:noFill/>
          <a:ln w="9525">
            <a:noFill/>
            <a:miter lim="800000"/>
            <a:headEnd/>
            <a:tailEnd/>
          </a:ln>
        </p:spPr>
        <p:txBody>
          <a:bodyPr lIns="0" tIns="0" rIns="0" bIns="0"/>
          <a:lstStyle/>
          <a:p>
            <a:r>
              <a:rPr lang="en-US" sz="2400">
                <a:latin typeface="Times New Roman" pitchFamily="18" charset="0"/>
                <a:sym typeface="Symbol" pitchFamily="18" charset="2"/>
              </a:rPr>
              <a:t></a:t>
            </a:r>
            <a:endParaRPr lang="ru-RU"/>
          </a:p>
        </p:txBody>
      </p:sp>
      <p:sp>
        <p:nvSpPr>
          <p:cNvPr id="4132" name="Text Box 37"/>
          <p:cNvSpPr txBox="1">
            <a:spLocks noChangeArrowheads="1"/>
          </p:cNvSpPr>
          <p:nvPr/>
        </p:nvSpPr>
        <p:spPr bwMode="auto">
          <a:xfrm>
            <a:off x="1500188" y="3752850"/>
            <a:ext cx="884237" cy="536575"/>
          </a:xfrm>
          <a:prstGeom prst="rect">
            <a:avLst/>
          </a:prstGeom>
          <a:noFill/>
          <a:ln w="9525">
            <a:noFill/>
            <a:miter lim="800000"/>
            <a:headEnd/>
            <a:tailEnd/>
          </a:ln>
        </p:spPr>
        <p:txBody>
          <a:bodyPr lIns="0" tIns="0" rIns="0" bIns="0"/>
          <a:lstStyle/>
          <a:p>
            <a:r>
              <a:rPr lang="en-US" sz="2200">
                <a:latin typeface="Times New Roman" pitchFamily="18" charset="0"/>
                <a:sym typeface="Symbol" pitchFamily="18" charset="2"/>
              </a:rPr>
              <a:t></a:t>
            </a:r>
            <a:r>
              <a:rPr lang="en-US" sz="2200" baseline="-25000">
                <a:latin typeface="Times New Roman" pitchFamily="18" charset="0"/>
              </a:rPr>
              <a:t>e</a:t>
            </a:r>
            <a:endParaRPr lang="ru-RU"/>
          </a:p>
        </p:txBody>
      </p:sp>
      <p:sp>
        <p:nvSpPr>
          <p:cNvPr id="4133" name="Text Box 38"/>
          <p:cNvSpPr txBox="1">
            <a:spLocks noChangeArrowheads="1"/>
          </p:cNvSpPr>
          <p:nvPr/>
        </p:nvSpPr>
        <p:spPr bwMode="auto">
          <a:xfrm>
            <a:off x="2378075" y="3036888"/>
            <a:ext cx="347663" cy="384175"/>
          </a:xfrm>
          <a:prstGeom prst="rect">
            <a:avLst/>
          </a:prstGeom>
          <a:noFill/>
          <a:ln w="9525">
            <a:noFill/>
            <a:miter lim="800000"/>
            <a:headEnd/>
            <a:tailEnd/>
          </a:ln>
        </p:spPr>
        <p:txBody>
          <a:bodyPr lIns="0" tIns="0" rIns="0" bIns="0"/>
          <a:lstStyle/>
          <a:p>
            <a:r>
              <a:rPr lang="en-US" sz="2200">
                <a:latin typeface="Times New Roman" pitchFamily="18" charset="0"/>
              </a:rPr>
              <a:t>s</a:t>
            </a:r>
            <a:endParaRPr lang="ru-RU"/>
          </a:p>
        </p:txBody>
      </p:sp>
      <p:sp>
        <p:nvSpPr>
          <p:cNvPr id="4134" name="Text Box 39"/>
          <p:cNvSpPr txBox="1">
            <a:spLocks noChangeArrowheads="1"/>
          </p:cNvSpPr>
          <p:nvPr/>
        </p:nvSpPr>
        <p:spPr bwMode="auto">
          <a:xfrm>
            <a:off x="1577975" y="3049588"/>
            <a:ext cx="347663" cy="382587"/>
          </a:xfrm>
          <a:prstGeom prst="rect">
            <a:avLst/>
          </a:prstGeom>
          <a:noFill/>
          <a:ln w="9525">
            <a:noFill/>
            <a:miter lim="800000"/>
            <a:headEnd/>
            <a:tailEnd/>
          </a:ln>
        </p:spPr>
        <p:txBody>
          <a:bodyPr lIns="0" tIns="0" rIns="0" bIns="0"/>
          <a:lstStyle/>
          <a:p>
            <a:r>
              <a:rPr lang="en-US" sz="2200">
                <a:latin typeface="Times New Roman" pitchFamily="18" charset="0"/>
              </a:rPr>
              <a:t>d</a:t>
            </a:r>
            <a:endParaRPr lang="ru-RU"/>
          </a:p>
        </p:txBody>
      </p:sp>
      <p:sp>
        <p:nvSpPr>
          <p:cNvPr id="4135" name="Text Box 40"/>
          <p:cNvSpPr txBox="1">
            <a:spLocks noChangeArrowheads="1"/>
          </p:cNvSpPr>
          <p:nvPr/>
        </p:nvSpPr>
        <p:spPr bwMode="auto">
          <a:xfrm>
            <a:off x="1552575" y="4554538"/>
            <a:ext cx="346075" cy="384175"/>
          </a:xfrm>
          <a:prstGeom prst="rect">
            <a:avLst/>
          </a:prstGeom>
          <a:noFill/>
          <a:ln w="9525">
            <a:noFill/>
            <a:miter lim="800000"/>
            <a:headEnd/>
            <a:tailEnd/>
          </a:ln>
        </p:spPr>
        <p:txBody>
          <a:bodyPr lIns="0" tIns="0" rIns="0" bIns="0"/>
          <a:lstStyle/>
          <a:p>
            <a:r>
              <a:rPr lang="en-US" sz="2200">
                <a:latin typeface="Times New Roman" pitchFamily="18" charset="0"/>
              </a:rPr>
              <a:t>e</a:t>
            </a:r>
            <a:endParaRPr lang="ru-RU"/>
          </a:p>
        </p:txBody>
      </p:sp>
      <p:sp>
        <p:nvSpPr>
          <p:cNvPr id="4136" name="Text Box 41"/>
          <p:cNvSpPr txBox="1">
            <a:spLocks noChangeArrowheads="1"/>
          </p:cNvSpPr>
          <p:nvPr/>
        </p:nvSpPr>
        <p:spPr bwMode="auto">
          <a:xfrm>
            <a:off x="2392363" y="4543425"/>
            <a:ext cx="319087" cy="431800"/>
          </a:xfrm>
          <a:prstGeom prst="rect">
            <a:avLst/>
          </a:prstGeom>
          <a:noFill/>
          <a:ln w="9525">
            <a:noFill/>
            <a:miter lim="800000"/>
            <a:headEnd/>
            <a:tailEnd/>
          </a:ln>
        </p:spPr>
        <p:txBody>
          <a:bodyPr lIns="0" tIns="0" rIns="0" bIns="0"/>
          <a:lstStyle/>
          <a:p>
            <a:r>
              <a:rPr lang="en-US" sz="2200">
                <a:latin typeface="Times New Roman" pitchFamily="18" charset="0"/>
                <a:sym typeface="Symbol" pitchFamily="18" charset="2"/>
              </a:rPr>
              <a:t></a:t>
            </a:r>
            <a:endParaRPr lang="ru-RU"/>
          </a:p>
        </p:txBody>
      </p:sp>
      <p:sp>
        <p:nvSpPr>
          <p:cNvPr id="4137" name="Text Box 42"/>
          <p:cNvSpPr txBox="1">
            <a:spLocks noChangeArrowheads="1"/>
          </p:cNvSpPr>
          <p:nvPr/>
        </p:nvSpPr>
        <p:spPr bwMode="auto">
          <a:xfrm>
            <a:off x="2300288" y="3729038"/>
            <a:ext cx="977900" cy="536575"/>
          </a:xfrm>
          <a:prstGeom prst="rect">
            <a:avLst/>
          </a:prstGeom>
          <a:noFill/>
          <a:ln w="9525">
            <a:noFill/>
            <a:miter lim="800000"/>
            <a:headEnd/>
            <a:tailEnd/>
          </a:ln>
        </p:spPr>
        <p:txBody>
          <a:bodyPr lIns="0" tIns="0" rIns="0" bIns="0"/>
          <a:lstStyle/>
          <a:p>
            <a:r>
              <a:rPr lang="en-US" sz="2200">
                <a:latin typeface="Times New Roman" pitchFamily="18" charset="0"/>
                <a:sym typeface="Symbol" pitchFamily="18" charset="2"/>
              </a:rPr>
              <a:t></a:t>
            </a:r>
            <a:r>
              <a:rPr lang="en-US" sz="2200" baseline="-25000">
                <a:latin typeface="Times New Roman" pitchFamily="18" charset="0"/>
                <a:sym typeface="Symbol" pitchFamily="18" charset="2"/>
              </a:rPr>
              <a:t></a:t>
            </a:r>
            <a:endParaRPr lang="ru-RU"/>
          </a:p>
        </p:txBody>
      </p:sp>
      <p:sp>
        <p:nvSpPr>
          <p:cNvPr id="4138" name="Text Box 43"/>
          <p:cNvSpPr txBox="1">
            <a:spLocks noChangeArrowheads="1"/>
          </p:cNvSpPr>
          <p:nvPr/>
        </p:nvSpPr>
        <p:spPr bwMode="auto">
          <a:xfrm>
            <a:off x="3222625" y="3738563"/>
            <a:ext cx="882650" cy="534987"/>
          </a:xfrm>
          <a:prstGeom prst="rect">
            <a:avLst/>
          </a:prstGeom>
          <a:noFill/>
          <a:ln w="9525">
            <a:noFill/>
            <a:miter lim="800000"/>
            <a:headEnd/>
            <a:tailEnd/>
          </a:ln>
        </p:spPr>
        <p:txBody>
          <a:bodyPr lIns="0" tIns="0" rIns="0" bIns="0"/>
          <a:lstStyle/>
          <a:p>
            <a:r>
              <a:rPr lang="en-US" sz="2200">
                <a:latin typeface="Times New Roman" pitchFamily="18" charset="0"/>
                <a:sym typeface="Symbol" pitchFamily="18" charset="2"/>
              </a:rPr>
              <a:t></a:t>
            </a:r>
            <a:r>
              <a:rPr lang="en-US" sz="2200" baseline="-25000">
                <a:latin typeface="Times New Roman" pitchFamily="18" charset="0"/>
                <a:sym typeface="Symbol" pitchFamily="18" charset="2"/>
              </a:rPr>
              <a:t></a:t>
            </a:r>
            <a:endParaRPr lang="ru-RU"/>
          </a:p>
        </p:txBody>
      </p:sp>
      <p:sp>
        <p:nvSpPr>
          <p:cNvPr id="4139" name="Text Box 44"/>
          <p:cNvSpPr txBox="1">
            <a:spLocks noChangeArrowheads="1"/>
          </p:cNvSpPr>
          <p:nvPr/>
        </p:nvSpPr>
        <p:spPr bwMode="auto">
          <a:xfrm>
            <a:off x="1331913" y="2619375"/>
            <a:ext cx="3546475" cy="269875"/>
          </a:xfrm>
          <a:prstGeom prst="rect">
            <a:avLst/>
          </a:prstGeom>
          <a:noFill/>
          <a:ln w="9525">
            <a:noFill/>
            <a:miter lim="800000"/>
            <a:headEnd/>
            <a:tailEnd/>
          </a:ln>
        </p:spPr>
        <p:txBody>
          <a:bodyPr lIns="0" tIns="0" rIns="0" bIns="0"/>
          <a:lstStyle/>
          <a:p>
            <a:r>
              <a:rPr lang="uk-UA" sz="1400">
                <a:latin typeface="Times New Roman" pitchFamily="18" charset="0"/>
              </a:rPr>
              <a:t>  </a:t>
            </a:r>
            <a:r>
              <a:rPr lang="en-US" sz="1400">
                <a:latin typeface="Times New Roman" pitchFamily="18" charset="0"/>
              </a:rPr>
              <a:t>  </a:t>
            </a:r>
            <a:r>
              <a:rPr lang="ru-RU" sz="1400">
                <a:latin typeface="Times New Roman" pitchFamily="18" charset="0"/>
              </a:rPr>
              <a:t>  </a:t>
            </a:r>
            <a:r>
              <a:rPr lang="en-US" sz="1400">
                <a:latin typeface="Times New Roman" pitchFamily="18" charset="0"/>
              </a:rPr>
              <a:t>up      </a:t>
            </a:r>
            <a:r>
              <a:rPr lang="ru-RU" sz="1400">
                <a:latin typeface="Times New Roman" pitchFamily="18" charset="0"/>
              </a:rPr>
              <a:t>     </a:t>
            </a:r>
            <a:r>
              <a:rPr lang="en-US" sz="1400">
                <a:latin typeface="Times New Roman" pitchFamily="18" charset="0"/>
              </a:rPr>
              <a:t>charm   </a:t>
            </a:r>
            <a:r>
              <a:rPr lang="ru-RU" sz="1400">
                <a:latin typeface="Times New Roman" pitchFamily="18" charset="0"/>
              </a:rPr>
              <a:t>  </a:t>
            </a:r>
            <a:r>
              <a:rPr lang="en-US" sz="1400">
                <a:latin typeface="Times New Roman" pitchFamily="18" charset="0"/>
              </a:rPr>
              <a:t>      top  </a:t>
            </a:r>
            <a:r>
              <a:rPr lang="ru-RU" sz="1400">
                <a:latin typeface="Times New Roman" pitchFamily="18" charset="0"/>
              </a:rPr>
              <a:t>  </a:t>
            </a:r>
            <a:r>
              <a:rPr lang="en-US" sz="1400">
                <a:latin typeface="Times New Roman" pitchFamily="18" charset="0"/>
              </a:rPr>
              <a:t>        </a:t>
            </a:r>
            <a:r>
              <a:rPr lang="ru-RU" sz="1400">
                <a:latin typeface="Times New Roman" pitchFamily="18" charset="0"/>
              </a:rPr>
              <a:t>фотон</a:t>
            </a:r>
            <a:r>
              <a:rPr lang="en-US" sz="1400">
                <a:latin typeface="Times New Roman" pitchFamily="18" charset="0"/>
              </a:rPr>
              <a:t> </a:t>
            </a:r>
            <a:endParaRPr lang="ru-RU" sz="1400"/>
          </a:p>
        </p:txBody>
      </p:sp>
      <p:sp>
        <p:nvSpPr>
          <p:cNvPr id="4140" name="Text Box 45"/>
          <p:cNvSpPr txBox="1">
            <a:spLocks noChangeArrowheads="1"/>
          </p:cNvSpPr>
          <p:nvPr/>
        </p:nvSpPr>
        <p:spPr bwMode="auto">
          <a:xfrm>
            <a:off x="1331913" y="3340100"/>
            <a:ext cx="3259137" cy="271463"/>
          </a:xfrm>
          <a:prstGeom prst="rect">
            <a:avLst/>
          </a:prstGeom>
          <a:noFill/>
          <a:ln w="9525">
            <a:noFill/>
            <a:miter lim="800000"/>
            <a:headEnd/>
            <a:tailEnd/>
          </a:ln>
        </p:spPr>
        <p:txBody>
          <a:bodyPr lIns="0" tIns="0" rIns="0" bIns="0"/>
          <a:lstStyle/>
          <a:p>
            <a:r>
              <a:rPr lang="en-US" sz="1200">
                <a:latin typeface="Times New Roman" pitchFamily="18" charset="0"/>
              </a:rPr>
              <a:t>   </a:t>
            </a:r>
            <a:r>
              <a:rPr lang="en-US" sz="1400">
                <a:latin typeface="Times New Roman" pitchFamily="18" charset="0"/>
              </a:rPr>
              <a:t>down    </a:t>
            </a:r>
            <a:r>
              <a:rPr lang="ru-RU" sz="1400">
                <a:latin typeface="Times New Roman" pitchFamily="18" charset="0"/>
              </a:rPr>
              <a:t>  </a:t>
            </a:r>
            <a:r>
              <a:rPr lang="en-US" sz="1400">
                <a:latin typeface="Times New Roman" pitchFamily="18" charset="0"/>
              </a:rPr>
              <a:t> </a:t>
            </a:r>
            <a:r>
              <a:rPr lang="ru-RU" sz="1400">
                <a:latin typeface="Times New Roman" pitchFamily="18" charset="0"/>
              </a:rPr>
              <a:t> </a:t>
            </a:r>
            <a:r>
              <a:rPr lang="en-US" sz="1400">
                <a:latin typeface="Times New Roman" pitchFamily="18" charset="0"/>
              </a:rPr>
              <a:t>ctrange  </a:t>
            </a:r>
            <a:r>
              <a:rPr lang="ru-RU" sz="1400">
                <a:latin typeface="Times New Roman" pitchFamily="18" charset="0"/>
              </a:rPr>
              <a:t> </a:t>
            </a:r>
            <a:r>
              <a:rPr lang="en-US" sz="1400">
                <a:latin typeface="Times New Roman" pitchFamily="18" charset="0"/>
              </a:rPr>
              <a:t>    </a:t>
            </a:r>
            <a:r>
              <a:rPr lang="uk-UA" sz="1400">
                <a:latin typeface="Times New Roman" pitchFamily="18" charset="0"/>
              </a:rPr>
              <a:t> </a:t>
            </a:r>
            <a:r>
              <a:rPr lang="en-US" sz="1400">
                <a:latin typeface="Times New Roman" pitchFamily="18" charset="0"/>
              </a:rPr>
              <a:t>beauty     </a:t>
            </a:r>
            <a:r>
              <a:rPr lang="ru-RU" sz="1400">
                <a:latin typeface="Times New Roman" pitchFamily="18" charset="0"/>
              </a:rPr>
              <a:t> </a:t>
            </a:r>
            <a:r>
              <a:rPr lang="en-US" sz="1400">
                <a:latin typeface="Times New Roman" pitchFamily="18" charset="0"/>
              </a:rPr>
              <a:t>  </a:t>
            </a:r>
            <a:r>
              <a:rPr lang="ru-RU" sz="1400">
                <a:latin typeface="Times New Roman" pitchFamily="18" charset="0"/>
              </a:rPr>
              <a:t>глюон </a:t>
            </a:r>
            <a:endParaRPr lang="ru-RU"/>
          </a:p>
        </p:txBody>
      </p:sp>
      <p:sp>
        <p:nvSpPr>
          <p:cNvPr id="4141" name="Text Box 46"/>
          <p:cNvSpPr txBox="1">
            <a:spLocks noChangeArrowheads="1"/>
          </p:cNvSpPr>
          <p:nvPr/>
        </p:nvSpPr>
        <p:spPr bwMode="auto">
          <a:xfrm>
            <a:off x="1241425" y="4149725"/>
            <a:ext cx="3395663" cy="282575"/>
          </a:xfrm>
          <a:prstGeom prst="rect">
            <a:avLst/>
          </a:prstGeom>
          <a:noFill/>
          <a:ln w="9525">
            <a:noFill/>
            <a:miter lim="800000"/>
            <a:headEnd/>
            <a:tailEnd/>
          </a:ln>
        </p:spPr>
        <p:txBody>
          <a:bodyPr lIns="0" tIns="0" rIns="0" bIns="0"/>
          <a:lstStyle/>
          <a:p>
            <a:r>
              <a:rPr lang="ru-RU" sz="1400">
                <a:latin typeface="Times New Roman" pitchFamily="18" charset="0"/>
              </a:rPr>
              <a:t>електронне  мюонне          тау          </a:t>
            </a:r>
            <a:r>
              <a:rPr lang="en-US" sz="1400">
                <a:latin typeface="Times New Roman" pitchFamily="18" charset="0"/>
              </a:rPr>
              <a:t>Z</a:t>
            </a:r>
            <a:r>
              <a:rPr lang="ru-RU" sz="1400">
                <a:latin typeface="Times New Roman" pitchFamily="18" charset="0"/>
              </a:rPr>
              <a:t>-бозон</a:t>
            </a:r>
          </a:p>
        </p:txBody>
      </p:sp>
      <p:sp>
        <p:nvSpPr>
          <p:cNvPr id="4142" name="Text Box 47"/>
          <p:cNvSpPr txBox="1">
            <a:spLocks noChangeArrowheads="1"/>
          </p:cNvSpPr>
          <p:nvPr/>
        </p:nvSpPr>
        <p:spPr bwMode="auto">
          <a:xfrm>
            <a:off x="1241425" y="4870450"/>
            <a:ext cx="3906838" cy="284163"/>
          </a:xfrm>
          <a:prstGeom prst="rect">
            <a:avLst/>
          </a:prstGeom>
          <a:noFill/>
          <a:ln w="9525">
            <a:noFill/>
            <a:miter lim="800000"/>
            <a:headEnd/>
            <a:tailEnd/>
          </a:ln>
        </p:spPr>
        <p:txBody>
          <a:bodyPr lIns="0" tIns="0" rIns="0" bIns="0"/>
          <a:lstStyle/>
          <a:p>
            <a:r>
              <a:rPr lang="ru-RU" sz="800">
                <a:latin typeface="Times New Roman" pitchFamily="18" charset="0"/>
              </a:rPr>
              <a:t>   </a:t>
            </a:r>
            <a:r>
              <a:rPr lang="ru-RU" sz="1400">
                <a:latin typeface="Times New Roman" pitchFamily="18" charset="0"/>
              </a:rPr>
              <a:t>електрон      мюон          таон        </a:t>
            </a:r>
            <a:r>
              <a:rPr lang="en-US" sz="1400">
                <a:latin typeface="Times New Roman" pitchFamily="18" charset="0"/>
              </a:rPr>
              <a:t>W</a:t>
            </a:r>
            <a:r>
              <a:rPr lang="ru-RU" sz="1400">
                <a:latin typeface="Times New Roman" pitchFamily="18" charset="0"/>
              </a:rPr>
              <a:t>- бозон</a:t>
            </a:r>
            <a:endParaRPr lang="ru-RU" sz="1400"/>
          </a:p>
        </p:txBody>
      </p:sp>
      <p:sp>
        <p:nvSpPr>
          <p:cNvPr id="4143" name="WordArt 48"/>
          <p:cNvSpPr>
            <a:spLocks noChangeArrowheads="1" noChangeShapeType="1" noTextEdit="1"/>
          </p:cNvSpPr>
          <p:nvPr/>
        </p:nvSpPr>
        <p:spPr bwMode="auto">
          <a:xfrm rot="-5361437">
            <a:off x="249238" y="2751138"/>
            <a:ext cx="1220787" cy="204787"/>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99CC00"/>
                </a:solidFill>
                <a:latin typeface="Arial"/>
                <a:cs typeface="Arial"/>
              </a:rPr>
              <a:t>Кварки</a:t>
            </a:r>
          </a:p>
        </p:txBody>
      </p:sp>
      <p:sp>
        <p:nvSpPr>
          <p:cNvPr id="4144" name="WordArt 49"/>
          <p:cNvSpPr>
            <a:spLocks noChangeArrowheads="1" noChangeShapeType="1" noTextEdit="1"/>
          </p:cNvSpPr>
          <p:nvPr/>
        </p:nvSpPr>
        <p:spPr bwMode="auto">
          <a:xfrm rot="-5361437">
            <a:off x="206375" y="4343400"/>
            <a:ext cx="1220788" cy="204788"/>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99CCFF"/>
                </a:solidFill>
                <a:latin typeface="Arial"/>
                <a:cs typeface="Arial"/>
              </a:rPr>
              <a:t>Лептони</a:t>
            </a:r>
          </a:p>
        </p:txBody>
      </p:sp>
      <p:sp>
        <p:nvSpPr>
          <p:cNvPr id="4145" name="WordArt 50"/>
          <p:cNvSpPr>
            <a:spLocks noChangeArrowheads="1" noChangeShapeType="1" noTextEdit="1"/>
          </p:cNvSpPr>
          <p:nvPr/>
        </p:nvSpPr>
        <p:spPr bwMode="auto">
          <a:xfrm rot="-16489">
            <a:off x="1827213" y="5364163"/>
            <a:ext cx="1317625" cy="190500"/>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99CCFF"/>
                </a:solidFill>
                <a:latin typeface="Arial"/>
                <a:cs typeface="Arial"/>
              </a:rPr>
              <a:t>Ферміони</a:t>
            </a:r>
          </a:p>
        </p:txBody>
      </p:sp>
      <p:sp>
        <p:nvSpPr>
          <p:cNvPr id="4146" name="WordArt 51"/>
          <p:cNvSpPr>
            <a:spLocks noChangeArrowheads="1" noChangeShapeType="1" noTextEdit="1"/>
          </p:cNvSpPr>
          <p:nvPr/>
        </p:nvSpPr>
        <p:spPr bwMode="auto">
          <a:xfrm rot="-16489">
            <a:off x="3762375" y="5364163"/>
            <a:ext cx="827088" cy="141287"/>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9900"/>
                </a:solidFill>
                <a:latin typeface="Arial"/>
                <a:cs typeface="Arial"/>
              </a:rPr>
              <a:t>Бозони</a:t>
            </a:r>
          </a:p>
        </p:txBody>
      </p:sp>
      <p:sp>
        <p:nvSpPr>
          <p:cNvPr id="4147" name="WordArt 52"/>
          <p:cNvSpPr>
            <a:spLocks noChangeArrowheads="1" noChangeShapeType="1" noTextEdit="1"/>
          </p:cNvSpPr>
          <p:nvPr/>
        </p:nvSpPr>
        <p:spPr bwMode="auto">
          <a:xfrm rot="-5361437">
            <a:off x="3641726" y="3533775"/>
            <a:ext cx="2565400" cy="25082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333333"/>
                </a:solidFill>
                <a:latin typeface="Arial"/>
                <a:cs typeface="Arial"/>
              </a:rPr>
              <a:t>Переносники взаємодії</a:t>
            </a:r>
          </a:p>
        </p:txBody>
      </p:sp>
      <p:sp>
        <p:nvSpPr>
          <p:cNvPr id="4148" name="Text Box 53"/>
          <p:cNvSpPr txBox="1">
            <a:spLocks noChangeArrowheads="1"/>
          </p:cNvSpPr>
          <p:nvPr/>
        </p:nvSpPr>
        <p:spPr bwMode="auto">
          <a:xfrm>
            <a:off x="2097088" y="3654425"/>
            <a:ext cx="904875" cy="242888"/>
          </a:xfrm>
          <a:prstGeom prst="rect">
            <a:avLst/>
          </a:prstGeom>
          <a:noFill/>
          <a:ln w="9525">
            <a:noFill/>
            <a:miter lim="800000"/>
            <a:headEnd/>
            <a:tailEnd/>
          </a:ln>
        </p:spPr>
        <p:txBody>
          <a:bodyPr lIns="0" tIns="0" rIns="0" bIns="0"/>
          <a:lstStyle/>
          <a:p>
            <a:r>
              <a:rPr lang="ru-RU" sz="1400">
                <a:latin typeface="Times New Roman" pitchFamily="18" charset="0"/>
              </a:rPr>
              <a:t> нейтрино</a:t>
            </a:r>
            <a:endParaRPr lang="ru-RU" sz="1400"/>
          </a:p>
        </p:txBody>
      </p:sp>
      <p:sp>
        <p:nvSpPr>
          <p:cNvPr id="4149" name="Rectangle 54"/>
          <p:cNvSpPr>
            <a:spLocks noChangeArrowheads="1"/>
          </p:cNvSpPr>
          <p:nvPr/>
        </p:nvSpPr>
        <p:spPr bwMode="auto">
          <a:xfrm>
            <a:off x="431800" y="773113"/>
            <a:ext cx="8229600" cy="873125"/>
          </a:xfrm>
          <a:prstGeom prst="rect">
            <a:avLst/>
          </a:prstGeom>
          <a:noFill/>
          <a:ln w="9525">
            <a:noFill/>
            <a:miter lim="800000"/>
            <a:headEnd/>
            <a:tailEnd/>
          </a:ln>
        </p:spPr>
        <p:txBody>
          <a:bodyPr anchor="ctr"/>
          <a:lstStyle/>
          <a:p>
            <a:pPr algn="just"/>
            <a:r>
              <a:rPr lang="uk-UA" sz="2000">
                <a:latin typeface="Times New Roman" pitchFamily="18" charset="0"/>
              </a:rPr>
              <a:t>Конструкція у фізиці елементарних частинок, що описує електромагнітну, слабку і сильну взаємодію всіх елементарних частинок.</a:t>
            </a:r>
          </a:p>
        </p:txBody>
      </p:sp>
      <p:sp>
        <p:nvSpPr>
          <p:cNvPr id="4150" name="Rectangle 57"/>
          <p:cNvSpPr>
            <a:spLocks noChangeArrowheads="1"/>
          </p:cNvSpPr>
          <p:nvPr/>
        </p:nvSpPr>
        <p:spPr bwMode="auto">
          <a:xfrm>
            <a:off x="2141538" y="5768975"/>
            <a:ext cx="747712" cy="690563"/>
          </a:xfrm>
          <a:prstGeom prst="rect">
            <a:avLst/>
          </a:prstGeom>
          <a:solidFill>
            <a:srgbClr val="FF33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3300"/>
            </a:extrusionClr>
          </a:sp3d>
        </p:spPr>
        <p:txBody>
          <a:bodyPr>
            <a:flatTx/>
          </a:bodyPr>
          <a:lstStyle/>
          <a:p>
            <a:endParaRPr lang="uk-UA"/>
          </a:p>
        </p:txBody>
      </p:sp>
      <p:sp>
        <p:nvSpPr>
          <p:cNvPr id="4151" name="Text Box 58"/>
          <p:cNvSpPr txBox="1">
            <a:spLocks noChangeArrowheads="1"/>
          </p:cNvSpPr>
          <p:nvPr/>
        </p:nvSpPr>
        <p:spPr bwMode="auto">
          <a:xfrm>
            <a:off x="2411413" y="5903913"/>
            <a:ext cx="319087" cy="431800"/>
          </a:xfrm>
          <a:prstGeom prst="rect">
            <a:avLst/>
          </a:prstGeom>
          <a:noFill/>
          <a:ln w="9525">
            <a:noFill/>
            <a:miter lim="800000"/>
            <a:headEnd/>
            <a:tailEnd/>
          </a:ln>
        </p:spPr>
        <p:txBody>
          <a:bodyPr lIns="0" tIns="0" rIns="0" bIns="0"/>
          <a:lstStyle/>
          <a:p>
            <a:r>
              <a:rPr lang="en-US" sz="2200">
                <a:latin typeface="Times New Roman" pitchFamily="18" charset="0"/>
                <a:sym typeface="Symbol" pitchFamily="18" charset="2"/>
              </a:rPr>
              <a:t>X</a:t>
            </a:r>
            <a:endParaRPr lang="ru-RU"/>
          </a:p>
        </p:txBody>
      </p:sp>
      <p:sp>
        <p:nvSpPr>
          <p:cNvPr id="4152" name="Text Box 59"/>
          <p:cNvSpPr txBox="1">
            <a:spLocks noChangeArrowheads="1"/>
          </p:cNvSpPr>
          <p:nvPr/>
        </p:nvSpPr>
        <p:spPr bwMode="auto">
          <a:xfrm>
            <a:off x="3041650" y="5678488"/>
            <a:ext cx="2025650" cy="779462"/>
          </a:xfrm>
          <a:prstGeom prst="rect">
            <a:avLst/>
          </a:prstGeom>
          <a:noFill/>
          <a:ln w="9525">
            <a:noFill/>
            <a:miter lim="800000"/>
            <a:headEnd/>
            <a:tailEnd/>
          </a:ln>
        </p:spPr>
        <p:txBody>
          <a:bodyPr>
            <a:spAutoFit/>
          </a:bodyPr>
          <a:lstStyle/>
          <a:p>
            <a:pPr>
              <a:spcBef>
                <a:spcPct val="50000"/>
              </a:spcBef>
            </a:pPr>
            <a:r>
              <a:rPr lang="uk-UA" b="1"/>
              <a:t>Бозон Хигса???</a:t>
            </a:r>
          </a:p>
          <a:p>
            <a:pPr>
              <a:spcBef>
                <a:spcPct val="50000"/>
              </a:spcBef>
            </a:pPr>
            <a:r>
              <a:rPr lang="uk-UA" b="1" i="1"/>
              <a:t>Higgs boson???</a:t>
            </a:r>
            <a:endParaRPr lang="ru-RU" b="1" i="1"/>
          </a:p>
        </p:txBody>
      </p:sp>
      <p:sp>
        <p:nvSpPr>
          <p:cNvPr id="4153" name="Text Box 60"/>
          <p:cNvSpPr txBox="1">
            <a:spLocks noChangeArrowheads="1"/>
          </p:cNvSpPr>
          <p:nvPr/>
        </p:nvSpPr>
        <p:spPr bwMode="auto">
          <a:xfrm>
            <a:off x="1285875" y="1538288"/>
            <a:ext cx="3419475" cy="366712"/>
          </a:xfrm>
          <a:prstGeom prst="rect">
            <a:avLst/>
          </a:prstGeom>
          <a:noFill/>
          <a:ln w="9525">
            <a:noFill/>
            <a:miter lim="800000"/>
            <a:headEnd/>
            <a:tailEnd/>
          </a:ln>
        </p:spPr>
        <p:txBody>
          <a:bodyPr>
            <a:spAutoFit/>
          </a:bodyPr>
          <a:lstStyle/>
          <a:p>
            <a:pPr>
              <a:spcBef>
                <a:spcPct val="50000"/>
              </a:spcBef>
            </a:pPr>
            <a:r>
              <a:rPr lang="uk-UA">
                <a:solidFill>
                  <a:srgbClr val="C00000"/>
                </a:solidFill>
              </a:rPr>
              <a:t>Фундаментальні частинки</a:t>
            </a:r>
            <a:endParaRPr lang="ru-RU" b="1" i="1">
              <a:solidFill>
                <a:srgbClr val="C00000"/>
              </a:solidFill>
            </a:endParaRPr>
          </a:p>
        </p:txBody>
      </p:sp>
      <p:graphicFrame>
        <p:nvGraphicFramePr>
          <p:cNvPr id="4098" name="Object 63"/>
          <p:cNvGraphicFramePr>
            <a:graphicFrameLocks noGrp="1" noChangeAspect="1"/>
          </p:cNvGraphicFramePr>
          <p:nvPr>
            <p:ph sz="half" idx="2"/>
          </p:nvPr>
        </p:nvGraphicFramePr>
        <p:xfrm>
          <a:off x="746125" y="5949950"/>
          <a:ext cx="1108075" cy="268288"/>
        </p:xfrm>
        <a:graphic>
          <a:graphicData uri="http://schemas.openxmlformats.org/presentationml/2006/ole">
            <p:oleObj spid="_x0000_s4138" name="Equation" r:id="rId3" imgW="837836" imgH="203112" progId="">
              <p:embed/>
            </p:oleObj>
          </a:graphicData>
        </a:graphic>
      </p:graphicFrame>
      <p:sp>
        <p:nvSpPr>
          <p:cNvPr id="4154" name="Rectangle 65"/>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Заголовок 1"/>
          <p:cNvSpPr>
            <a:spLocks noGrp="1"/>
          </p:cNvSpPr>
          <p:nvPr>
            <p:ph type="title"/>
          </p:nvPr>
        </p:nvSpPr>
        <p:spPr>
          <a:xfrm>
            <a:off x="385763" y="0"/>
            <a:ext cx="8229600" cy="1143000"/>
          </a:xfrm>
        </p:spPr>
        <p:txBody>
          <a:bodyPr/>
          <a:lstStyle/>
          <a:p>
            <a:r>
              <a:rPr lang="uk-UA" b="1" i="1" dirty="0" smtClean="0">
                <a:latin typeface="Arial" pitchFamily="34" charset="0"/>
                <a:cs typeface="Arial" pitchFamily="34" charset="0"/>
              </a:rPr>
              <a:t>БУДОВА АТОМА</a:t>
            </a:r>
          </a:p>
        </p:txBody>
      </p:sp>
      <p:sp>
        <p:nvSpPr>
          <p:cNvPr id="129027" name="Содержимое 2"/>
          <p:cNvSpPr>
            <a:spLocks noGrp="1"/>
          </p:cNvSpPr>
          <p:nvPr>
            <p:ph idx="1"/>
          </p:nvPr>
        </p:nvSpPr>
        <p:spPr>
          <a:xfrm>
            <a:off x="482600" y="4229100"/>
            <a:ext cx="8204200" cy="1585913"/>
          </a:xfrm>
        </p:spPr>
        <p:txBody>
          <a:bodyPr>
            <a:normAutofit fontScale="85000" lnSpcReduction="20000"/>
          </a:bodyPr>
          <a:lstStyle/>
          <a:p>
            <a:pPr marL="0" indent="0" algn="just">
              <a:buFontTx/>
              <a:buNone/>
            </a:pPr>
            <a:r>
              <a:rPr lang="uk-UA" sz="1400" smtClean="0">
                <a:latin typeface="Times New Roman" pitchFamily="18" charset="0"/>
                <a:cs typeface="Times New Roman" pitchFamily="18" charset="0"/>
              </a:rPr>
              <a:t>Кварки, які є ферміонами, повинні підлягати принципу заборони Паулі і не </a:t>
            </a:r>
            <a:r>
              <a:rPr lang="uk-UA" sz="1400" i="1" smtClean="0">
                <a:latin typeface="Times New Roman" pitchFamily="18" charset="0"/>
                <a:cs typeface="Times New Roman" pitchFamily="18" charset="0"/>
              </a:rPr>
              <a:t>можуть об'єднуватися, якщо їх стани однакові</a:t>
            </a:r>
            <a:r>
              <a:rPr lang="uk-UA" sz="1400" smtClean="0">
                <a:latin typeface="Times New Roman" pitchFamily="18" charset="0"/>
                <a:cs typeface="Times New Roman" pitchFamily="18" charset="0"/>
              </a:rPr>
              <a:t>. А в баріонах і антибаріонах кварки одного аромату часто з’являються разом. Наприклад, протон утворюється комбінацією кварків, яка записується так: </a:t>
            </a:r>
            <a:r>
              <a:rPr lang="uk-UA" sz="1400" i="1" smtClean="0">
                <a:latin typeface="Times New Roman" pitchFamily="18" charset="0"/>
                <a:cs typeface="Times New Roman" pitchFamily="18" charset="0"/>
              </a:rPr>
              <a:t>uud</a:t>
            </a:r>
            <a:r>
              <a:rPr lang="uk-UA" sz="1400" smtClean="0">
                <a:latin typeface="Times New Roman" pitchFamily="18" charset="0"/>
                <a:cs typeface="Times New Roman" pitchFamily="18" charset="0"/>
              </a:rPr>
              <a:t>, нейтрон - </a:t>
            </a:r>
            <a:r>
              <a:rPr lang="uk-UA" sz="1400" i="1" smtClean="0">
                <a:latin typeface="Times New Roman" pitchFamily="18" charset="0"/>
                <a:cs typeface="Times New Roman" pitchFamily="18" charset="0"/>
              </a:rPr>
              <a:t>udd</a:t>
            </a:r>
            <a:r>
              <a:rPr lang="uk-UA" sz="1400" smtClean="0">
                <a:latin typeface="Times New Roman" pitchFamily="18" charset="0"/>
                <a:cs typeface="Times New Roman" pitchFamily="18" charset="0"/>
              </a:rPr>
              <a:t>. Здавалося б, порушується принцип заборони Паулі. Для усунення цієї суперечності було введено припущення, </a:t>
            </a:r>
            <a:r>
              <a:rPr lang="uk-UA" sz="1400" i="1" smtClean="0">
                <a:latin typeface="Times New Roman" pitchFamily="18" charset="0"/>
                <a:cs typeface="Times New Roman" pitchFamily="18" charset="0"/>
              </a:rPr>
              <a:t>що кварки одного аромату не ідентичні</a:t>
            </a:r>
            <a:r>
              <a:rPr lang="uk-UA" sz="1400" smtClean="0">
                <a:latin typeface="Times New Roman" pitchFamily="18" charset="0"/>
                <a:cs typeface="Times New Roman" pitchFamily="18" charset="0"/>
              </a:rPr>
              <a:t>, вони розрізняються характером взаємодії один з одним, і тому для їх опису ввели ще одне квантове число. Його назвали </a:t>
            </a:r>
            <a:r>
              <a:rPr lang="uk-UA" sz="1400" b="1" i="1" smtClean="0">
                <a:solidFill>
                  <a:srgbClr val="C00000"/>
                </a:solidFill>
                <a:latin typeface="Times New Roman" pitchFamily="18" charset="0"/>
                <a:cs typeface="Times New Roman" pitchFamily="18" charset="0"/>
              </a:rPr>
              <a:t>кольором.</a:t>
            </a:r>
            <a:r>
              <a:rPr lang="uk-UA" sz="1400" smtClean="0">
                <a:latin typeface="Times New Roman" pitchFamily="18" charset="0"/>
                <a:cs typeface="Times New Roman" pitchFamily="18" charset="0"/>
              </a:rPr>
              <a:t> Як «аромат» не має ніякого відношення до запаху, так і «колір» не має нічого спільного із загальноприйнятим значенням цього слова. </a:t>
            </a:r>
          </a:p>
          <a:p>
            <a:pPr marL="0" indent="0" algn="just">
              <a:buFontTx/>
              <a:buNone/>
            </a:pPr>
            <a:r>
              <a:rPr lang="uk-UA" sz="1400" smtClean="0">
                <a:latin typeface="Times New Roman" pitchFamily="18" charset="0"/>
                <a:cs typeface="Times New Roman" pitchFamily="18" charset="0"/>
              </a:rPr>
              <a:t>Таким чином, </a:t>
            </a:r>
            <a:r>
              <a:rPr lang="uk-UA" sz="1400" b="1" i="1" smtClean="0">
                <a:solidFill>
                  <a:srgbClr val="C00000"/>
                </a:solidFill>
                <a:latin typeface="Times New Roman" pitchFamily="18" charset="0"/>
                <a:cs typeface="Times New Roman" pitchFamily="18" charset="0"/>
              </a:rPr>
              <a:t>кварк кожного аромату може існувати у трьох кольорових станах</a:t>
            </a:r>
            <a:r>
              <a:rPr lang="uk-UA" sz="1400" b="1" i="1" smtClean="0">
                <a:solidFill>
                  <a:srgbClr val="FF0000"/>
                </a:solidFill>
                <a:latin typeface="Times New Roman" pitchFamily="18" charset="0"/>
                <a:cs typeface="Times New Roman" pitchFamily="18" charset="0"/>
              </a:rPr>
              <a:t>. </a:t>
            </a:r>
            <a:r>
              <a:rPr lang="uk-UA" sz="1400" smtClean="0">
                <a:latin typeface="Times New Roman" pitchFamily="18" charset="0"/>
                <a:cs typeface="Times New Roman" pitchFamily="18" charset="0"/>
              </a:rPr>
              <a:t>За кольори домовилися брати жовтий (</a:t>
            </a:r>
            <a:r>
              <a:rPr lang="uk-UA" sz="1400" i="1" smtClean="0">
                <a:latin typeface="Times New Roman" pitchFamily="18" charset="0"/>
                <a:cs typeface="Times New Roman" pitchFamily="18" charset="0"/>
              </a:rPr>
              <a:t>y</a:t>
            </a:r>
            <a:r>
              <a:rPr lang="uk-UA" sz="1400" smtClean="0">
                <a:latin typeface="Times New Roman" pitchFamily="18" charset="0"/>
                <a:cs typeface="Times New Roman" pitchFamily="18" charset="0"/>
              </a:rPr>
              <a:t>), синій (</a:t>
            </a:r>
            <a:r>
              <a:rPr lang="uk-UA" sz="1400" i="1" smtClean="0">
                <a:latin typeface="Times New Roman" pitchFamily="18" charset="0"/>
                <a:cs typeface="Times New Roman" pitchFamily="18" charset="0"/>
                <a:sym typeface="Symbol" pitchFamily="18" charset="2"/>
              </a:rPr>
              <a:t></a:t>
            </a:r>
            <a:r>
              <a:rPr lang="uk-UA" sz="1400" smtClean="0">
                <a:latin typeface="Times New Roman" pitchFamily="18" charset="0"/>
                <a:cs typeface="Times New Roman" pitchFamily="18" charset="0"/>
              </a:rPr>
              <a:t>) і червоний (</a:t>
            </a:r>
            <a:r>
              <a:rPr lang="uk-UA" sz="1400" i="1" smtClean="0">
                <a:latin typeface="Times New Roman" pitchFamily="18" charset="0"/>
                <a:cs typeface="Times New Roman" pitchFamily="18" charset="0"/>
              </a:rPr>
              <a:t>r</a:t>
            </a:r>
            <a:r>
              <a:rPr lang="uk-UA" sz="1400" smtClean="0">
                <a:latin typeface="Times New Roman" pitchFamily="18" charset="0"/>
                <a:cs typeface="Times New Roman" pitchFamily="18" charset="0"/>
              </a:rPr>
              <a:t>). Антикварки мають кольори, додаткові до білого, які називають </a:t>
            </a:r>
            <a:r>
              <a:rPr lang="uk-UA" sz="1400" i="1" smtClean="0">
                <a:latin typeface="Times New Roman" pitchFamily="18" charset="0"/>
                <a:cs typeface="Times New Roman" pitchFamily="18" charset="0"/>
              </a:rPr>
              <a:t>антикольорами</a:t>
            </a:r>
            <a:r>
              <a:rPr lang="uk-UA" sz="1400" smtClean="0">
                <a:latin typeface="Times New Roman" pitchFamily="18" charset="0"/>
                <a:cs typeface="Times New Roman" pitchFamily="18" charset="0"/>
              </a:rPr>
              <a:t> (</a:t>
            </a:r>
            <a:r>
              <a:rPr lang="uk-UA" sz="1400" i="1" smtClean="0">
                <a:latin typeface="Times New Roman" pitchFamily="18" charset="0"/>
                <a:cs typeface="Times New Roman" pitchFamily="18" charset="0"/>
              </a:rPr>
              <a:t>y, </a:t>
            </a:r>
            <a:r>
              <a:rPr lang="uk-UA" sz="1400" i="1" smtClean="0">
                <a:latin typeface="Times New Roman" pitchFamily="18" charset="0"/>
                <a:cs typeface="Times New Roman" pitchFamily="18" charset="0"/>
                <a:sym typeface="Symbol" pitchFamily="18" charset="2"/>
              </a:rPr>
              <a:t></a:t>
            </a:r>
            <a:r>
              <a:rPr lang="uk-UA" sz="1400" i="1" smtClean="0">
                <a:latin typeface="Times New Roman" pitchFamily="18" charset="0"/>
                <a:cs typeface="Times New Roman" pitchFamily="18" charset="0"/>
              </a:rPr>
              <a:t>, r)</a:t>
            </a:r>
            <a:r>
              <a:rPr lang="uk-UA" sz="1400" smtClean="0">
                <a:latin typeface="Times New Roman" pitchFamily="18" charset="0"/>
                <a:cs typeface="Times New Roman" pitchFamily="18" charset="0"/>
              </a:rPr>
              <a:t>.</a:t>
            </a:r>
          </a:p>
          <a:p>
            <a:pPr marL="0" indent="0" algn="just"/>
            <a:endParaRPr lang="uk-UA" sz="1400" smtClean="0">
              <a:latin typeface="Times New Roman" pitchFamily="18" charset="0"/>
              <a:cs typeface="Times New Roman" pitchFamily="18" charset="0"/>
            </a:endParaRPr>
          </a:p>
        </p:txBody>
      </p:sp>
      <p:grpSp>
        <p:nvGrpSpPr>
          <p:cNvPr id="2" name="Group 2"/>
          <p:cNvGrpSpPr>
            <a:grpSpLocks/>
          </p:cNvGrpSpPr>
          <p:nvPr/>
        </p:nvGrpSpPr>
        <p:grpSpPr bwMode="auto">
          <a:xfrm>
            <a:off x="1549400" y="1384300"/>
            <a:ext cx="5778500" cy="2578100"/>
            <a:chOff x="1479" y="3840"/>
            <a:chExt cx="6480" cy="3030"/>
          </a:xfrm>
        </p:grpSpPr>
        <p:sp>
          <p:nvSpPr>
            <p:cNvPr id="129031" name="Oval 3"/>
            <p:cNvSpPr>
              <a:spLocks noChangeArrowheads="1"/>
            </p:cNvSpPr>
            <p:nvPr/>
          </p:nvSpPr>
          <p:spPr bwMode="auto">
            <a:xfrm>
              <a:off x="3212" y="4238"/>
              <a:ext cx="2620" cy="2631"/>
            </a:xfrm>
            <a:prstGeom prst="ellipse">
              <a:avLst/>
            </a:prstGeom>
            <a:solidFill>
              <a:srgbClr val="FFFFFF"/>
            </a:solidFill>
            <a:ln w="9525">
              <a:solidFill>
                <a:srgbClr val="000000"/>
              </a:solidFill>
              <a:round/>
              <a:headEnd/>
              <a:tailEnd/>
            </a:ln>
          </p:spPr>
          <p:txBody>
            <a:bodyPr/>
            <a:lstStyle/>
            <a:p>
              <a:endParaRPr lang="uk-UA"/>
            </a:p>
          </p:txBody>
        </p:sp>
        <p:sp>
          <p:nvSpPr>
            <p:cNvPr id="129032" name="Oval 4"/>
            <p:cNvSpPr>
              <a:spLocks noChangeArrowheads="1"/>
            </p:cNvSpPr>
            <p:nvPr/>
          </p:nvSpPr>
          <p:spPr bwMode="auto">
            <a:xfrm>
              <a:off x="3286" y="5695"/>
              <a:ext cx="270" cy="272"/>
            </a:xfrm>
            <a:prstGeom prst="ellipse">
              <a:avLst/>
            </a:prstGeom>
            <a:solidFill>
              <a:srgbClr val="808080"/>
            </a:solidFill>
            <a:ln w="9525">
              <a:solidFill>
                <a:srgbClr val="000000"/>
              </a:solidFill>
              <a:round/>
              <a:headEnd/>
              <a:tailEnd/>
            </a:ln>
          </p:spPr>
          <p:txBody>
            <a:bodyPr/>
            <a:lstStyle/>
            <a:p>
              <a:endParaRPr lang="uk-UA"/>
            </a:p>
          </p:txBody>
        </p:sp>
        <p:sp>
          <p:nvSpPr>
            <p:cNvPr id="129033" name="Text Box 5"/>
            <p:cNvSpPr txBox="1">
              <a:spLocks noChangeArrowheads="1"/>
            </p:cNvSpPr>
            <p:nvPr/>
          </p:nvSpPr>
          <p:spPr bwMode="auto">
            <a:xfrm>
              <a:off x="3358" y="5651"/>
              <a:ext cx="163" cy="26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e</a:t>
              </a:r>
              <a:endParaRPr lang="uk-UA"/>
            </a:p>
          </p:txBody>
        </p:sp>
        <p:sp>
          <p:nvSpPr>
            <p:cNvPr id="129034" name="Oval 6"/>
            <p:cNvSpPr>
              <a:spLocks noChangeArrowheads="1"/>
            </p:cNvSpPr>
            <p:nvPr/>
          </p:nvSpPr>
          <p:spPr bwMode="auto">
            <a:xfrm>
              <a:off x="3877" y="4904"/>
              <a:ext cx="1303" cy="1310"/>
            </a:xfrm>
            <a:prstGeom prst="ellipse">
              <a:avLst/>
            </a:prstGeom>
            <a:solidFill>
              <a:srgbClr val="C0C0C0"/>
            </a:solidFill>
            <a:ln w="9525">
              <a:solidFill>
                <a:srgbClr val="000000"/>
              </a:solidFill>
              <a:round/>
              <a:headEnd/>
              <a:tailEnd/>
            </a:ln>
          </p:spPr>
          <p:txBody>
            <a:bodyPr/>
            <a:lstStyle/>
            <a:p>
              <a:endParaRPr lang="uk-UA"/>
            </a:p>
          </p:txBody>
        </p:sp>
        <p:sp>
          <p:nvSpPr>
            <p:cNvPr id="129035" name="Oval 7"/>
            <p:cNvSpPr>
              <a:spLocks noChangeArrowheads="1"/>
            </p:cNvSpPr>
            <p:nvPr/>
          </p:nvSpPr>
          <p:spPr bwMode="auto">
            <a:xfrm>
              <a:off x="3926" y="5065"/>
              <a:ext cx="603" cy="605"/>
            </a:xfrm>
            <a:prstGeom prst="ellipse">
              <a:avLst/>
            </a:prstGeom>
            <a:solidFill>
              <a:srgbClr val="969696"/>
            </a:solidFill>
            <a:ln w="9525">
              <a:solidFill>
                <a:srgbClr val="000000"/>
              </a:solidFill>
              <a:round/>
              <a:headEnd/>
              <a:tailEnd/>
            </a:ln>
          </p:spPr>
          <p:txBody>
            <a:bodyPr/>
            <a:lstStyle/>
            <a:p>
              <a:endParaRPr lang="uk-UA"/>
            </a:p>
          </p:txBody>
        </p:sp>
        <p:sp>
          <p:nvSpPr>
            <p:cNvPr id="129036" name="Oval 8"/>
            <p:cNvSpPr>
              <a:spLocks noChangeArrowheads="1"/>
            </p:cNvSpPr>
            <p:nvPr/>
          </p:nvSpPr>
          <p:spPr bwMode="auto">
            <a:xfrm>
              <a:off x="4529" y="5065"/>
              <a:ext cx="601" cy="605"/>
            </a:xfrm>
            <a:prstGeom prst="ellipse">
              <a:avLst/>
            </a:prstGeom>
            <a:solidFill>
              <a:srgbClr val="969696"/>
            </a:solidFill>
            <a:ln w="9525">
              <a:solidFill>
                <a:srgbClr val="000000"/>
              </a:solidFill>
              <a:round/>
              <a:headEnd/>
              <a:tailEnd/>
            </a:ln>
          </p:spPr>
          <p:txBody>
            <a:bodyPr/>
            <a:lstStyle/>
            <a:p>
              <a:endParaRPr lang="uk-UA"/>
            </a:p>
          </p:txBody>
        </p:sp>
        <p:grpSp>
          <p:nvGrpSpPr>
            <p:cNvPr id="3" name="Group 9"/>
            <p:cNvGrpSpPr>
              <a:grpSpLocks/>
            </p:cNvGrpSpPr>
            <p:nvPr/>
          </p:nvGrpSpPr>
          <p:grpSpPr bwMode="auto">
            <a:xfrm>
              <a:off x="4700" y="5074"/>
              <a:ext cx="270" cy="275"/>
              <a:chOff x="6225" y="9822"/>
              <a:chExt cx="330" cy="333"/>
            </a:xfrm>
          </p:grpSpPr>
          <p:sp>
            <p:nvSpPr>
              <p:cNvPr id="129071" name="Oval 10"/>
              <p:cNvSpPr>
                <a:spLocks noChangeArrowheads="1"/>
              </p:cNvSpPr>
              <p:nvPr/>
            </p:nvSpPr>
            <p:spPr bwMode="auto">
              <a:xfrm>
                <a:off x="6225" y="9825"/>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72" name="Text Box 11"/>
              <p:cNvSpPr txBox="1">
                <a:spLocks noChangeArrowheads="1"/>
              </p:cNvSpPr>
              <p:nvPr/>
            </p:nvSpPr>
            <p:spPr bwMode="auto">
              <a:xfrm>
                <a:off x="6315" y="9822"/>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u</a:t>
                </a:r>
                <a:endParaRPr lang="uk-UA"/>
              </a:p>
            </p:txBody>
          </p:sp>
        </p:grpSp>
        <p:grpSp>
          <p:nvGrpSpPr>
            <p:cNvPr id="4" name="Group 12"/>
            <p:cNvGrpSpPr>
              <a:grpSpLocks/>
            </p:cNvGrpSpPr>
            <p:nvPr/>
          </p:nvGrpSpPr>
          <p:grpSpPr bwMode="auto">
            <a:xfrm>
              <a:off x="4564" y="5289"/>
              <a:ext cx="269" cy="275"/>
              <a:chOff x="7215" y="10677"/>
              <a:chExt cx="330" cy="333"/>
            </a:xfrm>
          </p:grpSpPr>
          <p:sp>
            <p:nvSpPr>
              <p:cNvPr id="129069" name="Oval 13"/>
              <p:cNvSpPr>
                <a:spLocks noChangeArrowheads="1"/>
              </p:cNvSpPr>
              <p:nvPr/>
            </p:nvSpPr>
            <p:spPr bwMode="auto">
              <a:xfrm>
                <a:off x="7215" y="10680"/>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70" name="Text Box 14"/>
              <p:cNvSpPr txBox="1">
                <a:spLocks noChangeArrowheads="1"/>
              </p:cNvSpPr>
              <p:nvPr/>
            </p:nvSpPr>
            <p:spPr bwMode="auto">
              <a:xfrm>
                <a:off x="7290" y="10677"/>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d</a:t>
                </a:r>
                <a:endParaRPr lang="uk-UA"/>
              </a:p>
            </p:txBody>
          </p:sp>
        </p:grpSp>
        <p:grpSp>
          <p:nvGrpSpPr>
            <p:cNvPr id="5" name="Group 15"/>
            <p:cNvGrpSpPr>
              <a:grpSpLocks/>
            </p:cNvGrpSpPr>
            <p:nvPr/>
          </p:nvGrpSpPr>
          <p:grpSpPr bwMode="auto">
            <a:xfrm>
              <a:off x="4836" y="5309"/>
              <a:ext cx="270" cy="275"/>
              <a:chOff x="7215" y="10677"/>
              <a:chExt cx="330" cy="333"/>
            </a:xfrm>
          </p:grpSpPr>
          <p:sp>
            <p:nvSpPr>
              <p:cNvPr id="129067" name="Oval 16"/>
              <p:cNvSpPr>
                <a:spLocks noChangeArrowheads="1"/>
              </p:cNvSpPr>
              <p:nvPr/>
            </p:nvSpPr>
            <p:spPr bwMode="auto">
              <a:xfrm>
                <a:off x="7215" y="10680"/>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68" name="Text Box 17"/>
              <p:cNvSpPr txBox="1">
                <a:spLocks noChangeArrowheads="1"/>
              </p:cNvSpPr>
              <p:nvPr/>
            </p:nvSpPr>
            <p:spPr bwMode="auto">
              <a:xfrm>
                <a:off x="7290" y="10677"/>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d</a:t>
                </a:r>
                <a:endParaRPr lang="uk-UA"/>
              </a:p>
            </p:txBody>
          </p:sp>
        </p:grpSp>
        <p:sp>
          <p:nvSpPr>
            <p:cNvPr id="129040" name="Oval 18"/>
            <p:cNvSpPr>
              <a:spLocks noChangeArrowheads="1"/>
            </p:cNvSpPr>
            <p:nvPr/>
          </p:nvSpPr>
          <p:spPr bwMode="auto">
            <a:xfrm>
              <a:off x="4006" y="5047"/>
              <a:ext cx="271" cy="272"/>
            </a:xfrm>
            <a:prstGeom prst="ellipse">
              <a:avLst/>
            </a:prstGeom>
            <a:solidFill>
              <a:srgbClr val="808080"/>
            </a:solidFill>
            <a:ln w="9525">
              <a:solidFill>
                <a:srgbClr val="000000"/>
              </a:solidFill>
              <a:round/>
              <a:headEnd/>
              <a:tailEnd/>
            </a:ln>
          </p:spPr>
          <p:txBody>
            <a:bodyPr/>
            <a:lstStyle/>
            <a:p>
              <a:endParaRPr lang="uk-UA"/>
            </a:p>
          </p:txBody>
        </p:sp>
        <p:sp>
          <p:nvSpPr>
            <p:cNvPr id="129041" name="Text Box 19"/>
            <p:cNvSpPr txBox="1">
              <a:spLocks noChangeArrowheads="1"/>
            </p:cNvSpPr>
            <p:nvPr/>
          </p:nvSpPr>
          <p:spPr bwMode="auto">
            <a:xfrm>
              <a:off x="4079" y="5045"/>
              <a:ext cx="133" cy="237"/>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u</a:t>
              </a:r>
              <a:endParaRPr lang="uk-UA"/>
            </a:p>
          </p:txBody>
        </p:sp>
        <p:grpSp>
          <p:nvGrpSpPr>
            <p:cNvPr id="6" name="Group 20"/>
            <p:cNvGrpSpPr>
              <a:grpSpLocks/>
            </p:cNvGrpSpPr>
            <p:nvPr/>
          </p:nvGrpSpPr>
          <p:grpSpPr bwMode="auto">
            <a:xfrm>
              <a:off x="4012" y="5356"/>
              <a:ext cx="271" cy="274"/>
              <a:chOff x="6225" y="9822"/>
              <a:chExt cx="330" cy="333"/>
            </a:xfrm>
          </p:grpSpPr>
          <p:sp>
            <p:nvSpPr>
              <p:cNvPr id="129065" name="Oval 21"/>
              <p:cNvSpPr>
                <a:spLocks noChangeArrowheads="1"/>
              </p:cNvSpPr>
              <p:nvPr/>
            </p:nvSpPr>
            <p:spPr bwMode="auto">
              <a:xfrm>
                <a:off x="6225" y="9825"/>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66" name="Text Box 22"/>
              <p:cNvSpPr txBox="1">
                <a:spLocks noChangeArrowheads="1"/>
              </p:cNvSpPr>
              <p:nvPr/>
            </p:nvSpPr>
            <p:spPr bwMode="auto">
              <a:xfrm>
                <a:off x="6315" y="9822"/>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u</a:t>
                </a:r>
                <a:endParaRPr lang="uk-UA"/>
              </a:p>
            </p:txBody>
          </p:sp>
        </p:grpSp>
        <p:grpSp>
          <p:nvGrpSpPr>
            <p:cNvPr id="7" name="Group 23"/>
            <p:cNvGrpSpPr>
              <a:grpSpLocks/>
            </p:cNvGrpSpPr>
            <p:nvPr/>
          </p:nvGrpSpPr>
          <p:grpSpPr bwMode="auto">
            <a:xfrm>
              <a:off x="4231" y="5208"/>
              <a:ext cx="270" cy="274"/>
              <a:chOff x="7215" y="10677"/>
              <a:chExt cx="330" cy="333"/>
            </a:xfrm>
          </p:grpSpPr>
          <p:sp>
            <p:nvSpPr>
              <p:cNvPr id="129063" name="Oval 24"/>
              <p:cNvSpPr>
                <a:spLocks noChangeArrowheads="1"/>
              </p:cNvSpPr>
              <p:nvPr/>
            </p:nvSpPr>
            <p:spPr bwMode="auto">
              <a:xfrm>
                <a:off x="7215" y="10680"/>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64" name="Text Box 25"/>
              <p:cNvSpPr txBox="1">
                <a:spLocks noChangeArrowheads="1"/>
              </p:cNvSpPr>
              <p:nvPr/>
            </p:nvSpPr>
            <p:spPr bwMode="auto">
              <a:xfrm>
                <a:off x="7290" y="10677"/>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d</a:t>
                </a:r>
                <a:endParaRPr lang="uk-UA"/>
              </a:p>
            </p:txBody>
          </p:sp>
        </p:grpSp>
        <p:sp>
          <p:nvSpPr>
            <p:cNvPr id="129044" name="Oval 26"/>
            <p:cNvSpPr>
              <a:spLocks noChangeArrowheads="1"/>
            </p:cNvSpPr>
            <p:nvPr/>
          </p:nvSpPr>
          <p:spPr bwMode="auto">
            <a:xfrm>
              <a:off x="4246" y="5596"/>
              <a:ext cx="602" cy="605"/>
            </a:xfrm>
            <a:prstGeom prst="ellipse">
              <a:avLst/>
            </a:prstGeom>
            <a:solidFill>
              <a:srgbClr val="969696"/>
            </a:solidFill>
            <a:ln w="9525">
              <a:solidFill>
                <a:srgbClr val="000000"/>
              </a:solidFill>
              <a:round/>
              <a:headEnd/>
              <a:tailEnd/>
            </a:ln>
          </p:spPr>
          <p:txBody>
            <a:bodyPr/>
            <a:lstStyle/>
            <a:p>
              <a:endParaRPr lang="uk-UA"/>
            </a:p>
          </p:txBody>
        </p:sp>
        <p:grpSp>
          <p:nvGrpSpPr>
            <p:cNvPr id="8" name="Group 27"/>
            <p:cNvGrpSpPr>
              <a:grpSpLocks/>
            </p:cNvGrpSpPr>
            <p:nvPr/>
          </p:nvGrpSpPr>
          <p:grpSpPr bwMode="auto">
            <a:xfrm>
              <a:off x="4418" y="5606"/>
              <a:ext cx="270" cy="274"/>
              <a:chOff x="6225" y="9822"/>
              <a:chExt cx="330" cy="333"/>
            </a:xfrm>
          </p:grpSpPr>
          <p:sp>
            <p:nvSpPr>
              <p:cNvPr id="129061" name="Oval 28"/>
              <p:cNvSpPr>
                <a:spLocks noChangeArrowheads="1"/>
              </p:cNvSpPr>
              <p:nvPr/>
            </p:nvSpPr>
            <p:spPr bwMode="auto">
              <a:xfrm>
                <a:off x="6225" y="9825"/>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62" name="Text Box 29"/>
              <p:cNvSpPr txBox="1">
                <a:spLocks noChangeArrowheads="1"/>
              </p:cNvSpPr>
              <p:nvPr/>
            </p:nvSpPr>
            <p:spPr bwMode="auto">
              <a:xfrm>
                <a:off x="6315" y="9822"/>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u</a:t>
                </a:r>
                <a:endParaRPr lang="uk-UA"/>
              </a:p>
            </p:txBody>
          </p:sp>
        </p:grpSp>
        <p:grpSp>
          <p:nvGrpSpPr>
            <p:cNvPr id="9" name="Group 30"/>
            <p:cNvGrpSpPr>
              <a:grpSpLocks/>
            </p:cNvGrpSpPr>
            <p:nvPr/>
          </p:nvGrpSpPr>
          <p:grpSpPr bwMode="auto">
            <a:xfrm>
              <a:off x="4270" y="5841"/>
              <a:ext cx="271" cy="274"/>
              <a:chOff x="7215" y="10677"/>
              <a:chExt cx="330" cy="333"/>
            </a:xfrm>
          </p:grpSpPr>
          <p:sp>
            <p:nvSpPr>
              <p:cNvPr id="129059" name="Oval 31"/>
              <p:cNvSpPr>
                <a:spLocks noChangeArrowheads="1"/>
              </p:cNvSpPr>
              <p:nvPr/>
            </p:nvSpPr>
            <p:spPr bwMode="auto">
              <a:xfrm>
                <a:off x="7215" y="10680"/>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60" name="Text Box 32"/>
              <p:cNvSpPr txBox="1">
                <a:spLocks noChangeArrowheads="1"/>
              </p:cNvSpPr>
              <p:nvPr/>
            </p:nvSpPr>
            <p:spPr bwMode="auto">
              <a:xfrm>
                <a:off x="7290" y="10677"/>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d</a:t>
                </a:r>
                <a:endParaRPr lang="uk-UA"/>
              </a:p>
            </p:txBody>
          </p:sp>
        </p:grpSp>
        <p:grpSp>
          <p:nvGrpSpPr>
            <p:cNvPr id="10" name="Group 33"/>
            <p:cNvGrpSpPr>
              <a:grpSpLocks/>
            </p:cNvGrpSpPr>
            <p:nvPr/>
          </p:nvGrpSpPr>
          <p:grpSpPr bwMode="auto">
            <a:xfrm>
              <a:off x="4553" y="5841"/>
              <a:ext cx="270" cy="274"/>
              <a:chOff x="7215" y="10677"/>
              <a:chExt cx="330" cy="333"/>
            </a:xfrm>
          </p:grpSpPr>
          <p:sp>
            <p:nvSpPr>
              <p:cNvPr id="129057" name="Oval 34"/>
              <p:cNvSpPr>
                <a:spLocks noChangeArrowheads="1"/>
              </p:cNvSpPr>
              <p:nvPr/>
            </p:nvSpPr>
            <p:spPr bwMode="auto">
              <a:xfrm>
                <a:off x="7215" y="10680"/>
                <a:ext cx="330" cy="330"/>
              </a:xfrm>
              <a:prstGeom prst="ellipse">
                <a:avLst/>
              </a:prstGeom>
              <a:solidFill>
                <a:srgbClr val="808080"/>
              </a:solidFill>
              <a:ln w="9525">
                <a:solidFill>
                  <a:srgbClr val="000000"/>
                </a:solidFill>
                <a:round/>
                <a:headEnd/>
                <a:tailEnd/>
              </a:ln>
            </p:spPr>
            <p:txBody>
              <a:bodyPr/>
              <a:lstStyle/>
              <a:p>
                <a:endParaRPr lang="uk-UA"/>
              </a:p>
            </p:txBody>
          </p:sp>
          <p:sp>
            <p:nvSpPr>
              <p:cNvPr id="129058" name="Text Box 35"/>
              <p:cNvSpPr txBox="1">
                <a:spLocks noChangeArrowheads="1"/>
              </p:cNvSpPr>
              <p:nvPr/>
            </p:nvSpPr>
            <p:spPr bwMode="auto">
              <a:xfrm>
                <a:off x="7290" y="10677"/>
                <a:ext cx="180" cy="270"/>
              </a:xfrm>
              <a:prstGeom prst="rect">
                <a:avLst/>
              </a:prstGeom>
              <a:noFill/>
              <a:ln w="9525">
                <a:noFill/>
                <a:miter lim="800000"/>
                <a:headEnd/>
                <a:tailEnd/>
              </a:ln>
            </p:spPr>
            <p:txBody>
              <a:bodyPr lIns="0" tIns="0" rIns="0" bIns="0"/>
              <a:lstStyle/>
              <a:p>
                <a:pPr>
                  <a:spcAft>
                    <a:spcPts val="1000"/>
                  </a:spcAft>
                </a:pPr>
                <a:r>
                  <a:rPr lang="en-US" sz="1400">
                    <a:latin typeface="Times New Roman" pitchFamily="18" charset="0"/>
                  </a:rPr>
                  <a:t>d</a:t>
                </a:r>
                <a:endParaRPr lang="uk-UA"/>
              </a:p>
            </p:txBody>
          </p:sp>
        </p:grpSp>
        <p:sp>
          <p:nvSpPr>
            <p:cNvPr id="129048" name="Line 36"/>
            <p:cNvSpPr>
              <a:spLocks noChangeShapeType="1"/>
            </p:cNvSpPr>
            <p:nvPr/>
          </p:nvSpPr>
          <p:spPr bwMode="auto">
            <a:xfrm flipV="1">
              <a:off x="4859" y="4449"/>
              <a:ext cx="1317" cy="877"/>
            </a:xfrm>
            <a:prstGeom prst="line">
              <a:avLst/>
            </a:prstGeom>
            <a:noFill/>
            <a:ln w="9525">
              <a:solidFill>
                <a:srgbClr val="000000"/>
              </a:solidFill>
              <a:round/>
              <a:headEnd type="triangle" w="sm" len="med"/>
              <a:tailEnd/>
            </a:ln>
          </p:spPr>
          <p:txBody>
            <a:bodyPr/>
            <a:lstStyle/>
            <a:p>
              <a:endParaRPr lang="ru-RU"/>
            </a:p>
          </p:txBody>
        </p:sp>
        <p:sp>
          <p:nvSpPr>
            <p:cNvPr id="129049" name="Text Box 37"/>
            <p:cNvSpPr txBox="1">
              <a:spLocks noChangeArrowheads="1"/>
            </p:cNvSpPr>
            <p:nvPr/>
          </p:nvSpPr>
          <p:spPr bwMode="auto">
            <a:xfrm>
              <a:off x="6440" y="4095"/>
              <a:ext cx="1519" cy="686"/>
            </a:xfrm>
            <a:prstGeom prst="rect">
              <a:avLst/>
            </a:prstGeom>
            <a:solidFill>
              <a:srgbClr val="FFFFFF"/>
            </a:solidFill>
            <a:ln w="9525">
              <a:noFill/>
              <a:miter lim="800000"/>
              <a:headEnd/>
              <a:tailEnd/>
            </a:ln>
          </p:spPr>
          <p:txBody>
            <a:bodyPr lIns="0" tIns="0" rIns="0" bIns="0"/>
            <a:lstStyle/>
            <a:p>
              <a:pPr>
                <a:spcAft>
                  <a:spcPts val="1000"/>
                </a:spcAft>
              </a:pPr>
              <a:r>
                <a:rPr lang="en-US" sz="1400" i="1">
                  <a:latin typeface="Times New Roman" pitchFamily="18" charset="0"/>
                </a:rPr>
                <a:t>n</a:t>
              </a:r>
              <a:r>
                <a:rPr lang="uk-UA" sz="1400" i="1">
                  <a:latin typeface="Times New Roman" pitchFamily="18" charset="0"/>
                </a:rPr>
                <a:t> </a:t>
              </a:r>
              <a:endParaRPr lang="en-US" sz="1400" i="1">
                <a:latin typeface="Times New Roman" pitchFamily="18" charset="0"/>
              </a:endParaRPr>
            </a:p>
            <a:p>
              <a:pPr>
                <a:spcAft>
                  <a:spcPts val="1000"/>
                </a:spcAft>
              </a:pPr>
              <a:r>
                <a:rPr lang="en-US" sz="1100" i="1">
                  <a:latin typeface="Times New Roman" pitchFamily="18" charset="0"/>
                </a:rPr>
                <a:t>R</a:t>
              </a:r>
              <a:r>
                <a:rPr lang="en-US" sz="1100">
                  <a:latin typeface="Times New Roman" pitchFamily="18" charset="0"/>
                </a:rPr>
                <a:t>&lt;10</a:t>
              </a:r>
              <a:r>
                <a:rPr lang="en-US" sz="1100" baseline="30000">
                  <a:latin typeface="Times New Roman" pitchFamily="18" charset="0"/>
                </a:rPr>
                <a:t>-15</a:t>
              </a:r>
              <a:r>
                <a:rPr lang="en-US" sz="1400" baseline="30000">
                  <a:latin typeface="Times New Roman" pitchFamily="18" charset="0"/>
                </a:rPr>
                <a:t> </a:t>
              </a:r>
              <a:r>
                <a:rPr lang="ru-RU" sz="1100">
                  <a:latin typeface="Times New Roman" pitchFamily="18" charset="0"/>
                </a:rPr>
                <a:t>м</a:t>
              </a:r>
              <a:endParaRPr lang="uk-UA"/>
            </a:p>
          </p:txBody>
        </p:sp>
        <p:sp>
          <p:nvSpPr>
            <p:cNvPr id="129050" name="Line 38"/>
            <p:cNvSpPr>
              <a:spLocks noChangeShapeType="1"/>
            </p:cNvSpPr>
            <p:nvPr/>
          </p:nvSpPr>
          <p:spPr bwMode="auto">
            <a:xfrm flipH="1" flipV="1">
              <a:off x="2778" y="4417"/>
              <a:ext cx="1256" cy="925"/>
            </a:xfrm>
            <a:prstGeom prst="line">
              <a:avLst/>
            </a:prstGeom>
            <a:noFill/>
            <a:ln w="9525">
              <a:solidFill>
                <a:srgbClr val="000000"/>
              </a:solidFill>
              <a:round/>
              <a:headEnd type="triangle" w="sm" len="med"/>
              <a:tailEnd type="none" w="sm" len="med"/>
            </a:ln>
          </p:spPr>
          <p:txBody>
            <a:bodyPr/>
            <a:lstStyle/>
            <a:p>
              <a:endParaRPr lang="ru-RU"/>
            </a:p>
          </p:txBody>
        </p:sp>
        <p:sp>
          <p:nvSpPr>
            <p:cNvPr id="129051" name="Line 39"/>
            <p:cNvSpPr>
              <a:spLocks noChangeShapeType="1"/>
            </p:cNvSpPr>
            <p:nvPr/>
          </p:nvSpPr>
          <p:spPr bwMode="auto">
            <a:xfrm flipH="1">
              <a:off x="2611" y="4433"/>
              <a:ext cx="372" cy="0"/>
            </a:xfrm>
            <a:prstGeom prst="line">
              <a:avLst/>
            </a:prstGeom>
            <a:noFill/>
            <a:ln w="9525">
              <a:solidFill>
                <a:srgbClr val="000000"/>
              </a:solidFill>
              <a:round/>
              <a:headEnd/>
              <a:tailEnd/>
            </a:ln>
          </p:spPr>
          <p:txBody>
            <a:bodyPr/>
            <a:lstStyle/>
            <a:p>
              <a:endParaRPr lang="ru-RU"/>
            </a:p>
          </p:txBody>
        </p:sp>
        <p:sp>
          <p:nvSpPr>
            <p:cNvPr id="129052" name="Text Box 40"/>
            <p:cNvSpPr txBox="1">
              <a:spLocks noChangeArrowheads="1"/>
            </p:cNvSpPr>
            <p:nvPr/>
          </p:nvSpPr>
          <p:spPr bwMode="auto">
            <a:xfrm>
              <a:off x="1882" y="3840"/>
              <a:ext cx="1752" cy="702"/>
            </a:xfrm>
            <a:prstGeom prst="rect">
              <a:avLst/>
            </a:prstGeom>
            <a:solidFill>
              <a:srgbClr val="FFFFFF"/>
            </a:solidFill>
            <a:ln w="9525">
              <a:noFill/>
              <a:miter lim="800000"/>
              <a:headEnd/>
              <a:tailEnd/>
            </a:ln>
          </p:spPr>
          <p:txBody>
            <a:bodyPr lIns="0" tIns="0" rIns="0" bIns="0"/>
            <a:lstStyle/>
            <a:p>
              <a:pPr>
                <a:spcAft>
                  <a:spcPts val="1000"/>
                </a:spcAft>
              </a:pPr>
              <a:r>
                <a:rPr lang="en-US" sz="1400">
                  <a:latin typeface="Times New Roman" pitchFamily="18" charset="0"/>
                </a:rPr>
                <a:t>        </a:t>
              </a:r>
              <a:r>
                <a:rPr lang="en-US" sz="1400" i="1">
                  <a:latin typeface="Times New Roman" pitchFamily="18" charset="0"/>
                </a:rPr>
                <a:t>p</a:t>
              </a:r>
              <a:r>
                <a:rPr lang="en-US" sz="1100" i="1">
                  <a:latin typeface="Times New Roman" pitchFamily="18" charset="0"/>
                </a:rPr>
                <a:t> </a:t>
              </a:r>
            </a:p>
            <a:p>
              <a:pPr>
                <a:spcAft>
                  <a:spcPts val="1000"/>
                </a:spcAft>
              </a:pPr>
              <a:r>
                <a:rPr lang="en-US" sz="1100">
                  <a:latin typeface="Times New Roman" pitchFamily="18" charset="0"/>
                </a:rPr>
                <a:t>      </a:t>
              </a:r>
              <a:r>
                <a:rPr lang="en-US" sz="1100" i="1">
                  <a:latin typeface="Times New Roman" pitchFamily="18" charset="0"/>
                </a:rPr>
                <a:t>R</a:t>
              </a:r>
              <a:r>
                <a:rPr lang="en-US" sz="1100">
                  <a:latin typeface="Times New Roman" pitchFamily="18" charset="0"/>
                </a:rPr>
                <a:t>&lt;10</a:t>
              </a:r>
              <a:r>
                <a:rPr lang="en-US" sz="1100" baseline="30000">
                  <a:latin typeface="Times New Roman" pitchFamily="18" charset="0"/>
                </a:rPr>
                <a:t>-15</a:t>
              </a:r>
              <a:r>
                <a:rPr lang="en-US" sz="1400" baseline="30000">
                  <a:latin typeface="Times New Roman" pitchFamily="18" charset="0"/>
                </a:rPr>
                <a:t> </a:t>
              </a:r>
              <a:r>
                <a:rPr lang="ru-RU" sz="1100">
                  <a:latin typeface="Times New Roman" pitchFamily="18" charset="0"/>
                </a:rPr>
                <a:t>м</a:t>
              </a:r>
              <a:endParaRPr lang="en-US" sz="1400">
                <a:latin typeface="Times New Roman" pitchFamily="18" charset="0"/>
              </a:endParaRPr>
            </a:p>
            <a:p>
              <a:endParaRPr lang="uk-UA"/>
            </a:p>
          </p:txBody>
        </p:sp>
        <p:sp>
          <p:nvSpPr>
            <p:cNvPr id="129053" name="Text Box 41"/>
            <p:cNvSpPr txBox="1">
              <a:spLocks noChangeArrowheads="1"/>
            </p:cNvSpPr>
            <p:nvPr/>
          </p:nvSpPr>
          <p:spPr bwMode="auto">
            <a:xfrm>
              <a:off x="1479" y="6184"/>
              <a:ext cx="1519" cy="686"/>
            </a:xfrm>
            <a:prstGeom prst="rect">
              <a:avLst/>
            </a:prstGeom>
            <a:solidFill>
              <a:srgbClr val="FFFFFF"/>
            </a:solidFill>
            <a:ln w="9525">
              <a:noFill/>
              <a:miter lim="800000"/>
              <a:headEnd/>
              <a:tailEnd/>
            </a:ln>
          </p:spPr>
          <p:txBody>
            <a:bodyPr lIns="0" tIns="0" rIns="0" bIns="0"/>
            <a:lstStyle/>
            <a:p>
              <a:pPr>
                <a:spcAft>
                  <a:spcPts val="1000"/>
                </a:spcAft>
              </a:pPr>
              <a:r>
                <a:rPr lang="en-US" sz="1100">
                  <a:latin typeface="Times New Roman" pitchFamily="18" charset="0"/>
                </a:rPr>
                <a:t>   </a:t>
              </a:r>
              <a:r>
                <a:rPr lang="ru-RU" sz="1100">
                  <a:latin typeface="Times New Roman" pitchFamily="18" charset="0"/>
                </a:rPr>
                <a:t>Атом</a:t>
              </a:r>
              <a:r>
                <a:rPr lang="uk-UA" sz="1100">
                  <a:latin typeface="Times New Roman" pitchFamily="18" charset="0"/>
                </a:rPr>
                <a:t> </a:t>
              </a:r>
              <a:endParaRPr lang="en-US" sz="1100">
                <a:latin typeface="Times New Roman" pitchFamily="18" charset="0"/>
              </a:endParaRPr>
            </a:p>
            <a:p>
              <a:pPr>
                <a:spcAft>
                  <a:spcPts val="1000"/>
                </a:spcAft>
              </a:pPr>
              <a:r>
                <a:rPr lang="en-US" sz="1100" i="1">
                  <a:latin typeface="Times New Roman" pitchFamily="18" charset="0"/>
                </a:rPr>
                <a:t>R</a:t>
              </a:r>
              <a:r>
                <a:rPr lang="en-US" sz="1100">
                  <a:latin typeface="Times New Roman" pitchFamily="18" charset="0"/>
                </a:rPr>
                <a:t>~10</a:t>
              </a:r>
              <a:r>
                <a:rPr lang="en-US" sz="1100" baseline="30000">
                  <a:latin typeface="Times New Roman" pitchFamily="18" charset="0"/>
                </a:rPr>
                <a:t>-10</a:t>
              </a:r>
              <a:r>
                <a:rPr lang="en-US" sz="1400" baseline="30000">
                  <a:latin typeface="Times New Roman" pitchFamily="18" charset="0"/>
                </a:rPr>
                <a:t> </a:t>
              </a:r>
              <a:r>
                <a:rPr lang="ru-RU" sz="1100">
                  <a:latin typeface="Times New Roman" pitchFamily="18" charset="0"/>
                </a:rPr>
                <a:t>м</a:t>
              </a:r>
              <a:endParaRPr lang="uk-UA"/>
            </a:p>
          </p:txBody>
        </p:sp>
        <p:sp>
          <p:nvSpPr>
            <p:cNvPr id="129054" name="Text Box 42"/>
            <p:cNvSpPr txBox="1">
              <a:spLocks noChangeArrowheads="1"/>
            </p:cNvSpPr>
            <p:nvPr/>
          </p:nvSpPr>
          <p:spPr bwMode="auto">
            <a:xfrm>
              <a:off x="6254" y="6105"/>
              <a:ext cx="1519" cy="685"/>
            </a:xfrm>
            <a:prstGeom prst="rect">
              <a:avLst/>
            </a:prstGeom>
            <a:solidFill>
              <a:srgbClr val="FFFFFF"/>
            </a:solidFill>
            <a:ln w="9525">
              <a:noFill/>
              <a:miter lim="800000"/>
              <a:headEnd/>
              <a:tailEnd/>
            </a:ln>
          </p:spPr>
          <p:txBody>
            <a:bodyPr lIns="0" tIns="0" rIns="0" bIns="0"/>
            <a:lstStyle/>
            <a:p>
              <a:pPr>
                <a:spcAft>
                  <a:spcPts val="1000"/>
                </a:spcAft>
              </a:pPr>
              <a:r>
                <a:rPr lang="en-US" sz="1100">
                  <a:latin typeface="Times New Roman" pitchFamily="18" charset="0"/>
                </a:rPr>
                <a:t>   </a:t>
              </a:r>
              <a:r>
                <a:rPr lang="ru-RU" sz="1100">
                  <a:latin typeface="Times New Roman" pitchFamily="18" charset="0"/>
                </a:rPr>
                <a:t>Ядро</a:t>
              </a:r>
              <a:r>
                <a:rPr lang="uk-UA" sz="1100">
                  <a:latin typeface="Times New Roman" pitchFamily="18" charset="0"/>
                </a:rPr>
                <a:t> </a:t>
              </a:r>
              <a:endParaRPr lang="en-US" sz="1100">
                <a:latin typeface="Times New Roman" pitchFamily="18" charset="0"/>
              </a:endParaRPr>
            </a:p>
            <a:p>
              <a:pPr>
                <a:spcAft>
                  <a:spcPts val="1000"/>
                </a:spcAft>
              </a:pPr>
              <a:r>
                <a:rPr lang="en-US" sz="1100" i="1">
                  <a:latin typeface="Times New Roman" pitchFamily="18" charset="0"/>
                </a:rPr>
                <a:t>R</a:t>
              </a:r>
              <a:r>
                <a:rPr lang="en-US" sz="1100">
                  <a:latin typeface="Times New Roman" pitchFamily="18" charset="0"/>
                </a:rPr>
                <a:t>~10</a:t>
              </a:r>
              <a:r>
                <a:rPr lang="en-US" sz="1100" baseline="30000">
                  <a:latin typeface="Times New Roman" pitchFamily="18" charset="0"/>
                </a:rPr>
                <a:t>-1</a:t>
              </a:r>
              <a:r>
                <a:rPr lang="ru-RU" sz="1100" baseline="30000">
                  <a:latin typeface="Times New Roman" pitchFamily="18" charset="0"/>
                </a:rPr>
                <a:t>4</a:t>
              </a:r>
              <a:r>
                <a:rPr lang="en-US" sz="1400" baseline="30000">
                  <a:latin typeface="Times New Roman" pitchFamily="18" charset="0"/>
                </a:rPr>
                <a:t> </a:t>
              </a:r>
              <a:r>
                <a:rPr lang="ru-RU" sz="1100">
                  <a:latin typeface="Times New Roman" pitchFamily="18" charset="0"/>
                </a:rPr>
                <a:t>м</a:t>
              </a:r>
              <a:endParaRPr lang="uk-UA"/>
            </a:p>
          </p:txBody>
        </p:sp>
        <p:sp>
          <p:nvSpPr>
            <p:cNvPr id="129055" name="Line 43"/>
            <p:cNvSpPr>
              <a:spLocks noChangeShapeType="1"/>
            </p:cNvSpPr>
            <p:nvPr/>
          </p:nvSpPr>
          <p:spPr bwMode="auto">
            <a:xfrm>
              <a:off x="5014" y="5754"/>
              <a:ext cx="1178" cy="542"/>
            </a:xfrm>
            <a:prstGeom prst="line">
              <a:avLst/>
            </a:prstGeom>
            <a:noFill/>
            <a:ln w="9525">
              <a:solidFill>
                <a:srgbClr val="000000"/>
              </a:solidFill>
              <a:round/>
              <a:headEnd type="triangle" w="sm" len="med"/>
              <a:tailEnd/>
            </a:ln>
          </p:spPr>
          <p:txBody>
            <a:bodyPr/>
            <a:lstStyle/>
            <a:p>
              <a:endParaRPr lang="ru-RU"/>
            </a:p>
          </p:txBody>
        </p:sp>
        <p:sp>
          <p:nvSpPr>
            <p:cNvPr id="129056" name="Line 44"/>
            <p:cNvSpPr>
              <a:spLocks noChangeShapeType="1"/>
            </p:cNvSpPr>
            <p:nvPr/>
          </p:nvSpPr>
          <p:spPr bwMode="auto">
            <a:xfrm flipV="1">
              <a:off x="2515" y="6248"/>
              <a:ext cx="1054" cy="175"/>
            </a:xfrm>
            <a:prstGeom prst="line">
              <a:avLst/>
            </a:prstGeom>
            <a:noFill/>
            <a:ln w="9525">
              <a:solidFill>
                <a:srgbClr val="000000"/>
              </a:solidFill>
              <a:round/>
              <a:headEnd/>
              <a:tailEnd type="triangle" w="sm" len="med"/>
            </a:ln>
          </p:spPr>
          <p:txBody>
            <a:bodyPr/>
            <a:lstStyle/>
            <a:p>
              <a:endParaRPr lang="ru-RU"/>
            </a:p>
          </p:txBody>
        </p:sp>
      </p:grpSp>
      <p:sp>
        <p:nvSpPr>
          <p:cNvPr id="129029"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29030" name="Номер слайда 47"/>
          <p:cNvSpPr>
            <a:spLocks noGrp="1"/>
          </p:cNvSpPr>
          <p:nvPr>
            <p:ph type="sldNum" sz="quarter" idx="12"/>
          </p:nvPr>
        </p:nvSpPr>
        <p:spPr>
          <a:noFill/>
        </p:spPr>
        <p:txBody>
          <a:bodyPr/>
          <a:lstStyle/>
          <a:p>
            <a:fld id="{65580B8E-A08B-4F6A-8316-F9761DD330AC}" type="slidenum">
              <a:rPr lang="ru-RU" smtClean="0"/>
              <a:pPr/>
              <a:t>17</a:t>
            </a:fld>
            <a:endParaRPr lang="ru-RU"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Заголовок 1"/>
          <p:cNvSpPr>
            <a:spLocks noGrp="1"/>
          </p:cNvSpPr>
          <p:nvPr>
            <p:ph type="title"/>
          </p:nvPr>
        </p:nvSpPr>
        <p:spPr>
          <a:xfrm>
            <a:off x="438150" y="0"/>
            <a:ext cx="8229600" cy="1143000"/>
          </a:xfrm>
        </p:spPr>
        <p:txBody>
          <a:bodyPr/>
          <a:lstStyle/>
          <a:p>
            <a:r>
              <a:rPr lang="uk-UA" b="1" i="1" dirty="0" smtClean="0">
                <a:latin typeface="Arial" pitchFamily="34" charset="0"/>
                <a:cs typeface="Arial" pitchFamily="34" charset="0"/>
              </a:rPr>
              <a:t>ДОСЛІДИ У ЦЕРНІ</a:t>
            </a:r>
          </a:p>
        </p:txBody>
      </p:sp>
      <p:sp>
        <p:nvSpPr>
          <p:cNvPr id="130051" name="Содержимое 2"/>
          <p:cNvSpPr>
            <a:spLocks noGrp="1"/>
          </p:cNvSpPr>
          <p:nvPr>
            <p:ph idx="1"/>
          </p:nvPr>
        </p:nvSpPr>
        <p:spPr>
          <a:xfrm>
            <a:off x="5427663" y="3429000"/>
            <a:ext cx="3259137" cy="2697163"/>
          </a:xfrm>
        </p:spPr>
        <p:txBody>
          <a:bodyPr/>
          <a:lstStyle/>
          <a:p>
            <a:pPr marL="0" indent="0" algn="just"/>
            <a:r>
              <a:rPr lang="uk-UA" sz="1400" smtClean="0">
                <a:latin typeface="Times New Roman" pitchFamily="18" charset="0"/>
                <a:cs typeface="Times New Roman" pitchFamily="18" charset="0"/>
              </a:rPr>
              <a:t>ЦЕРН (CERN) - Європейська організація з ядерних досліджень, найбільша в світі лабораторія фізики високих енергій. Також іноді перекладається як Європейський Центр ядерних досліджень. ЦЕРН знаходиться на кордоні Швейцарії і Франції, поблизу Женеви. Територія ЦЕРНу складається з двох основних майданчиків та кількох дрібніших</a:t>
            </a:r>
          </a:p>
        </p:txBody>
      </p:sp>
      <p:pic>
        <p:nvPicPr>
          <p:cNvPr id="130052" name="Picture 6"/>
          <p:cNvPicPr>
            <a:picLocks noChangeAspect="1" noChangeArrowheads="1"/>
          </p:cNvPicPr>
          <p:nvPr/>
        </p:nvPicPr>
        <p:blipFill>
          <a:blip r:embed="rId2" cstate="print"/>
          <a:srcRect/>
          <a:stretch>
            <a:fillRect/>
          </a:stretch>
        </p:blipFill>
        <p:spPr bwMode="auto">
          <a:xfrm>
            <a:off x="615950" y="1295400"/>
            <a:ext cx="4622800" cy="1708150"/>
          </a:xfrm>
          <a:prstGeom prst="rect">
            <a:avLst/>
          </a:prstGeom>
          <a:noFill/>
          <a:ln w="9525">
            <a:noFill/>
            <a:miter lim="800000"/>
            <a:headEnd/>
            <a:tailEnd/>
          </a:ln>
        </p:spPr>
      </p:pic>
      <p:pic>
        <p:nvPicPr>
          <p:cNvPr id="130053" name="Picture 7"/>
          <p:cNvPicPr>
            <a:picLocks noChangeAspect="1" noChangeArrowheads="1"/>
          </p:cNvPicPr>
          <p:nvPr/>
        </p:nvPicPr>
        <p:blipFill>
          <a:blip r:embed="rId3" cstate="print"/>
          <a:srcRect/>
          <a:stretch>
            <a:fillRect/>
          </a:stretch>
        </p:blipFill>
        <p:spPr bwMode="auto">
          <a:xfrm>
            <a:off x="615950" y="3028950"/>
            <a:ext cx="4645025" cy="3422650"/>
          </a:xfrm>
          <a:prstGeom prst="rect">
            <a:avLst/>
          </a:prstGeom>
          <a:noFill/>
          <a:ln w="9525">
            <a:noFill/>
            <a:miter lim="800000"/>
            <a:headEnd/>
            <a:tailEnd/>
          </a:ln>
        </p:spPr>
      </p:pic>
      <p:pic>
        <p:nvPicPr>
          <p:cNvPr id="130054" name="Picture 6" descr="lhctunnel_600"/>
          <p:cNvPicPr>
            <a:picLocks noChangeAspect="1" noChangeArrowheads="1"/>
          </p:cNvPicPr>
          <p:nvPr/>
        </p:nvPicPr>
        <p:blipFill>
          <a:blip r:embed="rId4" cstate="print"/>
          <a:srcRect/>
          <a:stretch>
            <a:fillRect/>
          </a:stretch>
        </p:blipFill>
        <p:spPr bwMode="auto">
          <a:xfrm>
            <a:off x="5549900" y="1295400"/>
            <a:ext cx="2711450" cy="1774825"/>
          </a:xfrm>
          <a:prstGeom prst="rect">
            <a:avLst/>
          </a:prstGeom>
          <a:noFill/>
          <a:ln w="9525">
            <a:noFill/>
            <a:miter lim="800000"/>
            <a:headEnd/>
            <a:tailEnd/>
          </a:ln>
        </p:spPr>
      </p:pic>
      <p:sp>
        <p:nvSpPr>
          <p:cNvPr id="130055"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0056" name="Номер слайда 7"/>
          <p:cNvSpPr>
            <a:spLocks noGrp="1"/>
          </p:cNvSpPr>
          <p:nvPr>
            <p:ph type="sldNum" sz="quarter" idx="12"/>
          </p:nvPr>
        </p:nvSpPr>
        <p:spPr>
          <a:noFill/>
        </p:spPr>
        <p:txBody>
          <a:bodyPr/>
          <a:lstStyle/>
          <a:p>
            <a:fld id="{1EECEDF1-604A-4772-B9B9-FAD8995CD9C6}" type="slidenum">
              <a:rPr lang="ru-RU" smtClean="0"/>
              <a:pPr/>
              <a:t>18</a:t>
            </a:fld>
            <a:endParaRPr lang="ru-RU"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Заголовок 1"/>
          <p:cNvSpPr>
            <a:spLocks noGrp="1"/>
          </p:cNvSpPr>
          <p:nvPr>
            <p:ph type="title"/>
          </p:nvPr>
        </p:nvSpPr>
        <p:spPr>
          <a:xfrm>
            <a:off x="476250" y="0"/>
            <a:ext cx="8326438" cy="1143000"/>
          </a:xfrm>
        </p:spPr>
        <p:txBody>
          <a:bodyPr/>
          <a:lstStyle/>
          <a:p>
            <a:r>
              <a:rPr lang="uk-UA" b="1" i="1" dirty="0" smtClean="0">
                <a:latin typeface="Arial" pitchFamily="34" charset="0"/>
                <a:cs typeface="Arial" pitchFamily="34" charset="0"/>
              </a:rPr>
              <a:t>ВІДКРИТТЯ БОЗОНІВ ХІГГСА</a:t>
            </a:r>
            <a:endParaRPr lang="ru-RU" b="1" i="1" dirty="0" smtClean="0">
              <a:latin typeface="Arial" pitchFamily="34" charset="0"/>
              <a:cs typeface="Arial" pitchFamily="34" charset="0"/>
            </a:endParaRPr>
          </a:p>
        </p:txBody>
      </p:sp>
      <p:sp>
        <p:nvSpPr>
          <p:cNvPr id="131075" name="Содержимое 2"/>
          <p:cNvSpPr>
            <a:spLocks noGrp="1"/>
          </p:cNvSpPr>
          <p:nvPr>
            <p:ph idx="1"/>
          </p:nvPr>
        </p:nvSpPr>
        <p:spPr>
          <a:xfrm>
            <a:off x="5427663" y="1268413"/>
            <a:ext cx="3330575" cy="4525962"/>
          </a:xfrm>
        </p:spPr>
        <p:txBody>
          <a:bodyPr>
            <a:normAutofit lnSpcReduction="10000"/>
          </a:bodyPr>
          <a:lstStyle/>
          <a:p>
            <a:pPr marL="0" indent="0" algn="just"/>
            <a:r>
              <a:rPr lang="uk-UA" sz="1400" dirty="0" err="1" smtClean="0">
                <a:latin typeface="Times New Roman" pitchFamily="18" charset="0"/>
                <a:cs typeface="Times New Roman" pitchFamily="18" charset="0"/>
              </a:rPr>
              <a:t>Бозон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Хіггса</a:t>
            </a:r>
            <a:r>
              <a:rPr lang="uk-UA" sz="1400" dirty="0" smtClean="0">
                <a:latin typeface="Times New Roman" pitchFamily="18" charset="0"/>
                <a:cs typeface="Times New Roman" pitchFamily="18" charset="0"/>
              </a:rPr>
              <a:t> - елементарна частинка, елементарний </a:t>
            </a:r>
            <a:r>
              <a:rPr lang="uk-UA" sz="1400" dirty="0" err="1" smtClean="0">
                <a:latin typeface="Times New Roman" pitchFamily="18" charset="0"/>
                <a:cs typeface="Times New Roman" pitchFamily="18" charset="0"/>
              </a:rPr>
              <a:t>бозон</a:t>
            </a:r>
            <a:r>
              <a:rPr lang="uk-UA" sz="1400" dirty="0" smtClean="0">
                <a:latin typeface="Times New Roman" pitchFamily="18" charset="0"/>
                <a:cs typeface="Times New Roman" pitchFamily="18" charset="0"/>
              </a:rPr>
              <a:t>, квант поля </a:t>
            </a:r>
            <a:r>
              <a:rPr lang="uk-UA" sz="1400" dirty="0" err="1" smtClean="0">
                <a:latin typeface="Times New Roman" pitchFamily="18" charset="0"/>
                <a:cs typeface="Times New Roman" pitchFamily="18" charset="0"/>
              </a:rPr>
              <a:t>Хіггса</a:t>
            </a:r>
            <a:r>
              <a:rPr lang="uk-UA" sz="1400" dirty="0" smtClean="0">
                <a:latin typeface="Times New Roman" pitchFamily="18" charset="0"/>
                <a:cs typeface="Times New Roman" pitchFamily="18" charset="0"/>
              </a:rPr>
              <a:t>, з необхідністю виникає в Стандартної моделі внаслідок </a:t>
            </a:r>
            <a:r>
              <a:rPr lang="uk-UA" sz="1400" dirty="0" err="1" smtClean="0">
                <a:latin typeface="Times New Roman" pitchFamily="18" charset="0"/>
                <a:cs typeface="Times New Roman" pitchFamily="18" charset="0"/>
              </a:rPr>
              <a:t>хіггсовского</a:t>
            </a:r>
            <a:r>
              <a:rPr lang="uk-UA" sz="1400" dirty="0" smtClean="0">
                <a:latin typeface="Times New Roman" pitchFamily="18" charset="0"/>
                <a:cs typeface="Times New Roman" pitchFamily="18" charset="0"/>
              </a:rPr>
              <a:t> механізму спонтанного порушення </a:t>
            </a:r>
            <a:r>
              <a:rPr lang="uk-UA" sz="1400" dirty="0" err="1" smtClean="0">
                <a:latin typeface="Times New Roman" pitchFamily="18" charset="0"/>
                <a:cs typeface="Times New Roman" pitchFamily="18" charset="0"/>
              </a:rPr>
              <a:t>електрослабкої</a:t>
            </a:r>
            <a:r>
              <a:rPr lang="uk-UA" sz="1400" dirty="0" smtClean="0">
                <a:latin typeface="Times New Roman" pitchFamily="18" charset="0"/>
                <a:cs typeface="Times New Roman" pitchFamily="18" charset="0"/>
              </a:rPr>
              <a:t> симетрії. За побудовою, </a:t>
            </a:r>
            <a:r>
              <a:rPr lang="uk-UA" sz="1400" dirty="0" err="1" smtClean="0">
                <a:latin typeface="Times New Roman" pitchFamily="18" charset="0"/>
                <a:cs typeface="Times New Roman" pitchFamily="18" charset="0"/>
              </a:rPr>
              <a:t>хіггсовскій</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бозон</a:t>
            </a:r>
            <a:r>
              <a:rPr lang="uk-UA" sz="1400" dirty="0" smtClean="0">
                <a:latin typeface="Times New Roman" pitchFamily="18" charset="0"/>
                <a:cs typeface="Times New Roman" pitchFamily="18" charset="0"/>
              </a:rPr>
              <a:t> є скалярною частинкою, тобто має нульовий спін. </a:t>
            </a:r>
            <a:r>
              <a:rPr lang="uk-UA" sz="1400" dirty="0" err="1" smtClean="0">
                <a:latin typeface="Times New Roman" pitchFamily="18" charset="0"/>
                <a:cs typeface="Times New Roman" pitchFamily="18" charset="0"/>
              </a:rPr>
              <a:t>Постулюваний</a:t>
            </a:r>
            <a:r>
              <a:rPr lang="uk-UA" sz="1400" dirty="0" smtClean="0">
                <a:latin typeface="Times New Roman" pitchFamily="18" charset="0"/>
                <a:cs typeface="Times New Roman" pitchFamily="18" charset="0"/>
              </a:rPr>
              <a:t> Пітером </a:t>
            </a:r>
            <a:r>
              <a:rPr lang="uk-UA" sz="1400" dirty="0" err="1" smtClean="0">
                <a:latin typeface="Times New Roman" pitchFamily="18" charset="0"/>
                <a:cs typeface="Times New Roman" pitchFamily="18" charset="0"/>
              </a:rPr>
              <a:t>Хіггсом</a:t>
            </a:r>
            <a:r>
              <a:rPr lang="uk-UA" sz="1400" dirty="0" smtClean="0">
                <a:latin typeface="Times New Roman" pitchFamily="18" charset="0"/>
                <a:cs typeface="Times New Roman" pitchFamily="18" charset="0"/>
              </a:rPr>
              <a:t> в його фундаментальних статтях, що вийшли у 1964 році. В рамках Стандартної моделі відповідає за масу елементарних частинок. </a:t>
            </a:r>
            <a:r>
              <a:rPr lang="uk-UA" sz="1400" dirty="0" err="1" smtClean="0">
                <a:latin typeface="Times New Roman" pitchFamily="18" charset="0"/>
                <a:cs typeface="Times New Roman" pitchFamily="18" charset="0"/>
              </a:rPr>
              <a:t>Бозон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Хіггса</a:t>
            </a:r>
            <a:r>
              <a:rPr lang="uk-UA" sz="1400" dirty="0" smtClean="0">
                <a:latin typeface="Times New Roman" pitchFamily="18" charset="0"/>
                <a:cs typeface="Times New Roman" pitchFamily="18" charset="0"/>
              </a:rPr>
              <a:t> спочатку був передбачений в теорії, і після декількох десятків років пошуку </a:t>
            </a:r>
            <a:r>
              <a:rPr lang="uk-UA" sz="1400" b="1" i="1" dirty="0" smtClean="0">
                <a:solidFill>
                  <a:srgbClr val="C00000"/>
                </a:solidFill>
                <a:latin typeface="Times New Roman" pitchFamily="18" charset="0"/>
                <a:cs typeface="Times New Roman" pitchFamily="18" charset="0"/>
              </a:rPr>
              <a:t>4 липня 2012 представники </a:t>
            </a:r>
            <a:r>
              <a:rPr lang="uk-UA" sz="1400" b="1" i="1" dirty="0" err="1" smtClean="0">
                <a:solidFill>
                  <a:srgbClr val="C00000"/>
                </a:solidFill>
                <a:latin typeface="Times New Roman" pitchFamily="18" charset="0"/>
                <a:cs typeface="Times New Roman" pitchFamily="18" charset="0"/>
              </a:rPr>
              <a:t>ЦЕРНу</a:t>
            </a:r>
            <a:r>
              <a:rPr lang="uk-UA" sz="1400" b="1" i="1" dirty="0" smtClean="0">
                <a:solidFill>
                  <a:srgbClr val="C00000"/>
                </a:solidFill>
                <a:latin typeface="Times New Roman" pitchFamily="18" charset="0"/>
                <a:cs typeface="Times New Roman" pitchFamily="18" charset="0"/>
              </a:rPr>
              <a:t> повідомили, що на обох основних детекторах БАК спостерігалася нова частинка з масою близько 125-126 </a:t>
            </a:r>
            <a:r>
              <a:rPr lang="uk-UA" sz="1400" b="1" i="1" dirty="0" err="1" smtClean="0">
                <a:solidFill>
                  <a:srgbClr val="C00000"/>
                </a:solidFill>
                <a:latin typeface="Times New Roman" pitchFamily="18" charset="0"/>
                <a:cs typeface="Times New Roman" pitchFamily="18" charset="0"/>
              </a:rPr>
              <a:t>ГеВ</a:t>
            </a:r>
            <a:r>
              <a:rPr lang="uk-UA" sz="1400" dirty="0" smtClean="0">
                <a:latin typeface="Times New Roman" pitchFamily="18" charset="0"/>
                <a:cs typeface="Times New Roman" pitchFamily="18" charset="0"/>
              </a:rPr>
              <a:t>. 14.03.2013 фізики </a:t>
            </a:r>
            <a:r>
              <a:rPr lang="uk-UA" sz="1400" dirty="0" err="1" smtClean="0">
                <a:latin typeface="Times New Roman" pitchFamily="18" charset="0"/>
                <a:cs typeface="Times New Roman" pitchFamily="18" charset="0"/>
              </a:rPr>
              <a:t>ЦЕРНу</a:t>
            </a:r>
            <a:r>
              <a:rPr lang="uk-UA" sz="1400" dirty="0" smtClean="0">
                <a:latin typeface="Times New Roman" pitchFamily="18" charset="0"/>
                <a:cs typeface="Times New Roman" pitchFamily="18" charset="0"/>
              </a:rPr>
              <a:t> підтвердили, що знайдена півроку раніше частинка дійсно є </a:t>
            </a:r>
            <a:r>
              <a:rPr lang="uk-UA" sz="1400" dirty="0" err="1" smtClean="0">
                <a:latin typeface="Times New Roman" pitchFamily="18" charset="0"/>
                <a:cs typeface="Times New Roman" pitchFamily="18" charset="0"/>
              </a:rPr>
              <a:t>бозоном</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Хіггса</a:t>
            </a:r>
            <a:r>
              <a:rPr lang="uk-UA" sz="1400" dirty="0" smtClean="0">
                <a:latin typeface="Times New Roman" pitchFamily="18" charset="0"/>
                <a:cs typeface="Times New Roman" pitchFamily="18" charset="0"/>
              </a:rPr>
              <a:t>.</a:t>
            </a:r>
            <a:endParaRPr lang="uk-UA" sz="1400" b="1" i="1" dirty="0" smtClean="0">
              <a:solidFill>
                <a:srgbClr val="C00000"/>
              </a:solidFill>
              <a:latin typeface="Times New Roman" pitchFamily="18" charset="0"/>
              <a:cs typeface="Times New Roman" pitchFamily="18" charset="0"/>
            </a:endParaRPr>
          </a:p>
        </p:txBody>
      </p:sp>
      <p:pic>
        <p:nvPicPr>
          <p:cNvPr id="131076" name="Picture 2"/>
          <p:cNvPicPr>
            <a:picLocks noChangeAspect="1" noChangeArrowheads="1"/>
          </p:cNvPicPr>
          <p:nvPr/>
        </p:nvPicPr>
        <p:blipFill>
          <a:blip r:embed="rId2" cstate="print"/>
          <a:srcRect/>
          <a:stretch>
            <a:fillRect/>
          </a:stretch>
        </p:blipFill>
        <p:spPr bwMode="auto">
          <a:xfrm>
            <a:off x="476250" y="1493838"/>
            <a:ext cx="4857750" cy="3105150"/>
          </a:xfrm>
          <a:prstGeom prst="rect">
            <a:avLst/>
          </a:prstGeom>
          <a:noFill/>
          <a:ln w="9525">
            <a:noFill/>
            <a:miter lim="800000"/>
            <a:headEnd/>
            <a:tailEnd/>
          </a:ln>
        </p:spPr>
      </p:pic>
      <p:sp>
        <p:nvSpPr>
          <p:cNvPr id="131077" name="Прямоугольник 4"/>
          <p:cNvSpPr>
            <a:spLocks noChangeArrowheads="1"/>
          </p:cNvSpPr>
          <p:nvPr/>
        </p:nvSpPr>
        <p:spPr bwMode="auto">
          <a:xfrm>
            <a:off x="476250" y="4689475"/>
            <a:ext cx="4860925" cy="1570038"/>
          </a:xfrm>
          <a:prstGeom prst="rect">
            <a:avLst/>
          </a:prstGeom>
          <a:noFill/>
          <a:ln w="9525">
            <a:noFill/>
            <a:miter lim="800000"/>
            <a:headEnd/>
            <a:tailEnd/>
          </a:ln>
        </p:spPr>
        <p:txBody>
          <a:bodyPr>
            <a:spAutoFit/>
          </a:bodyPr>
          <a:lstStyle/>
          <a:p>
            <a:pPr algn="just"/>
            <a:r>
              <a:rPr lang="uk-UA" sz="1600">
                <a:latin typeface="Times New Roman" pitchFamily="18" charset="0"/>
                <a:cs typeface="Times New Roman" pitchFamily="18" charset="0"/>
              </a:rPr>
              <a:t>Бозон Хіггса - остання знайдена частинка Стандартної моделі. Частинка Хіггса так важлива, що в заголовку книги нобелівського лауреата Леона Ледермана «Частинка Бога: якщо Всесвіт це відповідь, то яке питання?» вона названа «god particle» (частннка бога або частинка-бог)</a:t>
            </a:r>
          </a:p>
        </p:txBody>
      </p:sp>
      <p:sp>
        <p:nvSpPr>
          <p:cNvPr id="131078"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1079" name="Номер слайда 6"/>
          <p:cNvSpPr>
            <a:spLocks noGrp="1"/>
          </p:cNvSpPr>
          <p:nvPr>
            <p:ph type="sldNum" sz="quarter" idx="12"/>
          </p:nvPr>
        </p:nvSpPr>
        <p:spPr>
          <a:noFill/>
        </p:spPr>
        <p:txBody>
          <a:bodyPr/>
          <a:lstStyle/>
          <a:p>
            <a:fld id="{90DE53C5-BE9B-4791-92F9-4C9A53361E70}" type="slidenum">
              <a:rPr lang="ru-RU" smtClean="0"/>
              <a:pPr/>
              <a:t>19</a:t>
            </a:fld>
            <a:endParaRPr lang="ru-R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68313" y="0"/>
            <a:ext cx="8229600" cy="1143000"/>
          </a:xfrm>
        </p:spPr>
        <p:txBody>
          <a:bodyPr/>
          <a:lstStyle/>
          <a:p>
            <a:pPr eaLnBrk="1" hangingPunct="1"/>
            <a:r>
              <a:rPr lang="uk-UA" sz="4800" b="1" i="1" dirty="0" smtClean="0">
                <a:latin typeface="Arial" pitchFamily="34" charset="0"/>
                <a:cs typeface="Arial" pitchFamily="34" charset="0"/>
              </a:rPr>
              <a:t>КАРТИНИ СВІТУ</a:t>
            </a:r>
            <a:endParaRPr lang="ru-RU" sz="4800" b="1" i="1" dirty="0" smtClean="0">
              <a:latin typeface="Arial" pitchFamily="34" charset="0"/>
              <a:cs typeface="Arial" pitchFamily="34" charset="0"/>
            </a:endParaRPr>
          </a:p>
        </p:txBody>
      </p:sp>
      <p:sp>
        <p:nvSpPr>
          <p:cNvPr id="117763" name="Rectangle 3"/>
          <p:cNvSpPr>
            <a:spLocks noGrp="1" noChangeArrowheads="1"/>
          </p:cNvSpPr>
          <p:nvPr>
            <p:ph type="body" idx="1"/>
          </p:nvPr>
        </p:nvSpPr>
        <p:spPr>
          <a:xfrm>
            <a:off x="468313" y="981075"/>
            <a:ext cx="8229600" cy="5688013"/>
          </a:xfrm>
        </p:spPr>
        <p:txBody>
          <a:bodyPr/>
          <a:lstStyle/>
          <a:p>
            <a:pPr algn="just" eaLnBrk="1" hangingPunct="1">
              <a:lnSpc>
                <a:spcPct val="80000"/>
              </a:lnSpc>
              <a:buFontTx/>
              <a:buNone/>
            </a:pPr>
            <a:r>
              <a:rPr lang="uk-UA" sz="2400" b="1" i="1" dirty="0" smtClean="0">
                <a:solidFill>
                  <a:srgbClr val="FF0000"/>
                </a:solidFill>
                <a:latin typeface="Times New Roman" pitchFamily="18" charset="0"/>
              </a:rPr>
              <a:t>	</a:t>
            </a:r>
            <a:r>
              <a:rPr lang="uk-UA" sz="2300" b="1" i="1" dirty="0" smtClean="0">
                <a:solidFill>
                  <a:srgbClr val="C00000"/>
                </a:solidFill>
                <a:latin typeface="Times New Roman" pitchFamily="18" charset="0"/>
              </a:rPr>
              <a:t>Фізична картина світу </a:t>
            </a:r>
            <a:r>
              <a:rPr lang="uk-UA" sz="2300" b="1" i="1" dirty="0" smtClean="0">
                <a:latin typeface="Times New Roman" pitchFamily="18" charset="0"/>
              </a:rPr>
              <a:t>- це особливий самостійний вид знань – найзагальніше теоретичне знання у фізиці (система понять, принципів і гіпотез), що є основою для побудови наукових теорій.</a:t>
            </a:r>
            <a:r>
              <a:rPr lang="ru-RU" sz="2300" dirty="0" smtClean="0">
                <a:latin typeface="Times New Roman" pitchFamily="18" charset="0"/>
              </a:rPr>
              <a:t> </a:t>
            </a:r>
          </a:p>
          <a:p>
            <a:pPr algn="just" eaLnBrk="1" hangingPunct="1">
              <a:lnSpc>
                <a:spcPct val="80000"/>
              </a:lnSpc>
              <a:buFontTx/>
              <a:buNone/>
            </a:pPr>
            <a:r>
              <a:rPr lang="uk-UA" sz="2300" dirty="0" smtClean="0">
                <a:latin typeface="Times New Roman" pitchFamily="18" charset="0"/>
              </a:rPr>
              <a:t>	Розвиток фізики безпосередньо пов'язаний з утвердженням фізичних картин світу, що змінюють одна одну.</a:t>
            </a:r>
          </a:p>
          <a:p>
            <a:pPr algn="ctr" eaLnBrk="1" hangingPunct="1">
              <a:lnSpc>
                <a:spcPct val="80000"/>
              </a:lnSpc>
              <a:buFontTx/>
              <a:buNone/>
            </a:pPr>
            <a:r>
              <a:rPr lang="uk-UA" sz="2300" b="1" dirty="0" smtClean="0">
                <a:latin typeface="Times New Roman" pitchFamily="18" charset="0"/>
              </a:rPr>
              <a:t>Побудовані картини світу</a:t>
            </a:r>
            <a:r>
              <a:rPr lang="uk-UA" sz="2300" dirty="0" smtClean="0">
                <a:latin typeface="Times New Roman" pitchFamily="18" charset="0"/>
              </a:rPr>
              <a:t> </a:t>
            </a:r>
            <a:r>
              <a:rPr lang="ru-RU" sz="2300" dirty="0" smtClean="0">
                <a:latin typeface="Times New Roman" pitchFamily="18" charset="0"/>
              </a:rPr>
              <a:t> </a:t>
            </a:r>
          </a:p>
          <a:p>
            <a:pPr algn="just" eaLnBrk="1" hangingPunct="1">
              <a:lnSpc>
                <a:spcPct val="80000"/>
              </a:lnSpc>
              <a:buFontTx/>
              <a:buNone/>
            </a:pPr>
            <a:r>
              <a:rPr lang="uk-UA" sz="2300" b="1" dirty="0" smtClean="0">
                <a:latin typeface="Times New Roman" pitchFamily="18" charset="0"/>
              </a:rPr>
              <a:t>	</a:t>
            </a:r>
            <a:r>
              <a:rPr lang="uk-UA" sz="2300" b="1" dirty="0" smtClean="0">
                <a:solidFill>
                  <a:srgbClr val="000099"/>
                </a:solidFill>
                <a:latin typeface="Times New Roman" pitchFamily="18" charset="0"/>
              </a:rPr>
              <a:t>Класична наука</a:t>
            </a:r>
            <a:r>
              <a:rPr lang="uk-UA" sz="2300" dirty="0" smtClean="0">
                <a:latin typeface="Times New Roman" pitchFamily="18" charset="0"/>
              </a:rPr>
              <a:t>.</a:t>
            </a:r>
            <a:endParaRPr lang="ru-RU" sz="2300" dirty="0" smtClean="0">
              <a:latin typeface="Times New Roman" pitchFamily="18" charset="0"/>
            </a:endParaRPr>
          </a:p>
          <a:p>
            <a:pPr algn="just" eaLnBrk="1" hangingPunct="1">
              <a:lnSpc>
                <a:spcPct val="80000"/>
              </a:lnSpc>
            </a:pPr>
            <a:r>
              <a:rPr lang="uk-UA" sz="2300" b="1" i="1" dirty="0" smtClean="0">
                <a:solidFill>
                  <a:srgbClr val="C00000"/>
                </a:solidFill>
                <a:latin typeface="Times New Roman" pitchFamily="18" charset="0"/>
              </a:rPr>
              <a:t>Механістична</a:t>
            </a:r>
            <a:r>
              <a:rPr lang="uk-UA" sz="2300" dirty="0" smtClean="0">
                <a:latin typeface="Times New Roman" pitchFamily="18" charset="0"/>
              </a:rPr>
              <a:t> </a:t>
            </a:r>
            <a:r>
              <a:rPr lang="ru-RU" sz="2300" dirty="0" smtClean="0">
                <a:latin typeface="Times New Roman" pitchFamily="18" charset="0"/>
              </a:rPr>
              <a:t> (</a:t>
            </a:r>
            <a:r>
              <a:rPr lang="uk-UA" sz="2300" dirty="0" smtClean="0">
                <a:latin typeface="Times New Roman" pitchFamily="18" charset="0"/>
              </a:rPr>
              <a:t>Галілей, </a:t>
            </a:r>
            <a:r>
              <a:rPr lang="uk-UA" sz="2300" dirty="0" err="1" smtClean="0">
                <a:latin typeface="Times New Roman" pitchFamily="18" charset="0"/>
              </a:rPr>
              <a:t>Кеплер</a:t>
            </a:r>
            <a:r>
              <a:rPr lang="uk-UA" sz="2300" dirty="0" smtClean="0">
                <a:latin typeface="Times New Roman" pitchFamily="18" charset="0"/>
              </a:rPr>
              <a:t>, Ньютон, XVI-XVII ст.</a:t>
            </a:r>
            <a:r>
              <a:rPr lang="ru-RU" sz="2300" dirty="0" smtClean="0">
                <a:latin typeface="Times New Roman" pitchFamily="18" charset="0"/>
              </a:rPr>
              <a:t>)</a:t>
            </a:r>
          </a:p>
          <a:p>
            <a:pPr algn="just" eaLnBrk="1" hangingPunct="1">
              <a:lnSpc>
                <a:spcPct val="80000"/>
              </a:lnSpc>
            </a:pPr>
            <a:r>
              <a:rPr lang="uk-UA" sz="2300" b="1" i="1" dirty="0" smtClean="0">
                <a:solidFill>
                  <a:srgbClr val="C00000"/>
                </a:solidFill>
                <a:latin typeface="Times New Roman" pitchFamily="18" charset="0"/>
              </a:rPr>
              <a:t>Електромагнітна</a:t>
            </a:r>
            <a:r>
              <a:rPr lang="uk-UA" sz="2300" b="1" i="1" dirty="0" smtClean="0">
                <a:latin typeface="Times New Roman" pitchFamily="18" charset="0"/>
              </a:rPr>
              <a:t> </a:t>
            </a:r>
            <a:r>
              <a:rPr lang="uk-UA" sz="2300" b="1" dirty="0" smtClean="0">
                <a:latin typeface="Times New Roman" pitchFamily="18" charset="0"/>
              </a:rPr>
              <a:t>(</a:t>
            </a:r>
            <a:r>
              <a:rPr lang="uk-UA" sz="2300" dirty="0" smtClean="0">
                <a:latin typeface="Times New Roman" pitchFamily="18" charset="0"/>
              </a:rPr>
              <a:t>Фарадей, Максвел,</a:t>
            </a:r>
            <a:r>
              <a:rPr lang="ru-RU" sz="2300" dirty="0" smtClean="0">
                <a:latin typeface="Times New Roman" pitchFamily="18" charset="0"/>
              </a:rPr>
              <a:t> </a:t>
            </a:r>
            <a:r>
              <a:rPr lang="uk-UA" sz="2300" dirty="0" smtClean="0">
                <a:latin typeface="Times New Roman" pitchFamily="18" charset="0"/>
              </a:rPr>
              <a:t>друга половина XIX ст. </a:t>
            </a:r>
            <a:r>
              <a:rPr lang="uk-UA" sz="2300" b="1" dirty="0" smtClean="0">
                <a:latin typeface="Times New Roman" pitchFamily="18" charset="0"/>
              </a:rPr>
              <a:t>)</a:t>
            </a:r>
          </a:p>
          <a:p>
            <a:pPr algn="just" eaLnBrk="1" hangingPunct="1">
              <a:lnSpc>
                <a:spcPct val="80000"/>
              </a:lnSpc>
              <a:buFontTx/>
              <a:buNone/>
            </a:pPr>
            <a:r>
              <a:rPr lang="uk-UA" sz="2300" b="1" dirty="0" smtClean="0">
                <a:latin typeface="Times New Roman" pitchFamily="18" charset="0"/>
              </a:rPr>
              <a:t>	</a:t>
            </a:r>
            <a:r>
              <a:rPr lang="uk-UA" sz="2300" b="1" dirty="0" smtClean="0">
                <a:solidFill>
                  <a:srgbClr val="000099"/>
                </a:solidFill>
                <a:latin typeface="Times New Roman" pitchFamily="18" charset="0"/>
              </a:rPr>
              <a:t>Некласична наука</a:t>
            </a:r>
            <a:r>
              <a:rPr lang="uk-UA" sz="2300" dirty="0" smtClean="0">
                <a:latin typeface="Times New Roman" pitchFamily="18" charset="0"/>
              </a:rPr>
              <a:t>.</a:t>
            </a:r>
            <a:endParaRPr lang="uk-UA" sz="2300" b="1" dirty="0" smtClean="0">
              <a:latin typeface="Times New Roman" pitchFamily="18" charset="0"/>
            </a:endParaRPr>
          </a:p>
          <a:p>
            <a:pPr algn="just" eaLnBrk="1" hangingPunct="1">
              <a:lnSpc>
                <a:spcPct val="80000"/>
              </a:lnSpc>
            </a:pPr>
            <a:r>
              <a:rPr lang="uk-UA" sz="2300" b="1" i="1" dirty="0" smtClean="0">
                <a:solidFill>
                  <a:srgbClr val="C00000"/>
                </a:solidFill>
                <a:latin typeface="Times New Roman" pitchFamily="18" charset="0"/>
              </a:rPr>
              <a:t>Квантово-релятивістська</a:t>
            </a:r>
            <a:r>
              <a:rPr lang="uk-UA" sz="2300" b="1" i="1" dirty="0" smtClean="0">
                <a:latin typeface="Times New Roman" pitchFamily="18" charset="0"/>
              </a:rPr>
              <a:t> </a:t>
            </a:r>
            <a:r>
              <a:rPr lang="uk-UA" sz="2300" dirty="0" smtClean="0">
                <a:latin typeface="Times New Roman" pitchFamily="18" charset="0"/>
              </a:rPr>
              <a:t>(Ейнштейн, Планк, Бор, де Бройль,</a:t>
            </a:r>
            <a:r>
              <a:rPr lang="ru-RU" sz="2300" dirty="0" smtClean="0">
                <a:latin typeface="Times New Roman" pitchFamily="18" charset="0"/>
              </a:rPr>
              <a:t>  Шредингер та </a:t>
            </a:r>
            <a:r>
              <a:rPr lang="ru-RU" sz="2300" dirty="0" err="1" smtClean="0">
                <a:latin typeface="Times New Roman" pitchFamily="18" charset="0"/>
              </a:rPr>
              <a:t>ін</a:t>
            </a:r>
            <a:r>
              <a:rPr lang="ru-RU" sz="2300" dirty="0" smtClean="0">
                <a:latin typeface="Times New Roman" pitchFamily="18" charset="0"/>
              </a:rPr>
              <a:t>., </a:t>
            </a:r>
            <a:r>
              <a:rPr lang="uk-UA" sz="2300" dirty="0" smtClean="0">
                <a:latin typeface="Times New Roman" pitchFamily="18" charset="0"/>
              </a:rPr>
              <a:t>1-3 десятиріччя XX ст.) </a:t>
            </a:r>
          </a:p>
          <a:p>
            <a:pPr algn="just" eaLnBrk="1" hangingPunct="1">
              <a:lnSpc>
                <a:spcPct val="80000"/>
              </a:lnSpc>
              <a:buFontTx/>
              <a:buNone/>
            </a:pPr>
            <a:r>
              <a:rPr lang="ru-RU" sz="2300" b="1" dirty="0" smtClean="0">
                <a:latin typeface="Times New Roman" pitchFamily="18" charset="0"/>
              </a:rPr>
              <a:t>	</a:t>
            </a:r>
            <a:r>
              <a:rPr lang="ru-RU" sz="2300" b="1" dirty="0" err="1" smtClean="0">
                <a:solidFill>
                  <a:srgbClr val="000099"/>
                </a:solidFill>
                <a:latin typeface="Times New Roman" pitchFamily="18" charset="0"/>
              </a:rPr>
              <a:t>Постнекласична</a:t>
            </a:r>
            <a:r>
              <a:rPr lang="ru-RU" sz="2300" b="1" dirty="0" smtClean="0">
                <a:solidFill>
                  <a:srgbClr val="000099"/>
                </a:solidFill>
                <a:latin typeface="Times New Roman" pitchFamily="18" charset="0"/>
              </a:rPr>
              <a:t> наука</a:t>
            </a:r>
            <a:r>
              <a:rPr lang="uk-UA" sz="2300" b="1" i="1" dirty="0" smtClean="0">
                <a:latin typeface="Times New Roman" pitchFamily="18" charset="0"/>
              </a:rPr>
              <a:t> </a:t>
            </a:r>
          </a:p>
          <a:p>
            <a:pPr algn="just" eaLnBrk="1" hangingPunct="1">
              <a:lnSpc>
                <a:spcPct val="80000"/>
              </a:lnSpc>
              <a:buFontTx/>
              <a:buNone/>
            </a:pPr>
            <a:r>
              <a:rPr lang="uk-UA" sz="2300" b="1" i="1" dirty="0" smtClean="0">
                <a:latin typeface="Times New Roman" pitchFamily="18" charset="0"/>
              </a:rPr>
              <a:t>	</a:t>
            </a:r>
            <a:r>
              <a:rPr lang="uk-UA" sz="2300" b="1" i="1" dirty="0" err="1" smtClean="0">
                <a:solidFill>
                  <a:srgbClr val="C00000"/>
                </a:solidFill>
                <a:latin typeface="Times New Roman" pitchFamily="18" charset="0"/>
              </a:rPr>
              <a:t>Еволюційно-синергетична</a:t>
            </a:r>
            <a:r>
              <a:rPr lang="uk-UA" sz="2300" dirty="0" smtClean="0">
                <a:latin typeface="Times New Roman" pitchFamily="18" charset="0"/>
              </a:rPr>
              <a:t> </a:t>
            </a:r>
            <a:r>
              <a:rPr lang="ru-RU" sz="2300" dirty="0" smtClean="0">
                <a:latin typeface="Times New Roman" pitchFamily="18" charset="0"/>
              </a:rPr>
              <a:t> (</a:t>
            </a:r>
            <a:r>
              <a:rPr lang="ru-RU" sz="2300" dirty="0" err="1" smtClean="0">
                <a:latin typeface="Times New Roman" pitchFamily="18" charset="0"/>
              </a:rPr>
              <a:t>сучасність</a:t>
            </a:r>
            <a:r>
              <a:rPr lang="ru-RU" sz="2300" dirty="0" smtClean="0">
                <a:latin typeface="Times New Roman" pitchFamily="18" charset="0"/>
              </a:rPr>
              <a:t>)</a:t>
            </a:r>
          </a:p>
        </p:txBody>
      </p:sp>
      <p:sp>
        <p:nvSpPr>
          <p:cNvPr id="11776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НЕЙТРИНО</a:t>
            </a:r>
            <a:endParaRPr lang="ru-RU" b="1" i="1" dirty="0" smtClean="0">
              <a:latin typeface="Arial" pitchFamily="34" charset="0"/>
              <a:cs typeface="Arial" pitchFamily="34" charset="0"/>
            </a:endParaRPr>
          </a:p>
        </p:txBody>
      </p:sp>
      <p:sp>
        <p:nvSpPr>
          <p:cNvPr id="5124" name="Rectangle 3"/>
          <p:cNvSpPr>
            <a:spLocks noGrp="1" noChangeArrowheads="1"/>
          </p:cNvSpPr>
          <p:nvPr>
            <p:ph type="body" idx="1"/>
          </p:nvPr>
        </p:nvSpPr>
        <p:spPr>
          <a:xfrm>
            <a:off x="206375" y="998538"/>
            <a:ext cx="8415338" cy="5356225"/>
          </a:xfrm>
        </p:spPr>
        <p:txBody>
          <a:bodyPr>
            <a:normAutofit lnSpcReduction="10000"/>
          </a:bodyPr>
          <a:lstStyle/>
          <a:p>
            <a:pPr algn="just" eaLnBrk="1" hangingPunct="1">
              <a:lnSpc>
                <a:spcPct val="80000"/>
              </a:lnSpc>
            </a:pPr>
            <a:r>
              <a:rPr lang="uk-UA" sz="1800" dirty="0" smtClean="0">
                <a:latin typeface="Times New Roman" pitchFamily="18" charset="0"/>
              </a:rPr>
              <a:t>Нейтрино є найбільш поширеною і загадковою з суб’ядерних частинок. Існування нейтрино ще у 1930 р. передбачив австрійський фізик Паулі. При бета-розпаді нейтронів за реакцією, що супроводжувалася випромінюванням швидких електронів, частина енергії зникала невідомо куди, крім того, не виконувався закон збереження спіну частинок, що брали участь у реакції. Паулі висунув гіпотезу, що цю енергію виносить деяка нейтральна частинка (реально - античастинка), що вилітає разом з електроном. Частинка за всіма ознаками повинна була мати дуже маленьку масу, тому Фермі, якому Паулі розповів про свою гіпотезу, вигадав для неї назву «нейтрино», що означає «маленький нейтрон», або «</a:t>
            </a:r>
            <a:r>
              <a:rPr lang="uk-UA" sz="1800" dirty="0" err="1" smtClean="0">
                <a:latin typeface="Times New Roman" pitchFamily="18" charset="0"/>
              </a:rPr>
              <a:t>нейтрончик</a:t>
            </a:r>
            <a:r>
              <a:rPr lang="uk-UA" sz="1800" dirty="0" smtClean="0">
                <a:latin typeface="Times New Roman" pitchFamily="18" charset="0"/>
              </a:rPr>
              <a:t>». </a:t>
            </a:r>
          </a:p>
          <a:p>
            <a:pPr algn="just" eaLnBrk="1" hangingPunct="1">
              <a:lnSpc>
                <a:spcPct val="80000"/>
              </a:lnSpc>
            </a:pPr>
            <a:r>
              <a:rPr lang="uk-UA" sz="1800" b="1" i="1" dirty="0" smtClean="0">
                <a:latin typeface="Times New Roman" pitchFamily="18" charset="0"/>
              </a:rPr>
              <a:t>Свою ідею Паулі висунув у 1930 р., але лише в 1956 р., тобто через 26 років, нейтрино відкрили експериментально </a:t>
            </a:r>
            <a:r>
              <a:rPr lang="uk-UA" sz="1800" b="1" i="1" dirty="0" err="1" smtClean="0">
                <a:latin typeface="Times New Roman" pitchFamily="18" charset="0"/>
              </a:rPr>
              <a:t>Рейнес</a:t>
            </a:r>
            <a:r>
              <a:rPr lang="uk-UA" sz="1800" b="1" i="1" dirty="0" smtClean="0">
                <a:latin typeface="Times New Roman" pitchFamily="18" charset="0"/>
              </a:rPr>
              <a:t> і </a:t>
            </a:r>
            <a:r>
              <a:rPr lang="uk-UA" sz="1800" b="1" i="1" dirty="0" err="1" smtClean="0">
                <a:latin typeface="Times New Roman" pitchFamily="18" charset="0"/>
              </a:rPr>
              <a:t>Коуен-молодший</a:t>
            </a:r>
            <a:r>
              <a:rPr lang="uk-UA" sz="1800" b="1" i="1" dirty="0" smtClean="0">
                <a:latin typeface="Times New Roman" pitchFamily="18" charset="0"/>
              </a:rPr>
              <a:t> </a:t>
            </a:r>
            <a:r>
              <a:rPr lang="uk-UA" sz="1800" dirty="0" smtClean="0">
                <a:latin typeface="Times New Roman" pitchFamily="18" charset="0"/>
              </a:rPr>
              <a:t>(</a:t>
            </a:r>
            <a:r>
              <a:rPr lang="uk-UA" sz="1800" dirty="0" err="1" smtClean="0">
                <a:latin typeface="Times New Roman" pitchFamily="18" charset="0"/>
              </a:rPr>
              <a:t>Лос-Аламоська</a:t>
            </a:r>
            <a:r>
              <a:rPr lang="uk-UA" sz="1800" dirty="0" smtClean="0">
                <a:latin typeface="Times New Roman" pitchFamily="18" charset="0"/>
              </a:rPr>
              <a:t> лабораторія). Для цього використовувалася реакція               . Великий проміжок часу між двома подіями був обумовлений тим, що нейтрино дуже важко зареєструвати, оскільки воно не має заряду та, як вважалося протягом довгого часу, маси спокою. В результаті </a:t>
            </a:r>
            <a:r>
              <a:rPr lang="uk-UA" sz="1800" b="1" i="1" dirty="0" smtClean="0">
                <a:solidFill>
                  <a:srgbClr val="C00000"/>
                </a:solidFill>
                <a:latin typeface="Times New Roman" pitchFamily="18" charset="0"/>
              </a:rPr>
              <a:t>з речовиною нейтрино майже не взаємодіє</a:t>
            </a:r>
            <a:r>
              <a:rPr lang="uk-UA" sz="1800" dirty="0" smtClean="0">
                <a:latin typeface="Times New Roman" pitchFamily="18" charset="0"/>
              </a:rPr>
              <a:t> (ефективний переріз взаємодії складає </a:t>
            </a:r>
            <a:r>
              <a:rPr lang="uk-UA" sz="1800" i="1" dirty="0" smtClean="0">
                <a:latin typeface="Times New Roman" pitchFamily="18" charset="0"/>
                <a:sym typeface="Symbol" pitchFamily="18" charset="2"/>
              </a:rPr>
              <a:t></a:t>
            </a:r>
            <a:r>
              <a:rPr lang="uk-UA" sz="1800" dirty="0" smtClean="0">
                <a:latin typeface="Times New Roman" pitchFamily="18" charset="0"/>
              </a:rPr>
              <a:t>=(0,94</a:t>
            </a:r>
            <a:r>
              <a:rPr lang="uk-UA" sz="1800" dirty="0" smtClean="0">
                <a:latin typeface="Times New Roman" pitchFamily="18" charset="0"/>
                <a:sym typeface="Symbol" pitchFamily="18" charset="2"/>
              </a:rPr>
              <a:t></a:t>
            </a:r>
            <a:r>
              <a:rPr lang="uk-UA" sz="1800" dirty="0" smtClean="0">
                <a:latin typeface="Times New Roman" pitchFamily="18" charset="0"/>
              </a:rPr>
              <a:t>0,13)</a:t>
            </a:r>
            <a:r>
              <a:rPr lang="uk-UA" sz="1800" dirty="0" smtClean="0">
                <a:latin typeface="Times New Roman" pitchFamily="18" charset="0"/>
                <a:sym typeface="Symbol" pitchFamily="18" charset="2"/>
              </a:rPr>
              <a:t></a:t>
            </a:r>
            <a:r>
              <a:rPr lang="uk-UA" sz="1800" dirty="0" smtClean="0">
                <a:latin typeface="Times New Roman" pitchFamily="18" charset="0"/>
              </a:rPr>
              <a:t>10</a:t>
            </a:r>
            <a:r>
              <a:rPr lang="uk-UA" sz="1800" baseline="30000" dirty="0" smtClean="0">
                <a:latin typeface="Times New Roman" pitchFamily="18" charset="0"/>
              </a:rPr>
              <a:t>-43</a:t>
            </a:r>
            <a:r>
              <a:rPr lang="uk-UA" sz="1800" dirty="0" smtClean="0">
                <a:latin typeface="Times New Roman" pitchFamily="18" charset="0"/>
              </a:rPr>
              <a:t> см</a:t>
            </a:r>
            <a:r>
              <a:rPr lang="uk-UA" sz="1800" baseline="30000" dirty="0" smtClean="0">
                <a:latin typeface="Times New Roman" pitchFamily="18" charset="0"/>
              </a:rPr>
              <a:t>2</a:t>
            </a:r>
            <a:r>
              <a:rPr lang="uk-UA" sz="1800" dirty="0" smtClean="0">
                <a:latin typeface="Times New Roman" pitchFamily="18" charset="0"/>
              </a:rPr>
              <a:t>) і може вільно пронизати навіть Земну кулю (середня довжина вільного пробігу у речовині складає </a:t>
            </a:r>
            <a:r>
              <a:rPr lang="uk-UA" sz="1800" i="1" dirty="0" smtClean="0">
                <a:latin typeface="Symbol" pitchFamily="18" charset="2"/>
                <a:sym typeface="Symbol" pitchFamily="18" charset="2"/>
              </a:rPr>
              <a:t></a:t>
            </a:r>
            <a:r>
              <a:rPr lang="uk-UA" sz="1800" dirty="0" smtClean="0">
                <a:latin typeface="Times New Roman" pitchFamily="18" charset="0"/>
              </a:rPr>
              <a:t>~10</a:t>
            </a:r>
            <a:r>
              <a:rPr lang="uk-UA" sz="1800" baseline="30000" dirty="0" smtClean="0">
                <a:latin typeface="Times New Roman" pitchFamily="18" charset="0"/>
              </a:rPr>
              <a:t>20</a:t>
            </a:r>
            <a:r>
              <a:rPr lang="uk-UA" sz="1800" dirty="0" smtClean="0">
                <a:latin typeface="Times New Roman" pitchFamily="18" charset="0"/>
              </a:rPr>
              <a:t> см).</a:t>
            </a:r>
          </a:p>
          <a:p>
            <a:pPr algn="just" eaLnBrk="1" hangingPunct="1">
              <a:lnSpc>
                <a:spcPct val="80000"/>
              </a:lnSpc>
            </a:pPr>
            <a:r>
              <a:rPr lang="uk-UA" sz="1800" dirty="0" smtClean="0">
                <a:latin typeface="Times New Roman" pitchFamily="18" charset="0"/>
              </a:rPr>
              <a:t>Реєстрацію нейтрино утруднює також існування фонових процесів, пов’язаних із взаємодією детектора з космічним випромінюванням. У результаті </a:t>
            </a:r>
            <a:r>
              <a:rPr lang="uk-UA" sz="1800" b="1" i="1" dirty="0" smtClean="0">
                <a:solidFill>
                  <a:srgbClr val="C00000"/>
                </a:solidFill>
                <a:latin typeface="Times New Roman" pitchFamily="18" charset="0"/>
              </a:rPr>
              <a:t>детектори для спостереження нейтрино необхідно встановлювати глибоко під землею</a:t>
            </a:r>
            <a:r>
              <a:rPr lang="uk-UA" sz="1800" dirty="0" smtClean="0">
                <a:solidFill>
                  <a:srgbClr val="C00000"/>
                </a:solidFill>
                <a:latin typeface="Times New Roman" pitchFamily="18" charset="0"/>
              </a:rPr>
              <a:t> </a:t>
            </a:r>
            <a:r>
              <a:rPr lang="uk-UA" sz="1800" dirty="0" smtClean="0">
                <a:latin typeface="Times New Roman" pitchFamily="18" charset="0"/>
              </a:rPr>
              <a:t>в надії, що всі інші частинки поглинуться шаром речовини і лише нейтрино залишать у лічильниках свої сліди. </a:t>
            </a:r>
            <a:endParaRPr lang="ru-RU" sz="1800" dirty="0" smtClean="0">
              <a:latin typeface="Times New Roman" pitchFamily="18" charset="0"/>
            </a:endParaRPr>
          </a:p>
        </p:txBody>
      </p:sp>
      <p:sp>
        <p:nvSpPr>
          <p:cNvPr id="512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5122" name="Object 4"/>
          <p:cNvGraphicFramePr>
            <a:graphicFrameLocks noChangeAspect="1"/>
          </p:cNvGraphicFramePr>
          <p:nvPr/>
        </p:nvGraphicFramePr>
        <p:xfrm>
          <a:off x="7137400" y="3698875"/>
          <a:ext cx="1216025" cy="300038"/>
        </p:xfrm>
        <a:graphic>
          <a:graphicData uri="http://schemas.openxmlformats.org/presentationml/2006/ole">
            <p:oleObj spid="_x0000_s5162" r:id="rId3" imgW="965200" imgH="241300" progId="">
              <p:embed/>
            </p:oleObj>
          </a:graphicData>
        </a:graphic>
      </p:graphicFrame>
      <p:sp>
        <p:nvSpPr>
          <p:cNvPr id="5126" name="Rectangle 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127" name="Номер слайда 6"/>
          <p:cNvSpPr>
            <a:spLocks noGrp="1"/>
          </p:cNvSpPr>
          <p:nvPr>
            <p:ph type="sldNum" sz="quarter" idx="12"/>
          </p:nvPr>
        </p:nvSpPr>
        <p:spPr>
          <a:noFill/>
        </p:spPr>
        <p:txBody>
          <a:bodyPr/>
          <a:lstStyle/>
          <a:p>
            <a:fld id="{BD145F4A-1177-428C-ADFD-9A1A56B17225}" type="slidenum">
              <a:rPr lang="ru-RU" smtClean="0"/>
              <a:pPr/>
              <a:t>20</a:t>
            </a:fld>
            <a:endParaRPr lang="ru-RU"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2"/>
          <p:cNvSpPr>
            <a:spLocks noGrp="1" noChangeArrowheads="1"/>
          </p:cNvSpPr>
          <p:nvPr>
            <p:ph type="title"/>
          </p:nvPr>
        </p:nvSpPr>
        <p:spPr/>
        <p:txBody>
          <a:bodyPr>
            <a:normAutofit fontScale="90000"/>
          </a:bodyPr>
          <a:lstStyle/>
          <a:p>
            <a:pPr eaLnBrk="1" hangingPunct="1"/>
            <a:r>
              <a:rPr lang="uk-UA" sz="4000" b="1" i="1" dirty="0" smtClean="0">
                <a:latin typeface="Arial" pitchFamily="34" charset="0"/>
                <a:cs typeface="Arial" pitchFamily="34" charset="0"/>
              </a:rPr>
              <a:t>ПРОБЛЕМА ДЕФІЦИТУ СОНЯЧНИХ НЕЙТРИНО</a:t>
            </a:r>
            <a:r>
              <a:rPr lang="ru-RU" sz="4000" dirty="0" smtClean="0">
                <a:latin typeface="Arial" pitchFamily="34" charset="0"/>
                <a:cs typeface="Arial" pitchFamily="34" charset="0"/>
              </a:rPr>
              <a:t> </a:t>
            </a:r>
          </a:p>
        </p:txBody>
      </p:sp>
      <p:sp>
        <p:nvSpPr>
          <p:cNvPr id="6153" name="Rectangle 3"/>
          <p:cNvSpPr>
            <a:spLocks noGrp="1" noChangeArrowheads="1"/>
          </p:cNvSpPr>
          <p:nvPr>
            <p:ph type="body" idx="1"/>
          </p:nvPr>
        </p:nvSpPr>
        <p:spPr>
          <a:xfrm>
            <a:off x="476250" y="1493838"/>
            <a:ext cx="8229600" cy="4525962"/>
          </a:xfrm>
        </p:spPr>
        <p:txBody>
          <a:bodyPr/>
          <a:lstStyle/>
          <a:p>
            <a:pPr algn="just" eaLnBrk="1" hangingPunct="1">
              <a:lnSpc>
                <a:spcPct val="90000"/>
              </a:lnSpc>
            </a:pPr>
            <a:r>
              <a:rPr lang="uk-UA" sz="1600" dirty="0" smtClean="0">
                <a:latin typeface="Times New Roman" pitchFamily="18" charset="0"/>
              </a:rPr>
              <a:t>Сонячні нейтрино в основному утворюються у трьох реакціях, що відбуваються у надрах зірки:	                            ,  &lt;0,42 </a:t>
            </a:r>
            <a:r>
              <a:rPr lang="uk-UA" sz="1600" dirty="0" err="1" smtClean="0">
                <a:latin typeface="Times New Roman" pitchFamily="18" charset="0"/>
              </a:rPr>
              <a:t>МеВ</a:t>
            </a:r>
            <a:r>
              <a:rPr lang="uk-UA" sz="1600" dirty="0" smtClean="0">
                <a:latin typeface="Times New Roman" pitchFamily="18" charset="0"/>
              </a:rPr>
              <a:t> (водневі);</a:t>
            </a:r>
          </a:p>
          <a:p>
            <a:pPr algn="just" eaLnBrk="1" hangingPunct="1">
              <a:lnSpc>
                <a:spcPct val="90000"/>
              </a:lnSpc>
              <a:buFontTx/>
              <a:buNone/>
            </a:pPr>
            <a:r>
              <a:rPr lang="uk-UA" sz="1600" dirty="0" smtClean="0">
                <a:latin typeface="Times New Roman" pitchFamily="18" charset="0"/>
              </a:rPr>
              <a:t>	                                                         ,  = 0,861 </a:t>
            </a:r>
            <a:r>
              <a:rPr lang="uk-UA" sz="1600" dirty="0" err="1" smtClean="0">
                <a:latin typeface="Times New Roman" pitchFamily="18" charset="0"/>
              </a:rPr>
              <a:t>МеВ</a:t>
            </a:r>
            <a:r>
              <a:rPr lang="uk-UA" sz="1600" dirty="0" smtClean="0">
                <a:latin typeface="Times New Roman" pitchFamily="18" charset="0"/>
              </a:rPr>
              <a:t> (берилієві);</a:t>
            </a:r>
          </a:p>
          <a:p>
            <a:pPr algn="just" eaLnBrk="1" hangingPunct="1">
              <a:lnSpc>
                <a:spcPct val="90000"/>
              </a:lnSpc>
              <a:buFontTx/>
              <a:buNone/>
            </a:pPr>
            <a:r>
              <a:rPr lang="uk-UA" sz="1600" dirty="0" smtClean="0">
                <a:latin typeface="Times New Roman" pitchFamily="18" charset="0"/>
              </a:rPr>
              <a:t>	                                                         ,  = 14,06 </a:t>
            </a:r>
            <a:r>
              <a:rPr lang="uk-UA" sz="1600" dirty="0" err="1" smtClean="0">
                <a:latin typeface="Times New Roman" pitchFamily="18" charset="0"/>
              </a:rPr>
              <a:t>МеВ</a:t>
            </a:r>
            <a:r>
              <a:rPr lang="uk-UA" sz="1600" dirty="0" smtClean="0">
                <a:latin typeface="Times New Roman" pitchFamily="18" charset="0"/>
              </a:rPr>
              <a:t> (борні).</a:t>
            </a:r>
          </a:p>
          <a:p>
            <a:pPr algn="just" eaLnBrk="1" hangingPunct="1">
              <a:lnSpc>
                <a:spcPct val="90000"/>
              </a:lnSpc>
            </a:pPr>
            <a:r>
              <a:rPr lang="uk-UA" sz="1600" dirty="0" smtClean="0">
                <a:latin typeface="Times New Roman" pitchFamily="18" charset="0"/>
              </a:rPr>
              <a:t>Щосекунди Сонце випромінює 1,8</a:t>
            </a:r>
            <a:r>
              <a:rPr lang="uk-UA" sz="1600" dirty="0" smtClean="0">
                <a:latin typeface="Times New Roman" pitchFamily="18" charset="0"/>
                <a:sym typeface="Symbol" pitchFamily="18" charset="2"/>
              </a:rPr>
              <a:t></a:t>
            </a:r>
            <a:r>
              <a:rPr lang="uk-UA" sz="1600" dirty="0" smtClean="0">
                <a:latin typeface="Times New Roman" pitchFamily="18" charset="0"/>
              </a:rPr>
              <a:t>10</a:t>
            </a:r>
            <a:r>
              <a:rPr lang="uk-UA" sz="1600" baseline="30000" dirty="0" smtClean="0">
                <a:latin typeface="Times New Roman" pitchFamily="18" charset="0"/>
              </a:rPr>
              <a:t>38</a:t>
            </a:r>
            <a:r>
              <a:rPr lang="uk-UA" sz="1600" dirty="0" smtClean="0">
                <a:latin typeface="Times New Roman" pitchFamily="18" charset="0"/>
              </a:rPr>
              <a:t> електронних (і лише електронних!) нейтрино. Всі вони практично без поглинання виходять на поверхню Сонця. Однак кількість нейтрино, які долітають до Землі, є приблизно втричі меншою, ніж випромінює Сонце. </a:t>
            </a:r>
          </a:p>
          <a:p>
            <a:pPr algn="just" eaLnBrk="1" hangingPunct="1">
              <a:lnSpc>
                <a:spcPct val="90000"/>
              </a:lnSpc>
            </a:pPr>
            <a:r>
              <a:rPr lang="uk-UA" sz="1600" dirty="0" smtClean="0">
                <a:latin typeface="Times New Roman" pitchFamily="18" charset="0"/>
              </a:rPr>
              <a:t>Для пояснення цього розходження у </a:t>
            </a:r>
            <a:r>
              <a:rPr lang="uk-UA" sz="1600" b="1" i="1" dirty="0" smtClean="0">
                <a:latin typeface="Times New Roman" pitchFamily="18" charset="0"/>
              </a:rPr>
              <a:t>1954 році </a:t>
            </a:r>
            <a:r>
              <a:rPr lang="uk-UA" sz="1600" dirty="0" smtClean="0">
                <a:latin typeface="Times New Roman" pitchFamily="18" charset="0"/>
              </a:rPr>
              <a:t>американські фізики-теоретики висунули гіпотезу, що сонячні нейтрино нікуди не зникають, а </a:t>
            </a:r>
            <a:r>
              <a:rPr lang="uk-UA" sz="1600" b="1" i="1" dirty="0" smtClean="0">
                <a:latin typeface="Times New Roman" pitchFamily="18" charset="0"/>
              </a:rPr>
              <a:t>просто перетворюються в інші типи (аромати),</a:t>
            </a:r>
            <a:r>
              <a:rPr lang="uk-UA" sz="1600" i="1" dirty="0" smtClean="0">
                <a:latin typeface="Times New Roman" pitchFamily="18" charset="0"/>
              </a:rPr>
              <a:t> </a:t>
            </a:r>
            <a:r>
              <a:rPr lang="uk-UA" sz="1600" dirty="0" smtClean="0">
                <a:latin typeface="Times New Roman" pitchFamily="18" charset="0"/>
              </a:rPr>
              <a:t>які сучасними детекторами не реєструються. Даний процес взаємоперетворень нейтрино був названий </a:t>
            </a:r>
            <a:r>
              <a:rPr lang="uk-UA" sz="1600" b="1" i="1" dirty="0" smtClean="0">
                <a:latin typeface="Times New Roman" pitchFamily="18" charset="0"/>
              </a:rPr>
              <a:t>осциляціями</a:t>
            </a:r>
            <a:r>
              <a:rPr lang="uk-UA" sz="1600" b="1" dirty="0" smtClean="0">
                <a:latin typeface="Times New Roman" pitchFamily="18" charset="0"/>
              </a:rPr>
              <a:t>.</a:t>
            </a:r>
            <a:r>
              <a:rPr lang="uk-UA" sz="1600" dirty="0" smtClean="0">
                <a:latin typeface="Times New Roman" pitchFamily="18" charset="0"/>
              </a:rPr>
              <a:t> </a:t>
            </a:r>
            <a:r>
              <a:rPr lang="uk-UA" sz="1600" b="1" i="1" dirty="0" smtClean="0">
                <a:solidFill>
                  <a:srgbClr val="C00000"/>
                </a:solidFill>
                <a:latin typeface="Times New Roman" pitchFamily="18" charset="0"/>
              </a:rPr>
              <a:t>Він може мати місце лише тоді, якщо у нейтрино є маса спокою.</a:t>
            </a:r>
            <a:r>
              <a:rPr lang="uk-UA" sz="1600" dirty="0" smtClean="0">
                <a:solidFill>
                  <a:srgbClr val="C00000"/>
                </a:solidFill>
                <a:latin typeface="Times New Roman" pitchFamily="18" charset="0"/>
              </a:rPr>
              <a:t> </a:t>
            </a:r>
            <a:r>
              <a:rPr lang="uk-UA" sz="1600" dirty="0" smtClean="0">
                <a:latin typeface="Times New Roman" pitchFamily="18" charset="0"/>
              </a:rPr>
              <a:t>Таким чином</a:t>
            </a:r>
            <a:r>
              <a:rPr lang="uk-UA" sz="1600" i="1" dirty="0" smtClean="0">
                <a:latin typeface="Times New Roman" pitchFamily="18" charset="0"/>
              </a:rPr>
              <a:t>, </a:t>
            </a:r>
            <a:r>
              <a:rPr lang="uk-UA" sz="1600" b="1" i="1" dirty="0" smtClean="0">
                <a:latin typeface="Times New Roman" pitchFamily="18" charset="0"/>
              </a:rPr>
              <a:t>проблема дефіциту сонячних нейтрино звелася до вимірювання їх маси.</a:t>
            </a:r>
          </a:p>
          <a:p>
            <a:pPr algn="just" eaLnBrk="1" hangingPunct="1">
              <a:lnSpc>
                <a:spcPct val="90000"/>
              </a:lnSpc>
            </a:pPr>
            <a:r>
              <a:rPr lang="uk-UA" sz="1600" dirty="0" smtClean="0">
                <a:latin typeface="Times New Roman" pitchFamily="18" charset="0"/>
              </a:rPr>
              <a:t>Теоретичні оцінки мас нейтрино дають такі результати                  ,                  ,                 .</a:t>
            </a:r>
          </a:p>
          <a:p>
            <a:pPr algn="just" eaLnBrk="1" hangingPunct="1">
              <a:lnSpc>
                <a:spcPct val="90000"/>
              </a:lnSpc>
            </a:pPr>
            <a:r>
              <a:rPr lang="uk-UA" sz="1600" b="1" i="1" dirty="0" smtClean="0">
                <a:solidFill>
                  <a:srgbClr val="C00000"/>
                </a:solidFill>
                <a:latin typeface="Times New Roman" pitchFamily="18" charset="0"/>
              </a:rPr>
              <a:t>Стандартна модель існування маси спокою нейтрино заперечує!!!                      </a:t>
            </a:r>
            <a:endParaRPr lang="ru-RU" sz="1600" dirty="0" smtClean="0">
              <a:solidFill>
                <a:srgbClr val="C00000"/>
              </a:solidFill>
              <a:latin typeface="Times New Roman" pitchFamily="18" charset="0"/>
            </a:endParaRPr>
          </a:p>
        </p:txBody>
      </p:sp>
      <p:sp>
        <p:nvSpPr>
          <p:cNvPr id="615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6146" name="Object 4"/>
          <p:cNvGraphicFramePr>
            <a:graphicFrameLocks noChangeAspect="1"/>
          </p:cNvGraphicFramePr>
          <p:nvPr/>
        </p:nvGraphicFramePr>
        <p:xfrm>
          <a:off x="2232025" y="1763713"/>
          <a:ext cx="1350963" cy="265112"/>
        </p:xfrm>
        <a:graphic>
          <a:graphicData uri="http://schemas.openxmlformats.org/presentationml/2006/ole">
            <p:oleObj spid="_x0000_s6386" r:id="rId3" imgW="1218671" imgH="241195" progId="">
              <p:embed/>
            </p:oleObj>
          </a:graphicData>
        </a:graphic>
      </p:graphicFrame>
      <p:sp>
        <p:nvSpPr>
          <p:cNvPr id="6155"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6147" name="Object 6"/>
          <p:cNvGraphicFramePr>
            <a:graphicFrameLocks noChangeAspect="1"/>
          </p:cNvGraphicFramePr>
          <p:nvPr/>
        </p:nvGraphicFramePr>
        <p:xfrm>
          <a:off x="2232025" y="2033588"/>
          <a:ext cx="1214438" cy="255587"/>
        </p:xfrm>
        <a:graphic>
          <a:graphicData uri="http://schemas.openxmlformats.org/presentationml/2006/ole">
            <p:oleObj spid="_x0000_s6387" r:id="rId4" imgW="1129810" imgH="241195" progId="">
              <p:embed/>
            </p:oleObj>
          </a:graphicData>
        </a:graphic>
      </p:graphicFrame>
      <p:sp>
        <p:nvSpPr>
          <p:cNvPr id="6156"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6148" name="Object 8"/>
          <p:cNvGraphicFramePr>
            <a:graphicFrameLocks noChangeAspect="1"/>
          </p:cNvGraphicFramePr>
          <p:nvPr/>
        </p:nvGraphicFramePr>
        <p:xfrm>
          <a:off x="2232025" y="2303463"/>
          <a:ext cx="1214438" cy="250825"/>
        </p:xfrm>
        <a:graphic>
          <a:graphicData uri="http://schemas.openxmlformats.org/presentationml/2006/ole">
            <p:oleObj spid="_x0000_s6388" r:id="rId5" imgW="1155700" imgH="241300" progId="">
              <p:embed/>
            </p:oleObj>
          </a:graphicData>
        </a:graphic>
      </p:graphicFrame>
      <p:pic>
        <p:nvPicPr>
          <p:cNvPr id="6157" name="Picture 10" descr="Картинка-01"/>
          <p:cNvPicPr>
            <a:picLocks noChangeAspect="1" noChangeArrowheads="1"/>
          </p:cNvPicPr>
          <p:nvPr/>
        </p:nvPicPr>
        <p:blipFill>
          <a:blip r:embed="rId6" cstate="print">
            <a:lum contrast="12000"/>
          </a:blip>
          <a:srcRect/>
          <a:stretch>
            <a:fillRect/>
          </a:stretch>
        </p:blipFill>
        <p:spPr bwMode="auto">
          <a:xfrm>
            <a:off x="522288" y="5184775"/>
            <a:ext cx="3825875" cy="1349375"/>
          </a:xfrm>
          <a:prstGeom prst="rect">
            <a:avLst/>
          </a:prstGeom>
          <a:noFill/>
          <a:ln w="9525">
            <a:noFill/>
            <a:miter lim="800000"/>
            <a:headEnd/>
            <a:tailEnd/>
          </a:ln>
        </p:spPr>
      </p:pic>
      <p:sp>
        <p:nvSpPr>
          <p:cNvPr id="6158" name="Text Box 12"/>
          <p:cNvSpPr txBox="1">
            <a:spLocks noChangeArrowheads="1"/>
          </p:cNvSpPr>
          <p:nvPr/>
        </p:nvSpPr>
        <p:spPr bwMode="auto">
          <a:xfrm>
            <a:off x="4392613" y="5184775"/>
            <a:ext cx="4410075" cy="1314450"/>
          </a:xfrm>
          <a:prstGeom prst="rect">
            <a:avLst/>
          </a:prstGeom>
          <a:noFill/>
          <a:ln w="9525">
            <a:noFill/>
            <a:miter lim="800000"/>
            <a:headEnd/>
            <a:tailEnd/>
          </a:ln>
        </p:spPr>
        <p:txBody>
          <a:bodyPr>
            <a:spAutoFit/>
          </a:bodyPr>
          <a:lstStyle/>
          <a:p>
            <a:pPr algn="just">
              <a:spcBef>
                <a:spcPct val="50000"/>
              </a:spcBef>
            </a:pPr>
            <a:r>
              <a:rPr lang="uk-UA" sz="1600" b="1" i="1">
                <a:latin typeface="Times New Roman" pitchFamily="18" charset="0"/>
              </a:rPr>
              <a:t>Осциляції нейтрино</a:t>
            </a:r>
            <a:r>
              <a:rPr lang="uk-UA" sz="1600" i="1">
                <a:latin typeface="Times New Roman" pitchFamily="18" charset="0"/>
              </a:rPr>
              <a:t>. </a:t>
            </a:r>
            <a:r>
              <a:rPr lang="uk-UA" sz="1600">
                <a:latin typeface="Times New Roman" pitchFamily="18" charset="0"/>
              </a:rPr>
              <a:t>Нейтрино можна представити як суперпозицію трьох кольорових компонент–хвиль. У будь-якій точці траєкторії частинки-хвилі можуть мати різні амплітуди та довжину. </a:t>
            </a:r>
            <a:endParaRPr lang="ru-RU" sz="1600">
              <a:latin typeface="Times New Roman" pitchFamily="18" charset="0"/>
            </a:endParaRPr>
          </a:p>
        </p:txBody>
      </p:sp>
      <p:sp>
        <p:nvSpPr>
          <p:cNvPr id="6159"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6149" name="Object 13"/>
          <p:cNvGraphicFramePr>
            <a:graphicFrameLocks noChangeAspect="1"/>
          </p:cNvGraphicFramePr>
          <p:nvPr/>
        </p:nvGraphicFramePr>
        <p:xfrm>
          <a:off x="5786438" y="4643438"/>
          <a:ext cx="885825" cy="257175"/>
        </p:xfrm>
        <a:graphic>
          <a:graphicData uri="http://schemas.openxmlformats.org/presentationml/2006/ole">
            <p:oleObj spid="_x0000_s6389" name="Формула" r:id="rId7" imgW="888614" imgH="253890" progId="Equation.3">
              <p:embed/>
            </p:oleObj>
          </a:graphicData>
        </a:graphic>
      </p:graphicFrame>
      <p:sp>
        <p:nvSpPr>
          <p:cNvPr id="6160" name="Rectangle 1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6150" name="Object 15"/>
          <p:cNvGraphicFramePr>
            <a:graphicFrameLocks noChangeAspect="1"/>
          </p:cNvGraphicFramePr>
          <p:nvPr/>
        </p:nvGraphicFramePr>
        <p:xfrm>
          <a:off x="6732588" y="4643438"/>
          <a:ext cx="904875" cy="266700"/>
        </p:xfrm>
        <a:graphic>
          <a:graphicData uri="http://schemas.openxmlformats.org/presentationml/2006/ole">
            <p:oleObj spid="_x0000_s6390" name="Формула" r:id="rId8" imgW="901309" imgH="266584" progId="Equation.3">
              <p:embed/>
            </p:oleObj>
          </a:graphicData>
        </a:graphic>
      </p:graphicFrame>
      <p:sp>
        <p:nvSpPr>
          <p:cNvPr id="6161"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graphicFrame>
        <p:nvGraphicFramePr>
          <p:cNvPr id="6151" name="Object 17"/>
          <p:cNvGraphicFramePr>
            <a:graphicFrameLocks noChangeAspect="1"/>
          </p:cNvGraphicFramePr>
          <p:nvPr/>
        </p:nvGraphicFramePr>
        <p:xfrm>
          <a:off x="7721600" y="4643438"/>
          <a:ext cx="771525" cy="238125"/>
        </p:xfrm>
        <a:graphic>
          <a:graphicData uri="http://schemas.openxmlformats.org/presentationml/2006/ole">
            <p:oleObj spid="_x0000_s6391" name="Формула" r:id="rId9" imgW="774364" imgH="241195" progId="Equation.3">
              <p:embed/>
            </p:oleObj>
          </a:graphicData>
        </a:graphic>
      </p:graphicFrame>
      <p:sp>
        <p:nvSpPr>
          <p:cNvPr id="6162" name="Rectangle 19"/>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6163" name="Номер слайда 18"/>
          <p:cNvSpPr>
            <a:spLocks noGrp="1"/>
          </p:cNvSpPr>
          <p:nvPr>
            <p:ph type="sldNum" sz="quarter" idx="12"/>
          </p:nvPr>
        </p:nvSpPr>
        <p:spPr>
          <a:noFill/>
        </p:spPr>
        <p:txBody>
          <a:bodyPr/>
          <a:lstStyle/>
          <a:p>
            <a:fld id="{47F27E20-6CDA-406F-A66C-5DC8858E441B}" type="slidenum">
              <a:rPr lang="ru-RU" smtClean="0"/>
              <a:pPr/>
              <a:t>21</a:t>
            </a:fld>
            <a:endParaRPr lang="ru-RU"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11188" y="0"/>
            <a:ext cx="8229600" cy="954088"/>
          </a:xfrm>
        </p:spPr>
        <p:txBody>
          <a:bodyPr/>
          <a:lstStyle/>
          <a:p>
            <a:pPr eaLnBrk="1" hangingPunct="1"/>
            <a:r>
              <a:rPr lang="uk-UA" b="1" i="1" dirty="0" smtClean="0">
                <a:latin typeface="Arial" pitchFamily="34" charset="0"/>
                <a:cs typeface="Arial" pitchFamily="34" charset="0"/>
              </a:rPr>
              <a:t>НЕЙТРИННІ ДЕТЕКТОРИ</a:t>
            </a:r>
            <a:endParaRPr lang="ru-RU" b="1" i="1" dirty="0" smtClean="0">
              <a:latin typeface="Arial" pitchFamily="34" charset="0"/>
              <a:cs typeface="Arial" pitchFamily="34" charset="0"/>
            </a:endParaRPr>
          </a:p>
        </p:txBody>
      </p:sp>
      <p:pic>
        <p:nvPicPr>
          <p:cNvPr id="132099" name="Picture 9"/>
          <p:cNvPicPr>
            <a:picLocks noChangeAspect="1" noChangeArrowheads="1"/>
          </p:cNvPicPr>
          <p:nvPr/>
        </p:nvPicPr>
        <p:blipFill>
          <a:blip r:embed="rId2" cstate="print"/>
          <a:srcRect/>
          <a:stretch>
            <a:fillRect/>
          </a:stretch>
        </p:blipFill>
        <p:spPr bwMode="auto">
          <a:xfrm>
            <a:off x="522288" y="998538"/>
            <a:ext cx="8326437" cy="5421312"/>
          </a:xfrm>
          <a:prstGeom prst="rect">
            <a:avLst/>
          </a:prstGeom>
          <a:noFill/>
          <a:ln w="9525">
            <a:noFill/>
            <a:miter lim="800000"/>
            <a:headEnd/>
            <a:tailEnd/>
          </a:ln>
        </p:spPr>
      </p:pic>
      <p:sp>
        <p:nvSpPr>
          <p:cNvPr id="132100" name="Text Box 10"/>
          <p:cNvSpPr txBox="1">
            <a:spLocks noChangeArrowheads="1"/>
          </p:cNvSpPr>
          <p:nvPr/>
        </p:nvSpPr>
        <p:spPr bwMode="auto">
          <a:xfrm>
            <a:off x="522288" y="863600"/>
            <a:ext cx="8324850" cy="366713"/>
          </a:xfrm>
          <a:prstGeom prst="rect">
            <a:avLst/>
          </a:prstGeom>
          <a:solidFill>
            <a:schemeClr val="bg1"/>
          </a:solidFill>
          <a:ln w="9525">
            <a:noFill/>
            <a:miter lim="800000"/>
            <a:headEnd/>
            <a:tailEnd/>
          </a:ln>
        </p:spPr>
        <p:txBody>
          <a:bodyPr>
            <a:spAutoFit/>
          </a:bodyPr>
          <a:lstStyle/>
          <a:p>
            <a:pPr algn="ctr">
              <a:spcBef>
                <a:spcPct val="50000"/>
              </a:spcBef>
            </a:pPr>
            <a:r>
              <a:rPr lang="uk-UA"/>
              <a:t>Нейтринні детектори</a:t>
            </a:r>
            <a:endParaRPr lang="ru-RU"/>
          </a:p>
        </p:txBody>
      </p:sp>
      <p:sp>
        <p:nvSpPr>
          <p:cNvPr id="132101" name="Text Box 11"/>
          <p:cNvSpPr txBox="1">
            <a:spLocks noChangeArrowheads="1"/>
          </p:cNvSpPr>
          <p:nvPr/>
        </p:nvSpPr>
        <p:spPr bwMode="auto">
          <a:xfrm>
            <a:off x="522288" y="6173788"/>
            <a:ext cx="8324850" cy="366712"/>
          </a:xfrm>
          <a:prstGeom prst="rect">
            <a:avLst/>
          </a:prstGeom>
          <a:solidFill>
            <a:schemeClr val="bg1"/>
          </a:solidFill>
          <a:ln w="9525">
            <a:noFill/>
            <a:miter lim="800000"/>
            <a:headEnd/>
            <a:tailEnd/>
          </a:ln>
        </p:spPr>
        <p:txBody>
          <a:bodyPr>
            <a:spAutoFit/>
          </a:bodyPr>
          <a:lstStyle/>
          <a:p>
            <a:pPr>
              <a:spcBef>
                <a:spcPct val="50000"/>
              </a:spcBef>
            </a:pPr>
            <a:r>
              <a:rPr lang="uk-UA">
                <a:latin typeface="Times New Roman" pitchFamily="18" charset="0"/>
                <a:cs typeface="Times New Roman" pitchFamily="18" charset="0"/>
              </a:rPr>
              <a:t>Розташування існуючих нейтринних детекторів</a:t>
            </a:r>
            <a:endParaRPr lang="ru-RU">
              <a:latin typeface="Times New Roman" pitchFamily="18" charset="0"/>
              <a:cs typeface="Times New Roman" pitchFamily="18" charset="0"/>
            </a:endParaRPr>
          </a:p>
        </p:txBody>
      </p:sp>
      <p:sp>
        <p:nvSpPr>
          <p:cNvPr id="132102" name="Rectangle 12"/>
          <p:cNvSpPr>
            <a:spLocks noChangeArrowheads="1"/>
          </p:cNvSpPr>
          <p:nvPr/>
        </p:nvSpPr>
        <p:spPr bwMode="auto">
          <a:xfrm>
            <a:off x="7272338" y="6264275"/>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132103" name="Номер слайда 6"/>
          <p:cNvSpPr>
            <a:spLocks noGrp="1"/>
          </p:cNvSpPr>
          <p:nvPr>
            <p:ph type="sldNum" sz="quarter" idx="12"/>
          </p:nvPr>
        </p:nvSpPr>
        <p:spPr>
          <a:noFill/>
        </p:spPr>
        <p:txBody>
          <a:bodyPr/>
          <a:lstStyle/>
          <a:p>
            <a:fld id="{EB999163-53D8-42DE-B751-040D07FE43D9}" type="slidenum">
              <a:rPr lang="ru-RU" smtClean="0"/>
              <a:pPr/>
              <a:t>22</a:t>
            </a:fld>
            <a:endParaRPr lang="ru-RU"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Заголовок 1"/>
          <p:cNvSpPr>
            <a:spLocks noGrp="1"/>
          </p:cNvSpPr>
          <p:nvPr>
            <p:ph type="title"/>
          </p:nvPr>
        </p:nvSpPr>
        <p:spPr>
          <a:xfrm>
            <a:off x="522288" y="0"/>
            <a:ext cx="8229600" cy="1143000"/>
          </a:xfrm>
        </p:spPr>
        <p:txBody>
          <a:bodyPr/>
          <a:lstStyle/>
          <a:p>
            <a:r>
              <a:rPr lang="uk-UA" b="1" i="1" dirty="0" smtClean="0">
                <a:latin typeface="Arial" pitchFamily="34" charset="0"/>
                <a:cs typeface="Arial" pitchFamily="34" charset="0"/>
              </a:rPr>
              <a:t>НЕЙТРИННІ ДЕТЕКТОРИ</a:t>
            </a:r>
            <a:endParaRPr lang="uk-UA" dirty="0" smtClean="0">
              <a:latin typeface="Arial" pitchFamily="34" charset="0"/>
              <a:cs typeface="Arial" pitchFamily="34" charset="0"/>
            </a:endParaRPr>
          </a:p>
        </p:txBody>
      </p:sp>
      <p:sp>
        <p:nvSpPr>
          <p:cNvPr id="133123" name="Содержимое 2"/>
          <p:cNvSpPr>
            <a:spLocks noGrp="1"/>
          </p:cNvSpPr>
          <p:nvPr>
            <p:ph idx="1"/>
          </p:nvPr>
        </p:nvSpPr>
        <p:spPr>
          <a:xfrm>
            <a:off x="4260850" y="4362450"/>
            <a:ext cx="4425950" cy="2171700"/>
          </a:xfrm>
        </p:spPr>
        <p:txBody>
          <a:bodyPr>
            <a:normAutofit/>
          </a:bodyPr>
          <a:lstStyle/>
          <a:p>
            <a:pPr marL="0" indent="0" algn="just">
              <a:buFontTx/>
              <a:buNone/>
            </a:pPr>
            <a:r>
              <a:rPr lang="uk-UA" sz="1400" dirty="0" smtClean="0">
                <a:latin typeface="Times New Roman" pitchFamily="18" charset="0"/>
                <a:cs typeface="Times New Roman" pitchFamily="18" charset="0"/>
              </a:rPr>
              <a:t>Нейтринна обсерваторія SNO розташована у нікелевій шахті «</a:t>
            </a:r>
            <a:r>
              <a:rPr lang="uk-UA" sz="1400" dirty="0" err="1" smtClean="0">
                <a:latin typeface="Times New Roman" pitchFamily="18" charset="0"/>
                <a:cs typeface="Times New Roman" pitchFamily="18" charset="0"/>
              </a:rPr>
              <a:t>Крейтон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Creighton</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mine</a:t>
            </a:r>
            <a:r>
              <a:rPr lang="uk-UA" sz="1400" dirty="0" smtClean="0">
                <a:latin typeface="Times New Roman" pitchFamily="18" charset="0"/>
                <a:cs typeface="Times New Roman" pitchFamily="18" charset="0"/>
              </a:rPr>
              <a:t>) поблизу </a:t>
            </a:r>
            <a:r>
              <a:rPr lang="uk-UA" sz="1400" dirty="0" err="1" smtClean="0">
                <a:latin typeface="Times New Roman" pitchFamily="18" charset="0"/>
                <a:cs typeface="Times New Roman" pitchFamily="18" charset="0"/>
              </a:rPr>
              <a:t>Седбері</a:t>
            </a:r>
            <a:r>
              <a:rPr lang="uk-UA" sz="1400" dirty="0" smtClean="0">
                <a:latin typeface="Times New Roman" pitchFamily="18" charset="0"/>
                <a:cs typeface="Times New Roman" pitchFamily="18" charset="0"/>
              </a:rPr>
              <a:t> в канадській провінції Онтаріо. Для розміщення детектору був вибраний рівень 2070 м. Більше ніж 2 км скального </a:t>
            </a:r>
            <a:r>
              <a:rPr lang="uk-UA" sz="1400" dirty="0" err="1" smtClean="0">
                <a:latin typeface="Times New Roman" pitchFamily="18" charset="0"/>
                <a:cs typeface="Times New Roman" pitchFamily="18" charset="0"/>
              </a:rPr>
              <a:t>грунту</a:t>
            </a:r>
            <a:r>
              <a:rPr lang="uk-UA" sz="1400" dirty="0" smtClean="0">
                <a:latin typeface="Times New Roman" pitchFamily="18" charset="0"/>
                <a:cs typeface="Times New Roman" pitchFamily="18" charset="0"/>
              </a:rPr>
              <a:t> захищає чутливий детектор від космічних променів. В теперішній час у зв'язку з закінченням експерименту SNO перетворена в найбільш глибоку у світі підземну лабораторію SNOLAB.</a:t>
            </a:r>
          </a:p>
        </p:txBody>
      </p:sp>
      <p:pic>
        <p:nvPicPr>
          <p:cNvPr id="133124" name="Picture 2"/>
          <p:cNvPicPr>
            <a:picLocks noChangeAspect="1" noChangeArrowheads="1"/>
          </p:cNvPicPr>
          <p:nvPr/>
        </p:nvPicPr>
        <p:blipFill>
          <a:blip r:embed="rId2" cstate="print"/>
          <a:srcRect/>
          <a:stretch>
            <a:fillRect/>
          </a:stretch>
        </p:blipFill>
        <p:spPr bwMode="auto">
          <a:xfrm>
            <a:off x="4394200" y="1295400"/>
            <a:ext cx="4179888" cy="2800350"/>
          </a:xfrm>
          <a:prstGeom prst="rect">
            <a:avLst/>
          </a:prstGeom>
          <a:noFill/>
          <a:ln w="9525">
            <a:noFill/>
            <a:miter lim="800000"/>
            <a:headEnd/>
            <a:tailEnd/>
          </a:ln>
        </p:spPr>
      </p:pic>
      <p:pic>
        <p:nvPicPr>
          <p:cNvPr id="133125" name="Picture 3"/>
          <p:cNvPicPr>
            <a:picLocks noChangeAspect="1" noChangeArrowheads="1"/>
          </p:cNvPicPr>
          <p:nvPr/>
        </p:nvPicPr>
        <p:blipFill>
          <a:blip r:embed="rId3" cstate="print"/>
          <a:srcRect/>
          <a:stretch>
            <a:fillRect/>
          </a:stretch>
        </p:blipFill>
        <p:spPr bwMode="auto">
          <a:xfrm>
            <a:off x="615950" y="1295400"/>
            <a:ext cx="3467100" cy="3467100"/>
          </a:xfrm>
          <a:prstGeom prst="rect">
            <a:avLst/>
          </a:prstGeom>
          <a:noFill/>
          <a:ln w="9525">
            <a:noFill/>
            <a:miter lim="800000"/>
            <a:headEnd/>
            <a:tailEnd/>
          </a:ln>
        </p:spPr>
      </p:pic>
      <p:sp>
        <p:nvSpPr>
          <p:cNvPr id="133126" name="Прямоугольник 5"/>
          <p:cNvSpPr>
            <a:spLocks noChangeArrowheads="1"/>
          </p:cNvSpPr>
          <p:nvPr/>
        </p:nvSpPr>
        <p:spPr bwMode="auto">
          <a:xfrm>
            <a:off x="171450" y="4851400"/>
            <a:ext cx="4089400" cy="1816100"/>
          </a:xfrm>
          <a:prstGeom prst="rect">
            <a:avLst/>
          </a:prstGeom>
          <a:noFill/>
          <a:ln w="9525">
            <a:noFill/>
            <a:miter lim="800000"/>
            <a:headEnd/>
            <a:tailEnd/>
          </a:ln>
        </p:spPr>
        <p:txBody>
          <a:bodyPr>
            <a:spAutoFit/>
          </a:bodyPr>
          <a:lstStyle/>
          <a:p>
            <a:pPr algn="just"/>
            <a:r>
              <a:rPr lang="uk-UA" sz="1400">
                <a:latin typeface="Times New Roman" pitchFamily="18" charset="0"/>
                <a:cs typeface="Times New Roman" pitchFamily="18" charset="0"/>
              </a:rPr>
              <a:t>Очі детектора - це чутливі фотоелектронні помножувачі. Майже 9600 таких трубок закріплені на каркасі, що оточує акрилову ємність з важкою водою. Сонячні нейтрино при попаданні у важку воду викликають ряд реакцій, які в кінці ведуть до утворення електронів, що рухаються скоріше ніж світло у воді. Це веде до утворення черенковського випромінювання, яке і фіксують фотопомножувачі.</a:t>
            </a:r>
          </a:p>
        </p:txBody>
      </p:sp>
      <p:sp>
        <p:nvSpPr>
          <p:cNvPr id="133127"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3128" name="Номер слайда 7"/>
          <p:cNvSpPr>
            <a:spLocks noGrp="1"/>
          </p:cNvSpPr>
          <p:nvPr>
            <p:ph type="sldNum" sz="quarter" idx="12"/>
          </p:nvPr>
        </p:nvSpPr>
        <p:spPr>
          <a:noFill/>
        </p:spPr>
        <p:txBody>
          <a:bodyPr/>
          <a:lstStyle/>
          <a:p>
            <a:fld id="{BACFE42B-84E0-44B7-B48C-E1C4DC8F174E}" type="slidenum">
              <a:rPr lang="ru-RU" smtClean="0"/>
              <a:pPr/>
              <a:t>23</a:t>
            </a:fld>
            <a:endParaRPr lang="ru-RU"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НЕЙТРИННА АСТРОНОМІЯ</a:t>
            </a:r>
            <a:endParaRPr lang="ru-RU" b="1" i="1" dirty="0" smtClean="0">
              <a:latin typeface="Arial" pitchFamily="34" charset="0"/>
              <a:cs typeface="Arial" pitchFamily="34" charset="0"/>
            </a:endParaRPr>
          </a:p>
        </p:txBody>
      </p:sp>
      <p:pic>
        <p:nvPicPr>
          <p:cNvPr id="134147" name="Picture 4"/>
          <p:cNvPicPr>
            <a:picLocks noChangeAspect="1" noChangeArrowheads="1"/>
          </p:cNvPicPr>
          <p:nvPr/>
        </p:nvPicPr>
        <p:blipFill>
          <a:blip r:embed="rId2" cstate="print"/>
          <a:srcRect/>
          <a:stretch>
            <a:fillRect/>
          </a:stretch>
        </p:blipFill>
        <p:spPr bwMode="auto">
          <a:xfrm>
            <a:off x="431800" y="1179513"/>
            <a:ext cx="5265738" cy="3205162"/>
          </a:xfrm>
          <a:prstGeom prst="rect">
            <a:avLst/>
          </a:prstGeom>
          <a:noFill/>
          <a:ln w="9525">
            <a:noFill/>
            <a:miter lim="800000"/>
            <a:headEnd/>
            <a:tailEnd/>
          </a:ln>
        </p:spPr>
      </p:pic>
      <p:pic>
        <p:nvPicPr>
          <p:cNvPr id="134148" name="Picture 5"/>
          <p:cNvPicPr>
            <a:picLocks noChangeAspect="1" noChangeArrowheads="1"/>
          </p:cNvPicPr>
          <p:nvPr/>
        </p:nvPicPr>
        <p:blipFill>
          <a:blip r:embed="rId3" cstate="print"/>
          <a:srcRect/>
          <a:stretch>
            <a:fillRect/>
          </a:stretch>
        </p:blipFill>
        <p:spPr bwMode="auto">
          <a:xfrm>
            <a:off x="5832475" y="3473450"/>
            <a:ext cx="2970213" cy="2895600"/>
          </a:xfrm>
          <a:prstGeom prst="rect">
            <a:avLst/>
          </a:prstGeom>
          <a:noFill/>
          <a:ln w="9525">
            <a:noFill/>
            <a:miter lim="800000"/>
            <a:headEnd/>
            <a:tailEnd/>
          </a:ln>
        </p:spPr>
      </p:pic>
      <p:pic>
        <p:nvPicPr>
          <p:cNvPr id="134149" name="Picture 7"/>
          <p:cNvPicPr>
            <a:picLocks noChangeAspect="1" noChangeArrowheads="1"/>
          </p:cNvPicPr>
          <p:nvPr/>
        </p:nvPicPr>
        <p:blipFill>
          <a:blip r:embed="rId4" cstate="print"/>
          <a:srcRect/>
          <a:stretch>
            <a:fillRect/>
          </a:stretch>
        </p:blipFill>
        <p:spPr bwMode="auto">
          <a:xfrm>
            <a:off x="5761038" y="1179513"/>
            <a:ext cx="2997200" cy="2225675"/>
          </a:xfrm>
          <a:prstGeom prst="rect">
            <a:avLst/>
          </a:prstGeom>
          <a:noFill/>
          <a:ln w="9525">
            <a:noFill/>
            <a:miter lim="800000"/>
            <a:headEnd/>
            <a:tailEnd/>
          </a:ln>
        </p:spPr>
      </p:pic>
      <p:sp>
        <p:nvSpPr>
          <p:cNvPr id="134150" name="Text Box 9"/>
          <p:cNvSpPr txBox="1">
            <a:spLocks noChangeArrowheads="1"/>
          </p:cNvSpPr>
          <p:nvPr/>
        </p:nvSpPr>
        <p:spPr bwMode="auto">
          <a:xfrm>
            <a:off x="341313" y="4508500"/>
            <a:ext cx="5265737" cy="1924050"/>
          </a:xfrm>
          <a:prstGeom prst="rect">
            <a:avLst/>
          </a:prstGeom>
          <a:noFill/>
          <a:ln w="9525">
            <a:noFill/>
            <a:miter lim="800000"/>
            <a:headEnd/>
            <a:tailEnd/>
          </a:ln>
        </p:spPr>
        <p:txBody>
          <a:bodyPr>
            <a:spAutoFit/>
          </a:bodyPr>
          <a:lstStyle/>
          <a:p>
            <a:pPr algn="just">
              <a:spcBef>
                <a:spcPct val="50000"/>
              </a:spcBef>
            </a:pPr>
            <a:r>
              <a:rPr lang="uk-UA" sz="1700">
                <a:latin typeface="Times New Roman" pitchFamily="18" charset="0"/>
              </a:rPr>
              <a:t>У грудні 1987 року до Землі дійшло світло від найбільш яскравої наднової нашого часу </a:t>
            </a:r>
            <a:r>
              <a:rPr lang="en-US" sz="1700">
                <a:latin typeface="Times New Roman" pitchFamily="18" charset="0"/>
              </a:rPr>
              <a:t>SN1987A. </a:t>
            </a:r>
            <a:r>
              <a:rPr lang="uk-UA" sz="1700">
                <a:latin typeface="Times New Roman" pitchFamily="18" charset="0"/>
              </a:rPr>
              <a:t>Відбувся вибух зірки яка у 20 разів більш масивна ніж Сонце. Ця наднова знаходиться у Великій Магелановій Хмарі – сусідці нашої галактики віддаленій на 170 тис. св. років. </a:t>
            </a:r>
            <a:r>
              <a:rPr lang="uk-UA" sz="1700" b="1" i="1">
                <a:latin typeface="Times New Roman" pitchFamily="18" charset="0"/>
              </a:rPr>
              <a:t>Це стало початком міжгалактичної нейтринної астрономії.</a:t>
            </a:r>
            <a:endParaRPr lang="ru-RU" sz="1700" b="1" i="1">
              <a:latin typeface="Times New Roman" pitchFamily="18" charset="0"/>
            </a:endParaRPr>
          </a:p>
        </p:txBody>
      </p:sp>
      <p:sp>
        <p:nvSpPr>
          <p:cNvPr id="134151" name="Rectangle 10"/>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134152" name="Номер слайда 7"/>
          <p:cNvSpPr>
            <a:spLocks noGrp="1"/>
          </p:cNvSpPr>
          <p:nvPr>
            <p:ph type="sldNum" sz="quarter" idx="12"/>
          </p:nvPr>
        </p:nvSpPr>
        <p:spPr>
          <a:xfrm>
            <a:off x="6686550" y="6381750"/>
            <a:ext cx="2133600" cy="476250"/>
          </a:xfrm>
          <a:noFill/>
        </p:spPr>
        <p:txBody>
          <a:bodyPr/>
          <a:lstStyle/>
          <a:p>
            <a:fld id="{C096C064-0693-4C2A-8977-98542D8D3DA1}" type="slidenum">
              <a:rPr lang="ru-RU" smtClean="0"/>
              <a:pPr/>
              <a:t>24</a:t>
            </a:fld>
            <a:endParaRPr lang="ru-RU"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МАКРОСВІТ</a:t>
            </a:r>
            <a:endParaRPr lang="ru-RU" b="1" i="1" dirty="0" smtClean="0">
              <a:latin typeface="Arial" pitchFamily="34" charset="0"/>
              <a:cs typeface="Arial" pitchFamily="34" charset="0"/>
            </a:endParaRPr>
          </a:p>
        </p:txBody>
      </p:sp>
      <p:sp>
        <p:nvSpPr>
          <p:cNvPr id="53251" name="Rectangle 3"/>
          <p:cNvSpPr>
            <a:spLocks noGrp="1" noChangeArrowheads="1"/>
          </p:cNvSpPr>
          <p:nvPr>
            <p:ph type="body" idx="1"/>
          </p:nvPr>
        </p:nvSpPr>
        <p:spPr>
          <a:xfrm>
            <a:off x="457200" y="1268413"/>
            <a:ext cx="8363272" cy="5175250"/>
          </a:xfrm>
        </p:spPr>
        <p:txBody>
          <a:bodyPr/>
          <a:lstStyle/>
          <a:p>
            <a:pPr eaLnBrk="1" hangingPunct="1">
              <a:lnSpc>
                <a:spcPct val="80000"/>
              </a:lnSpc>
              <a:defRPr/>
            </a:pPr>
            <a:r>
              <a:rPr lang="ru-RU" sz="2400" b="1" dirty="0" smtClean="0">
                <a:latin typeface="Times New Roman" pitchFamily="18" charset="0"/>
              </a:rPr>
              <a:t>                                        </a:t>
            </a:r>
            <a:r>
              <a:rPr lang="ru-RU" sz="2200" b="1" i="1" dirty="0" smtClean="0">
                <a:latin typeface="Times New Roman" pitchFamily="18" charset="0"/>
              </a:rPr>
              <a:t>Не то, что мните вы, природа:</a:t>
            </a:r>
          </a:p>
          <a:p>
            <a:pPr eaLnBrk="1" hangingPunct="1">
              <a:lnSpc>
                <a:spcPct val="80000"/>
              </a:lnSpc>
              <a:defRPr/>
            </a:pPr>
            <a:r>
              <a:rPr lang="ru-RU" sz="2200" b="1" i="1" dirty="0" smtClean="0">
                <a:latin typeface="Times New Roman" pitchFamily="18" charset="0"/>
              </a:rPr>
              <a:t>                                           Не слепок, не бездумный лик -</a:t>
            </a:r>
          </a:p>
          <a:p>
            <a:pPr eaLnBrk="1" hangingPunct="1">
              <a:lnSpc>
                <a:spcPct val="80000"/>
              </a:lnSpc>
              <a:defRPr/>
            </a:pPr>
            <a:r>
              <a:rPr lang="ru-RU" sz="2200" b="1" i="1" dirty="0" smtClean="0">
                <a:latin typeface="Times New Roman" pitchFamily="18" charset="0"/>
              </a:rPr>
              <a:t>                                           В ней есть душа, в ней есть свобода,</a:t>
            </a:r>
          </a:p>
          <a:p>
            <a:pPr>
              <a:lnSpc>
                <a:spcPct val="80000"/>
              </a:lnSpc>
              <a:defRPr/>
            </a:pPr>
            <a:r>
              <a:rPr lang="ru-RU" sz="2200" b="1" i="1" dirty="0" smtClean="0">
                <a:latin typeface="Times New Roman" pitchFamily="18" charset="0"/>
              </a:rPr>
              <a:t>                                           В ней есть любовь, в ней есть язык</a:t>
            </a:r>
          </a:p>
          <a:p>
            <a:pPr eaLnBrk="1" hangingPunct="1">
              <a:lnSpc>
                <a:spcPct val="80000"/>
              </a:lnSpc>
              <a:defRPr/>
            </a:pPr>
            <a:r>
              <a:rPr lang="ru-RU" sz="2200" b="1" i="1" dirty="0" smtClean="0">
                <a:latin typeface="Times New Roman" pitchFamily="18" charset="0"/>
              </a:rPr>
              <a:t>                                                                                          </a:t>
            </a:r>
          </a:p>
          <a:p>
            <a:pPr eaLnBrk="1" hangingPunct="1">
              <a:lnSpc>
                <a:spcPct val="80000"/>
              </a:lnSpc>
              <a:defRPr/>
            </a:pPr>
            <a:r>
              <a:rPr lang="ru-RU" sz="2200" b="1" i="1" dirty="0" smtClean="0">
                <a:latin typeface="Times New Roman" pitchFamily="18" charset="0"/>
              </a:rPr>
              <a:t>                                                                               Ф. Тютчев</a:t>
            </a:r>
          </a:p>
          <a:p>
            <a:pPr eaLnBrk="1" hangingPunct="1">
              <a:lnSpc>
                <a:spcPct val="80000"/>
              </a:lnSpc>
              <a:defRPr/>
            </a:pPr>
            <a:endParaRPr lang="en-US" sz="2200" b="1" i="1" dirty="0" smtClean="0">
              <a:latin typeface="Times New Roman" pitchFamily="18" charset="0"/>
            </a:endParaRPr>
          </a:p>
          <a:p>
            <a:pPr eaLnBrk="1" hangingPunct="1">
              <a:lnSpc>
                <a:spcPct val="80000"/>
              </a:lnSpc>
              <a:defRPr/>
            </a:pPr>
            <a:endParaRPr lang="uk-UA" sz="2200" b="1" i="1" dirty="0" smtClean="0">
              <a:latin typeface="Times New Roman" pitchFamily="18" charset="0"/>
            </a:endParaRPr>
          </a:p>
          <a:p>
            <a:pPr eaLnBrk="1" hangingPunct="1">
              <a:lnSpc>
                <a:spcPct val="80000"/>
              </a:lnSpc>
              <a:defRPr/>
            </a:pPr>
            <a:endParaRPr lang="ru-RU" sz="2400" b="1" dirty="0" smtClean="0">
              <a:latin typeface="Times New Roman" pitchFamily="18" charset="0"/>
            </a:endParaRPr>
          </a:p>
          <a:p>
            <a:pPr algn="just" eaLnBrk="1" hangingPunct="1">
              <a:lnSpc>
                <a:spcPct val="80000"/>
              </a:lnSpc>
              <a:defRPr/>
            </a:pPr>
            <a:r>
              <a:rPr lang="uk-UA" sz="2400" dirty="0" smtClean="0">
                <a:latin typeface="Times New Roman" pitchFamily="18" charset="0"/>
              </a:rPr>
              <a:t>Впродовж останніх двох-трьох десятиріч </a:t>
            </a:r>
            <a:r>
              <a:rPr lang="uk-UA" sz="2400" i="1" dirty="0" smtClean="0">
                <a:latin typeface="Times New Roman" pitchFamily="18" charset="0"/>
              </a:rPr>
              <a:t>відбулася революція у сфері дослідження явищ, які чудово описуються класичною механікою і належать до макросвіту.</a:t>
            </a:r>
            <a:r>
              <a:rPr lang="uk-UA" sz="2400" dirty="0" smtClean="0">
                <a:latin typeface="Times New Roman" pitchFamily="18" charset="0"/>
              </a:rPr>
              <a:t> За цей час були </a:t>
            </a:r>
            <a:r>
              <a:rPr lang="uk-UA" sz="2400" dirty="0" smtClean="0">
                <a:solidFill>
                  <a:schemeClr val="tx1">
                    <a:lumMod val="95000"/>
                    <a:lumOff val="5000"/>
                  </a:schemeClr>
                </a:solidFill>
                <a:latin typeface="Times New Roman" pitchFamily="18" charset="0"/>
              </a:rPr>
              <a:t>відкриті  </a:t>
            </a:r>
            <a:r>
              <a:rPr lang="uk-UA" sz="2400" b="1" i="1" dirty="0" smtClean="0">
                <a:solidFill>
                  <a:srgbClr val="C00000"/>
                </a:solidFill>
                <a:latin typeface="Times New Roman" pitchFamily="18" charset="0"/>
              </a:rPr>
              <a:t>явища динамічного хаосу, </a:t>
            </a:r>
            <a:r>
              <a:rPr lang="uk-UA" sz="2400" b="1" i="1" dirty="0" err="1" smtClean="0">
                <a:solidFill>
                  <a:srgbClr val="C00000"/>
                </a:solidFill>
                <a:latin typeface="Times New Roman" pitchFamily="18" charset="0"/>
              </a:rPr>
              <a:t>самоупорядкування</a:t>
            </a:r>
            <a:r>
              <a:rPr lang="uk-UA" sz="2400" b="1" i="1" dirty="0" smtClean="0">
                <a:solidFill>
                  <a:srgbClr val="C00000"/>
                </a:solidFill>
                <a:latin typeface="Times New Roman" pitchFamily="18" charset="0"/>
              </a:rPr>
              <a:t> та саморозвитку у відкритих системах.</a:t>
            </a:r>
            <a:r>
              <a:rPr lang="ru-RU" sz="2400" b="1" dirty="0" smtClean="0">
                <a:solidFill>
                  <a:srgbClr val="C00000"/>
                </a:solidFill>
                <a:latin typeface="Times New Roman" pitchFamily="18" charset="0"/>
              </a:rPr>
              <a:t> </a:t>
            </a:r>
          </a:p>
        </p:txBody>
      </p:sp>
      <p:sp>
        <p:nvSpPr>
          <p:cNvPr id="13517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35173" name="Picture 5" descr="Мои"/>
          <p:cNvPicPr>
            <a:picLocks noChangeAspect="1" noChangeArrowheads="1"/>
          </p:cNvPicPr>
          <p:nvPr/>
        </p:nvPicPr>
        <p:blipFill>
          <a:blip r:embed="rId2" cstate="print">
            <a:lum bright="30000" contrast="36000"/>
          </a:blip>
          <a:srcRect/>
          <a:stretch>
            <a:fillRect/>
          </a:stretch>
        </p:blipFill>
        <p:spPr bwMode="auto">
          <a:xfrm>
            <a:off x="927100" y="1295400"/>
            <a:ext cx="2667000" cy="2667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Заголовок 1"/>
          <p:cNvSpPr>
            <a:spLocks noGrp="1"/>
          </p:cNvSpPr>
          <p:nvPr>
            <p:ph type="title"/>
          </p:nvPr>
        </p:nvSpPr>
        <p:spPr>
          <a:xfrm>
            <a:off x="467544" y="0"/>
            <a:ext cx="8229600" cy="1143000"/>
          </a:xfrm>
        </p:spPr>
        <p:txBody>
          <a:bodyPr>
            <a:normAutofit/>
          </a:bodyPr>
          <a:lstStyle/>
          <a:p>
            <a:r>
              <a:rPr lang="uk-UA" sz="3200" b="1" i="1" dirty="0" smtClean="0">
                <a:latin typeface="Arial" pitchFamily="34" charset="0"/>
                <a:cs typeface="Arial" pitchFamily="34" charset="0"/>
              </a:rPr>
              <a:t>СИМЕТРІЯ І А</a:t>
            </a:r>
            <a:r>
              <a:rPr lang="en-US" sz="3200" b="1" i="1" dirty="0" smtClean="0">
                <a:latin typeface="Arial" pitchFamily="34" charset="0"/>
                <a:cs typeface="Arial" pitchFamily="34" charset="0"/>
              </a:rPr>
              <a:t>C</a:t>
            </a:r>
            <a:r>
              <a:rPr lang="uk-UA" sz="3200" b="1" i="1" dirty="0" smtClean="0">
                <a:latin typeface="Arial" pitchFamily="34" charset="0"/>
                <a:cs typeface="Arial" pitchFamily="34" charset="0"/>
              </a:rPr>
              <a:t>СИМЕТРІЯ У ПРИРОДІ</a:t>
            </a:r>
            <a:endParaRPr lang="uk-UA" sz="3200" dirty="0" smtClean="0">
              <a:latin typeface="Arial" pitchFamily="34" charset="0"/>
              <a:cs typeface="Arial" pitchFamily="34" charset="0"/>
            </a:endParaRPr>
          </a:p>
        </p:txBody>
      </p:sp>
      <p:sp>
        <p:nvSpPr>
          <p:cNvPr id="3" name="Содержимое 2"/>
          <p:cNvSpPr>
            <a:spLocks noGrp="1"/>
          </p:cNvSpPr>
          <p:nvPr>
            <p:ph idx="1"/>
          </p:nvPr>
        </p:nvSpPr>
        <p:spPr>
          <a:xfrm>
            <a:off x="457200" y="1052736"/>
            <a:ext cx="8229600" cy="5073427"/>
          </a:xfrm>
        </p:spPr>
        <p:txBody>
          <a:bodyPr>
            <a:normAutofit/>
          </a:bodyPr>
          <a:lstStyle/>
          <a:p>
            <a:pPr marL="0" indent="0" algn="just">
              <a:buFontTx/>
              <a:buNone/>
              <a:defRPr/>
            </a:pPr>
            <a:r>
              <a:rPr lang="uk-UA" sz="1400" dirty="0" smtClean="0">
                <a:latin typeface="Times New Roman" pitchFamily="18" charset="0"/>
                <a:cs typeface="Times New Roman" pitchFamily="18" charset="0"/>
              </a:rPr>
              <a:t>В пізнанні довколишнього світу є три ступені знання: </a:t>
            </a:r>
            <a:r>
              <a:rPr lang="uk-UA" sz="1400" b="1" i="1" dirty="0" smtClean="0">
                <a:solidFill>
                  <a:srgbClr val="C00000"/>
                </a:solidFill>
                <a:latin typeface="Times New Roman" pitchFamily="18" charset="0"/>
                <a:cs typeface="Times New Roman" pitchFamily="18" charset="0"/>
              </a:rPr>
              <a:t>рівень явищ або подій, законів природи і, нарешті, принципів симетрії</a:t>
            </a:r>
            <a:r>
              <a:rPr lang="uk-UA" sz="1400"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Підіймаючись цими сходами, вдається все глибше і глибше пізнавати закони буття. Найбільш елементарним є рівень явищ. До нього належить все, що відбувається у світі: рух будь-яких тіл, зіткнення частинок, поглинання і випромінювання світла та багато інших природних процесів. З першого погляду здається, що між ними немає нічого спільного. Проте при більш уважному розгляді можна встановити, що між явищами є певні стійкі взаємозв'язки, що повторюються, – об’єктивні закономірності. Людство ж пізнає закони природи – відображення цих закономірностей у нашій свідомості.</a:t>
            </a:r>
            <a:r>
              <a:rPr lang="uk-UA" sz="1400" i="1" dirty="0" smtClean="0">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Закони природи завжди мають об'єктивний характер і відображають реальні процеси, що пов'язують явища довколишнього світу</a:t>
            </a:r>
            <a:r>
              <a:rPr lang="uk-UA" sz="1400" b="1" dirty="0" smtClean="0">
                <a:solidFill>
                  <a:srgbClr val="C00000"/>
                </a:solidFill>
                <a:latin typeface="Times New Roman" pitchFamily="18" charset="0"/>
                <a:cs typeface="Times New Roman" pitchFamily="18" charset="0"/>
              </a:rPr>
              <a:t> </a:t>
            </a:r>
            <a:r>
              <a:rPr lang="uk-UA" sz="1400" b="1" dirty="0" smtClean="0">
                <a:solidFill>
                  <a:srgbClr val="FF0000"/>
                </a:solidFill>
                <a:latin typeface="Times New Roman" pitchFamily="18" charset="0"/>
                <a:cs typeface="Times New Roman" pitchFamily="18" charset="0"/>
              </a:rPr>
              <a:t>.</a:t>
            </a:r>
          </a:p>
          <a:p>
            <a:pPr marL="0" indent="0" algn="just">
              <a:buFontTx/>
              <a:buNone/>
              <a:defRPr/>
            </a:pPr>
            <a:r>
              <a:rPr lang="uk-UA" sz="1400" dirty="0" smtClean="0">
                <a:latin typeface="Times New Roman" pitchFamily="18" charset="0"/>
                <a:cs typeface="Times New Roman" pitchFamily="18" charset="0"/>
              </a:rPr>
              <a:t>В</a:t>
            </a:r>
            <a:r>
              <a:rPr lang="uk-UA" sz="1400" i="1"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принципі, якби фізики мали у своєму розпорядженні повну інформацію про всі явища і події у світі, то знання законів не було б потрібним. З іншої боку, якби були відомі всі закони або один загальний закон природи, до чого весь час прагнуть фізики, то властивості </a:t>
            </a:r>
            <a:r>
              <a:rPr lang="uk-UA" sz="1400" i="1" dirty="0" smtClean="0">
                <a:latin typeface="Times New Roman" pitchFamily="18" charset="0"/>
                <a:cs typeface="Times New Roman" pitchFamily="18" charset="0"/>
              </a:rPr>
              <a:t>інваріантності</a:t>
            </a:r>
            <a:r>
              <a:rPr lang="uk-UA" sz="1400" dirty="0" smtClean="0">
                <a:latin typeface="Times New Roman" pitchFamily="18" charset="0"/>
                <a:cs typeface="Times New Roman" pitchFamily="18" charset="0"/>
              </a:rPr>
              <a:t> (незмінності при деяких перетвореннях) цих законів не давали б ніякої нової інформації. Але, на жаль, навіть більшість законів природи фізикам невідома, тому вони шукають закономірності (</a:t>
            </a:r>
            <a:r>
              <a:rPr lang="uk-UA" sz="1400" i="1" dirty="0" smtClean="0">
                <a:latin typeface="Times New Roman" pitchFamily="18" charset="0"/>
                <a:cs typeface="Times New Roman" pitchFamily="18" charset="0"/>
              </a:rPr>
              <a:t>симетрію</a:t>
            </a:r>
            <a:r>
              <a:rPr lang="uk-UA" sz="1400" dirty="0" smtClean="0">
                <a:latin typeface="Times New Roman" pitchFamily="18" charset="0"/>
                <a:cs typeface="Times New Roman" pitchFamily="18" charset="0"/>
              </a:rPr>
              <a:t>) у самих законах природи. Таким чином, якщо </a:t>
            </a:r>
            <a:r>
              <a:rPr lang="uk-UA" sz="1400" b="1" i="1" dirty="0" smtClean="0">
                <a:solidFill>
                  <a:srgbClr val="C00000"/>
                </a:solidFill>
                <a:latin typeface="Times New Roman" pitchFamily="18" charset="0"/>
                <a:cs typeface="Times New Roman" pitchFamily="18" charset="0"/>
              </a:rPr>
              <a:t>закони керують явищами</a:t>
            </a:r>
            <a:r>
              <a:rPr lang="uk-UA" sz="1400" b="1" dirty="0" smtClean="0">
                <a:solidFill>
                  <a:srgbClr val="C00000"/>
                </a:solidFill>
                <a:latin typeface="Times New Roman" pitchFamily="18" charset="0"/>
                <a:cs typeface="Times New Roman" pitchFamily="18" charset="0"/>
              </a:rPr>
              <a:t>, то </a:t>
            </a:r>
            <a:r>
              <a:rPr lang="uk-UA" sz="1400" b="1" i="1" dirty="0" smtClean="0">
                <a:solidFill>
                  <a:srgbClr val="C00000"/>
                </a:solidFill>
                <a:latin typeface="Times New Roman" pitchFamily="18" charset="0"/>
                <a:cs typeface="Times New Roman" pitchFamily="18" charset="0"/>
              </a:rPr>
              <a:t>принципи симетрії – це закони фізичних законів</a:t>
            </a:r>
            <a:r>
              <a:rPr lang="uk-UA" sz="1400" i="1" dirty="0" smtClean="0">
                <a:latin typeface="Times New Roman" pitchFamily="18" charset="0"/>
                <a:cs typeface="Times New Roman" pitchFamily="18" charset="0"/>
              </a:rPr>
              <a:t>.</a:t>
            </a:r>
            <a:r>
              <a:rPr lang="uk-UA" sz="1400" dirty="0" smtClean="0">
                <a:latin typeface="Times New Roman" pitchFamily="18" charset="0"/>
                <a:cs typeface="Times New Roman" pitchFamily="18" charset="0"/>
              </a:rPr>
              <a:t> </a:t>
            </a:r>
          </a:p>
          <a:p>
            <a:pPr marL="0" indent="0" algn="just">
              <a:buFontTx/>
              <a:buNone/>
              <a:defRPr/>
            </a:pPr>
            <a:r>
              <a:rPr lang="uk-UA" sz="1400" dirty="0" smtClean="0">
                <a:latin typeface="Times New Roman" pitchFamily="18" charset="0"/>
                <a:cs typeface="Times New Roman" pitchFamily="18" charset="0"/>
              </a:rPr>
              <a:t>Виявлення різних симетрій у природі, а іноді і </a:t>
            </a:r>
            <a:r>
              <a:rPr lang="uk-UA" sz="1400" dirty="0" err="1" smtClean="0">
                <a:latin typeface="Times New Roman" pitchFamily="18" charset="0"/>
                <a:cs typeface="Times New Roman" pitchFamily="18" charset="0"/>
              </a:rPr>
              <a:t>постулювання</a:t>
            </a:r>
            <a:r>
              <a:rPr lang="uk-UA" sz="1400" dirty="0" smtClean="0">
                <a:latin typeface="Times New Roman" pitchFamily="18" charset="0"/>
                <a:cs typeface="Times New Roman" pitchFamily="18" charset="0"/>
              </a:rPr>
              <a:t> їх стало одним із методів теоретичного дослідження </a:t>
            </a:r>
            <a:r>
              <a:rPr lang="uk-UA" sz="1400" dirty="0" err="1" smtClean="0">
                <a:latin typeface="Times New Roman" pitchFamily="18" charset="0"/>
                <a:cs typeface="Times New Roman" pitchFamily="18" charset="0"/>
              </a:rPr>
              <a:t>мікро-</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макро-</a:t>
            </a:r>
            <a:r>
              <a:rPr lang="uk-UA" sz="1400" dirty="0" smtClean="0">
                <a:latin typeface="Times New Roman" pitchFamily="18" charset="0"/>
                <a:cs typeface="Times New Roman" pitchFamily="18" charset="0"/>
              </a:rPr>
              <a:t> і мегасвітів. </a:t>
            </a:r>
            <a:r>
              <a:rPr lang="uk-UA" sz="1400" b="1" i="1" dirty="0" smtClean="0">
                <a:solidFill>
                  <a:srgbClr val="C00000"/>
                </a:solidFill>
                <a:latin typeface="Times New Roman" pitchFamily="18" charset="0"/>
                <a:cs typeface="Times New Roman" pitchFamily="18" charset="0"/>
              </a:rPr>
              <a:t>Закони природи дозволяють передбачати явища, а принципи симетрії – відкривати закони природи.</a:t>
            </a:r>
            <a:r>
              <a:rPr lang="uk-UA" sz="1400" b="1" dirty="0" smtClean="0">
                <a:solidFill>
                  <a:srgbClr val="C00000"/>
                </a:solidFill>
                <a:latin typeface="Times New Roman" pitchFamily="18" charset="0"/>
                <a:cs typeface="Times New Roman" pitchFamily="18" charset="0"/>
              </a:rPr>
              <a:t>. </a:t>
            </a:r>
            <a:r>
              <a:rPr lang="uk-UA" sz="1400" b="1" i="1" dirty="0" smtClean="0">
                <a:solidFill>
                  <a:srgbClr val="C00000"/>
                </a:solidFill>
                <a:latin typeface="Times New Roman" pitchFamily="18" charset="0"/>
                <a:cs typeface="Times New Roman" pitchFamily="18" charset="0"/>
              </a:rPr>
              <a:t>Встановлення прихованих симетрій у природі дозволяє об’єднати розрізнені знання у єдину теорію та побудувати цілісну картину світу</a:t>
            </a:r>
            <a:r>
              <a:rPr lang="uk-UA" sz="1400" b="1" dirty="0" smtClean="0">
                <a:solidFill>
                  <a:srgbClr val="C00000"/>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Математичним апаратом, який дозволяє це зробити, є теорія груп (симетрії) .</a:t>
            </a:r>
          </a:p>
          <a:p>
            <a:pPr>
              <a:buFontTx/>
              <a:buNone/>
              <a:defRPr/>
            </a:pPr>
            <a:r>
              <a:rPr lang="uk-UA" sz="1400" dirty="0" smtClean="0">
                <a:latin typeface="Times New Roman" pitchFamily="18" charset="0"/>
                <a:cs typeface="Times New Roman" pitchFamily="18" charset="0"/>
              </a:rPr>
              <a:t>Таким чином, </a:t>
            </a:r>
            <a:r>
              <a:rPr lang="uk-UA" sz="1400" b="1" dirty="0" smtClean="0">
                <a:latin typeface="Times New Roman" pitchFamily="18" charset="0"/>
                <a:cs typeface="Times New Roman" pitchFamily="18" charset="0"/>
              </a:rPr>
              <a:t>усі фізичні закони і явища природи підпорядковуються певним законам симетрії. </a:t>
            </a:r>
            <a:endParaRPr lang="uk-UA" sz="1400" b="1" dirty="0">
              <a:latin typeface="Times New Roman" pitchFamily="18" charset="0"/>
              <a:cs typeface="Times New Roman" pitchFamily="18" charset="0"/>
            </a:endParaRPr>
          </a:p>
        </p:txBody>
      </p:sp>
      <p:sp>
        <p:nvSpPr>
          <p:cNvPr id="136196"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6197" name="Номер слайда 4"/>
          <p:cNvSpPr>
            <a:spLocks noGrp="1"/>
          </p:cNvSpPr>
          <p:nvPr>
            <p:ph type="sldNum" sz="quarter" idx="12"/>
          </p:nvPr>
        </p:nvSpPr>
        <p:spPr>
          <a:noFill/>
        </p:spPr>
        <p:txBody>
          <a:bodyPr/>
          <a:lstStyle/>
          <a:p>
            <a:fld id="{D1696102-8DB4-47CC-A939-F1A12D653226}" type="slidenum">
              <a:rPr lang="ru-RU" smtClean="0"/>
              <a:pPr/>
              <a:t>26</a:t>
            </a:fld>
            <a:endParaRPr lang="ru-RU"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500034" y="0"/>
            <a:ext cx="8229600" cy="1143000"/>
          </a:xfrm>
        </p:spPr>
        <p:txBody>
          <a:bodyPr>
            <a:normAutofit/>
          </a:bodyPr>
          <a:lstStyle/>
          <a:p>
            <a:pPr eaLnBrk="1" hangingPunct="1"/>
            <a:r>
              <a:rPr lang="uk-UA" sz="3200" b="1" i="1" dirty="0" smtClean="0">
                <a:latin typeface="Arial" pitchFamily="34" charset="0"/>
                <a:cs typeface="Arial" pitchFamily="34" charset="0"/>
              </a:rPr>
              <a:t>СИМЕТРІЯ І А</a:t>
            </a:r>
            <a:r>
              <a:rPr lang="en-US" sz="3200" b="1" i="1" dirty="0" smtClean="0">
                <a:latin typeface="Arial" pitchFamily="34" charset="0"/>
                <a:cs typeface="Arial" pitchFamily="34" charset="0"/>
              </a:rPr>
              <a:t>C</a:t>
            </a:r>
            <a:r>
              <a:rPr lang="uk-UA" sz="3200" b="1" i="1" dirty="0" smtClean="0">
                <a:latin typeface="Arial" pitchFamily="34" charset="0"/>
                <a:cs typeface="Arial" pitchFamily="34" charset="0"/>
              </a:rPr>
              <a:t>СИМЕТРІЯ У ПРИРОДІ</a:t>
            </a:r>
            <a:endParaRPr lang="ru-RU" sz="3200" b="1" i="1" dirty="0" smtClean="0">
              <a:latin typeface="Arial" pitchFamily="34" charset="0"/>
              <a:cs typeface="Arial" pitchFamily="34" charset="0"/>
            </a:endParaRPr>
          </a:p>
        </p:txBody>
      </p:sp>
      <p:sp>
        <p:nvSpPr>
          <p:cNvPr id="137219" name="Rectangle 3"/>
          <p:cNvSpPr>
            <a:spLocks noGrp="1" noChangeArrowheads="1"/>
          </p:cNvSpPr>
          <p:nvPr>
            <p:ph type="body" idx="1"/>
          </p:nvPr>
        </p:nvSpPr>
        <p:spPr>
          <a:xfrm>
            <a:off x="500034" y="1142984"/>
            <a:ext cx="8229600" cy="5238344"/>
          </a:xfrm>
        </p:spPr>
        <p:txBody>
          <a:bodyPr/>
          <a:lstStyle/>
          <a:p>
            <a:pPr algn="just" eaLnBrk="1" hangingPunct="1">
              <a:lnSpc>
                <a:spcPct val="80000"/>
              </a:lnSpc>
            </a:pPr>
            <a:r>
              <a:rPr lang="uk-UA" sz="1800" dirty="0" smtClean="0">
                <a:latin typeface="Times New Roman" pitchFamily="18" charset="0"/>
              </a:rPr>
              <a:t>Сьогодні відомо декілька симетрій фізичних законів: </a:t>
            </a:r>
          </a:p>
          <a:p>
            <a:pPr algn="just" eaLnBrk="1" hangingPunct="1">
              <a:lnSpc>
                <a:spcPct val="80000"/>
              </a:lnSpc>
            </a:pPr>
            <a:r>
              <a:rPr lang="uk-UA" sz="1800" dirty="0" smtClean="0">
                <a:latin typeface="Times New Roman" pitchFamily="18" charset="0"/>
              </a:rPr>
              <a:t>1 Фізичні закони незмінні, інакше кажучи, </a:t>
            </a:r>
            <a:r>
              <a:rPr lang="uk-UA" sz="1800" b="1" i="1" dirty="0" smtClean="0">
                <a:latin typeface="Times New Roman" pitchFamily="18" charset="0"/>
              </a:rPr>
              <a:t>інваріантні</a:t>
            </a:r>
            <a:r>
              <a:rPr lang="uk-UA" sz="1800" dirty="0" smtClean="0">
                <a:latin typeface="Times New Roman" pitchFamily="18" charset="0"/>
              </a:rPr>
              <a:t> відносно перенесення (</a:t>
            </a:r>
            <a:r>
              <a:rPr lang="uk-UA" sz="1800" b="1" i="1" dirty="0" smtClean="0">
                <a:latin typeface="Times New Roman" pitchFamily="18" charset="0"/>
              </a:rPr>
              <a:t>трансляції</a:t>
            </a:r>
            <a:r>
              <a:rPr lang="uk-UA" sz="1800" dirty="0" smtClean="0">
                <a:latin typeface="Times New Roman" pitchFamily="18" charset="0"/>
              </a:rPr>
              <a:t>) у просторі, що обумовлене однорідністю останнього. </a:t>
            </a:r>
          </a:p>
          <a:p>
            <a:pPr algn="just" eaLnBrk="1" hangingPunct="1">
              <a:lnSpc>
                <a:spcPct val="80000"/>
              </a:lnSpc>
            </a:pPr>
            <a:r>
              <a:rPr lang="uk-UA" sz="1800" dirty="0" smtClean="0">
                <a:latin typeface="Times New Roman" pitchFamily="18" charset="0"/>
              </a:rPr>
              <a:t>2 Фізичні закони інваріантні відносно до поворотів у просторі. Ця властивість пов’язана з </a:t>
            </a:r>
            <a:r>
              <a:rPr lang="uk-UA" sz="1800" b="1" i="1" dirty="0" smtClean="0">
                <a:latin typeface="Times New Roman" pitchFamily="18" charset="0"/>
              </a:rPr>
              <a:t>ізотропією простору</a:t>
            </a:r>
            <a:r>
              <a:rPr lang="uk-UA" sz="1800" b="1" dirty="0" smtClean="0">
                <a:latin typeface="Times New Roman" pitchFamily="18" charset="0"/>
              </a:rPr>
              <a:t>. </a:t>
            </a:r>
          </a:p>
          <a:p>
            <a:pPr algn="just" eaLnBrk="1" hangingPunct="1">
              <a:lnSpc>
                <a:spcPct val="80000"/>
              </a:lnSpc>
            </a:pPr>
            <a:r>
              <a:rPr lang="uk-UA" sz="1800" dirty="0" smtClean="0">
                <a:latin typeface="Times New Roman" pitchFamily="18" charset="0"/>
              </a:rPr>
              <a:t>3 Симетрія фізичних законів визначається і однорідністю часу, </a:t>
            </a:r>
            <a:r>
              <a:rPr lang="uk-UA" sz="1800" b="1" i="1" dirty="0" smtClean="0">
                <a:latin typeface="Times New Roman" pitchFamily="18" charset="0"/>
              </a:rPr>
              <a:t>вони інваріантні відносно до перенесень у часі</a:t>
            </a:r>
            <a:r>
              <a:rPr lang="uk-UA" sz="1800" b="1" dirty="0" smtClean="0">
                <a:latin typeface="Times New Roman" pitchFamily="18" charset="0"/>
              </a:rPr>
              <a:t>. </a:t>
            </a:r>
          </a:p>
          <a:p>
            <a:pPr algn="just" eaLnBrk="1" hangingPunct="1">
              <a:lnSpc>
                <a:spcPct val="80000"/>
              </a:lnSpc>
            </a:pPr>
            <a:r>
              <a:rPr lang="uk-UA" sz="1800" dirty="0" smtClean="0">
                <a:latin typeface="Times New Roman" pitchFamily="18" charset="0"/>
              </a:rPr>
              <a:t>4 Принцип відносності законів природи</a:t>
            </a:r>
            <a:r>
              <a:rPr lang="uk-UA" sz="1800" i="1" dirty="0" smtClean="0">
                <a:latin typeface="Times New Roman" pitchFamily="18" charset="0"/>
              </a:rPr>
              <a:t> </a:t>
            </a:r>
            <a:r>
              <a:rPr lang="uk-UA" sz="1800" dirty="0" smtClean="0">
                <a:latin typeface="Times New Roman" pitchFamily="18" charset="0"/>
              </a:rPr>
              <a:t>– це також симетрія відносно до переходу з однієї </a:t>
            </a:r>
            <a:r>
              <a:rPr lang="uk-UA" sz="1800" dirty="0" err="1" smtClean="0">
                <a:latin typeface="Times New Roman" pitchFamily="18" charset="0"/>
              </a:rPr>
              <a:t>інерціальної</a:t>
            </a:r>
            <a:r>
              <a:rPr lang="uk-UA" sz="1800" dirty="0" smtClean="0">
                <a:latin typeface="Times New Roman" pitchFamily="18" charset="0"/>
              </a:rPr>
              <a:t> системи відліку в іншу. Ця симетрія встановлює </a:t>
            </a:r>
            <a:r>
              <a:rPr lang="uk-UA" sz="1800" b="1" i="1" dirty="0" smtClean="0">
                <a:latin typeface="Times New Roman" pitchFamily="18" charset="0"/>
              </a:rPr>
              <a:t>рівнозначність усіх </a:t>
            </a:r>
            <a:r>
              <a:rPr lang="uk-UA" sz="1800" b="1" i="1" dirty="0" err="1" smtClean="0">
                <a:latin typeface="Times New Roman" pitchFamily="18" charset="0"/>
              </a:rPr>
              <a:t>інерціальних</a:t>
            </a:r>
            <a:r>
              <a:rPr lang="uk-UA" sz="1800" b="1" i="1" dirty="0" smtClean="0">
                <a:latin typeface="Times New Roman" pitchFamily="18" charset="0"/>
              </a:rPr>
              <a:t> систем відліку</a:t>
            </a:r>
            <a:r>
              <a:rPr lang="uk-UA" sz="1800" b="1" dirty="0" smtClean="0">
                <a:latin typeface="Times New Roman" pitchFamily="18" charset="0"/>
              </a:rPr>
              <a:t>. </a:t>
            </a:r>
          </a:p>
          <a:p>
            <a:pPr algn="just" eaLnBrk="1" hangingPunct="1">
              <a:lnSpc>
                <a:spcPct val="80000"/>
              </a:lnSpc>
            </a:pPr>
            <a:r>
              <a:rPr lang="uk-UA" sz="1800" dirty="0" smtClean="0">
                <a:latin typeface="Times New Roman" pitchFamily="18" charset="0"/>
              </a:rPr>
              <a:t>5 Перебіг фізичних явищ не змінюється при перестановці двох ідеально однакових частинок (наприклад, електронів або протонів) – це так звана </a:t>
            </a:r>
            <a:r>
              <a:rPr lang="uk-UA" sz="1800" b="1" i="1" dirty="0" err="1" smtClean="0">
                <a:latin typeface="Times New Roman" pitchFamily="18" charset="0"/>
              </a:rPr>
              <a:t>перестановна</a:t>
            </a:r>
            <a:r>
              <a:rPr lang="uk-UA" sz="1800" b="1" i="1" dirty="0" smtClean="0">
                <a:latin typeface="Times New Roman" pitchFamily="18" charset="0"/>
              </a:rPr>
              <a:t> симетрія</a:t>
            </a:r>
            <a:r>
              <a:rPr lang="uk-UA" sz="1800" b="1" dirty="0" smtClean="0">
                <a:latin typeface="Times New Roman" pitchFamily="18" charset="0"/>
              </a:rPr>
              <a:t>. </a:t>
            </a:r>
          </a:p>
          <a:p>
            <a:pPr algn="just" eaLnBrk="1" hangingPunct="1">
              <a:lnSpc>
                <a:spcPct val="80000"/>
              </a:lnSpc>
            </a:pPr>
            <a:r>
              <a:rPr lang="uk-UA" sz="1800" dirty="0" smtClean="0">
                <a:latin typeface="Times New Roman" pitchFamily="18" charset="0"/>
              </a:rPr>
              <a:t>6 Ще один вид симетрії фізичних законів – </a:t>
            </a:r>
            <a:r>
              <a:rPr lang="uk-UA" sz="1800" b="1" i="1" dirty="0" smtClean="0">
                <a:latin typeface="Times New Roman" pitchFamily="18" charset="0"/>
              </a:rPr>
              <a:t>інваріантність відносно до віддзеркалення.</a:t>
            </a:r>
            <a:r>
              <a:rPr lang="uk-UA" sz="1800" dirty="0" smtClean="0">
                <a:latin typeface="Times New Roman" pitchFamily="18" charset="0"/>
              </a:rPr>
              <a:t> Це означає, що дві фізичні установки, одна з яких побудована як дзеркальне відображення іншої, функціонуватимуть однаково. </a:t>
            </a:r>
          </a:p>
          <a:p>
            <a:pPr algn="just" eaLnBrk="1" hangingPunct="1">
              <a:lnSpc>
                <a:spcPct val="80000"/>
              </a:lnSpc>
            </a:pPr>
            <a:r>
              <a:rPr lang="uk-UA" sz="1800" dirty="0" smtClean="0">
                <a:latin typeface="Times New Roman" pitchFamily="18" charset="0"/>
              </a:rPr>
              <a:t>Таким чином, у найбільш широкому значені </a:t>
            </a:r>
            <a:r>
              <a:rPr lang="uk-UA" sz="1800" b="1" i="1" dirty="0" smtClean="0">
                <a:solidFill>
                  <a:srgbClr val="C00000"/>
                </a:solidFill>
                <a:latin typeface="Times New Roman" pitchFamily="18" charset="0"/>
              </a:rPr>
              <a:t>симетрія - це інваріантність явища чи об'єкта відносно деяких його перетворень.</a:t>
            </a:r>
            <a:endParaRPr lang="ru-RU" sz="1800" b="1" i="1" dirty="0" smtClean="0">
              <a:solidFill>
                <a:srgbClr val="C00000"/>
              </a:solidFill>
              <a:latin typeface="Times New Roman" pitchFamily="18" charset="0"/>
            </a:endParaRPr>
          </a:p>
        </p:txBody>
      </p:sp>
      <p:sp>
        <p:nvSpPr>
          <p:cNvPr id="13722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7221" name="Номер слайда 4"/>
          <p:cNvSpPr>
            <a:spLocks noGrp="1"/>
          </p:cNvSpPr>
          <p:nvPr>
            <p:ph type="sldNum" sz="quarter" idx="12"/>
          </p:nvPr>
        </p:nvSpPr>
        <p:spPr>
          <a:noFill/>
        </p:spPr>
        <p:txBody>
          <a:bodyPr/>
          <a:lstStyle/>
          <a:p>
            <a:fld id="{C715782B-2595-467A-AAEE-B4D906CF87E0}" type="slidenum">
              <a:rPr lang="ru-RU" smtClean="0"/>
              <a:pPr/>
              <a:t>27</a:t>
            </a:fld>
            <a:endParaRPr lang="ru-RU"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428596" y="142852"/>
            <a:ext cx="8229600" cy="1143000"/>
          </a:xfrm>
        </p:spPr>
        <p:txBody>
          <a:bodyPr>
            <a:normAutofit/>
          </a:bodyPr>
          <a:lstStyle/>
          <a:p>
            <a:pPr eaLnBrk="1" hangingPunct="1"/>
            <a:r>
              <a:rPr lang="uk-UA" sz="3200" b="1" i="1" dirty="0" smtClean="0">
                <a:latin typeface="Arial" pitchFamily="34" charset="0"/>
                <a:cs typeface="Arial" pitchFamily="34" charset="0"/>
              </a:rPr>
              <a:t>СИМЕТРІЯ І А</a:t>
            </a:r>
            <a:r>
              <a:rPr lang="en-US" sz="3200" b="1" i="1" dirty="0" smtClean="0">
                <a:latin typeface="Arial" pitchFamily="34" charset="0"/>
                <a:cs typeface="Arial" pitchFamily="34" charset="0"/>
              </a:rPr>
              <a:t>C</a:t>
            </a:r>
            <a:r>
              <a:rPr lang="uk-UA" sz="3200" b="1" i="1" dirty="0" smtClean="0">
                <a:latin typeface="Arial" pitchFamily="34" charset="0"/>
                <a:cs typeface="Arial" pitchFamily="34" charset="0"/>
              </a:rPr>
              <a:t>СИМЕТРІЯ У ПРИРОДІ</a:t>
            </a:r>
            <a:endParaRPr lang="ru-RU" sz="3200" b="1" i="1" dirty="0" smtClean="0">
              <a:latin typeface="Arial" pitchFamily="34" charset="0"/>
              <a:cs typeface="Arial" pitchFamily="34" charset="0"/>
            </a:endParaRPr>
          </a:p>
        </p:txBody>
      </p:sp>
      <p:sp>
        <p:nvSpPr>
          <p:cNvPr id="55299" name="Rectangle 3"/>
          <p:cNvSpPr>
            <a:spLocks noGrp="1" noChangeArrowheads="1"/>
          </p:cNvSpPr>
          <p:nvPr>
            <p:ph type="body" idx="1"/>
          </p:nvPr>
        </p:nvSpPr>
        <p:spPr>
          <a:xfrm>
            <a:off x="500034" y="1357298"/>
            <a:ext cx="8229600" cy="5175250"/>
          </a:xfrm>
        </p:spPr>
        <p:txBody>
          <a:bodyPr/>
          <a:lstStyle/>
          <a:p>
            <a:pPr algn="just" eaLnBrk="1" hangingPunct="1">
              <a:lnSpc>
                <a:spcPct val="80000"/>
              </a:lnSpc>
              <a:defRPr/>
            </a:pPr>
            <a:r>
              <a:rPr lang="uk-UA" sz="1800" dirty="0" smtClean="0">
                <a:latin typeface="Times New Roman" pitchFamily="18" charset="0"/>
              </a:rPr>
              <a:t>На початку ХХ ст. Е. </a:t>
            </a:r>
            <a:r>
              <a:rPr lang="uk-UA" sz="1800" dirty="0" err="1" smtClean="0">
                <a:latin typeface="Times New Roman" pitchFamily="18" charset="0"/>
              </a:rPr>
              <a:t>Нетер</a:t>
            </a:r>
            <a:r>
              <a:rPr lang="uk-UA" sz="1800" dirty="0" smtClean="0">
                <a:latin typeface="Times New Roman" pitchFamily="18" charset="0"/>
              </a:rPr>
              <a:t> сформулювала теорему, згідно з якою, </a:t>
            </a:r>
            <a:r>
              <a:rPr lang="uk-UA" sz="1800" b="1" i="1" dirty="0" smtClean="0">
                <a:solidFill>
                  <a:srgbClr val="C00000"/>
                </a:solidFill>
                <a:latin typeface="Times New Roman" pitchFamily="18" charset="0"/>
              </a:rPr>
              <a:t>якщо властивості системи не змінюються від якогось перетворення, то цьому відповідає деякий закон збереження</a:t>
            </a:r>
            <a:r>
              <a:rPr lang="uk-UA" sz="1800" dirty="0" smtClean="0">
                <a:latin typeface="Times New Roman" pitchFamily="18" charset="0"/>
              </a:rPr>
              <a:t> (теорема </a:t>
            </a:r>
            <a:r>
              <a:rPr lang="uk-UA" sz="1800" dirty="0" err="1" smtClean="0">
                <a:latin typeface="Times New Roman" pitchFamily="18" charset="0"/>
              </a:rPr>
              <a:t>Нетер</a:t>
            </a:r>
            <a:r>
              <a:rPr lang="uk-UA" sz="1800" dirty="0" smtClean="0">
                <a:latin typeface="Times New Roman" pitchFamily="18" charset="0"/>
              </a:rPr>
              <a:t>).</a:t>
            </a:r>
          </a:p>
          <a:p>
            <a:pPr algn="just" eaLnBrk="1" hangingPunct="1">
              <a:lnSpc>
                <a:spcPct val="80000"/>
              </a:lnSpc>
              <a:defRPr/>
            </a:pPr>
            <a:r>
              <a:rPr lang="uk-UA" sz="1800" dirty="0" smtClean="0">
                <a:latin typeface="Times New Roman" pitchFamily="18" charset="0"/>
              </a:rPr>
              <a:t>Теорема </a:t>
            </a:r>
            <a:r>
              <a:rPr lang="uk-UA" sz="1800" dirty="0" err="1" smtClean="0">
                <a:latin typeface="Times New Roman" pitchFamily="18" charset="0"/>
              </a:rPr>
              <a:t>Нетер</a:t>
            </a:r>
            <a:r>
              <a:rPr lang="uk-UA" sz="1800" dirty="0" smtClean="0">
                <a:latin typeface="Times New Roman" pitchFamily="18" charset="0"/>
              </a:rPr>
              <a:t> може бути сформульована по-іншому. </a:t>
            </a:r>
            <a:r>
              <a:rPr lang="uk-UA" sz="1800" b="1" i="1" dirty="0" smtClean="0">
                <a:solidFill>
                  <a:srgbClr val="C00000"/>
                </a:solidFill>
                <a:latin typeface="Times New Roman" pitchFamily="18" charset="0"/>
              </a:rPr>
              <a:t>Наявність в системі симетрії обумовлює існування для неї фізичної величини, що зберігається</a:t>
            </a:r>
            <a:r>
              <a:rPr lang="uk-UA" sz="1800" b="1" dirty="0" smtClean="0">
                <a:solidFill>
                  <a:srgbClr val="C00000"/>
                </a:solidFill>
                <a:latin typeface="Times New Roman" pitchFamily="18" charset="0"/>
              </a:rPr>
              <a:t>.</a:t>
            </a:r>
            <a:r>
              <a:rPr lang="uk-UA" sz="1800" dirty="0" smtClean="0">
                <a:solidFill>
                  <a:srgbClr val="C00000"/>
                </a:solidFill>
                <a:latin typeface="Times New Roman" pitchFamily="18" charset="0"/>
              </a:rPr>
              <a:t> </a:t>
            </a:r>
            <a:r>
              <a:rPr lang="uk-UA" sz="1800" dirty="0" smtClean="0">
                <a:latin typeface="Times New Roman" pitchFamily="18" charset="0"/>
              </a:rPr>
              <a:t>Наприклад, </a:t>
            </a:r>
            <a:r>
              <a:rPr lang="uk-UA" sz="1800" i="1" dirty="0" smtClean="0">
                <a:latin typeface="Times New Roman" pitchFamily="18" charset="0"/>
              </a:rPr>
              <a:t>закон збереження імпульсу є наслідком однорідності простору, а закон збереження енергії – наслідком однорідності часу</a:t>
            </a:r>
            <a:r>
              <a:rPr lang="uk-UA" sz="1800" dirty="0" smtClean="0">
                <a:latin typeface="Times New Roman" pitchFamily="18" charset="0"/>
              </a:rPr>
              <a:t>.</a:t>
            </a:r>
          </a:p>
          <a:p>
            <a:pPr algn="just" eaLnBrk="1" hangingPunct="1">
              <a:lnSpc>
                <a:spcPct val="80000"/>
              </a:lnSpc>
              <a:defRPr/>
            </a:pPr>
            <a:r>
              <a:rPr lang="uk-UA" sz="1800" b="1" i="1" dirty="0" smtClean="0">
                <a:solidFill>
                  <a:schemeClr val="tx1">
                    <a:lumMod val="95000"/>
                    <a:lumOff val="5000"/>
                  </a:schemeClr>
                </a:solidFill>
                <a:latin typeface="Times New Roman" pitchFamily="18" charset="0"/>
              </a:rPr>
              <a:t>Симетрії завжди пов'язані із збереженням якихось фізичних величин. Це своєрідні </a:t>
            </a:r>
            <a:r>
              <a:rPr lang="uk-UA" sz="1800" b="1" i="1" dirty="0" err="1" smtClean="0">
                <a:solidFill>
                  <a:schemeClr val="tx1">
                    <a:lumMod val="95000"/>
                    <a:lumOff val="5000"/>
                  </a:schemeClr>
                </a:solidFill>
                <a:latin typeface="Times New Roman" pitchFamily="18" charset="0"/>
              </a:rPr>
              <a:t>“опорні</a:t>
            </a:r>
            <a:r>
              <a:rPr lang="uk-UA" sz="1800" b="1" i="1" dirty="0" smtClean="0">
                <a:solidFill>
                  <a:schemeClr val="tx1">
                    <a:lumMod val="95000"/>
                    <a:lumOff val="5000"/>
                  </a:schemeClr>
                </a:solidFill>
                <a:latin typeface="Times New Roman" pitchFamily="18" charset="0"/>
              </a:rPr>
              <a:t> </a:t>
            </a:r>
            <a:r>
              <a:rPr lang="uk-UA" sz="1800" b="1" i="1" dirty="0" err="1" smtClean="0">
                <a:solidFill>
                  <a:schemeClr val="tx1">
                    <a:lumMod val="95000"/>
                    <a:lumOff val="5000"/>
                  </a:schemeClr>
                </a:solidFill>
                <a:latin typeface="Times New Roman" pitchFamily="18" charset="0"/>
              </a:rPr>
              <a:t>точки”</a:t>
            </a:r>
            <a:r>
              <a:rPr lang="uk-UA" sz="1800" b="1" i="1" dirty="0" smtClean="0">
                <a:solidFill>
                  <a:schemeClr val="tx1">
                    <a:lumMod val="95000"/>
                    <a:lumOff val="5000"/>
                  </a:schemeClr>
                </a:solidFill>
                <a:latin typeface="Times New Roman" pitchFamily="18" charset="0"/>
              </a:rPr>
              <a:t> Всесвіту.</a:t>
            </a:r>
          </a:p>
          <a:p>
            <a:pPr algn="just" eaLnBrk="1" hangingPunct="1">
              <a:lnSpc>
                <a:spcPct val="80000"/>
              </a:lnSpc>
              <a:defRPr/>
            </a:pPr>
            <a:r>
              <a:rPr lang="uk-UA" sz="1800" dirty="0" smtClean="0">
                <a:latin typeface="Times New Roman" pitchFamily="18" charset="0"/>
              </a:rPr>
              <a:t>Симетрія виділяє спільне як в об'єктах, так і в явищах, підкреслюючи, що, незважаючи на те, що світ різноманітний, у той самий час він і єдиний, оскільки в різноманітних явищах природи наявні елементи спільності. </a:t>
            </a:r>
          </a:p>
          <a:p>
            <a:pPr algn="just" eaLnBrk="1" hangingPunct="1">
              <a:lnSpc>
                <a:spcPct val="80000"/>
              </a:lnSpc>
              <a:defRPr/>
            </a:pPr>
            <a:r>
              <a:rPr lang="uk-UA" sz="1800" dirty="0" smtClean="0">
                <a:latin typeface="Times New Roman" pitchFamily="18" charset="0"/>
              </a:rPr>
              <a:t>Добре відомо, що </a:t>
            </a:r>
            <a:r>
              <a:rPr lang="uk-UA" sz="1800" i="1" dirty="0" smtClean="0">
                <a:latin typeface="Times New Roman" pitchFamily="18" charset="0"/>
              </a:rPr>
              <a:t>закони класичної фізики перестають працювати у мікросвіті, замість них використовуються закони квантової механіки.</a:t>
            </a:r>
            <a:r>
              <a:rPr lang="uk-UA" sz="1800" dirty="0" smtClean="0">
                <a:latin typeface="Times New Roman" pitchFamily="18" charset="0"/>
              </a:rPr>
              <a:t> Те саме відбувається при збільшенні швидкості руху системи та наближенні її до швидкості світла, тут працює </a:t>
            </a:r>
            <a:r>
              <a:rPr lang="uk-UA" sz="1800" i="1" dirty="0" smtClean="0">
                <a:latin typeface="Times New Roman" pitchFamily="18" charset="0"/>
              </a:rPr>
              <a:t>релятивістська теорія</a:t>
            </a:r>
            <a:r>
              <a:rPr lang="uk-UA" sz="1800" dirty="0" smtClean="0">
                <a:latin typeface="Times New Roman" pitchFamily="18" charset="0"/>
              </a:rPr>
              <a:t>. Все це - вже прояв </a:t>
            </a:r>
            <a:r>
              <a:rPr lang="uk-UA" sz="1800" b="1" i="1" dirty="0" smtClean="0">
                <a:latin typeface="Times New Roman" pitchFamily="18" charset="0"/>
              </a:rPr>
              <a:t>асиметрії </a:t>
            </a:r>
            <a:r>
              <a:rPr lang="uk-UA" sz="1800" dirty="0" smtClean="0">
                <a:latin typeface="Times New Roman" pitchFamily="18" charset="0"/>
              </a:rPr>
              <a:t>законів природи. </a:t>
            </a:r>
            <a:endParaRPr lang="uk-UA" sz="1800" i="1" dirty="0" smtClean="0">
              <a:latin typeface="Times New Roman" pitchFamily="18" charset="0"/>
            </a:endParaRPr>
          </a:p>
          <a:p>
            <a:pPr algn="just" eaLnBrk="1" hangingPunct="1">
              <a:lnSpc>
                <a:spcPct val="80000"/>
              </a:lnSpc>
              <a:defRPr/>
            </a:pPr>
            <a:r>
              <a:rPr lang="uk-UA" sz="1800" b="1" i="1" dirty="0" smtClean="0">
                <a:latin typeface="Times New Roman" pitchFamily="18" charset="0"/>
              </a:rPr>
              <a:t>Симетрія і асиметрія – дві полярні протилежності об'єктивного світу</a:t>
            </a:r>
            <a:r>
              <a:rPr lang="uk-UA" sz="1800" b="1" dirty="0" smtClean="0">
                <a:latin typeface="Times New Roman" pitchFamily="18" charset="0"/>
              </a:rPr>
              <a:t>.</a:t>
            </a:r>
            <a:r>
              <a:rPr lang="uk-UA" sz="1800" dirty="0" smtClean="0">
                <a:latin typeface="Times New Roman" pitchFamily="18" charset="0"/>
              </a:rPr>
              <a:t> На різних рівнях розвитку матерії наявні то </a:t>
            </a:r>
            <a:r>
              <a:rPr lang="uk-UA" sz="1800" b="1" i="1" dirty="0" smtClean="0">
                <a:solidFill>
                  <a:srgbClr val="C00000"/>
                </a:solidFill>
                <a:latin typeface="Times New Roman" pitchFamily="18" charset="0"/>
              </a:rPr>
              <a:t>симетрія – відносний порядок, то асиметрія – тенденції порушення спокою, початок руху, розвитку</a:t>
            </a:r>
            <a:r>
              <a:rPr lang="uk-UA" sz="1800" b="1" dirty="0" smtClean="0">
                <a:solidFill>
                  <a:srgbClr val="C00000"/>
                </a:solidFill>
                <a:latin typeface="Times New Roman" pitchFamily="18" charset="0"/>
              </a:rPr>
              <a:t>.</a:t>
            </a:r>
            <a:r>
              <a:rPr lang="uk-UA" sz="1800" dirty="0" smtClean="0">
                <a:solidFill>
                  <a:srgbClr val="C00000"/>
                </a:solidFill>
                <a:latin typeface="Times New Roman" pitchFamily="18" charset="0"/>
              </a:rPr>
              <a:t> </a:t>
            </a:r>
            <a:r>
              <a:rPr lang="ru-RU" sz="1800" dirty="0" smtClean="0">
                <a:solidFill>
                  <a:srgbClr val="C00000"/>
                </a:solidFill>
                <a:latin typeface="Times New Roman" pitchFamily="18" charset="0"/>
              </a:rPr>
              <a:t> </a:t>
            </a:r>
          </a:p>
        </p:txBody>
      </p:sp>
      <p:sp>
        <p:nvSpPr>
          <p:cNvPr id="13824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8245" name="Номер слайда 4"/>
          <p:cNvSpPr>
            <a:spLocks noGrp="1"/>
          </p:cNvSpPr>
          <p:nvPr>
            <p:ph type="sldNum" sz="quarter" idx="12"/>
          </p:nvPr>
        </p:nvSpPr>
        <p:spPr>
          <a:noFill/>
        </p:spPr>
        <p:txBody>
          <a:bodyPr/>
          <a:lstStyle/>
          <a:p>
            <a:fld id="{003826A7-65F8-46F1-AC9D-45A00113367D}" type="slidenum">
              <a:rPr lang="ru-RU" smtClean="0"/>
              <a:pPr/>
              <a:t>28</a:t>
            </a:fld>
            <a:endParaRPr lang="ru-RU"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НОВА СИМЕТРІЯ СВІТУ</a:t>
            </a:r>
            <a:r>
              <a:rPr lang="uk-UA" dirty="0" smtClean="0">
                <a:latin typeface="Arial" pitchFamily="34" charset="0"/>
                <a:cs typeface="Arial" pitchFamily="34" charset="0"/>
              </a:rPr>
              <a:t> </a:t>
            </a:r>
            <a:endParaRPr lang="ru-RU" dirty="0" smtClean="0">
              <a:latin typeface="Arial" pitchFamily="34" charset="0"/>
              <a:cs typeface="Arial" pitchFamily="34" charset="0"/>
            </a:endParaRPr>
          </a:p>
        </p:txBody>
      </p:sp>
      <p:sp>
        <p:nvSpPr>
          <p:cNvPr id="139267" name="Rectangle 3"/>
          <p:cNvSpPr>
            <a:spLocks noGrp="1" noChangeArrowheads="1"/>
          </p:cNvSpPr>
          <p:nvPr>
            <p:ph type="body" idx="1"/>
          </p:nvPr>
        </p:nvSpPr>
        <p:spPr>
          <a:xfrm>
            <a:off x="476250" y="1089025"/>
            <a:ext cx="8229600" cy="5580063"/>
          </a:xfrm>
        </p:spPr>
        <p:txBody>
          <a:bodyPr/>
          <a:lstStyle/>
          <a:p>
            <a:pPr eaLnBrk="1" hangingPunct="1">
              <a:lnSpc>
                <a:spcPct val="80000"/>
              </a:lnSpc>
            </a:pPr>
            <a:r>
              <a:rPr lang="ru-RU" sz="1400" b="1" i="1" smtClean="0">
                <a:latin typeface="Times New Roman" pitchFamily="18" charset="0"/>
              </a:rPr>
              <a:t>                                             </a:t>
            </a:r>
            <a:r>
              <a:rPr lang="en-US" sz="1400" b="1" i="1" smtClean="0">
                <a:latin typeface="Times New Roman" pitchFamily="18" charset="0"/>
              </a:rPr>
              <a:t>                                     </a:t>
            </a:r>
            <a:r>
              <a:rPr lang="uk-UA" sz="1400" b="1" i="1" smtClean="0">
                <a:latin typeface="Times New Roman" pitchFamily="18" charset="0"/>
              </a:rPr>
              <a:t> </a:t>
            </a:r>
            <a:r>
              <a:rPr lang="en-US" sz="1400" b="1" i="1" smtClean="0">
                <a:latin typeface="Times New Roman" pitchFamily="18" charset="0"/>
              </a:rPr>
              <a:t> </a:t>
            </a:r>
            <a:r>
              <a:rPr lang="ru-RU" sz="1600" b="1" i="1" smtClean="0">
                <a:latin typeface="Times New Roman" pitchFamily="18" charset="0"/>
              </a:rPr>
              <a:t>Что, не поймешь Природу ты? </a:t>
            </a: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Лик Космоса - чужд и ужасен? </a:t>
            </a: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Узри фрактальные черты, и ты увидишь –</a:t>
            </a:r>
            <a:endParaRPr lang="en-US" sz="1600" b="1" i="1" smtClean="0">
              <a:latin typeface="Times New Roman" pitchFamily="18" charset="0"/>
            </a:endParaRPr>
          </a:p>
          <a:p>
            <a:pPr eaLnBrk="1" hangingPunct="1">
              <a:lnSpc>
                <a:spcPct val="80000"/>
              </a:lnSpc>
            </a:pPr>
            <a:r>
              <a:rPr lang="en-US" sz="1600" b="1" i="1" smtClean="0">
                <a:latin typeface="Times New Roman" pitchFamily="18" charset="0"/>
              </a:rPr>
              <a:t>                                            </a:t>
            </a: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Мир прекрасен! </a:t>
            </a: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Необъясним Природы ритм? </a:t>
            </a: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Мрак черных дыр, тьма белых пятен? </a:t>
            </a: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Познай фрактальный алгоритм – и</a:t>
            </a: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Мир окажется понятен!</a:t>
            </a:r>
          </a:p>
          <a:p>
            <a:pPr eaLnBrk="1" hangingPunct="1">
              <a:lnSpc>
                <a:spcPct val="80000"/>
              </a:lnSpc>
            </a:pPr>
            <a:endParaRPr lang="ru-RU" sz="1600" b="1" i="1" smtClean="0">
              <a:latin typeface="Times New Roman" pitchFamily="18" charset="0"/>
            </a:endParaRPr>
          </a:p>
          <a:p>
            <a:pPr eaLnBrk="1" hangingPunct="1">
              <a:lnSpc>
                <a:spcPct val="80000"/>
              </a:lnSpc>
            </a:pPr>
            <a:r>
              <a:rPr lang="ru-RU" sz="1600" b="1" i="1" smtClean="0">
                <a:latin typeface="Times New Roman" pitchFamily="18" charset="0"/>
              </a:rPr>
              <a:t>                                                                               </a:t>
            </a:r>
            <a:r>
              <a:rPr lang="en-US" sz="1600" b="1" i="1" smtClean="0">
                <a:latin typeface="Times New Roman" pitchFamily="18" charset="0"/>
              </a:rPr>
              <a:t>              </a:t>
            </a:r>
            <a:r>
              <a:rPr lang="ru-RU" sz="1600" b="1" i="1" smtClean="0">
                <a:latin typeface="Times New Roman" pitchFamily="18" charset="0"/>
              </a:rPr>
              <a:t>Із нового фізичного фольклору</a:t>
            </a:r>
            <a:endParaRPr lang="uk-UA" sz="1600" b="1" i="1" smtClean="0">
              <a:latin typeface="Times New Roman" pitchFamily="18" charset="0"/>
            </a:endParaRPr>
          </a:p>
          <a:p>
            <a:pPr eaLnBrk="1" hangingPunct="1">
              <a:lnSpc>
                <a:spcPct val="80000"/>
              </a:lnSpc>
            </a:pPr>
            <a:r>
              <a:rPr lang="uk-UA" sz="1400" smtClean="0"/>
              <a:t>                  </a:t>
            </a:r>
            <a:r>
              <a:rPr lang="uk-UA" sz="1400" smtClean="0">
                <a:latin typeface="Times New Roman" pitchFamily="18" charset="0"/>
                <a:cs typeface="Times New Roman" pitchFamily="18" charset="0"/>
              </a:rPr>
              <a:t>Моріс Корнеліс Ешер</a:t>
            </a:r>
          </a:p>
          <a:p>
            <a:pPr eaLnBrk="1" hangingPunct="1">
              <a:lnSpc>
                <a:spcPct val="80000"/>
              </a:lnSpc>
            </a:pPr>
            <a:endParaRPr lang="ru-RU" sz="1400" b="1" i="1" smtClean="0">
              <a:latin typeface="Times New Roman" pitchFamily="18" charset="0"/>
            </a:endParaRPr>
          </a:p>
          <a:p>
            <a:pPr algn="just" eaLnBrk="1" hangingPunct="1">
              <a:lnSpc>
                <a:spcPct val="80000"/>
              </a:lnSpc>
            </a:pPr>
            <a:r>
              <a:rPr lang="uk-UA" sz="2000" smtClean="0">
                <a:latin typeface="Times New Roman" pitchFamily="18" charset="0"/>
              </a:rPr>
              <a:t>При побудові моделей, що описують навколишній світ, люди звикли використовувати такі відомі геометричні поняття, як лінія, круг, квадрат, сфера, куб та ін. Однак виявилося, що ці прості образи не завжди адекватно описують природні об’єкти. Геометрія Евкліда, наприклад, не здатна описати форму хмар, гір, дерев, узбережжя моря та ін. </a:t>
            </a:r>
          </a:p>
          <a:p>
            <a:pPr algn="just" eaLnBrk="1" hangingPunct="1">
              <a:lnSpc>
                <a:spcPct val="80000"/>
              </a:lnSpc>
            </a:pPr>
            <a:r>
              <a:rPr lang="uk-UA" sz="2000" smtClean="0">
                <a:latin typeface="Times New Roman" pitchFamily="18" charset="0"/>
              </a:rPr>
              <a:t>Це дозволяє зробити так звана </a:t>
            </a:r>
            <a:r>
              <a:rPr lang="uk-UA" sz="2000" b="1" i="1" smtClean="0">
                <a:solidFill>
                  <a:srgbClr val="C00000"/>
                </a:solidFill>
                <a:latin typeface="Times New Roman" pitchFamily="18" charset="0"/>
              </a:rPr>
              <a:t>фрактальна геометрія</a:t>
            </a:r>
            <a:r>
              <a:rPr lang="uk-UA" sz="2000" i="1" smtClean="0">
                <a:latin typeface="Times New Roman" pitchFamily="18" charset="0"/>
              </a:rPr>
              <a:t>, </a:t>
            </a:r>
            <a:r>
              <a:rPr lang="uk-UA" sz="2000" smtClean="0">
                <a:latin typeface="Times New Roman" pitchFamily="18" charset="0"/>
              </a:rPr>
              <a:t>центральним поняттям якої є поняття </a:t>
            </a:r>
            <a:r>
              <a:rPr lang="uk-UA" sz="2000" smtClean="0">
                <a:solidFill>
                  <a:srgbClr val="C00000"/>
                </a:solidFill>
                <a:latin typeface="Times New Roman" pitchFamily="18" charset="0"/>
              </a:rPr>
              <a:t>“</a:t>
            </a:r>
            <a:r>
              <a:rPr lang="uk-UA" sz="2000" b="1" i="1" smtClean="0">
                <a:solidFill>
                  <a:srgbClr val="C00000"/>
                </a:solidFill>
                <a:latin typeface="Times New Roman" pitchFamily="18" charset="0"/>
              </a:rPr>
              <a:t>фрактал”.</a:t>
            </a:r>
          </a:p>
          <a:p>
            <a:pPr algn="just" eaLnBrk="1" hangingPunct="1">
              <a:lnSpc>
                <a:spcPct val="80000"/>
              </a:lnSpc>
            </a:pPr>
            <a:r>
              <a:rPr lang="uk-UA" sz="2000" b="1" i="1" smtClean="0">
                <a:solidFill>
                  <a:srgbClr val="C00000"/>
                </a:solidFill>
                <a:latin typeface="Times New Roman" pitchFamily="18" charset="0"/>
              </a:rPr>
              <a:t>Таким чином була відкрита ще одна симетрія у природі.</a:t>
            </a:r>
            <a:endParaRPr lang="ru-RU" sz="2000" b="1" i="1" smtClean="0">
              <a:solidFill>
                <a:srgbClr val="C00000"/>
              </a:solidFill>
              <a:latin typeface="Times New Roman" pitchFamily="18" charset="0"/>
            </a:endParaRPr>
          </a:p>
        </p:txBody>
      </p:sp>
      <p:pic>
        <p:nvPicPr>
          <p:cNvPr id="139268" name="Picture 4"/>
          <p:cNvPicPr>
            <a:picLocks noChangeAspect="1" noChangeArrowheads="1"/>
          </p:cNvPicPr>
          <p:nvPr/>
        </p:nvPicPr>
        <p:blipFill>
          <a:blip r:embed="rId2" cstate="print"/>
          <a:srcRect/>
          <a:stretch>
            <a:fillRect/>
          </a:stretch>
        </p:blipFill>
        <p:spPr bwMode="auto">
          <a:xfrm>
            <a:off x="1371600" y="1117600"/>
            <a:ext cx="2520950" cy="2409825"/>
          </a:xfrm>
          <a:prstGeom prst="rect">
            <a:avLst/>
          </a:prstGeom>
          <a:noFill/>
          <a:ln w="9525">
            <a:noFill/>
            <a:miter lim="800000"/>
            <a:headEnd/>
            <a:tailEnd/>
          </a:ln>
        </p:spPr>
      </p:pic>
      <p:sp>
        <p:nvSpPr>
          <p:cNvPr id="139269" name="Rectangle 5"/>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39270" name="Номер слайда 5"/>
          <p:cNvSpPr>
            <a:spLocks noGrp="1"/>
          </p:cNvSpPr>
          <p:nvPr>
            <p:ph type="sldNum" sz="quarter" idx="12"/>
          </p:nvPr>
        </p:nvSpPr>
        <p:spPr>
          <a:noFill/>
        </p:spPr>
        <p:txBody>
          <a:bodyPr/>
          <a:lstStyle/>
          <a:p>
            <a:fld id="{67A802D8-9126-49E5-B044-E249DD50C0E6}" type="slidenum">
              <a:rPr lang="ru-RU" smtClean="0"/>
              <a:pPr/>
              <a:t>29</a:t>
            </a:fld>
            <a:endParaRPr lang="ru-RU"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82600" y="0"/>
            <a:ext cx="8229600" cy="1143000"/>
          </a:xfrm>
        </p:spPr>
        <p:txBody>
          <a:bodyPr>
            <a:normAutofit fontScale="90000"/>
          </a:bodyPr>
          <a:lstStyle/>
          <a:p>
            <a:pPr eaLnBrk="1" hangingPunct="1"/>
            <a:r>
              <a:rPr lang="uk-UA" sz="4000" b="1" i="1" dirty="0" smtClean="0">
                <a:latin typeface="Arial" pitchFamily="34" charset="0"/>
                <a:cs typeface="Arial" pitchFamily="34" charset="0"/>
              </a:rPr>
              <a:t>МЕХАНІСТИЧНА КАРТИНА СВІТУ</a:t>
            </a:r>
            <a:endParaRPr lang="ru-RU" sz="4000" b="1" i="1" dirty="0" smtClean="0">
              <a:latin typeface="Arial" pitchFamily="34" charset="0"/>
              <a:cs typeface="Arial" pitchFamily="34" charset="0"/>
            </a:endParaRPr>
          </a:p>
        </p:txBody>
      </p:sp>
      <p:sp>
        <p:nvSpPr>
          <p:cNvPr id="118787" name="Rectangle 3"/>
          <p:cNvSpPr>
            <a:spLocks noGrp="1" noChangeArrowheads="1"/>
          </p:cNvSpPr>
          <p:nvPr>
            <p:ph type="body" idx="1"/>
          </p:nvPr>
        </p:nvSpPr>
        <p:spPr>
          <a:xfrm>
            <a:off x="482600" y="1349375"/>
            <a:ext cx="8229600" cy="5184775"/>
          </a:xfrm>
        </p:spPr>
        <p:txBody>
          <a:bodyPr/>
          <a:lstStyle/>
          <a:p>
            <a:pPr algn="just" eaLnBrk="1" hangingPunct="1">
              <a:lnSpc>
                <a:spcPct val="80000"/>
              </a:lnSpc>
            </a:pPr>
            <a:r>
              <a:rPr lang="uk-UA" sz="2000" dirty="0" smtClean="0">
                <a:latin typeface="Times New Roman" pitchFamily="18" charset="0"/>
              </a:rPr>
              <a:t>Основу картини світу становить </a:t>
            </a:r>
            <a:r>
              <a:rPr lang="uk-UA" sz="2000" b="1" i="1" dirty="0" smtClean="0">
                <a:solidFill>
                  <a:srgbClr val="C00000"/>
                </a:solidFill>
                <a:latin typeface="Times New Roman" pitchFamily="18" charset="0"/>
              </a:rPr>
              <a:t>ідея атомізму</a:t>
            </a:r>
            <a:r>
              <a:rPr lang="uk-UA" sz="2000" dirty="0" smtClean="0">
                <a:latin typeface="Times New Roman" pitchFamily="18" charset="0"/>
              </a:rPr>
              <a:t>, за якою всі тіла складаються з неподільних першоелементів-атомів (корпускул), що перебувають у неперервному тепловому русі. </a:t>
            </a:r>
          </a:p>
          <a:p>
            <a:pPr algn="just" eaLnBrk="1" hangingPunct="1">
              <a:lnSpc>
                <a:spcPct val="80000"/>
              </a:lnSpc>
            </a:pPr>
            <a:r>
              <a:rPr lang="uk-UA" sz="2000" dirty="0" smtClean="0">
                <a:latin typeface="Times New Roman" pitchFamily="18" charset="0"/>
              </a:rPr>
              <a:t>Взаємодії тіл на відстані </a:t>
            </a:r>
            <a:r>
              <a:rPr lang="uk-UA" sz="2000" b="1" i="1" dirty="0" smtClean="0">
                <a:latin typeface="Times New Roman" pitchFamily="18" charset="0"/>
              </a:rPr>
              <a:t>відбувається миттєво</a:t>
            </a:r>
            <a:r>
              <a:rPr lang="uk-UA" sz="2000" dirty="0" smtClean="0">
                <a:latin typeface="Times New Roman" pitchFamily="18" charset="0"/>
              </a:rPr>
              <a:t> (</a:t>
            </a:r>
            <a:r>
              <a:rPr lang="uk-UA" sz="2000" b="1" i="1" dirty="0" smtClean="0">
                <a:solidFill>
                  <a:srgbClr val="C00000"/>
                </a:solidFill>
                <a:latin typeface="Times New Roman" pitchFamily="18" charset="0"/>
              </a:rPr>
              <a:t>принцип </a:t>
            </a:r>
            <a:r>
              <a:rPr lang="uk-UA" sz="2000" b="1" i="1" dirty="0" err="1" smtClean="0">
                <a:solidFill>
                  <a:srgbClr val="C00000"/>
                </a:solidFill>
                <a:latin typeface="Times New Roman" pitchFamily="18" charset="0"/>
              </a:rPr>
              <a:t>дальнодії</a:t>
            </a:r>
            <a:r>
              <a:rPr lang="ru-RU" sz="2000" dirty="0" smtClean="0">
                <a:solidFill>
                  <a:srgbClr val="C00000"/>
                </a:solidFill>
                <a:latin typeface="Times New Roman" pitchFamily="18" charset="0"/>
              </a:rPr>
              <a:t> </a:t>
            </a:r>
            <a:r>
              <a:rPr lang="uk-UA" sz="2000" dirty="0" smtClean="0">
                <a:latin typeface="Times New Roman" pitchFamily="18" charset="0"/>
              </a:rPr>
              <a:t>Ньютону). </a:t>
            </a:r>
            <a:r>
              <a:rPr lang="uk-UA" sz="2000" b="1" i="1" dirty="0" smtClean="0">
                <a:solidFill>
                  <a:srgbClr val="C00000"/>
                </a:solidFill>
                <a:latin typeface="Times New Roman" pitchFamily="18" charset="0"/>
              </a:rPr>
              <a:t>Світ є незмінним у часі</a:t>
            </a:r>
            <a:r>
              <a:rPr lang="uk-UA" sz="2000" b="1" dirty="0" smtClean="0">
                <a:solidFill>
                  <a:srgbClr val="C00000"/>
                </a:solidFill>
                <a:latin typeface="Times New Roman" pitchFamily="18" charset="0"/>
              </a:rPr>
              <a:t>.</a:t>
            </a:r>
          </a:p>
          <a:p>
            <a:pPr algn="just" eaLnBrk="1" hangingPunct="1">
              <a:lnSpc>
                <a:spcPct val="80000"/>
              </a:lnSpc>
            </a:pPr>
            <a:r>
              <a:rPr lang="uk-UA" sz="2000" i="1" dirty="0" smtClean="0">
                <a:latin typeface="Times New Roman" pitchFamily="18" charset="0"/>
              </a:rPr>
              <a:t>Панує</a:t>
            </a:r>
            <a:r>
              <a:rPr lang="uk-UA" sz="2000" b="1" i="1" dirty="0" smtClean="0">
                <a:latin typeface="Times New Roman" pitchFamily="18" charset="0"/>
              </a:rPr>
              <a:t> </a:t>
            </a:r>
            <a:r>
              <a:rPr lang="uk-UA" sz="2000" b="1" i="1" dirty="0" smtClean="0">
                <a:solidFill>
                  <a:srgbClr val="C00000"/>
                </a:solidFill>
                <a:latin typeface="Times New Roman" pitchFamily="18" charset="0"/>
              </a:rPr>
              <a:t>концепція абсолютного простору і часу.</a:t>
            </a:r>
            <a:r>
              <a:rPr lang="ru-RU" sz="2000" dirty="0" smtClean="0">
                <a:solidFill>
                  <a:srgbClr val="C00000"/>
                </a:solidFill>
                <a:latin typeface="Times New Roman" pitchFamily="18" charset="0"/>
              </a:rPr>
              <a:t> </a:t>
            </a:r>
          </a:p>
          <a:p>
            <a:pPr algn="just" eaLnBrk="1" hangingPunct="1">
              <a:lnSpc>
                <a:spcPct val="80000"/>
              </a:lnSpc>
            </a:pPr>
            <a:r>
              <a:rPr lang="uk-UA" sz="2000" i="1" dirty="0" smtClean="0">
                <a:latin typeface="Times New Roman" pitchFamily="18" charset="0"/>
              </a:rPr>
              <a:t>Світ побудований</a:t>
            </a:r>
            <a:r>
              <a:rPr lang="uk-UA" sz="2000" dirty="0" smtClean="0">
                <a:latin typeface="Times New Roman" pitchFamily="18" charset="0"/>
              </a:rPr>
              <a:t> на єдиному фундаменті – </a:t>
            </a:r>
            <a:r>
              <a:rPr lang="uk-UA" sz="2000" i="1" dirty="0" smtClean="0">
                <a:latin typeface="Times New Roman" pitchFamily="18" charset="0"/>
              </a:rPr>
              <a:t>на законах механіки Ньютона. </a:t>
            </a:r>
            <a:r>
              <a:rPr lang="ru-RU" sz="2000" dirty="0" smtClean="0">
                <a:latin typeface="Times New Roman" pitchFamily="18" charset="0"/>
              </a:rPr>
              <a:t>В </a:t>
            </a:r>
            <a:r>
              <a:rPr lang="uk-UA" sz="2000" dirty="0" smtClean="0">
                <a:latin typeface="Times New Roman" pitchFamily="18" charset="0"/>
              </a:rPr>
              <a:t>цьому світі діють </a:t>
            </a:r>
            <a:r>
              <a:rPr lang="uk-UA" sz="2000" b="1" i="1" dirty="0" smtClean="0">
                <a:solidFill>
                  <a:srgbClr val="C00000"/>
                </a:solidFill>
                <a:latin typeface="Times New Roman" pitchFamily="18" charset="0"/>
              </a:rPr>
              <a:t>динамічні закономірності</a:t>
            </a:r>
            <a:r>
              <a:rPr lang="uk-UA" sz="2000" i="1" dirty="0" smtClean="0">
                <a:latin typeface="Times New Roman" pitchFamily="18" charset="0"/>
              </a:rPr>
              <a:t>.</a:t>
            </a:r>
            <a:r>
              <a:rPr lang="ru-RU" sz="2000" dirty="0" smtClean="0">
                <a:latin typeface="Times New Roman" pitchFamily="18" charset="0"/>
              </a:rPr>
              <a:t> </a:t>
            </a:r>
          </a:p>
          <a:p>
            <a:pPr algn="just" eaLnBrk="1" hangingPunct="1">
              <a:lnSpc>
                <a:spcPct val="80000"/>
              </a:lnSpc>
            </a:pPr>
            <a:r>
              <a:rPr lang="uk-UA" sz="2000" dirty="0" smtClean="0">
                <a:latin typeface="Times New Roman" pitchFamily="18" charset="0"/>
              </a:rPr>
              <a:t>Основний </a:t>
            </a:r>
            <a:r>
              <a:rPr lang="uk-UA" sz="2000" b="1" i="1" dirty="0" smtClean="0">
                <a:solidFill>
                  <a:srgbClr val="C00000"/>
                </a:solidFill>
                <a:latin typeface="Times New Roman" pitchFamily="18" charset="0"/>
              </a:rPr>
              <a:t>об'єкт дослідження закриті (замкнені) системи.</a:t>
            </a:r>
            <a:endParaRPr lang="ru-RU" sz="2000" b="1" i="1" dirty="0" smtClean="0">
              <a:solidFill>
                <a:srgbClr val="C00000"/>
              </a:solidFill>
              <a:latin typeface="Times New Roman" pitchFamily="18" charset="0"/>
            </a:endParaRPr>
          </a:p>
          <a:p>
            <a:pPr algn="just" eaLnBrk="1" hangingPunct="1">
              <a:lnSpc>
                <a:spcPct val="80000"/>
              </a:lnSpc>
            </a:pPr>
            <a:r>
              <a:rPr lang="uk-UA" sz="2000" i="1" dirty="0" smtClean="0">
                <a:latin typeface="Times New Roman" pitchFamily="18" charset="0"/>
              </a:rPr>
              <a:t>Всі процеси </a:t>
            </a:r>
            <a:r>
              <a:rPr lang="uk-UA" sz="2000" b="1" i="1" dirty="0" smtClean="0">
                <a:solidFill>
                  <a:srgbClr val="C00000"/>
                </a:solidFill>
                <a:latin typeface="Times New Roman" pitchFamily="18" charset="0"/>
              </a:rPr>
              <a:t>оборотні</a:t>
            </a:r>
            <a:r>
              <a:rPr lang="uk-UA" sz="2000" i="1" dirty="0" smtClean="0">
                <a:latin typeface="Times New Roman" pitchFamily="18" charset="0"/>
              </a:rPr>
              <a:t> і протікають без розсіювання енергії</a:t>
            </a:r>
            <a:r>
              <a:rPr lang="uk-UA" sz="2000" dirty="0" smtClean="0">
                <a:latin typeface="Times New Roman" pitchFamily="18" charset="0"/>
              </a:rPr>
              <a:t>. Світ описується </a:t>
            </a:r>
            <a:r>
              <a:rPr lang="uk-UA" sz="2000" b="1" i="1" dirty="0" smtClean="0">
                <a:latin typeface="Times New Roman" pitchFamily="18" charset="0"/>
              </a:rPr>
              <a:t>лінійними законами</a:t>
            </a:r>
            <a:r>
              <a:rPr lang="uk-UA" sz="2000" i="1" dirty="0" smtClean="0">
                <a:latin typeface="Times New Roman" pitchFamily="18" charset="0"/>
              </a:rPr>
              <a:t>.</a:t>
            </a:r>
            <a:r>
              <a:rPr lang="uk-UA" sz="2000" dirty="0" smtClean="0">
                <a:latin typeface="Times New Roman" pitchFamily="18" charset="0"/>
              </a:rPr>
              <a:t> </a:t>
            </a:r>
          </a:p>
          <a:p>
            <a:pPr algn="just" eaLnBrk="1" hangingPunct="1">
              <a:lnSpc>
                <a:spcPct val="80000"/>
              </a:lnSpc>
            </a:pPr>
            <a:r>
              <a:rPr lang="uk-UA" sz="2000" dirty="0" smtClean="0">
                <a:latin typeface="Times New Roman" pitchFamily="18" charset="0"/>
              </a:rPr>
              <a:t>Панує </a:t>
            </a:r>
            <a:r>
              <a:rPr lang="uk-UA" sz="2000" b="1" i="1" dirty="0" smtClean="0">
                <a:solidFill>
                  <a:srgbClr val="C00000"/>
                </a:solidFill>
                <a:latin typeface="Times New Roman" pitchFamily="18" charset="0"/>
              </a:rPr>
              <a:t>детермінізм</a:t>
            </a:r>
            <a:r>
              <a:rPr lang="uk-UA" sz="2000" dirty="0" smtClean="0">
                <a:solidFill>
                  <a:srgbClr val="C00000"/>
                </a:solidFill>
                <a:latin typeface="Times New Roman" pitchFamily="18" charset="0"/>
              </a:rPr>
              <a:t>,</a:t>
            </a:r>
            <a:r>
              <a:rPr lang="uk-UA" sz="2000" dirty="0" smtClean="0">
                <a:latin typeface="Times New Roman" pitchFamily="18" charset="0"/>
              </a:rPr>
              <a:t> </a:t>
            </a:r>
            <a:r>
              <a:rPr lang="uk-UA" sz="2000" i="1" dirty="0" smtClean="0">
                <a:latin typeface="Times New Roman" pitchFamily="18" charset="0"/>
              </a:rPr>
              <a:t>за яким, якщо відомі початкові умови системи, то можна точно передбачити її майбутнє.</a:t>
            </a:r>
            <a:r>
              <a:rPr lang="uk-UA" sz="2000" dirty="0" smtClean="0">
                <a:latin typeface="Times New Roman" pitchFamily="18" charset="0"/>
              </a:rPr>
              <a:t> </a:t>
            </a:r>
          </a:p>
          <a:p>
            <a:pPr algn="just" eaLnBrk="1" hangingPunct="1">
              <a:lnSpc>
                <a:spcPct val="80000"/>
              </a:lnSpc>
            </a:pPr>
            <a:r>
              <a:rPr lang="uk-UA" sz="2000" dirty="0" smtClean="0">
                <a:latin typeface="Times New Roman" pitchFamily="18" charset="0"/>
              </a:rPr>
              <a:t>Основний метод пізнання </a:t>
            </a:r>
            <a:r>
              <a:rPr lang="uk-UA" sz="2000" b="1" i="1" dirty="0" smtClean="0">
                <a:latin typeface="Times New Roman" pitchFamily="18" charset="0"/>
              </a:rPr>
              <a:t>аналіз</a:t>
            </a:r>
            <a:r>
              <a:rPr lang="uk-UA" sz="2000" dirty="0" smtClean="0">
                <a:latin typeface="Times New Roman" pitchFamily="18" charset="0"/>
              </a:rPr>
              <a:t> (</a:t>
            </a:r>
            <a:r>
              <a:rPr lang="uk-UA" sz="2000" b="1" i="1" dirty="0" smtClean="0">
                <a:solidFill>
                  <a:srgbClr val="C00000"/>
                </a:solidFill>
                <a:latin typeface="Times New Roman" pitchFamily="18" charset="0"/>
              </a:rPr>
              <a:t>редукціонізм</a:t>
            </a:r>
            <a:r>
              <a:rPr lang="uk-UA" sz="2000" b="1" i="1" dirty="0" smtClean="0">
                <a:latin typeface="Times New Roman" pitchFamily="18" charset="0"/>
              </a:rPr>
              <a:t> - </a:t>
            </a:r>
            <a:r>
              <a:rPr lang="uk-UA" sz="2000" i="1" dirty="0" smtClean="0">
                <a:latin typeface="Times New Roman" pitchFamily="18" charset="0"/>
              </a:rPr>
              <a:t>властивості цілого є</a:t>
            </a:r>
            <a:r>
              <a:rPr lang="en-US" sz="2000" i="1" dirty="0" smtClean="0">
                <a:latin typeface="Times New Roman" pitchFamily="18" charset="0"/>
              </a:rPr>
              <a:t> </a:t>
            </a:r>
            <a:r>
              <a:rPr lang="uk-UA" sz="2000" i="1" dirty="0" smtClean="0">
                <a:latin typeface="Times New Roman" pitchFamily="18" charset="0"/>
              </a:rPr>
              <a:t>сумою властивостей частин</a:t>
            </a:r>
            <a:r>
              <a:rPr lang="uk-UA" sz="2000" dirty="0" smtClean="0">
                <a:latin typeface="Times New Roman" pitchFamily="18" charset="0"/>
              </a:rPr>
              <a:t>).</a:t>
            </a:r>
          </a:p>
          <a:p>
            <a:pPr algn="just" eaLnBrk="1" hangingPunct="1">
              <a:lnSpc>
                <a:spcPct val="80000"/>
              </a:lnSpc>
              <a:buFontTx/>
              <a:buNone/>
            </a:pPr>
            <a:r>
              <a:rPr lang="uk-UA" sz="2000" dirty="0" smtClean="0">
                <a:latin typeface="Times New Roman" pitchFamily="18" charset="0"/>
              </a:rPr>
              <a:t>	Життя і розум у цій картині світу не мають ніякої якісної специфіки.</a:t>
            </a:r>
            <a:r>
              <a:rPr lang="ru-RU" sz="2000" dirty="0" smtClean="0">
                <a:latin typeface="Times New Roman" pitchFamily="18" charset="0"/>
              </a:rPr>
              <a:t> </a:t>
            </a:r>
            <a:endParaRPr lang="uk-UA" sz="2000" dirty="0" smtClean="0">
              <a:latin typeface="Times New Roman" pitchFamily="18" charset="0"/>
            </a:endParaRPr>
          </a:p>
          <a:p>
            <a:pPr algn="just" eaLnBrk="1" hangingPunct="1">
              <a:lnSpc>
                <a:spcPct val="80000"/>
              </a:lnSpc>
            </a:pPr>
            <a:r>
              <a:rPr lang="uk-UA" sz="2000" b="1" i="1" dirty="0" smtClean="0">
                <a:solidFill>
                  <a:srgbClr val="C00000"/>
                </a:solidFill>
                <a:latin typeface="Times New Roman" pitchFamily="18" charset="0"/>
              </a:rPr>
              <a:t>Математичною основою механістичної парадигми є лінійні диференціальні рівняння</a:t>
            </a:r>
            <a:r>
              <a:rPr lang="ru-RU" sz="2000" b="1" dirty="0" smtClean="0">
                <a:solidFill>
                  <a:srgbClr val="C00000"/>
                </a:solidFill>
                <a:latin typeface="Times New Roman" pitchFamily="18" charset="0"/>
              </a:rPr>
              <a:t>.</a:t>
            </a:r>
          </a:p>
          <a:p>
            <a:pPr algn="just" eaLnBrk="1" hangingPunct="1">
              <a:lnSpc>
                <a:spcPct val="80000"/>
              </a:lnSpc>
            </a:pPr>
            <a:endParaRPr lang="ru-RU" sz="2000" b="1" dirty="0" smtClean="0">
              <a:latin typeface="Times New Roman" pitchFamily="18" charset="0"/>
            </a:endParaRPr>
          </a:p>
        </p:txBody>
      </p:sp>
      <p:sp>
        <p:nvSpPr>
          <p:cNvPr id="11878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566738" y="0"/>
            <a:ext cx="8229600" cy="1143000"/>
          </a:xfrm>
        </p:spPr>
        <p:txBody>
          <a:bodyPr/>
          <a:lstStyle/>
          <a:p>
            <a:pPr eaLnBrk="1" hangingPunct="1"/>
            <a:r>
              <a:rPr lang="uk-UA" b="1" i="1" dirty="0" smtClean="0">
                <a:latin typeface="Arial" pitchFamily="34" charset="0"/>
                <a:cs typeface="Arial" pitchFamily="34" charset="0"/>
              </a:rPr>
              <a:t>ФРАКТАЛИ</a:t>
            </a:r>
            <a:endParaRPr lang="ru-RU" b="1" i="1" dirty="0" smtClean="0">
              <a:latin typeface="Arial" pitchFamily="34" charset="0"/>
              <a:cs typeface="Arial" pitchFamily="34" charset="0"/>
            </a:endParaRPr>
          </a:p>
        </p:txBody>
      </p:sp>
      <p:sp>
        <p:nvSpPr>
          <p:cNvPr id="140291" name="Rectangle 3"/>
          <p:cNvSpPr>
            <a:spLocks noGrp="1" noChangeArrowheads="1"/>
          </p:cNvSpPr>
          <p:nvPr>
            <p:ph type="body" idx="1"/>
          </p:nvPr>
        </p:nvSpPr>
        <p:spPr>
          <a:xfrm>
            <a:off x="431800" y="1089025"/>
            <a:ext cx="8229600" cy="5768975"/>
          </a:xfrm>
        </p:spPr>
        <p:txBody>
          <a:bodyPr/>
          <a:lstStyle/>
          <a:p>
            <a:pPr algn="just" eaLnBrk="1" hangingPunct="1">
              <a:lnSpc>
                <a:spcPct val="80000"/>
              </a:lnSpc>
            </a:pPr>
            <a:r>
              <a:rPr lang="uk-UA" sz="1900" smtClean="0">
                <a:latin typeface="Times New Roman" pitchFamily="18" charset="0"/>
              </a:rPr>
              <a:t>Термін фрактал ("</a:t>
            </a:r>
            <a:r>
              <a:rPr lang="uk-UA" sz="1900" i="1" smtClean="0">
                <a:latin typeface="Times New Roman" pitchFamily="18" charset="0"/>
              </a:rPr>
              <a:t>frangere</a:t>
            </a:r>
            <a:r>
              <a:rPr lang="uk-UA" sz="1900" smtClean="0">
                <a:latin typeface="Times New Roman" pitchFamily="18" charset="0"/>
              </a:rPr>
              <a:t>" - ламаний об'єкт з дробовою розмірністю) був запропонований Бенуа Мандельбротом в 1975 році для позначення нерегулярних, але самоподібних структур, якими він займався. Виникнення фрактальної геометрії прийнято пов'язувати з виходом у 1977 році книги Мандельброта «Fractal Geometry Nature».</a:t>
            </a:r>
          </a:p>
          <a:p>
            <a:pPr algn="just" eaLnBrk="1" hangingPunct="1">
              <a:lnSpc>
                <a:spcPct val="80000"/>
              </a:lnSpc>
            </a:pPr>
            <a:r>
              <a:rPr lang="uk-UA" sz="1900" smtClean="0">
                <a:latin typeface="Times New Roman" pitchFamily="18" charset="0"/>
              </a:rPr>
              <a:t>Математичне поняття фрактала виділяє</a:t>
            </a:r>
            <a:r>
              <a:rPr lang="uk-UA" sz="1900" i="1" smtClean="0">
                <a:latin typeface="Times New Roman" pitchFamily="18" charset="0"/>
              </a:rPr>
              <a:t> </a:t>
            </a:r>
            <a:r>
              <a:rPr lang="uk-UA" sz="1900" b="1" i="1" smtClean="0">
                <a:solidFill>
                  <a:srgbClr val="C00000"/>
                </a:solidFill>
                <a:latin typeface="Times New Roman" pitchFamily="18" charset="0"/>
              </a:rPr>
              <a:t>об'єкти, що мають структури різних масштабів, які відображають ієрархічний принцип їх організації</a:t>
            </a:r>
            <a:r>
              <a:rPr lang="uk-UA" sz="1900" smtClean="0">
                <a:latin typeface="Times New Roman" pitchFamily="18" charset="0"/>
              </a:rPr>
              <a:t>. </a:t>
            </a:r>
          </a:p>
          <a:p>
            <a:pPr algn="just" eaLnBrk="1" hangingPunct="1">
              <a:lnSpc>
                <a:spcPct val="80000"/>
              </a:lnSpc>
            </a:pPr>
            <a:r>
              <a:rPr lang="uk-UA" sz="1900" smtClean="0">
                <a:latin typeface="Times New Roman" pitchFamily="18" charset="0"/>
              </a:rPr>
              <a:t>Фрактали володіють властивостю </a:t>
            </a:r>
            <a:r>
              <a:rPr lang="uk-UA" sz="1900" b="1" i="1" smtClean="0">
                <a:solidFill>
                  <a:srgbClr val="C00000"/>
                </a:solidFill>
                <a:latin typeface="Times New Roman" pitchFamily="18" charset="0"/>
              </a:rPr>
              <a:t>самоподібності</a:t>
            </a:r>
            <a:r>
              <a:rPr lang="uk-UA" sz="1900" b="1" smtClean="0">
                <a:solidFill>
                  <a:srgbClr val="C00000"/>
                </a:solidFill>
                <a:latin typeface="Times New Roman" pitchFamily="18" charset="0"/>
              </a:rPr>
              <a:t>:</a:t>
            </a:r>
            <a:r>
              <a:rPr lang="uk-UA" sz="1900" smtClean="0">
                <a:latin typeface="Times New Roman" pitchFamily="18" charset="0"/>
              </a:rPr>
              <a:t> </a:t>
            </a:r>
            <a:r>
              <a:rPr lang="uk-UA" sz="1900" i="1" smtClean="0">
                <a:latin typeface="Times New Roman" pitchFamily="18" charset="0"/>
              </a:rPr>
              <a:t>їх вигляд істотно не змінюється при розгляді з різним збільшенням</a:t>
            </a:r>
            <a:r>
              <a:rPr lang="uk-UA" sz="1900" smtClean="0">
                <a:latin typeface="Times New Roman" pitchFamily="18" charset="0"/>
              </a:rPr>
              <a:t>, тобто фрактал має практично однаковий вигляд, в якому б масштабі його не спостерігали. </a:t>
            </a:r>
          </a:p>
          <a:p>
            <a:pPr algn="just" eaLnBrk="1" hangingPunct="1">
              <a:lnSpc>
                <a:spcPct val="80000"/>
              </a:lnSpc>
            </a:pPr>
            <a:r>
              <a:rPr lang="uk-UA" sz="1900" smtClean="0">
                <a:latin typeface="Times New Roman" pitchFamily="18" charset="0"/>
              </a:rPr>
              <a:t>Іншими словами, </a:t>
            </a:r>
            <a:r>
              <a:rPr lang="uk-UA" sz="1900" b="1" i="1" smtClean="0">
                <a:solidFill>
                  <a:srgbClr val="C00000"/>
                </a:solidFill>
                <a:latin typeface="Times New Roman" pitchFamily="18" charset="0"/>
              </a:rPr>
              <a:t>фрактал складається з однотипних елементів різних розмірів і, по суті, є візерунком, що повторюється при зміні масштабів.</a:t>
            </a:r>
            <a:r>
              <a:rPr lang="uk-UA" sz="1900" smtClean="0">
                <a:solidFill>
                  <a:srgbClr val="C00000"/>
                </a:solidFill>
                <a:latin typeface="Times New Roman" pitchFamily="18" charset="0"/>
              </a:rPr>
              <a:t> </a:t>
            </a:r>
            <a:r>
              <a:rPr lang="uk-UA" sz="1900" smtClean="0">
                <a:latin typeface="Times New Roman" pitchFamily="18" charset="0"/>
              </a:rPr>
              <a:t>Малий фрагмент такого об'єкта подібний до іншого, більш великого фрагмента або навіть до структури у цілому. Тому говорять, що </a:t>
            </a:r>
            <a:r>
              <a:rPr lang="uk-UA" sz="1900" b="1" i="1" smtClean="0">
                <a:solidFill>
                  <a:srgbClr val="C00000"/>
                </a:solidFill>
                <a:latin typeface="Times New Roman" pitchFamily="18" charset="0"/>
              </a:rPr>
              <a:t>фрактал є структурою, що складається з частин, які подібні до цілого. </a:t>
            </a:r>
          </a:p>
          <a:p>
            <a:pPr algn="just" eaLnBrk="1" hangingPunct="1">
              <a:lnSpc>
                <a:spcPct val="80000"/>
              </a:lnSpc>
            </a:pPr>
            <a:r>
              <a:rPr lang="uk-UA" sz="1900" smtClean="0">
                <a:latin typeface="Times New Roman" pitchFamily="18" charset="0"/>
              </a:rPr>
              <a:t>Головна особливість фракталів полягає у тому, що вони мають</a:t>
            </a:r>
            <a:r>
              <a:rPr lang="uk-UA" sz="1900" b="1" i="1" smtClean="0">
                <a:latin typeface="Times New Roman" pitchFamily="18" charset="0"/>
              </a:rPr>
              <a:t> </a:t>
            </a:r>
            <a:r>
              <a:rPr lang="uk-UA" sz="1900" b="1" i="1" smtClean="0">
                <a:solidFill>
                  <a:srgbClr val="C00000"/>
                </a:solidFill>
                <a:latin typeface="Times New Roman" pitchFamily="18" charset="0"/>
              </a:rPr>
              <a:t>дробову розмірність</a:t>
            </a:r>
            <a:r>
              <a:rPr lang="uk-UA" sz="1900" b="1" i="1" smtClean="0">
                <a:latin typeface="Times New Roman" pitchFamily="18" charset="0"/>
              </a:rPr>
              <a:t>.</a:t>
            </a:r>
            <a:r>
              <a:rPr lang="ru-RU" sz="1900" smtClean="0">
                <a:latin typeface="Times New Roman" pitchFamily="18" charset="0"/>
              </a:rPr>
              <a:t> </a:t>
            </a:r>
            <a:r>
              <a:rPr lang="uk-UA" sz="1900" smtClean="0">
                <a:latin typeface="Times New Roman" pitchFamily="18" charset="0"/>
              </a:rPr>
              <a:t>1 &lt; </a:t>
            </a:r>
            <a:r>
              <a:rPr lang="uk-UA" sz="1900" i="1" smtClean="0">
                <a:latin typeface="Times New Roman" pitchFamily="18" charset="0"/>
              </a:rPr>
              <a:t>D</a:t>
            </a:r>
            <a:r>
              <a:rPr lang="uk-UA" sz="1900" i="1" baseline="-25000" smtClean="0">
                <a:latin typeface="Times New Roman" pitchFamily="18" charset="0"/>
              </a:rPr>
              <a:t>f</a:t>
            </a:r>
            <a:r>
              <a:rPr lang="uk-UA" sz="1900" smtClean="0">
                <a:latin typeface="Times New Roman" pitchFamily="18" charset="0"/>
              </a:rPr>
              <a:t> &lt; 3.</a:t>
            </a:r>
            <a:r>
              <a:rPr lang="ru-RU" sz="1900" smtClean="0">
                <a:latin typeface="Times New Roman" pitchFamily="18" charset="0"/>
              </a:rPr>
              <a:t> </a:t>
            </a:r>
            <a:endParaRPr lang="uk-UA" sz="1900" b="1" i="1" smtClean="0">
              <a:solidFill>
                <a:srgbClr val="FF3300"/>
              </a:solidFill>
              <a:latin typeface="Times New Roman" pitchFamily="18" charset="0"/>
            </a:endParaRPr>
          </a:p>
          <a:p>
            <a:pPr algn="just" eaLnBrk="1" hangingPunct="1">
              <a:lnSpc>
                <a:spcPct val="80000"/>
              </a:lnSpc>
            </a:pPr>
            <a:r>
              <a:rPr lang="uk-UA" sz="1900" b="1" i="1" smtClean="0">
                <a:solidFill>
                  <a:srgbClr val="C00000"/>
                </a:solidFill>
                <a:latin typeface="Times New Roman" pitchFamily="18" charset="0"/>
              </a:rPr>
              <a:t>Фрактали поділяють на геометричні та алгебраїчні.</a:t>
            </a:r>
            <a:r>
              <a:rPr lang="uk-UA" sz="1900" smtClean="0">
                <a:solidFill>
                  <a:srgbClr val="C00000"/>
                </a:solidFill>
                <a:latin typeface="Times New Roman" pitchFamily="18" charset="0"/>
              </a:rPr>
              <a:t> </a:t>
            </a:r>
            <a:endParaRPr lang="ru-RU" sz="1900" smtClean="0">
              <a:solidFill>
                <a:srgbClr val="C00000"/>
              </a:solidFill>
              <a:latin typeface="Times New Roman" pitchFamily="18" charset="0"/>
            </a:endParaRPr>
          </a:p>
        </p:txBody>
      </p:sp>
      <p:sp>
        <p:nvSpPr>
          <p:cNvPr id="14029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0293" name="Номер слайда 4"/>
          <p:cNvSpPr>
            <a:spLocks noGrp="1"/>
          </p:cNvSpPr>
          <p:nvPr>
            <p:ph type="sldNum" sz="quarter" idx="12"/>
          </p:nvPr>
        </p:nvSpPr>
        <p:spPr>
          <a:noFill/>
        </p:spPr>
        <p:txBody>
          <a:bodyPr/>
          <a:lstStyle/>
          <a:p>
            <a:fld id="{D69B0EBD-CD7E-4148-888A-650A11209149}" type="slidenum">
              <a:rPr lang="ru-RU" smtClean="0"/>
              <a:pPr/>
              <a:t>30</a:t>
            </a:fld>
            <a:endParaRPr lang="ru-RU"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476250" y="142875"/>
            <a:ext cx="8229600" cy="1143000"/>
          </a:xfrm>
        </p:spPr>
        <p:txBody>
          <a:bodyPr/>
          <a:lstStyle/>
          <a:p>
            <a:pPr eaLnBrk="1" hangingPunct="1"/>
            <a:r>
              <a:rPr lang="uk-UA" b="1" i="1" dirty="0" smtClean="0">
                <a:latin typeface="Arial" pitchFamily="34" charset="0"/>
                <a:cs typeface="Arial" pitchFamily="34" charset="0"/>
              </a:rPr>
              <a:t>ГЕОМЕТРИЧНІ ФРАКТАЛИ</a:t>
            </a:r>
            <a:r>
              <a:rPr lang="uk-UA" dirty="0" smtClean="0">
                <a:latin typeface="Arial" pitchFamily="34" charset="0"/>
                <a:cs typeface="Arial" pitchFamily="34" charset="0"/>
              </a:rPr>
              <a:t> </a:t>
            </a:r>
            <a:endParaRPr lang="ru-RU" dirty="0" smtClean="0">
              <a:latin typeface="Arial" pitchFamily="34" charset="0"/>
              <a:cs typeface="Arial" pitchFamily="34" charset="0"/>
            </a:endParaRPr>
          </a:p>
        </p:txBody>
      </p:sp>
      <p:sp>
        <p:nvSpPr>
          <p:cNvPr id="141315" name="Rectangle 3"/>
          <p:cNvSpPr>
            <a:spLocks noGrp="1" noChangeArrowheads="1"/>
          </p:cNvSpPr>
          <p:nvPr>
            <p:ph type="body" idx="1"/>
          </p:nvPr>
        </p:nvSpPr>
        <p:spPr>
          <a:xfrm>
            <a:off x="476250" y="1179513"/>
            <a:ext cx="8229600" cy="4525962"/>
          </a:xfrm>
        </p:spPr>
        <p:txBody>
          <a:bodyPr/>
          <a:lstStyle/>
          <a:p>
            <a:pPr algn="just" eaLnBrk="1" hangingPunct="1"/>
            <a:r>
              <a:rPr lang="uk-UA" sz="2000" smtClean="0">
                <a:latin typeface="Times New Roman" pitchFamily="18" charset="0"/>
              </a:rPr>
              <a:t>В двовимірному випадку фрактали одержують за допомогою деякої ламаної лінії, в тривимірному - поверхні, що називаються </a:t>
            </a:r>
            <a:r>
              <a:rPr lang="uk-UA" sz="2000" b="1" i="1" smtClean="0">
                <a:solidFill>
                  <a:srgbClr val="C00000"/>
                </a:solidFill>
                <a:latin typeface="Times New Roman" pitchFamily="18" charset="0"/>
              </a:rPr>
              <a:t>генератором</a:t>
            </a:r>
            <a:r>
              <a:rPr lang="uk-UA" sz="2000" smtClean="0">
                <a:latin typeface="Times New Roman" pitchFamily="18" charset="0"/>
              </a:rPr>
              <a:t>. За один крок алгоритму кожний з відрізків, що складають ламану, замінюється на ламану-генератор у відповідному масштабі. В результаті нескінченного повторення цієї процедури одержують </a:t>
            </a:r>
            <a:r>
              <a:rPr lang="uk-UA" sz="2000" b="1" i="1" smtClean="0">
                <a:solidFill>
                  <a:srgbClr val="C00000"/>
                </a:solidFill>
                <a:latin typeface="Times New Roman" pitchFamily="18" charset="0"/>
              </a:rPr>
              <a:t>геометричний фрактал</a:t>
            </a:r>
            <a:r>
              <a:rPr lang="uk-UA" sz="2000" smtClean="0">
                <a:solidFill>
                  <a:srgbClr val="C00000"/>
                </a:solidFill>
                <a:latin typeface="Times New Roman" pitchFamily="18" charset="0"/>
              </a:rPr>
              <a:t>.</a:t>
            </a:r>
            <a:endParaRPr lang="en-US" sz="2000" smtClean="0">
              <a:solidFill>
                <a:srgbClr val="C00000"/>
              </a:solidFill>
              <a:latin typeface="Times New Roman" pitchFamily="18" charset="0"/>
            </a:endParaRPr>
          </a:p>
          <a:p>
            <a:pPr algn="just" eaLnBrk="1" hangingPunct="1"/>
            <a:endParaRPr lang="ru-RU" sz="2000" smtClean="0">
              <a:latin typeface="Times New Roman" pitchFamily="18" charset="0"/>
            </a:endParaRPr>
          </a:p>
        </p:txBody>
      </p:sp>
      <p:pic>
        <p:nvPicPr>
          <p:cNvPr id="141316" name="Picture 4"/>
          <p:cNvPicPr>
            <a:picLocks noChangeAspect="1" noChangeArrowheads="1"/>
          </p:cNvPicPr>
          <p:nvPr/>
        </p:nvPicPr>
        <p:blipFill>
          <a:blip r:embed="rId2" cstate="print">
            <a:lum bright="-6000" contrast="36000"/>
          </a:blip>
          <a:srcRect/>
          <a:stretch>
            <a:fillRect/>
          </a:stretch>
        </p:blipFill>
        <p:spPr bwMode="auto">
          <a:xfrm>
            <a:off x="927100" y="3338513"/>
            <a:ext cx="2181225" cy="2251075"/>
          </a:xfrm>
          <a:prstGeom prst="rect">
            <a:avLst/>
          </a:prstGeom>
          <a:noFill/>
          <a:ln w="9525">
            <a:noFill/>
            <a:miter lim="800000"/>
            <a:headEnd/>
            <a:tailEnd/>
          </a:ln>
        </p:spPr>
      </p:pic>
      <p:pic>
        <p:nvPicPr>
          <p:cNvPr id="141317" name="Picture 5"/>
          <p:cNvPicPr>
            <a:picLocks noChangeAspect="1" noChangeArrowheads="1"/>
          </p:cNvPicPr>
          <p:nvPr/>
        </p:nvPicPr>
        <p:blipFill>
          <a:blip r:embed="rId3" cstate="print"/>
          <a:srcRect/>
          <a:stretch>
            <a:fillRect/>
          </a:stretch>
        </p:blipFill>
        <p:spPr bwMode="auto">
          <a:xfrm>
            <a:off x="3176588" y="3338513"/>
            <a:ext cx="3465512" cy="2243137"/>
          </a:xfrm>
          <a:prstGeom prst="rect">
            <a:avLst/>
          </a:prstGeom>
          <a:noFill/>
          <a:ln w="9525">
            <a:noFill/>
            <a:miter lim="800000"/>
            <a:headEnd/>
            <a:tailEnd/>
          </a:ln>
        </p:spPr>
      </p:pic>
      <p:pic>
        <p:nvPicPr>
          <p:cNvPr id="141318" name="Picture 6" descr="си"/>
          <p:cNvPicPr>
            <a:picLocks noChangeAspect="1" noChangeArrowheads="1"/>
          </p:cNvPicPr>
          <p:nvPr/>
        </p:nvPicPr>
        <p:blipFill>
          <a:blip r:embed="rId4" cstate="print">
            <a:lum contrast="36000"/>
          </a:blip>
          <a:srcRect/>
          <a:stretch>
            <a:fillRect/>
          </a:stretch>
        </p:blipFill>
        <p:spPr bwMode="auto">
          <a:xfrm>
            <a:off x="6686550" y="3338513"/>
            <a:ext cx="1879600" cy="2249487"/>
          </a:xfrm>
          <a:prstGeom prst="rect">
            <a:avLst/>
          </a:prstGeom>
          <a:noFill/>
          <a:ln w="9525">
            <a:noFill/>
            <a:miter lim="800000"/>
            <a:headEnd/>
            <a:tailEnd/>
          </a:ln>
        </p:spPr>
      </p:pic>
      <p:sp>
        <p:nvSpPr>
          <p:cNvPr id="141319" name="Text Box 7"/>
          <p:cNvSpPr txBox="1">
            <a:spLocks noChangeArrowheads="1"/>
          </p:cNvSpPr>
          <p:nvPr/>
        </p:nvSpPr>
        <p:spPr bwMode="auto">
          <a:xfrm>
            <a:off x="746125" y="5768975"/>
            <a:ext cx="8012113" cy="703263"/>
          </a:xfrm>
          <a:prstGeom prst="rect">
            <a:avLst/>
          </a:prstGeom>
          <a:noFill/>
          <a:ln w="9525">
            <a:noFill/>
            <a:miter lim="800000"/>
            <a:headEnd/>
            <a:tailEnd/>
          </a:ln>
        </p:spPr>
        <p:txBody>
          <a:bodyPr>
            <a:spAutoFit/>
          </a:bodyPr>
          <a:lstStyle/>
          <a:p>
            <a:pPr>
              <a:lnSpc>
                <a:spcPct val="50000"/>
              </a:lnSpc>
              <a:spcBef>
                <a:spcPct val="50000"/>
              </a:spcBef>
            </a:pPr>
            <a:r>
              <a:rPr lang="uk-UA" sz="1600">
                <a:latin typeface="Times New Roman" pitchFamily="18" charset="0"/>
              </a:rPr>
              <a:t>       Тріадна крива Коха                           Крива Пеано                         Двовимірний фрактал</a:t>
            </a:r>
          </a:p>
          <a:p>
            <a:pPr>
              <a:lnSpc>
                <a:spcPct val="50000"/>
              </a:lnSpc>
              <a:spcBef>
                <a:spcPct val="50000"/>
              </a:spcBef>
            </a:pPr>
            <a:r>
              <a:rPr lang="ru-RU" sz="1600">
                <a:latin typeface="Times New Roman" pitchFamily="18" charset="0"/>
              </a:rPr>
              <a:t>         неперервна крива            неперервна крива, що проходить </a:t>
            </a:r>
          </a:p>
          <a:p>
            <a:pPr>
              <a:lnSpc>
                <a:spcPct val="50000"/>
              </a:lnSpc>
              <a:spcBef>
                <a:spcPct val="50000"/>
              </a:spcBef>
            </a:pPr>
            <a:r>
              <a:rPr lang="ru-RU" sz="1600">
                <a:latin typeface="Times New Roman" pitchFamily="18" charset="0"/>
              </a:rPr>
              <a:t>     нескінченної довжини                через всі точки квадрату  </a:t>
            </a:r>
          </a:p>
        </p:txBody>
      </p:sp>
      <p:sp>
        <p:nvSpPr>
          <p:cNvPr id="141320" name="Rectangle 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1321" name="Номер слайда 8"/>
          <p:cNvSpPr>
            <a:spLocks noGrp="1"/>
          </p:cNvSpPr>
          <p:nvPr>
            <p:ph type="sldNum" sz="quarter" idx="12"/>
          </p:nvPr>
        </p:nvSpPr>
        <p:spPr>
          <a:noFill/>
        </p:spPr>
        <p:txBody>
          <a:bodyPr/>
          <a:lstStyle/>
          <a:p>
            <a:fld id="{F016D6C1-B8FB-467C-94F0-5FFB67FD6623}" type="slidenum">
              <a:rPr lang="ru-RU" smtClean="0"/>
              <a:pPr/>
              <a:t>31</a:t>
            </a:fld>
            <a:endParaRPr lang="ru-RU"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ГЕОМЕТРИЧНІ ФРАКТАЛИ</a:t>
            </a:r>
            <a:r>
              <a:rPr lang="uk-UA" dirty="0" smtClean="0">
                <a:latin typeface="Arial" pitchFamily="34" charset="0"/>
                <a:cs typeface="Arial" pitchFamily="34" charset="0"/>
              </a:rPr>
              <a:t> </a:t>
            </a:r>
            <a:endParaRPr lang="ru-RU" dirty="0" smtClean="0">
              <a:latin typeface="Arial" pitchFamily="34" charset="0"/>
              <a:cs typeface="Arial" pitchFamily="34" charset="0"/>
            </a:endParaRPr>
          </a:p>
        </p:txBody>
      </p:sp>
      <p:pic>
        <p:nvPicPr>
          <p:cNvPr id="142339" name="Picture 2"/>
          <p:cNvPicPr>
            <a:picLocks noChangeAspect="1" noChangeArrowheads="1"/>
          </p:cNvPicPr>
          <p:nvPr/>
        </p:nvPicPr>
        <p:blipFill>
          <a:blip r:embed="rId2" cstate="print"/>
          <a:srcRect/>
          <a:stretch>
            <a:fillRect/>
          </a:stretch>
        </p:blipFill>
        <p:spPr bwMode="auto">
          <a:xfrm>
            <a:off x="4841875" y="998538"/>
            <a:ext cx="3600450" cy="2760662"/>
          </a:xfrm>
          <a:prstGeom prst="rect">
            <a:avLst/>
          </a:prstGeom>
          <a:noFill/>
          <a:ln w="9525">
            <a:noFill/>
            <a:miter lim="800000"/>
            <a:headEnd/>
            <a:tailEnd/>
          </a:ln>
        </p:spPr>
      </p:pic>
      <p:sp>
        <p:nvSpPr>
          <p:cNvPr id="142340" name="Прямоугольник 4"/>
          <p:cNvSpPr>
            <a:spLocks noChangeArrowheads="1"/>
          </p:cNvSpPr>
          <p:nvPr/>
        </p:nvSpPr>
        <p:spPr bwMode="auto">
          <a:xfrm>
            <a:off x="385763" y="5003800"/>
            <a:ext cx="4140200" cy="554038"/>
          </a:xfrm>
          <a:prstGeom prst="rect">
            <a:avLst/>
          </a:prstGeom>
          <a:noFill/>
          <a:ln w="9525">
            <a:noFill/>
            <a:miter lim="800000"/>
            <a:headEnd/>
            <a:tailEnd/>
          </a:ln>
        </p:spPr>
        <p:txBody>
          <a:bodyPr>
            <a:spAutoFit/>
          </a:bodyPr>
          <a:lstStyle/>
          <a:p>
            <a:pPr algn="just"/>
            <a:r>
              <a:rPr lang="uk-UA" sz="1500">
                <a:latin typeface="Times New Roman" pitchFamily="18" charset="0"/>
                <a:cs typeface="Times New Roman" pitchFamily="18" charset="0"/>
              </a:rPr>
              <a:t>Сніжинка Коха. Вона маючи нескінченний периметр, обмежує кінцеву площу    </a:t>
            </a:r>
            <a:r>
              <a:rPr lang="uk-UA" sz="1500" i="1">
                <a:latin typeface="Times New Roman" pitchFamily="18" charset="0"/>
                <a:cs typeface="Times New Roman" pitchFamily="18" charset="0"/>
              </a:rPr>
              <a:t>D</a:t>
            </a:r>
            <a:r>
              <a:rPr lang="uk-UA" sz="1500" i="1" baseline="-25000">
                <a:latin typeface="Times New Roman" pitchFamily="18" charset="0"/>
                <a:cs typeface="Times New Roman" pitchFamily="18" charset="0"/>
              </a:rPr>
              <a:t>f</a:t>
            </a:r>
            <a:r>
              <a:rPr lang="uk-UA" sz="1500">
                <a:latin typeface="Times New Roman" pitchFamily="18" charset="0"/>
                <a:cs typeface="Times New Roman" pitchFamily="18" charset="0"/>
              </a:rPr>
              <a:t> =1,2628.</a:t>
            </a:r>
            <a:r>
              <a:rPr lang="ru-RU" sz="1500">
                <a:latin typeface="Times New Roman" pitchFamily="18" charset="0"/>
                <a:cs typeface="Times New Roman" pitchFamily="18" charset="0"/>
              </a:rPr>
              <a:t> </a:t>
            </a:r>
          </a:p>
        </p:txBody>
      </p:sp>
      <p:pic>
        <p:nvPicPr>
          <p:cNvPr id="142341" name="Picture 3"/>
          <p:cNvPicPr>
            <a:picLocks noChangeAspect="1" noChangeArrowheads="1"/>
          </p:cNvPicPr>
          <p:nvPr/>
        </p:nvPicPr>
        <p:blipFill>
          <a:blip r:embed="rId3" cstate="print"/>
          <a:srcRect/>
          <a:stretch>
            <a:fillRect/>
          </a:stretch>
        </p:blipFill>
        <p:spPr bwMode="auto">
          <a:xfrm>
            <a:off x="476250" y="2843213"/>
            <a:ext cx="4264025" cy="2160587"/>
          </a:xfrm>
          <a:prstGeom prst="rect">
            <a:avLst/>
          </a:prstGeom>
          <a:noFill/>
          <a:ln w="9525">
            <a:noFill/>
            <a:miter lim="800000"/>
            <a:headEnd/>
            <a:tailEnd/>
          </a:ln>
        </p:spPr>
      </p:pic>
      <p:sp>
        <p:nvSpPr>
          <p:cNvPr id="142342" name="Прямоугольник 6"/>
          <p:cNvSpPr>
            <a:spLocks noChangeArrowheads="1"/>
          </p:cNvSpPr>
          <p:nvPr/>
        </p:nvSpPr>
        <p:spPr bwMode="auto">
          <a:xfrm>
            <a:off x="6011863" y="4329113"/>
            <a:ext cx="1574800" cy="369887"/>
          </a:xfrm>
          <a:prstGeom prst="rect">
            <a:avLst/>
          </a:prstGeom>
          <a:noFill/>
          <a:ln w="9525">
            <a:noFill/>
            <a:miter lim="800000"/>
            <a:headEnd/>
            <a:tailEnd/>
          </a:ln>
        </p:spPr>
        <p:txBody>
          <a:bodyPr wrap="none">
            <a:spAutoFit/>
          </a:bodyPr>
          <a:lstStyle/>
          <a:p>
            <a:r>
              <a:rPr lang="ru-RU"/>
              <a:t>Простір Коха</a:t>
            </a:r>
          </a:p>
        </p:txBody>
      </p:sp>
      <p:pic>
        <p:nvPicPr>
          <p:cNvPr id="142343" name="Picture 4"/>
          <p:cNvPicPr>
            <a:picLocks noChangeAspect="1" noChangeArrowheads="1"/>
          </p:cNvPicPr>
          <p:nvPr/>
        </p:nvPicPr>
        <p:blipFill>
          <a:blip r:embed="rId4" cstate="print"/>
          <a:srcRect/>
          <a:stretch>
            <a:fillRect/>
          </a:stretch>
        </p:blipFill>
        <p:spPr bwMode="auto">
          <a:xfrm>
            <a:off x="4841875" y="3743325"/>
            <a:ext cx="3600450" cy="2779713"/>
          </a:xfrm>
          <a:prstGeom prst="rect">
            <a:avLst/>
          </a:prstGeom>
          <a:noFill/>
          <a:ln w="9525">
            <a:noFill/>
            <a:miter lim="800000"/>
            <a:headEnd/>
            <a:tailEnd/>
          </a:ln>
        </p:spPr>
      </p:pic>
      <p:sp>
        <p:nvSpPr>
          <p:cNvPr id="142344" name="Прямоугольник 8"/>
          <p:cNvSpPr>
            <a:spLocks noChangeArrowheads="1"/>
          </p:cNvSpPr>
          <p:nvPr/>
        </p:nvSpPr>
        <p:spPr bwMode="auto">
          <a:xfrm>
            <a:off x="385763" y="5589588"/>
            <a:ext cx="4230687" cy="784225"/>
          </a:xfrm>
          <a:prstGeom prst="rect">
            <a:avLst/>
          </a:prstGeom>
          <a:noFill/>
          <a:ln w="9525">
            <a:noFill/>
            <a:miter lim="800000"/>
            <a:headEnd/>
            <a:tailEnd/>
          </a:ln>
        </p:spPr>
        <p:txBody>
          <a:bodyPr>
            <a:spAutoFit/>
          </a:bodyPr>
          <a:lstStyle/>
          <a:p>
            <a:pPr algn="just"/>
            <a:r>
              <a:rPr lang="uk-UA" sz="1500">
                <a:latin typeface="Times New Roman" pitchFamily="18" charset="0"/>
                <a:cs typeface="Times New Roman" pitchFamily="18" charset="0"/>
              </a:rPr>
              <a:t>Дерево Мандельброта можна отримати, якщо рисувати товсті букви Н, що складаються з прямокутників</a:t>
            </a:r>
          </a:p>
        </p:txBody>
      </p:sp>
      <p:sp>
        <p:nvSpPr>
          <p:cNvPr id="142345" name="Прямоугольник 9"/>
          <p:cNvSpPr>
            <a:spLocks noChangeArrowheads="1"/>
          </p:cNvSpPr>
          <p:nvPr/>
        </p:nvSpPr>
        <p:spPr bwMode="auto">
          <a:xfrm>
            <a:off x="4797425" y="3429000"/>
            <a:ext cx="1844675" cy="338138"/>
          </a:xfrm>
          <a:prstGeom prst="rect">
            <a:avLst/>
          </a:prstGeom>
          <a:noFill/>
          <a:ln w="9525">
            <a:noFill/>
            <a:miter lim="800000"/>
            <a:headEnd/>
            <a:tailEnd/>
          </a:ln>
        </p:spPr>
        <p:txBody>
          <a:bodyPr>
            <a:spAutoFit/>
          </a:bodyPr>
          <a:lstStyle/>
          <a:p>
            <a:r>
              <a:rPr lang="ru-RU" sz="1600">
                <a:latin typeface="Times New Roman" pitchFamily="18" charset="0"/>
                <a:cs typeface="Times New Roman" pitchFamily="18" charset="0"/>
              </a:rPr>
              <a:t>Простір Коха</a:t>
            </a:r>
          </a:p>
        </p:txBody>
      </p:sp>
      <p:sp>
        <p:nvSpPr>
          <p:cNvPr id="142346" name="Rectangle 10"/>
          <p:cNvSpPr>
            <a:spLocks noChangeArrowheads="1"/>
          </p:cNvSpPr>
          <p:nvPr/>
        </p:nvSpPr>
        <p:spPr bwMode="auto">
          <a:xfrm>
            <a:off x="431800" y="1062038"/>
            <a:ext cx="4275138" cy="1600200"/>
          </a:xfrm>
          <a:prstGeom prst="rect">
            <a:avLst/>
          </a:prstGeom>
          <a:noFill/>
          <a:ln w="9525">
            <a:noFill/>
            <a:miter lim="800000"/>
            <a:headEnd/>
            <a:tailEnd/>
          </a:ln>
        </p:spPr>
        <p:txBody>
          <a:bodyPr anchor="ctr">
            <a:spAutoFit/>
          </a:bodyPr>
          <a:lstStyle/>
          <a:p>
            <a:pPr algn="just" eaLnBrk="0" hangingPunct="0">
              <a:tabLst>
                <a:tab pos="4410075" algn="l"/>
              </a:tabLst>
            </a:pPr>
            <a:r>
              <a:rPr lang="uk-UA" sz="1400">
                <a:latin typeface="Times New Roman" pitchFamily="18" charset="0"/>
                <a:cs typeface="Times New Roman" pitchFamily="18" charset="0"/>
              </a:rPr>
              <a:t>Довжина лінії, площа поверхні або об'єм тіла пропорційні відповідно лінійному масштабу у першому, другому або третьому ступені, тобто їх розмірність дорівнює розмірності простору, в який вони вкладені. Проте для фракталів це не так, </a:t>
            </a:r>
            <a:r>
              <a:rPr lang="uk-UA" sz="1400" b="1" i="1">
                <a:latin typeface="Times New Roman" pitchFamily="18" charset="0"/>
                <a:cs typeface="Times New Roman" pitchFamily="18" charset="0"/>
              </a:rPr>
              <a:t>їх розмірність може виражатися дробовим числом</a:t>
            </a:r>
            <a:r>
              <a:rPr lang="uk-UA" sz="1400">
                <a:latin typeface="Times New Roman" pitchFamily="18" charset="0"/>
                <a:cs typeface="Times New Roman" pitchFamily="18" charset="0"/>
              </a:rPr>
              <a:t> </a:t>
            </a:r>
            <a:endParaRPr lang="en-US" sz="1400">
              <a:latin typeface="Times New Roman" pitchFamily="18" charset="0"/>
              <a:cs typeface="Times New Roman" pitchFamily="18" charset="0"/>
            </a:endParaRPr>
          </a:p>
          <a:p>
            <a:pPr algn="just" eaLnBrk="0" hangingPunct="0">
              <a:tabLst>
                <a:tab pos="4410075" algn="l"/>
              </a:tabLst>
            </a:pPr>
            <a:r>
              <a:rPr lang="uk-UA" sz="1400">
                <a:latin typeface="Times New Roman" pitchFamily="18" charset="0"/>
                <a:cs typeface="Times New Roman" pitchFamily="18" charset="0"/>
              </a:rPr>
              <a:t>1 &lt; </a:t>
            </a:r>
            <a:r>
              <a:rPr lang="uk-UA" sz="1400" i="1">
                <a:latin typeface="Times New Roman" pitchFamily="18" charset="0"/>
                <a:cs typeface="Times New Roman" pitchFamily="18" charset="0"/>
              </a:rPr>
              <a:t>D</a:t>
            </a:r>
            <a:r>
              <a:rPr lang="uk-UA" sz="1400" i="1" baseline="-30000">
                <a:latin typeface="Times New Roman" pitchFamily="18" charset="0"/>
                <a:cs typeface="Times New Roman" pitchFamily="18" charset="0"/>
              </a:rPr>
              <a:t>f</a:t>
            </a:r>
            <a:r>
              <a:rPr lang="uk-UA" sz="1400">
                <a:latin typeface="Times New Roman" pitchFamily="18" charset="0"/>
                <a:cs typeface="Times New Roman" pitchFamily="18" charset="0"/>
              </a:rPr>
              <a:t> &lt; 3, де </a:t>
            </a:r>
            <a:r>
              <a:rPr lang="uk-UA" sz="1400" i="1">
                <a:latin typeface="Times New Roman" pitchFamily="18" charset="0"/>
                <a:cs typeface="Times New Roman" pitchFamily="18" charset="0"/>
              </a:rPr>
              <a:t>D</a:t>
            </a:r>
            <a:r>
              <a:rPr lang="uk-UA" sz="1400" i="1" baseline="-30000">
                <a:latin typeface="Times New Roman" pitchFamily="18" charset="0"/>
                <a:cs typeface="Times New Roman" pitchFamily="18" charset="0"/>
              </a:rPr>
              <a:t>f</a:t>
            </a:r>
            <a:r>
              <a:rPr lang="uk-UA" sz="1400">
                <a:latin typeface="Times New Roman" pitchFamily="18" charset="0"/>
                <a:cs typeface="Times New Roman" pitchFamily="18" charset="0"/>
              </a:rPr>
              <a:t> – </a:t>
            </a:r>
            <a:r>
              <a:rPr lang="uk-UA" sz="1400" b="1" i="1">
                <a:solidFill>
                  <a:srgbClr val="C00000"/>
                </a:solidFill>
                <a:latin typeface="Times New Roman" pitchFamily="18" charset="0"/>
                <a:cs typeface="Times New Roman" pitchFamily="18" charset="0"/>
              </a:rPr>
              <a:t>фрактальна розмірність</a:t>
            </a:r>
            <a:r>
              <a:rPr lang="uk-UA" sz="1200" b="1" i="1">
                <a:solidFill>
                  <a:srgbClr val="C00000"/>
                </a:solidFill>
                <a:latin typeface="Times New Roman" pitchFamily="18" charset="0"/>
                <a:cs typeface="Times New Roman" pitchFamily="18" charset="0"/>
              </a:rPr>
              <a:t>. </a:t>
            </a:r>
            <a:endParaRPr lang="uk-UA" b="1" i="1">
              <a:solidFill>
                <a:srgbClr val="C00000"/>
              </a:solidFill>
            </a:endParaRPr>
          </a:p>
        </p:txBody>
      </p:sp>
      <p:sp>
        <p:nvSpPr>
          <p:cNvPr id="142347"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2348" name="Номер слайда 11"/>
          <p:cNvSpPr>
            <a:spLocks noGrp="1"/>
          </p:cNvSpPr>
          <p:nvPr>
            <p:ph type="sldNum" sz="quarter" idx="12"/>
          </p:nvPr>
        </p:nvSpPr>
        <p:spPr>
          <a:noFill/>
        </p:spPr>
        <p:txBody>
          <a:bodyPr/>
          <a:lstStyle/>
          <a:p>
            <a:fld id="{2D587236-1341-481D-A119-EAA1C828ECAC}" type="slidenum">
              <a:rPr lang="ru-RU" smtClean="0"/>
              <a:pPr/>
              <a:t>32</a:t>
            </a:fld>
            <a:endParaRPr lang="ru-RU"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Заголовок 1"/>
          <p:cNvSpPr>
            <a:spLocks noGrp="1"/>
          </p:cNvSpPr>
          <p:nvPr>
            <p:ph type="title"/>
          </p:nvPr>
        </p:nvSpPr>
        <p:spPr>
          <a:xfrm>
            <a:off x="482600" y="0"/>
            <a:ext cx="8229600" cy="1143000"/>
          </a:xfrm>
        </p:spPr>
        <p:txBody>
          <a:bodyPr/>
          <a:lstStyle/>
          <a:p>
            <a:r>
              <a:rPr lang="uk-UA" sz="4000" b="1" i="1" dirty="0" smtClean="0">
                <a:latin typeface="Arial" pitchFamily="34" charset="0"/>
                <a:cs typeface="Arial" pitchFamily="34" charset="0"/>
              </a:rPr>
              <a:t>ФРАКТАЛЬНІ РИСУНКИ ЕШЕРА</a:t>
            </a:r>
          </a:p>
        </p:txBody>
      </p:sp>
      <p:sp>
        <p:nvSpPr>
          <p:cNvPr id="143363" name="Прямоугольник 3"/>
          <p:cNvSpPr>
            <a:spLocks noChangeArrowheads="1"/>
          </p:cNvSpPr>
          <p:nvPr/>
        </p:nvSpPr>
        <p:spPr bwMode="auto">
          <a:xfrm>
            <a:off x="6102350" y="4095750"/>
            <a:ext cx="2744788" cy="2032000"/>
          </a:xfrm>
          <a:prstGeom prst="rect">
            <a:avLst/>
          </a:prstGeom>
          <a:noFill/>
          <a:ln w="9525">
            <a:noFill/>
            <a:miter lim="800000"/>
            <a:headEnd/>
            <a:tailEnd/>
          </a:ln>
        </p:spPr>
        <p:txBody>
          <a:bodyPr>
            <a:spAutoFit/>
          </a:bodyPr>
          <a:lstStyle/>
          <a:p>
            <a:pPr algn="just"/>
            <a:r>
              <a:rPr lang="uk-UA">
                <a:latin typeface="Times New Roman" pitchFamily="18" charset="0"/>
                <a:cs typeface="Times New Roman" pitchFamily="18" charset="0"/>
              </a:rPr>
              <a:t>Нідерландський художник-графік Моріс Корнеліс Ешер (1898 -1972 рр.) використовував візерункі, які пізніше назвали фрактальними</a:t>
            </a:r>
          </a:p>
          <a:p>
            <a:endParaRPr lang="uk-UA"/>
          </a:p>
        </p:txBody>
      </p:sp>
      <p:pic>
        <p:nvPicPr>
          <p:cNvPr id="143364" name="Содержимое 6" descr="circle_limit_4.jpg"/>
          <p:cNvPicPr>
            <a:picLocks noGrp="1" noChangeAspect="1"/>
          </p:cNvPicPr>
          <p:nvPr>
            <p:ph idx="1"/>
          </p:nvPr>
        </p:nvPicPr>
        <p:blipFill>
          <a:blip r:embed="rId2" cstate="print"/>
          <a:srcRect/>
          <a:stretch>
            <a:fillRect/>
          </a:stretch>
        </p:blipFill>
        <p:spPr>
          <a:xfrm>
            <a:off x="527050" y="1162050"/>
            <a:ext cx="2595563" cy="2622550"/>
          </a:xfrm>
        </p:spPr>
      </p:pic>
      <p:pic>
        <p:nvPicPr>
          <p:cNvPr id="143365" name="Рисунок 7" descr="blu7gold.gif"/>
          <p:cNvPicPr>
            <a:picLocks noChangeAspect="1"/>
          </p:cNvPicPr>
          <p:nvPr/>
        </p:nvPicPr>
        <p:blipFill>
          <a:blip r:embed="rId3" cstate="print"/>
          <a:srcRect/>
          <a:stretch>
            <a:fillRect/>
          </a:stretch>
        </p:blipFill>
        <p:spPr bwMode="auto">
          <a:xfrm>
            <a:off x="3282950" y="3873500"/>
            <a:ext cx="2622550" cy="2592388"/>
          </a:xfrm>
          <a:prstGeom prst="rect">
            <a:avLst/>
          </a:prstGeom>
          <a:noFill/>
          <a:ln w="9525">
            <a:noFill/>
            <a:miter lim="800000"/>
            <a:headEnd/>
            <a:tailEnd/>
          </a:ln>
        </p:spPr>
      </p:pic>
      <p:pic>
        <p:nvPicPr>
          <p:cNvPr id="143366" name="Рисунок 8" descr="Безымянный5.bmp"/>
          <p:cNvPicPr>
            <a:picLocks noChangeAspect="1"/>
          </p:cNvPicPr>
          <p:nvPr/>
        </p:nvPicPr>
        <p:blipFill>
          <a:blip r:embed="rId4" cstate="print"/>
          <a:srcRect/>
          <a:stretch>
            <a:fillRect/>
          </a:stretch>
        </p:blipFill>
        <p:spPr bwMode="auto">
          <a:xfrm>
            <a:off x="6038850" y="1162050"/>
            <a:ext cx="2643188" cy="2579688"/>
          </a:xfrm>
          <a:prstGeom prst="rect">
            <a:avLst/>
          </a:prstGeom>
          <a:noFill/>
          <a:ln w="9525">
            <a:noFill/>
            <a:miter lim="800000"/>
            <a:headEnd/>
            <a:tailEnd/>
          </a:ln>
        </p:spPr>
      </p:pic>
      <p:pic>
        <p:nvPicPr>
          <p:cNvPr id="143367" name="Рисунок 9" descr="escher_680.gif"/>
          <p:cNvPicPr>
            <a:picLocks noChangeAspect="1"/>
          </p:cNvPicPr>
          <p:nvPr/>
        </p:nvPicPr>
        <p:blipFill>
          <a:blip r:embed="rId5" cstate="print"/>
          <a:srcRect/>
          <a:stretch>
            <a:fillRect/>
          </a:stretch>
        </p:blipFill>
        <p:spPr bwMode="auto">
          <a:xfrm>
            <a:off x="527050" y="3917950"/>
            <a:ext cx="2622550" cy="2571750"/>
          </a:xfrm>
          <a:prstGeom prst="rect">
            <a:avLst/>
          </a:prstGeom>
          <a:noFill/>
          <a:ln w="9525">
            <a:noFill/>
            <a:miter lim="800000"/>
            <a:headEnd/>
            <a:tailEnd/>
          </a:ln>
        </p:spPr>
      </p:pic>
      <p:pic>
        <p:nvPicPr>
          <p:cNvPr id="143368" name="Рисунок 10" descr="27.jpg"/>
          <p:cNvPicPr>
            <a:picLocks noChangeAspect="1"/>
          </p:cNvPicPr>
          <p:nvPr/>
        </p:nvPicPr>
        <p:blipFill>
          <a:blip r:embed="rId6" cstate="print"/>
          <a:srcRect/>
          <a:stretch>
            <a:fillRect/>
          </a:stretch>
        </p:blipFill>
        <p:spPr bwMode="auto">
          <a:xfrm>
            <a:off x="3282950" y="1162050"/>
            <a:ext cx="2622550" cy="2606675"/>
          </a:xfrm>
          <a:prstGeom prst="rect">
            <a:avLst/>
          </a:prstGeom>
          <a:noFill/>
          <a:ln w="9525">
            <a:noFill/>
            <a:miter lim="800000"/>
            <a:headEnd/>
            <a:tailEnd/>
          </a:ln>
        </p:spPr>
      </p:pic>
      <p:sp>
        <p:nvSpPr>
          <p:cNvPr id="143369"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3370" name="Номер слайда 9"/>
          <p:cNvSpPr>
            <a:spLocks noGrp="1"/>
          </p:cNvSpPr>
          <p:nvPr>
            <p:ph type="sldNum" sz="quarter" idx="12"/>
          </p:nvPr>
        </p:nvSpPr>
        <p:spPr>
          <a:noFill/>
        </p:spPr>
        <p:txBody>
          <a:bodyPr/>
          <a:lstStyle/>
          <a:p>
            <a:fld id="{B0FE19C4-54F7-4423-BE43-45D1B2F2BBAB}" type="slidenum">
              <a:rPr lang="ru-RU" smtClean="0"/>
              <a:pPr/>
              <a:t>33</a:t>
            </a:fld>
            <a:endParaRPr lang="ru-RU"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p:cNvPicPr>
            <a:picLocks noChangeAspect="1" noChangeArrowheads="1"/>
          </p:cNvPicPr>
          <p:nvPr/>
        </p:nvPicPr>
        <p:blipFill>
          <a:blip r:embed="rId2" cstate="print"/>
          <a:srcRect/>
          <a:stretch>
            <a:fillRect/>
          </a:stretch>
        </p:blipFill>
        <p:spPr bwMode="auto">
          <a:xfrm>
            <a:off x="566738" y="4284663"/>
            <a:ext cx="2835275" cy="2127250"/>
          </a:xfrm>
          <a:prstGeom prst="rect">
            <a:avLst/>
          </a:prstGeom>
          <a:noFill/>
          <a:ln w="9525">
            <a:noFill/>
            <a:miter lim="800000"/>
            <a:headEnd/>
            <a:tailEnd/>
          </a:ln>
        </p:spPr>
      </p:pic>
      <p:pic>
        <p:nvPicPr>
          <p:cNvPr id="144387" name="Picture 3"/>
          <p:cNvPicPr>
            <a:picLocks noChangeAspect="1" noChangeArrowheads="1"/>
          </p:cNvPicPr>
          <p:nvPr/>
        </p:nvPicPr>
        <p:blipFill>
          <a:blip r:embed="rId3" cstate="print"/>
          <a:srcRect/>
          <a:stretch>
            <a:fillRect/>
          </a:stretch>
        </p:blipFill>
        <p:spPr bwMode="auto">
          <a:xfrm>
            <a:off x="5832475" y="4284663"/>
            <a:ext cx="2790825" cy="2093912"/>
          </a:xfrm>
          <a:prstGeom prst="rect">
            <a:avLst/>
          </a:prstGeom>
          <a:noFill/>
          <a:ln w="9525">
            <a:noFill/>
            <a:miter lim="800000"/>
            <a:headEnd/>
            <a:tailEnd/>
          </a:ln>
        </p:spPr>
      </p:pic>
      <p:sp>
        <p:nvSpPr>
          <p:cNvPr id="144388" name="Rectangle 4"/>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СТОХАСТИЧНІ ФРАКТАЛИ</a:t>
            </a:r>
            <a:endParaRPr lang="ru-RU" b="1" i="1" dirty="0" smtClean="0">
              <a:latin typeface="Arial" pitchFamily="34" charset="0"/>
              <a:cs typeface="Arial" pitchFamily="34" charset="0"/>
            </a:endParaRPr>
          </a:p>
        </p:txBody>
      </p:sp>
      <p:pic>
        <p:nvPicPr>
          <p:cNvPr id="144389" name="Picture 5"/>
          <p:cNvPicPr>
            <a:picLocks noChangeAspect="1" noChangeArrowheads="1"/>
          </p:cNvPicPr>
          <p:nvPr/>
        </p:nvPicPr>
        <p:blipFill>
          <a:blip r:embed="rId4" cstate="print"/>
          <a:srcRect/>
          <a:stretch>
            <a:fillRect/>
          </a:stretch>
        </p:blipFill>
        <p:spPr bwMode="auto">
          <a:xfrm>
            <a:off x="3536950" y="4284663"/>
            <a:ext cx="2116138" cy="2116137"/>
          </a:xfrm>
          <a:prstGeom prst="rect">
            <a:avLst/>
          </a:prstGeom>
          <a:noFill/>
          <a:ln w="9525">
            <a:noFill/>
            <a:miter lim="800000"/>
            <a:headEnd/>
            <a:tailEnd/>
          </a:ln>
        </p:spPr>
      </p:pic>
      <p:pic>
        <p:nvPicPr>
          <p:cNvPr id="144390" name="Picture 6"/>
          <p:cNvPicPr>
            <a:picLocks noChangeAspect="1" noChangeArrowheads="1"/>
          </p:cNvPicPr>
          <p:nvPr/>
        </p:nvPicPr>
        <p:blipFill>
          <a:blip r:embed="rId5" cstate="print"/>
          <a:srcRect/>
          <a:stretch>
            <a:fillRect/>
          </a:stretch>
        </p:blipFill>
        <p:spPr bwMode="auto">
          <a:xfrm>
            <a:off x="566738" y="1943100"/>
            <a:ext cx="2744787" cy="2092325"/>
          </a:xfrm>
          <a:prstGeom prst="rect">
            <a:avLst/>
          </a:prstGeom>
          <a:noFill/>
          <a:ln w="9525">
            <a:noFill/>
            <a:miter lim="800000"/>
            <a:headEnd/>
            <a:tailEnd/>
          </a:ln>
        </p:spPr>
      </p:pic>
      <p:pic>
        <p:nvPicPr>
          <p:cNvPr id="144391" name="Picture 7"/>
          <p:cNvPicPr>
            <a:picLocks noChangeAspect="1" noChangeArrowheads="1"/>
          </p:cNvPicPr>
          <p:nvPr/>
        </p:nvPicPr>
        <p:blipFill>
          <a:blip r:embed="rId6" cstate="print"/>
          <a:srcRect/>
          <a:stretch>
            <a:fillRect/>
          </a:stretch>
        </p:blipFill>
        <p:spPr bwMode="auto">
          <a:xfrm>
            <a:off x="5786438" y="1943100"/>
            <a:ext cx="2835275" cy="2127250"/>
          </a:xfrm>
          <a:prstGeom prst="rect">
            <a:avLst/>
          </a:prstGeom>
          <a:noFill/>
          <a:ln w="9525">
            <a:noFill/>
            <a:miter lim="800000"/>
            <a:headEnd/>
            <a:tailEnd/>
          </a:ln>
        </p:spPr>
      </p:pic>
      <p:sp>
        <p:nvSpPr>
          <p:cNvPr id="144392" name="Text Box 8"/>
          <p:cNvSpPr txBox="1">
            <a:spLocks noChangeArrowheads="1"/>
          </p:cNvSpPr>
          <p:nvPr/>
        </p:nvSpPr>
        <p:spPr bwMode="auto">
          <a:xfrm>
            <a:off x="657225" y="1089025"/>
            <a:ext cx="8010525" cy="641350"/>
          </a:xfrm>
          <a:prstGeom prst="rect">
            <a:avLst/>
          </a:prstGeom>
          <a:noFill/>
          <a:ln w="9525">
            <a:noFill/>
            <a:miter lim="800000"/>
            <a:headEnd/>
            <a:tailEnd/>
          </a:ln>
        </p:spPr>
        <p:txBody>
          <a:bodyPr>
            <a:spAutoFit/>
          </a:bodyPr>
          <a:lstStyle/>
          <a:p>
            <a:pPr algn="just">
              <a:spcBef>
                <a:spcPct val="50000"/>
              </a:spcBef>
            </a:pPr>
            <a:r>
              <a:rPr lang="uk-UA">
                <a:latin typeface="Times New Roman" pitchFamily="18" charset="0"/>
              </a:rPr>
              <a:t>При їх побудові генератор змінюється випадковим чином. Ці фрактали дуже нагадують природні об'єкти</a:t>
            </a:r>
            <a:r>
              <a:rPr lang="uk-UA"/>
              <a:t> </a:t>
            </a:r>
            <a:endParaRPr lang="ru-RU"/>
          </a:p>
        </p:txBody>
      </p:sp>
      <p:pic>
        <p:nvPicPr>
          <p:cNvPr id="144393" name="Picture 9"/>
          <p:cNvPicPr>
            <a:picLocks noChangeAspect="1" noChangeArrowheads="1"/>
          </p:cNvPicPr>
          <p:nvPr/>
        </p:nvPicPr>
        <p:blipFill>
          <a:blip r:embed="rId7" cstate="print"/>
          <a:srcRect/>
          <a:stretch>
            <a:fillRect/>
          </a:stretch>
        </p:blipFill>
        <p:spPr bwMode="auto">
          <a:xfrm>
            <a:off x="3492500" y="1943100"/>
            <a:ext cx="2114550" cy="2106613"/>
          </a:xfrm>
          <a:prstGeom prst="rect">
            <a:avLst/>
          </a:prstGeom>
          <a:noFill/>
          <a:ln w="9525">
            <a:noFill/>
            <a:miter lim="800000"/>
            <a:headEnd/>
            <a:tailEnd/>
          </a:ln>
        </p:spPr>
      </p:pic>
      <p:sp>
        <p:nvSpPr>
          <p:cNvPr id="144394" name="Rectangle 10"/>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4395" name="Номер слайда 10"/>
          <p:cNvSpPr>
            <a:spLocks noGrp="1"/>
          </p:cNvSpPr>
          <p:nvPr>
            <p:ph type="sldNum" sz="quarter" idx="12"/>
          </p:nvPr>
        </p:nvSpPr>
        <p:spPr>
          <a:xfrm>
            <a:off x="6867525" y="6219825"/>
            <a:ext cx="2133600" cy="476250"/>
          </a:xfrm>
          <a:noFill/>
        </p:spPr>
        <p:txBody>
          <a:bodyPr/>
          <a:lstStyle/>
          <a:p>
            <a:fld id="{8EF94D56-A927-4558-9B3E-3957F1E7F4EC}" type="slidenum">
              <a:rPr lang="ru-RU" smtClean="0"/>
              <a:pPr/>
              <a:t>34</a:t>
            </a:fld>
            <a:endParaRPr lang="ru-RU"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566738" y="0"/>
            <a:ext cx="8229600" cy="1000125"/>
          </a:xfrm>
        </p:spPr>
        <p:txBody>
          <a:bodyPr/>
          <a:lstStyle/>
          <a:p>
            <a:pPr eaLnBrk="1" hangingPunct="1"/>
            <a:r>
              <a:rPr lang="uk-UA" b="1" i="1" dirty="0" smtClean="0">
                <a:latin typeface="Arial" pitchFamily="34" charset="0"/>
                <a:cs typeface="Arial" pitchFamily="34" charset="0"/>
              </a:rPr>
              <a:t>МНОЖИНА МАНДЕЛЬБРО</a:t>
            </a:r>
            <a:r>
              <a:rPr lang="uk-UA" dirty="0" smtClean="0">
                <a:latin typeface="Arial" pitchFamily="34" charset="0"/>
                <a:cs typeface="Arial" pitchFamily="34" charset="0"/>
              </a:rPr>
              <a:t> </a:t>
            </a:r>
            <a:endParaRPr lang="ru-RU" dirty="0" smtClean="0">
              <a:latin typeface="Arial" pitchFamily="34" charset="0"/>
              <a:cs typeface="Arial" pitchFamily="34" charset="0"/>
            </a:endParaRPr>
          </a:p>
        </p:txBody>
      </p:sp>
      <p:sp>
        <p:nvSpPr>
          <p:cNvPr id="145411" name="Rectangle 3"/>
          <p:cNvSpPr>
            <a:spLocks noGrp="1" noChangeArrowheads="1"/>
          </p:cNvSpPr>
          <p:nvPr>
            <p:ph type="body" idx="1"/>
          </p:nvPr>
        </p:nvSpPr>
        <p:spPr>
          <a:xfrm>
            <a:off x="476250" y="863600"/>
            <a:ext cx="8229600" cy="4525963"/>
          </a:xfrm>
        </p:spPr>
        <p:txBody>
          <a:bodyPr/>
          <a:lstStyle/>
          <a:p>
            <a:pPr algn="just" eaLnBrk="1" hangingPunct="1">
              <a:lnSpc>
                <a:spcPct val="90000"/>
              </a:lnSpc>
            </a:pPr>
            <a:r>
              <a:rPr lang="uk-UA" sz="1600" dirty="0" smtClean="0">
                <a:latin typeface="Times New Roman" pitchFamily="18" charset="0"/>
              </a:rPr>
              <a:t>Різні </a:t>
            </a:r>
            <a:r>
              <a:rPr lang="uk-UA" sz="1600" dirty="0" err="1" smtClean="0">
                <a:latin typeface="Times New Roman" pitchFamily="18" charset="0"/>
              </a:rPr>
              <a:t>фрактальні</a:t>
            </a:r>
            <a:r>
              <a:rPr lang="uk-UA" sz="1600" dirty="0" smtClean="0">
                <a:latin typeface="Times New Roman" pitchFamily="18" charset="0"/>
              </a:rPr>
              <a:t> множини (</a:t>
            </a:r>
            <a:r>
              <a:rPr lang="uk-UA" sz="1600" i="1" dirty="0" smtClean="0">
                <a:latin typeface="Times New Roman" pitchFamily="18" charset="0"/>
              </a:rPr>
              <a:t>алгебраїчні </a:t>
            </a:r>
            <a:r>
              <a:rPr lang="uk-UA" sz="1600" i="1" dirty="0" err="1" smtClean="0">
                <a:latin typeface="Times New Roman" pitchFamily="18" charset="0"/>
              </a:rPr>
              <a:t>фрактали</a:t>
            </a:r>
            <a:r>
              <a:rPr lang="uk-UA" sz="1600" dirty="0" smtClean="0">
                <a:latin typeface="Times New Roman" pitchFamily="18" charset="0"/>
              </a:rPr>
              <a:t>) можна одержувати за допомогою простих </a:t>
            </a:r>
            <a:r>
              <a:rPr lang="uk-UA" sz="1600" b="1" i="1" dirty="0" smtClean="0">
                <a:solidFill>
                  <a:srgbClr val="C00000"/>
                </a:solidFill>
                <a:latin typeface="Times New Roman" pitchFamily="18" charset="0"/>
              </a:rPr>
              <a:t>ітераційних перетворень</a:t>
            </a:r>
            <a:r>
              <a:rPr lang="uk-UA" sz="1600" dirty="0" smtClean="0">
                <a:latin typeface="Times New Roman" pitchFamily="18" charset="0"/>
              </a:rPr>
              <a:t>, наприклад, типу </a:t>
            </a:r>
            <a:r>
              <a:rPr lang="uk-UA" sz="1600" i="1" dirty="0" smtClean="0">
                <a:latin typeface="Times New Roman" pitchFamily="18" charset="0"/>
              </a:rPr>
              <a:t>x</a:t>
            </a:r>
            <a:r>
              <a:rPr lang="uk-UA" sz="1600" dirty="0" smtClean="0">
                <a:latin typeface="Times New Roman" pitchFamily="18" charset="0"/>
                <a:sym typeface="Symbol" pitchFamily="18" charset="2"/>
              </a:rPr>
              <a:t></a:t>
            </a:r>
            <a:r>
              <a:rPr lang="uk-UA" sz="1600" dirty="0" smtClean="0">
                <a:latin typeface="Times New Roman" pitchFamily="18" charset="0"/>
              </a:rPr>
              <a:t> </a:t>
            </a:r>
            <a:r>
              <a:rPr lang="uk-UA" sz="1600" i="1" dirty="0" smtClean="0">
                <a:latin typeface="Times New Roman" pitchFamily="18" charset="0"/>
              </a:rPr>
              <a:t>x</a:t>
            </a:r>
            <a:r>
              <a:rPr lang="uk-UA" sz="1600" i="1" baseline="30000" dirty="0" smtClean="0">
                <a:latin typeface="Times New Roman" pitchFamily="18" charset="0"/>
              </a:rPr>
              <a:t>2</a:t>
            </a:r>
            <a:r>
              <a:rPr lang="uk-UA" sz="1600" dirty="0" smtClean="0">
                <a:latin typeface="Times New Roman" pitchFamily="18" charset="0"/>
              </a:rPr>
              <a:t>+</a:t>
            </a:r>
            <a:r>
              <a:rPr lang="uk-UA" sz="1600" i="1" dirty="0" smtClean="0">
                <a:latin typeface="Times New Roman" pitchFamily="18" charset="0"/>
              </a:rPr>
              <a:t>с</a:t>
            </a:r>
            <a:r>
              <a:rPr lang="uk-UA" sz="1600" dirty="0" smtClean="0">
                <a:latin typeface="Times New Roman" pitchFamily="18" charset="0"/>
              </a:rPr>
              <a:t>, де </a:t>
            </a:r>
            <a:r>
              <a:rPr lang="uk-UA" sz="1600" i="1" dirty="0" smtClean="0">
                <a:latin typeface="Times New Roman" pitchFamily="18" charset="0"/>
              </a:rPr>
              <a:t>x</a:t>
            </a:r>
            <a:r>
              <a:rPr lang="uk-UA" sz="1600" dirty="0" smtClean="0">
                <a:latin typeface="Times New Roman" pitchFamily="18" charset="0"/>
              </a:rPr>
              <a:t> – комплексна змінна; </a:t>
            </a:r>
            <a:r>
              <a:rPr lang="uk-UA" sz="1600" i="1" dirty="0" smtClean="0">
                <a:latin typeface="Times New Roman" pitchFamily="18" charset="0"/>
              </a:rPr>
              <a:t>с</a:t>
            </a:r>
            <a:r>
              <a:rPr lang="uk-UA" sz="1600" dirty="0" smtClean="0">
                <a:latin typeface="Times New Roman" pitchFamily="18" charset="0"/>
              </a:rPr>
              <a:t>–деяке комплексне число. Коли подібний розрахунок виконується з різними початковими значеннями </a:t>
            </a:r>
            <a:r>
              <a:rPr lang="uk-UA" sz="1600" i="1" dirty="0" smtClean="0">
                <a:latin typeface="Times New Roman" pitchFamily="18" charset="0"/>
              </a:rPr>
              <a:t>x,</a:t>
            </a:r>
            <a:r>
              <a:rPr lang="uk-UA" sz="1600" dirty="0" smtClean="0">
                <a:latin typeface="Times New Roman" pitchFamily="18" charset="0"/>
              </a:rPr>
              <a:t> в деяких випадках результат у ході ітераційного процесу буде збільшуватися до нескінченності, у той час як у інших може залишатися скінченним. </a:t>
            </a:r>
            <a:r>
              <a:rPr lang="uk-UA" sz="1600" b="1" i="1" dirty="0" smtClean="0">
                <a:latin typeface="Times New Roman" pitchFamily="18" charset="0"/>
              </a:rPr>
              <a:t>Відповідно набір усіх значень x, чи точок на комплексній площині (у координатах x, c), які при ітерації обмежені деякою границею, тобто є скінченними, одержав назву </a:t>
            </a:r>
            <a:r>
              <a:rPr lang="uk-UA" sz="1600" b="1" i="1" dirty="0" smtClean="0">
                <a:solidFill>
                  <a:srgbClr val="C00000"/>
                </a:solidFill>
                <a:latin typeface="Times New Roman" pitchFamily="18" charset="0"/>
              </a:rPr>
              <a:t>множини </a:t>
            </a:r>
            <a:r>
              <a:rPr lang="uk-UA" sz="1600" b="1" i="1" dirty="0" err="1" smtClean="0">
                <a:solidFill>
                  <a:srgbClr val="C00000"/>
                </a:solidFill>
                <a:latin typeface="Times New Roman" pitchFamily="18" charset="0"/>
              </a:rPr>
              <a:t>Жуліа</a:t>
            </a:r>
            <a:r>
              <a:rPr lang="uk-UA" sz="1600" dirty="0" smtClean="0">
                <a:solidFill>
                  <a:srgbClr val="C00000"/>
                </a:solidFill>
                <a:latin typeface="Times New Roman" pitchFamily="18" charset="0"/>
              </a:rPr>
              <a:t>. </a:t>
            </a:r>
            <a:r>
              <a:rPr lang="uk-UA" sz="1600" dirty="0" smtClean="0">
                <a:latin typeface="Times New Roman" pitchFamily="18" charset="0"/>
              </a:rPr>
              <a:t>Наприкінці 70-х років </a:t>
            </a:r>
            <a:r>
              <a:rPr lang="uk-UA" sz="1600" dirty="0" err="1" smtClean="0">
                <a:latin typeface="Times New Roman" pitchFamily="18" charset="0"/>
              </a:rPr>
              <a:t>Мандельбро</a:t>
            </a:r>
            <a:r>
              <a:rPr lang="uk-UA" sz="1600" dirty="0" smtClean="0">
                <a:latin typeface="Times New Roman" pitchFamily="18" charset="0"/>
              </a:rPr>
              <a:t>, зробив спробу класифікувати множини </a:t>
            </a:r>
            <a:r>
              <a:rPr lang="uk-UA" sz="1600" dirty="0" err="1" smtClean="0">
                <a:latin typeface="Times New Roman" pitchFamily="18" charset="0"/>
              </a:rPr>
              <a:t>Жуліа</a:t>
            </a:r>
            <a:r>
              <a:rPr lang="uk-UA" sz="1600" dirty="0" smtClean="0">
                <a:latin typeface="Times New Roman" pitchFamily="18" charset="0"/>
              </a:rPr>
              <a:t>, побудувавши </a:t>
            </a:r>
            <a:r>
              <a:rPr lang="uk-UA" sz="1600" b="1" i="1" dirty="0" smtClean="0">
                <a:latin typeface="Times New Roman" pitchFamily="18" charset="0"/>
              </a:rPr>
              <a:t>множину </a:t>
            </a:r>
            <a:r>
              <a:rPr lang="uk-UA" sz="1600" b="1" i="1" dirty="0" err="1" smtClean="0">
                <a:latin typeface="Times New Roman" pitchFamily="18" charset="0"/>
              </a:rPr>
              <a:t>Мандельбро</a:t>
            </a:r>
            <a:r>
              <a:rPr lang="uk-UA" sz="1600" b="1" i="1" dirty="0" smtClean="0">
                <a:latin typeface="Times New Roman" pitchFamily="18" charset="0"/>
              </a:rPr>
              <a:t>.  </a:t>
            </a:r>
            <a:r>
              <a:rPr lang="uk-UA" sz="1600" b="1" i="1" dirty="0" smtClean="0">
                <a:solidFill>
                  <a:srgbClr val="C00000"/>
                </a:solidFill>
                <a:latin typeface="Times New Roman" pitchFamily="18" charset="0"/>
              </a:rPr>
              <a:t>Множина </a:t>
            </a:r>
            <a:r>
              <a:rPr lang="uk-UA" sz="1600" b="1" i="1" dirty="0" err="1" smtClean="0">
                <a:solidFill>
                  <a:srgbClr val="C00000"/>
                </a:solidFill>
                <a:latin typeface="Times New Roman" pitchFamily="18" charset="0"/>
              </a:rPr>
              <a:t>Мандельбро</a:t>
            </a:r>
            <a:r>
              <a:rPr lang="uk-UA" sz="1600" b="1" i="1" dirty="0" smtClean="0">
                <a:solidFill>
                  <a:srgbClr val="C00000"/>
                </a:solidFill>
                <a:latin typeface="Times New Roman" pitchFamily="18" charset="0"/>
              </a:rPr>
              <a:t> - це сукупність точок на комплексній площині з такими константами с для яких відповідні множини </a:t>
            </a:r>
            <a:r>
              <a:rPr lang="uk-UA" sz="1600" b="1" i="1" dirty="0" err="1" smtClean="0">
                <a:solidFill>
                  <a:srgbClr val="C00000"/>
                </a:solidFill>
                <a:latin typeface="Times New Roman" pitchFamily="18" charset="0"/>
              </a:rPr>
              <a:t>Жуліа</a:t>
            </a:r>
            <a:r>
              <a:rPr lang="uk-UA" sz="1600" b="1" i="1" dirty="0" smtClean="0">
                <a:solidFill>
                  <a:srgbClr val="C00000"/>
                </a:solidFill>
                <a:latin typeface="Times New Roman" pitchFamily="18" charset="0"/>
              </a:rPr>
              <a:t> являють собою єдині зв'язані області</a:t>
            </a:r>
            <a:r>
              <a:rPr lang="uk-UA" sz="1600" b="1" dirty="0" smtClean="0">
                <a:solidFill>
                  <a:srgbClr val="C00000"/>
                </a:solidFill>
                <a:latin typeface="Times New Roman" pitchFamily="18" charset="0"/>
              </a:rPr>
              <a:t>. </a:t>
            </a:r>
            <a:r>
              <a:rPr lang="uk-UA" sz="1600" b="1" i="1" dirty="0" smtClean="0">
                <a:latin typeface="Times New Roman" pitchFamily="18" charset="0"/>
              </a:rPr>
              <a:t>Ця множина єдина</a:t>
            </a:r>
            <a:r>
              <a:rPr lang="uk-UA" sz="1600" b="1" dirty="0" smtClean="0">
                <a:latin typeface="Times New Roman" pitchFamily="18" charset="0"/>
              </a:rPr>
              <a:t>. </a:t>
            </a:r>
            <a:r>
              <a:rPr lang="uk-UA" sz="1600" b="1" i="1" dirty="0" smtClean="0">
                <a:latin typeface="Times New Roman" pitchFamily="18" charset="0"/>
              </a:rPr>
              <a:t>Вона є найскладнішим математичним об'єктом із всіх коли-небудь винайдених людством</a:t>
            </a:r>
            <a:r>
              <a:rPr lang="uk-UA" sz="1600" b="1" dirty="0" smtClean="0">
                <a:latin typeface="Times New Roman" pitchFamily="18" charset="0"/>
              </a:rPr>
              <a:t>.</a:t>
            </a:r>
            <a:r>
              <a:rPr lang="uk-UA" sz="1600" dirty="0" smtClean="0">
                <a:latin typeface="Times New Roman" pitchFamily="18" charset="0"/>
              </a:rPr>
              <a:t>  </a:t>
            </a:r>
            <a:r>
              <a:rPr lang="uk-UA" sz="1600" b="1" i="1" dirty="0" smtClean="0">
                <a:latin typeface="Times New Roman" pitchFamily="18" charset="0"/>
              </a:rPr>
              <a:t>Це </a:t>
            </a:r>
            <a:r>
              <a:rPr lang="uk-UA" sz="1600" b="1" i="1" dirty="0" err="1" smtClean="0">
                <a:latin typeface="Times New Roman" pitchFamily="18" charset="0"/>
              </a:rPr>
              <a:t>надфрактал</a:t>
            </a:r>
            <a:r>
              <a:rPr lang="uk-UA" sz="1600" b="1" i="1" dirty="0" smtClean="0">
                <a:latin typeface="Times New Roman" pitchFamily="18" charset="0"/>
              </a:rPr>
              <a:t> незбагненної складності</a:t>
            </a:r>
            <a:r>
              <a:rPr lang="ru-RU" sz="1600" dirty="0" smtClean="0">
                <a:latin typeface="Times New Roman" pitchFamily="18" charset="0"/>
              </a:rPr>
              <a:t> .</a:t>
            </a:r>
          </a:p>
        </p:txBody>
      </p:sp>
      <p:pic>
        <p:nvPicPr>
          <p:cNvPr id="145412" name="Picture 4" descr="Поворот Image-01"/>
          <p:cNvPicPr>
            <a:picLocks noChangeAspect="1" noChangeArrowheads="1"/>
          </p:cNvPicPr>
          <p:nvPr/>
        </p:nvPicPr>
        <p:blipFill>
          <a:blip r:embed="rId2" cstate="print">
            <a:lum contrast="48000"/>
          </a:blip>
          <a:srcRect/>
          <a:stretch>
            <a:fillRect/>
          </a:stretch>
        </p:blipFill>
        <p:spPr bwMode="auto">
          <a:xfrm>
            <a:off x="927100" y="3878263"/>
            <a:ext cx="3162300" cy="2241550"/>
          </a:xfrm>
          <a:prstGeom prst="rect">
            <a:avLst/>
          </a:prstGeom>
          <a:noFill/>
          <a:ln w="9525">
            <a:noFill/>
            <a:miter lim="800000"/>
            <a:headEnd/>
            <a:tailEnd/>
          </a:ln>
        </p:spPr>
      </p:pic>
      <p:pic>
        <p:nvPicPr>
          <p:cNvPr id="145413" name="Picture 5"/>
          <p:cNvPicPr>
            <a:picLocks noChangeAspect="1" noChangeArrowheads="1"/>
          </p:cNvPicPr>
          <p:nvPr/>
        </p:nvPicPr>
        <p:blipFill>
          <a:blip r:embed="rId3" cstate="print"/>
          <a:srcRect/>
          <a:stretch>
            <a:fillRect/>
          </a:stretch>
        </p:blipFill>
        <p:spPr bwMode="auto">
          <a:xfrm>
            <a:off x="4167188" y="3878263"/>
            <a:ext cx="2211387" cy="2249487"/>
          </a:xfrm>
          <a:prstGeom prst="rect">
            <a:avLst/>
          </a:prstGeom>
          <a:noFill/>
          <a:ln w="9525">
            <a:noFill/>
            <a:miter lim="800000"/>
            <a:headEnd/>
            <a:tailEnd/>
          </a:ln>
        </p:spPr>
      </p:pic>
      <p:pic>
        <p:nvPicPr>
          <p:cNvPr id="145414" name="Picture 6"/>
          <p:cNvPicPr>
            <a:picLocks noChangeAspect="1" noChangeArrowheads="1"/>
          </p:cNvPicPr>
          <p:nvPr/>
        </p:nvPicPr>
        <p:blipFill>
          <a:blip r:embed="rId4" cstate="print"/>
          <a:srcRect/>
          <a:stretch>
            <a:fillRect/>
          </a:stretch>
        </p:blipFill>
        <p:spPr bwMode="auto">
          <a:xfrm>
            <a:off x="6462713" y="3878263"/>
            <a:ext cx="2222500" cy="2249487"/>
          </a:xfrm>
          <a:prstGeom prst="rect">
            <a:avLst/>
          </a:prstGeom>
          <a:noFill/>
          <a:ln w="9525">
            <a:noFill/>
            <a:miter lim="800000"/>
            <a:headEnd/>
            <a:tailEnd/>
          </a:ln>
        </p:spPr>
      </p:pic>
      <p:sp>
        <p:nvSpPr>
          <p:cNvPr id="145415" name="Text Box 7"/>
          <p:cNvSpPr txBox="1">
            <a:spLocks noChangeArrowheads="1"/>
          </p:cNvSpPr>
          <p:nvPr/>
        </p:nvSpPr>
        <p:spPr bwMode="auto">
          <a:xfrm>
            <a:off x="1241425" y="6173788"/>
            <a:ext cx="7605713" cy="366712"/>
          </a:xfrm>
          <a:prstGeom prst="rect">
            <a:avLst/>
          </a:prstGeom>
          <a:noFill/>
          <a:ln w="9525">
            <a:noFill/>
            <a:miter lim="800000"/>
            <a:headEnd/>
            <a:tailEnd/>
          </a:ln>
        </p:spPr>
        <p:txBody>
          <a:bodyPr>
            <a:spAutoFit/>
          </a:bodyPr>
          <a:lstStyle/>
          <a:p>
            <a:pPr>
              <a:spcBef>
                <a:spcPct val="50000"/>
              </a:spcBef>
            </a:pPr>
            <a:r>
              <a:rPr lang="uk-UA">
                <a:latin typeface="Times New Roman" pitchFamily="18" charset="0"/>
              </a:rPr>
              <a:t>Різноманіття фрактальних множин Жуліа</a:t>
            </a:r>
            <a:r>
              <a:rPr lang="ru-RU">
                <a:latin typeface="Times New Roman" pitchFamily="18" charset="0"/>
              </a:rPr>
              <a:t>                    </a:t>
            </a:r>
            <a:r>
              <a:rPr lang="uk-UA">
                <a:latin typeface="Times New Roman" pitchFamily="18" charset="0"/>
              </a:rPr>
              <a:t>Множина Мандельбро</a:t>
            </a:r>
            <a:endParaRPr lang="ru-RU">
              <a:latin typeface="Times New Roman" pitchFamily="18" charset="0"/>
            </a:endParaRPr>
          </a:p>
        </p:txBody>
      </p:sp>
      <p:sp>
        <p:nvSpPr>
          <p:cNvPr id="145416" name="Rectangle 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5417" name="Номер слайда 8"/>
          <p:cNvSpPr>
            <a:spLocks noGrp="1"/>
          </p:cNvSpPr>
          <p:nvPr>
            <p:ph type="sldNum" sz="quarter" idx="12"/>
          </p:nvPr>
        </p:nvSpPr>
        <p:spPr>
          <a:xfrm>
            <a:off x="6867525" y="6381750"/>
            <a:ext cx="2133600" cy="476250"/>
          </a:xfrm>
          <a:noFill/>
        </p:spPr>
        <p:txBody>
          <a:bodyPr/>
          <a:lstStyle/>
          <a:p>
            <a:fld id="{9D3B2171-6B0A-4499-8406-03A226A8C3FA}" type="slidenum">
              <a:rPr lang="ru-RU" smtClean="0"/>
              <a:pPr/>
              <a:t>35</a:t>
            </a:fld>
            <a:endParaRPr lang="ru-RU"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МНОЖИНА МАНДЕЛЬБРО</a:t>
            </a:r>
            <a:r>
              <a:rPr lang="uk-UA" dirty="0" smtClean="0">
                <a:latin typeface="Arial" pitchFamily="34" charset="0"/>
                <a:cs typeface="Arial" pitchFamily="34" charset="0"/>
              </a:rPr>
              <a:t> </a:t>
            </a:r>
          </a:p>
        </p:txBody>
      </p:sp>
      <p:sp>
        <p:nvSpPr>
          <p:cNvPr id="146435" name="Содержимое 2"/>
          <p:cNvSpPr>
            <a:spLocks noGrp="1"/>
          </p:cNvSpPr>
          <p:nvPr>
            <p:ph idx="1"/>
          </p:nvPr>
        </p:nvSpPr>
        <p:spPr>
          <a:xfrm>
            <a:off x="431800" y="1133475"/>
            <a:ext cx="8388672" cy="5031829"/>
          </a:xfrm>
        </p:spPr>
        <p:txBody>
          <a:bodyPr>
            <a:normAutofit lnSpcReduction="10000"/>
          </a:bodyPr>
          <a:lstStyle/>
          <a:p>
            <a:pPr marL="0" indent="0" algn="just">
              <a:buFontTx/>
              <a:buNone/>
            </a:pPr>
            <a:r>
              <a:rPr lang="uk-UA" sz="1600" dirty="0" smtClean="0">
                <a:latin typeface="Times New Roman" pitchFamily="18" charset="0"/>
                <a:cs typeface="Times New Roman" pitchFamily="18" charset="0"/>
              </a:rPr>
              <a:t>Коли множина </a:t>
            </a:r>
            <a:r>
              <a:rPr lang="uk-UA" sz="1600" dirty="0" err="1" smtClean="0">
                <a:latin typeface="Times New Roman" pitchFamily="18" charset="0"/>
                <a:cs typeface="Times New Roman" pitchFamily="18" charset="0"/>
              </a:rPr>
              <a:t>Мандельбро</a:t>
            </a:r>
            <a:r>
              <a:rPr lang="uk-UA" sz="1600" dirty="0" smtClean="0">
                <a:latin typeface="Times New Roman" pitchFamily="18" charset="0"/>
                <a:cs typeface="Times New Roman" pitchFamily="18" charset="0"/>
              </a:rPr>
              <a:t> будується на фіксованій координатній сітці, наприклад, на екрані комп'ютера з'являються два диски: менший з них має майже круглу форму, більший віддалено нагадує контури серця. На кожному з двох дисків виділяється декілька невеликих дископодібних наростів, розміщених на їх границях. Подальше підвищення розрізнення (тобто підвищенням роздільної здатності обчислень) виявляє велику кількість все більш дрібних наростів, що нагадують колючі шипи. Починаючи з цього моменту, багатство форм, що виявляються розширенням меж множини, майже не піддається опису. У міру того, як масштаб спостереження зростає і зображення границі множини збільшується, здається, що проростають паростки і вусики, які, після чергового збільшення, розчиняються у величезній кількості нових форм – логарифмічних спіралей усередині інших спіралей, морських коників і водовертей, що знову і знову повторюють одні і ті ж форми. Ці різноманітні фігури одержали назву </a:t>
            </a:r>
            <a:r>
              <a:rPr lang="uk-UA" sz="1600" b="1" i="1" dirty="0" smtClean="0">
                <a:solidFill>
                  <a:srgbClr val="C00000"/>
                </a:solidFill>
                <a:latin typeface="Times New Roman" pitchFamily="18" charset="0"/>
                <a:cs typeface="Times New Roman" pitchFamily="18" charset="0"/>
              </a:rPr>
              <a:t>юліанських рядів</a:t>
            </a:r>
            <a:r>
              <a:rPr lang="uk-UA" sz="1600" b="1" dirty="0" smtClean="0">
                <a:solidFill>
                  <a:srgbClr val="C00000"/>
                </a:solidFill>
                <a:latin typeface="Times New Roman" pitchFamily="18" charset="0"/>
                <a:cs typeface="Times New Roman" pitchFamily="18" charset="0"/>
              </a:rPr>
              <a:t>. </a:t>
            </a:r>
            <a:endParaRPr lang="ru-RU" sz="1600" b="1" dirty="0" smtClean="0">
              <a:solidFill>
                <a:srgbClr val="C00000"/>
              </a:solidFill>
              <a:latin typeface="Times New Roman" pitchFamily="18" charset="0"/>
              <a:cs typeface="Times New Roman" pitchFamily="18" charset="0"/>
            </a:endParaRPr>
          </a:p>
          <a:p>
            <a:pPr marL="0" indent="0" algn="just">
              <a:buFontTx/>
              <a:buNone/>
            </a:pPr>
            <a:r>
              <a:rPr lang="uk-UA" sz="1600" dirty="0" smtClean="0">
                <a:latin typeface="Times New Roman" pitchFamily="18" charset="0"/>
                <a:cs typeface="Times New Roman" pitchFamily="18" charset="0"/>
              </a:rPr>
              <a:t>На кожному кроці “занурення” у глибини множини </a:t>
            </a:r>
            <a:r>
              <a:rPr lang="uk-UA" sz="1600" dirty="0" err="1" smtClean="0">
                <a:latin typeface="Times New Roman" pitchFamily="18" charset="0"/>
                <a:cs typeface="Times New Roman" pitchFamily="18" charset="0"/>
              </a:rPr>
              <a:t>Мандельбро</a:t>
            </a:r>
            <a:r>
              <a:rPr lang="uk-UA" sz="1600" dirty="0" smtClean="0">
                <a:latin typeface="Times New Roman" pitchFamily="18" charset="0"/>
                <a:cs typeface="Times New Roman" pitchFamily="18" charset="0"/>
              </a:rPr>
              <a:t> (потужності сьогоднішніх комп'ютерів забезпечують збільшення у 10</a:t>
            </a:r>
            <a:r>
              <a:rPr lang="uk-UA" sz="1600" baseline="30000" dirty="0" smtClean="0">
                <a:latin typeface="Times New Roman" pitchFamily="18" charset="0"/>
                <a:cs typeface="Times New Roman" pitchFamily="18" charset="0"/>
              </a:rPr>
              <a:t>8</a:t>
            </a:r>
            <a:r>
              <a:rPr lang="uk-UA" sz="1600" dirty="0" smtClean="0">
                <a:latin typeface="Times New Roman" pitchFamily="18" charset="0"/>
                <a:cs typeface="Times New Roman" pitchFamily="18" charset="0"/>
              </a:rPr>
              <a:t> разів) нас чекають нові відкриття: ми знову і знову знаходимо найдрібніші копії всієї множини </a:t>
            </a:r>
            <a:r>
              <a:rPr lang="uk-UA" sz="1600" dirty="0" err="1" smtClean="0">
                <a:latin typeface="Times New Roman" pitchFamily="18" charset="0"/>
                <a:cs typeface="Times New Roman" pitchFamily="18" charset="0"/>
              </a:rPr>
              <a:t>Мандельбро</a:t>
            </a:r>
            <a:r>
              <a:rPr lang="uk-UA" sz="1600" dirty="0" smtClean="0">
                <a:latin typeface="Times New Roman" pitchFamily="18" charset="0"/>
                <a:cs typeface="Times New Roman" pitchFamily="18" charset="0"/>
              </a:rPr>
              <a:t>, глибоко заховані в структурі її границі.</a:t>
            </a:r>
            <a:endParaRPr lang="ru-RU" sz="1600" dirty="0" smtClean="0">
              <a:latin typeface="Times New Roman" pitchFamily="18" charset="0"/>
              <a:cs typeface="Times New Roman" pitchFamily="18" charset="0"/>
            </a:endParaRPr>
          </a:p>
          <a:p>
            <a:pPr marL="0" indent="0" algn="just">
              <a:buFontTx/>
              <a:buNone/>
            </a:pPr>
            <a:r>
              <a:rPr lang="uk-UA" sz="1600" b="1" i="1" dirty="0" smtClean="0">
                <a:solidFill>
                  <a:srgbClr val="C00000"/>
                </a:solidFill>
                <a:latin typeface="Times New Roman" pitchFamily="18" charset="0"/>
                <a:cs typeface="Times New Roman" pitchFamily="18" charset="0"/>
              </a:rPr>
              <a:t>Множину </a:t>
            </a:r>
            <a:r>
              <a:rPr lang="uk-UA" sz="1600" b="1" i="1" dirty="0" err="1" smtClean="0">
                <a:solidFill>
                  <a:srgbClr val="C00000"/>
                </a:solidFill>
                <a:latin typeface="Times New Roman" pitchFamily="18" charset="0"/>
                <a:cs typeface="Times New Roman" pitchFamily="18" charset="0"/>
              </a:rPr>
              <a:t>Мандельбро</a:t>
            </a:r>
            <a:r>
              <a:rPr lang="uk-UA" sz="1600" b="1" i="1" dirty="0" smtClean="0">
                <a:solidFill>
                  <a:srgbClr val="C00000"/>
                </a:solidFill>
                <a:latin typeface="Times New Roman" pitchFamily="18" charset="0"/>
                <a:cs typeface="Times New Roman" pitchFamily="18" charset="0"/>
              </a:rPr>
              <a:t> можна розглядати як склад, резервуар різноманітних природних форм з їх нескінченними деталями і варіаціями. </a:t>
            </a:r>
            <a:r>
              <a:rPr lang="uk-UA" sz="1600" dirty="0" smtClean="0">
                <a:latin typeface="Times New Roman" pitchFamily="18" charset="0"/>
                <a:cs typeface="Times New Roman" pitchFamily="18" charset="0"/>
              </a:rPr>
              <a:t>Точно кажучи, вона не є </a:t>
            </a:r>
            <a:r>
              <a:rPr lang="uk-UA" sz="1600" dirty="0" err="1" smtClean="0">
                <a:latin typeface="Times New Roman" pitchFamily="18" charset="0"/>
                <a:cs typeface="Times New Roman" pitchFamily="18" charset="0"/>
              </a:rPr>
              <a:t>самоподібною</a:t>
            </a:r>
            <a:r>
              <a:rPr lang="uk-UA" sz="1600" dirty="0" smtClean="0">
                <a:latin typeface="Times New Roman" pitchFamily="18" charset="0"/>
                <a:cs typeface="Times New Roman" pitchFamily="18" charset="0"/>
              </a:rPr>
              <a:t>, оскільки не тільки знову і знову повторює одні і ті ж структури, включаючи маленькі копії всієї множини, але і містить, окрім цього, елементи з нескінченного набору множин </a:t>
            </a:r>
            <a:r>
              <a:rPr lang="uk-UA" sz="1600" dirty="0" err="1" smtClean="0">
                <a:latin typeface="Times New Roman" pitchFamily="18" charset="0"/>
                <a:cs typeface="Times New Roman" pitchFamily="18" charset="0"/>
              </a:rPr>
              <a:t>Жуліа</a:t>
            </a:r>
            <a:r>
              <a:rPr lang="uk-UA" sz="1600" dirty="0" smtClean="0">
                <a:latin typeface="Times New Roman" pitchFamily="18" charset="0"/>
                <a:cs typeface="Times New Roman" pitchFamily="18" charset="0"/>
              </a:rPr>
              <a:t>! </a:t>
            </a:r>
          </a:p>
        </p:txBody>
      </p:sp>
      <p:sp>
        <p:nvSpPr>
          <p:cNvPr id="146436"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6437" name="Номер слайда 4"/>
          <p:cNvSpPr>
            <a:spLocks noGrp="1"/>
          </p:cNvSpPr>
          <p:nvPr>
            <p:ph type="sldNum" sz="quarter" idx="12"/>
          </p:nvPr>
        </p:nvSpPr>
        <p:spPr>
          <a:noFill/>
        </p:spPr>
        <p:txBody>
          <a:bodyPr/>
          <a:lstStyle/>
          <a:p>
            <a:fld id="{B338A0A1-4E2D-4A8A-A51C-EC7A90A9B730}" type="slidenum">
              <a:rPr lang="ru-RU" smtClean="0"/>
              <a:pPr/>
              <a:t>36</a:t>
            </a:fld>
            <a:endParaRPr lang="ru-RU"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ФРАКТАЛЬНИЙ СВІТ</a:t>
            </a:r>
            <a:endParaRPr lang="ru-RU" b="1" i="1" dirty="0" smtClean="0">
              <a:latin typeface="Arial" pitchFamily="34" charset="0"/>
              <a:cs typeface="Arial" pitchFamily="34" charset="0"/>
            </a:endParaRPr>
          </a:p>
        </p:txBody>
      </p:sp>
      <p:sp>
        <p:nvSpPr>
          <p:cNvPr id="147459" name="Rectangle 3"/>
          <p:cNvSpPr>
            <a:spLocks noGrp="1" noChangeArrowheads="1"/>
          </p:cNvSpPr>
          <p:nvPr>
            <p:ph type="body" idx="1"/>
          </p:nvPr>
        </p:nvSpPr>
        <p:spPr>
          <a:xfrm>
            <a:off x="660400" y="1206500"/>
            <a:ext cx="8229600" cy="4751388"/>
          </a:xfrm>
        </p:spPr>
        <p:txBody>
          <a:bodyPr/>
          <a:lstStyle/>
          <a:p>
            <a:pPr algn="just" eaLnBrk="1" hangingPunct="1">
              <a:lnSpc>
                <a:spcPct val="80000"/>
              </a:lnSpc>
            </a:pPr>
            <a:r>
              <a:rPr lang="uk-UA" sz="2000" smtClean="0">
                <a:latin typeface="Times New Roman" pitchFamily="18" charset="0"/>
              </a:rPr>
              <a:t>Фрактальна геометрія змусила вчених переглянути саме поняття складності. </a:t>
            </a:r>
            <a:r>
              <a:rPr lang="uk-UA" sz="2000" b="1" i="1" smtClean="0">
                <a:solidFill>
                  <a:srgbClr val="C00000"/>
                </a:solidFill>
                <a:latin typeface="Times New Roman" pitchFamily="18" charset="0"/>
              </a:rPr>
              <a:t>Виявилося, що прості правила ітерації породжують структури складніші, ніж ми можемо навіть собі уявити.</a:t>
            </a:r>
            <a:r>
              <a:rPr lang="uk-UA" sz="2000" smtClean="0">
                <a:solidFill>
                  <a:srgbClr val="C00000"/>
                </a:solidFill>
                <a:latin typeface="Times New Roman" pitchFamily="18" charset="0"/>
              </a:rPr>
              <a:t>  </a:t>
            </a:r>
          </a:p>
          <a:p>
            <a:pPr algn="just" eaLnBrk="1" hangingPunct="1">
              <a:lnSpc>
                <a:spcPct val="80000"/>
              </a:lnSpc>
            </a:pPr>
            <a:r>
              <a:rPr lang="uk-UA" sz="2000" smtClean="0">
                <a:latin typeface="Times New Roman" pitchFamily="18" charset="0"/>
              </a:rPr>
              <a:t>Нові відкриття свідчать, що навколишній світ підпорядковується невеликій кількості не складних за своєю суттю законів, які ще потрібно відкрити. Складається враження, що </a:t>
            </a:r>
            <a:r>
              <a:rPr lang="uk-UA" sz="2000" b="1" i="1" smtClean="0">
                <a:solidFill>
                  <a:srgbClr val="C00000"/>
                </a:solidFill>
                <a:latin typeface="Times New Roman" pitchFamily="18" charset="0"/>
              </a:rPr>
              <a:t>Всесвіт у своїй основі є досить простим</a:t>
            </a:r>
            <a:r>
              <a:rPr lang="uk-UA" sz="2000" smtClean="0">
                <a:solidFill>
                  <a:srgbClr val="C00000"/>
                </a:solidFill>
                <a:latin typeface="Times New Roman" pitchFamily="18" charset="0"/>
              </a:rPr>
              <a:t>,</a:t>
            </a:r>
            <a:r>
              <a:rPr lang="uk-UA" sz="2000" smtClean="0">
                <a:latin typeface="Times New Roman" pitchFamily="18" charset="0"/>
              </a:rPr>
              <a:t> або як висловився з цього приводу Ейнштейн, </a:t>
            </a:r>
          </a:p>
          <a:p>
            <a:pPr algn="just" eaLnBrk="1" hangingPunct="1">
              <a:lnSpc>
                <a:spcPct val="80000"/>
              </a:lnSpc>
              <a:buFontTx/>
              <a:buNone/>
            </a:pPr>
            <a:r>
              <a:rPr lang="uk-UA" sz="2000" smtClean="0">
                <a:latin typeface="Times New Roman" pitchFamily="18" charset="0"/>
              </a:rPr>
              <a:t>	“</a:t>
            </a:r>
            <a:r>
              <a:rPr lang="uk-UA" sz="2000" b="1" i="1" smtClean="0">
                <a:latin typeface="Times New Roman" pitchFamily="18" charset="0"/>
              </a:rPr>
              <a:t>При створенні світу Бог був витончений але не злонамірений</a:t>
            </a:r>
            <a:r>
              <a:rPr lang="uk-UA" sz="2000" smtClean="0">
                <a:latin typeface="Times New Roman" pitchFamily="18" charset="0"/>
              </a:rPr>
              <a:t>”.</a:t>
            </a:r>
          </a:p>
          <a:p>
            <a:pPr algn="just" eaLnBrk="1" hangingPunct="1">
              <a:lnSpc>
                <a:spcPct val="80000"/>
              </a:lnSpc>
            </a:pPr>
            <a:r>
              <a:rPr lang="uk-UA" sz="2000" b="1" i="1" smtClean="0">
                <a:latin typeface="Times New Roman" pitchFamily="18" charset="0"/>
              </a:rPr>
              <a:t>Квазіфрактал</a:t>
            </a:r>
            <a:r>
              <a:rPr lang="uk-UA" sz="2000" smtClean="0">
                <a:latin typeface="Times New Roman" pitchFamily="18" charset="0"/>
              </a:rPr>
              <a:t> відрізняється від ідеальних абстрактних фракталів неповнотою і неточністю повторень структури. </a:t>
            </a:r>
            <a:r>
              <a:rPr lang="uk-UA" sz="2000" b="1" i="1" smtClean="0">
                <a:solidFill>
                  <a:srgbClr val="C00000"/>
                </a:solidFill>
                <a:latin typeface="Times New Roman" pitchFamily="18" charset="0"/>
              </a:rPr>
              <a:t>Більшість </a:t>
            </a:r>
            <a:r>
              <a:rPr lang="ru-RU" sz="2000" b="1" i="1" smtClean="0">
                <a:solidFill>
                  <a:srgbClr val="C00000"/>
                </a:solidFill>
                <a:latin typeface="Times New Roman" pitchFamily="18" charset="0"/>
              </a:rPr>
              <a:t>фракталоподобных</a:t>
            </a:r>
            <a:r>
              <a:rPr lang="uk-UA" sz="2000" b="1" i="1" smtClean="0">
                <a:solidFill>
                  <a:srgbClr val="C00000"/>
                </a:solidFill>
                <a:latin typeface="Times New Roman" pitchFamily="18" charset="0"/>
              </a:rPr>
              <a:t> структур (межі хмар, лінія берега, дерева, листя рослин, корали та ін.), що зустрічаються в природі є квазіфракталами</a:t>
            </a:r>
            <a:r>
              <a:rPr lang="uk-UA" sz="2000" b="1" i="1" smtClean="0">
                <a:latin typeface="Times New Roman" pitchFamily="18" charset="0"/>
              </a:rPr>
              <a:t>,</a:t>
            </a:r>
            <a:r>
              <a:rPr lang="uk-UA" sz="2000" smtClean="0">
                <a:latin typeface="Times New Roman" pitchFamily="18" charset="0"/>
              </a:rPr>
              <a:t> оскільки на деякому малому масштабі фрактальна структура зникає. Природні структури не можуть бути ідеальними фракталами із-за обмежень, що накладаються розмірами живої клітини і, зрештою решт, розмірами молекул.</a:t>
            </a:r>
          </a:p>
          <a:p>
            <a:pPr algn="just" eaLnBrk="1" hangingPunct="1">
              <a:lnSpc>
                <a:spcPct val="80000"/>
              </a:lnSpc>
            </a:pPr>
            <a:r>
              <a:rPr lang="uk-UA" sz="2000" smtClean="0">
                <a:latin typeface="Times New Roman" pitchFamily="18" charset="0"/>
              </a:rPr>
              <a:t>Таким чином виявилося, що </a:t>
            </a:r>
            <a:r>
              <a:rPr lang="uk-UA" sz="2000" b="1" i="1" smtClean="0">
                <a:solidFill>
                  <a:srgbClr val="C00000"/>
                </a:solidFill>
                <a:latin typeface="Times New Roman" pitchFamily="18" charset="0"/>
              </a:rPr>
              <a:t>книга природи написана мовою квазіфракталів.</a:t>
            </a:r>
            <a:r>
              <a:rPr lang="uk-UA" sz="2000" smtClean="0">
                <a:solidFill>
                  <a:srgbClr val="C00000"/>
                </a:solidFill>
                <a:latin typeface="Times New Roman" pitchFamily="18" charset="0"/>
              </a:rPr>
              <a:t> </a:t>
            </a:r>
            <a:endParaRPr lang="ru-RU" sz="2000" smtClean="0">
              <a:solidFill>
                <a:srgbClr val="C00000"/>
              </a:solidFill>
              <a:latin typeface="Times New Roman" pitchFamily="18" charset="0"/>
            </a:endParaRPr>
          </a:p>
        </p:txBody>
      </p:sp>
      <p:sp>
        <p:nvSpPr>
          <p:cNvPr id="14746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7461" name="Номер слайда 4"/>
          <p:cNvSpPr>
            <a:spLocks noGrp="1"/>
          </p:cNvSpPr>
          <p:nvPr>
            <p:ph type="sldNum" sz="quarter" idx="12"/>
          </p:nvPr>
        </p:nvSpPr>
        <p:spPr>
          <a:noFill/>
        </p:spPr>
        <p:txBody>
          <a:bodyPr/>
          <a:lstStyle/>
          <a:p>
            <a:fld id="{88C8E42B-C957-4C41-B660-FB6EF1E65A78}" type="slidenum">
              <a:rPr lang="ru-RU" smtClean="0"/>
              <a:pPr/>
              <a:t>37</a:t>
            </a:fld>
            <a:endParaRPr lang="ru-RU"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063" y="2231"/>
            <a:ext cx="8229600" cy="1143000"/>
          </a:xfrm>
        </p:spPr>
        <p:txBody>
          <a:bodyPr/>
          <a:lstStyle/>
          <a:p>
            <a:r>
              <a:rPr lang="uk-UA" b="1" i="1" dirty="0" smtClean="0">
                <a:latin typeface="Arial" pitchFamily="34" charset="0"/>
                <a:cs typeface="Arial" pitchFamily="34" charset="0"/>
              </a:rPr>
              <a:t>ФРАКТАЛИ У ПРИРОДІ</a:t>
            </a:r>
            <a:endParaRPr lang="ru-RU" b="1" i="1" dirty="0">
              <a:latin typeface="Arial" pitchFamily="34" charset="0"/>
              <a:cs typeface="Arial" pitchFamily="34" charset="0"/>
            </a:endParaRPr>
          </a:p>
        </p:txBody>
      </p:sp>
      <p:pic>
        <p:nvPicPr>
          <p:cNvPr id="77826" name="Picture 2" descr="800px-Fractal_Broccoli.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020660"/>
            <a:ext cx="2808312" cy="280831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45029" y="3789621"/>
            <a:ext cx="2952328" cy="523220"/>
          </a:xfrm>
          <a:prstGeom prst="rect">
            <a:avLst/>
          </a:prstGeom>
        </p:spPr>
        <p:txBody>
          <a:bodyPr wrap="square">
            <a:spAutoFit/>
          </a:bodyPr>
          <a:lstStyle/>
          <a:p>
            <a:pPr algn="just"/>
            <a:r>
              <a:rPr lang="uk-UA" sz="1400" dirty="0" err="1" smtClean="0">
                <a:latin typeface="Times New Roman" pitchFamily="18" charset="0"/>
                <a:cs typeface="Times New Roman" pitchFamily="18" charset="0"/>
              </a:rPr>
              <a:t>Брокколі</a:t>
            </a:r>
            <a:r>
              <a:rPr lang="uk-UA" sz="1400" dirty="0" smtClean="0">
                <a:latin typeface="Times New Roman" pitchFamily="18" charset="0"/>
                <a:cs typeface="Times New Roman" pitchFamily="18" charset="0"/>
              </a:rPr>
              <a:t> — ідеальна природна ілюстрація </a:t>
            </a:r>
            <a:r>
              <a:rPr lang="uk-UA" sz="1400" dirty="0" err="1" smtClean="0">
                <a:latin typeface="Times New Roman" pitchFamily="18" charset="0"/>
                <a:cs typeface="Times New Roman" pitchFamily="18" charset="0"/>
              </a:rPr>
              <a:t>фракталу</a:t>
            </a:r>
            <a:endParaRPr lang="uk-UA" sz="1400" dirty="0">
              <a:latin typeface="Times New Roman" pitchFamily="18" charset="0"/>
              <a:cs typeface="Times New Roman" pitchFamily="18" charset="0"/>
            </a:endParaRPr>
          </a:p>
        </p:txBody>
      </p:sp>
      <p:pic>
        <p:nvPicPr>
          <p:cNvPr id="77828" name="Picture 4" descr="7102898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66120" y="1035256"/>
            <a:ext cx="2771501" cy="4189587"/>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3297714" y="5265341"/>
            <a:ext cx="2763000" cy="369332"/>
          </a:xfrm>
          <a:prstGeom prst="rect">
            <a:avLst/>
          </a:prstGeom>
        </p:spPr>
        <p:txBody>
          <a:bodyPr wrap="none">
            <a:spAutoFit/>
          </a:bodyPr>
          <a:lstStyle/>
          <a:p>
            <a:r>
              <a:rPr lang="uk-UA" sz="1400" dirty="0" smtClean="0">
                <a:latin typeface="Times New Roman" pitchFamily="18" charset="0"/>
                <a:cs typeface="Times New Roman" pitchFamily="18" charset="0"/>
              </a:rPr>
              <a:t>Зелені </a:t>
            </a:r>
            <a:r>
              <a:rPr lang="uk-UA" sz="1400" dirty="0" err="1" smtClean="0">
                <a:latin typeface="Times New Roman" pitchFamily="18" charset="0"/>
                <a:cs typeface="Times New Roman" pitchFamily="18" charset="0"/>
              </a:rPr>
              <a:t>фрактали</a:t>
            </a:r>
            <a:r>
              <a:rPr lang="uk-UA" sz="1400" dirty="0" smtClean="0">
                <a:latin typeface="Times New Roman" pitchFamily="18" charset="0"/>
                <a:cs typeface="Times New Roman" pitchFamily="18" charset="0"/>
              </a:rPr>
              <a:t>: листя папороті</a:t>
            </a:r>
            <a:r>
              <a:rPr lang="ru-RU" dirty="0"/>
              <a:t> </a:t>
            </a:r>
          </a:p>
        </p:txBody>
      </p:sp>
      <p:pic>
        <p:nvPicPr>
          <p:cNvPr id="77830" name="Picture 6" descr="87570859.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1561" y="4312841"/>
            <a:ext cx="2835796" cy="1905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201683" y="6217841"/>
            <a:ext cx="3306867" cy="307777"/>
          </a:xfrm>
          <a:prstGeom prst="rect">
            <a:avLst/>
          </a:prstGeom>
        </p:spPr>
        <p:txBody>
          <a:bodyPr wrap="none">
            <a:spAutoFit/>
          </a:bodyPr>
          <a:lstStyle/>
          <a:p>
            <a:pPr algn="just"/>
            <a:r>
              <a:rPr lang="uk-UA" sz="1400" dirty="0" err="1" smtClean="0">
                <a:latin typeface="Times New Roman" pitchFamily="18" charset="0"/>
                <a:cs typeface="Times New Roman" pitchFamily="18" charset="0"/>
              </a:rPr>
              <a:t>Розгалудження</a:t>
            </a:r>
            <a:r>
              <a:rPr lang="uk-UA" sz="1400" dirty="0" smtClean="0">
                <a:latin typeface="Times New Roman" pitchFamily="18" charset="0"/>
                <a:cs typeface="Times New Roman" pitchFamily="18" charset="0"/>
              </a:rPr>
              <a:t> артерій в людському тілі</a:t>
            </a:r>
            <a:r>
              <a:rPr lang="ru-RU" sz="1400" dirty="0">
                <a:latin typeface="Times New Roman" pitchFamily="18" charset="0"/>
                <a:cs typeface="Times New Roman" pitchFamily="18" charset="0"/>
              </a:rPr>
              <a:t> </a:t>
            </a:r>
          </a:p>
        </p:txBody>
      </p:sp>
      <p:pic>
        <p:nvPicPr>
          <p:cNvPr id="77832" name="Picture 8" descr="800px-Frost_patterns_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023422" y="1035257"/>
            <a:ext cx="2728224" cy="181768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Прямоугольник 6"/>
          <p:cNvSpPr/>
          <p:nvPr/>
        </p:nvSpPr>
        <p:spPr>
          <a:xfrm>
            <a:off x="6023422" y="2852937"/>
            <a:ext cx="2728224" cy="523220"/>
          </a:xfrm>
          <a:prstGeom prst="rect">
            <a:avLst/>
          </a:prstGeom>
        </p:spPr>
        <p:txBody>
          <a:bodyPr wrap="square">
            <a:spAutoFit/>
          </a:bodyPr>
          <a:lstStyle/>
          <a:p>
            <a:pPr algn="just"/>
            <a:r>
              <a:rPr lang="uk-UA" sz="1400" dirty="0" smtClean="0">
                <a:latin typeface="Times New Roman" pitchFamily="18" charset="0"/>
                <a:cs typeface="Times New Roman" pitchFamily="18" charset="0"/>
              </a:rPr>
              <a:t>Лід на склі має </a:t>
            </a:r>
            <a:r>
              <a:rPr lang="uk-UA" sz="1400" dirty="0" err="1" smtClean="0">
                <a:latin typeface="Times New Roman" pitchFamily="18" charset="0"/>
                <a:cs typeface="Times New Roman" pitchFamily="18" charset="0"/>
              </a:rPr>
              <a:t>самоподібний</a:t>
            </a:r>
            <a:r>
              <a:rPr lang="uk-UA" sz="1400" dirty="0" smtClean="0">
                <a:latin typeface="Times New Roman" pitchFamily="18" charset="0"/>
                <a:cs typeface="Times New Roman" pitchFamily="18" charset="0"/>
              </a:rPr>
              <a:t> рисунок </a:t>
            </a:r>
            <a:endParaRPr lang="uk-UA" sz="1400" dirty="0">
              <a:latin typeface="Times New Roman" pitchFamily="18" charset="0"/>
              <a:cs typeface="Times New Roman" pitchFamily="18" charset="0"/>
            </a:endParaRPr>
          </a:p>
        </p:txBody>
      </p:sp>
      <p:pic>
        <p:nvPicPr>
          <p:cNvPr id="77834" name="Picture 10" descr="139388830.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018555" y="3376157"/>
            <a:ext cx="2718315" cy="2038737"/>
          </a:xfrm>
          <a:prstGeom prst="rect">
            <a:avLst/>
          </a:prstGeom>
          <a:noFill/>
          <a:extLst>
            <a:ext uri="{909E8E84-426E-40DD-AFC4-6F175D3DCCD1}">
              <a14:hiddenFill xmlns:a14="http://schemas.microsoft.com/office/drawing/2010/main" xmlns="">
                <a:solidFill>
                  <a:srgbClr val="FFFFFF"/>
                </a:solidFill>
              </a14:hiddenFill>
            </a:ext>
          </a:extLst>
        </p:spPr>
      </p:pic>
      <p:sp>
        <p:nvSpPr>
          <p:cNvPr id="8" name="Прямоугольник 7"/>
          <p:cNvSpPr/>
          <p:nvPr/>
        </p:nvSpPr>
        <p:spPr>
          <a:xfrm>
            <a:off x="6060714" y="5450007"/>
            <a:ext cx="2728224" cy="523220"/>
          </a:xfrm>
          <a:prstGeom prst="rect">
            <a:avLst/>
          </a:prstGeom>
        </p:spPr>
        <p:txBody>
          <a:bodyPr wrap="square">
            <a:spAutoFit/>
          </a:bodyPr>
          <a:lstStyle/>
          <a:p>
            <a:pPr algn="just"/>
            <a:r>
              <a:rPr lang="uk-UA" sz="1400" dirty="0" smtClean="0">
                <a:latin typeface="Times New Roman" pitchFamily="18" charset="0"/>
                <a:cs typeface="Times New Roman" pitchFamily="18" charset="0"/>
              </a:rPr>
              <a:t>Гілки дерева без листя типовий </a:t>
            </a:r>
            <a:r>
              <a:rPr lang="uk-UA" sz="1400" dirty="0" err="1" smtClean="0">
                <a:latin typeface="Times New Roman" pitchFamily="18" charset="0"/>
                <a:cs typeface="Times New Roman" pitchFamily="18" charset="0"/>
              </a:rPr>
              <a:t>фрактал</a:t>
            </a:r>
            <a:endParaRPr lang="uk-UA" sz="1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5831183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Заголовок 1"/>
          <p:cNvSpPr>
            <a:spLocks noGrp="1"/>
          </p:cNvSpPr>
          <p:nvPr>
            <p:ph type="title"/>
          </p:nvPr>
        </p:nvSpPr>
        <p:spPr>
          <a:xfrm>
            <a:off x="431800" y="0"/>
            <a:ext cx="8229600" cy="1143000"/>
          </a:xfrm>
        </p:spPr>
        <p:txBody>
          <a:bodyPr>
            <a:normAutofit/>
          </a:bodyPr>
          <a:lstStyle/>
          <a:p>
            <a:r>
              <a:rPr lang="uk-UA" b="1" i="1" dirty="0" smtClean="0">
                <a:latin typeface="Arial" pitchFamily="34" charset="0"/>
                <a:cs typeface="Arial" pitchFamily="34" charset="0"/>
              </a:rPr>
              <a:t>ФРАКТАЛЬНІ РОЗВЯЗКИ</a:t>
            </a:r>
            <a:endParaRPr lang="ru-RU" dirty="0" smtClean="0">
              <a:latin typeface="Arial" pitchFamily="34" charset="0"/>
              <a:cs typeface="Arial" pitchFamily="34" charset="0"/>
            </a:endParaRPr>
          </a:p>
        </p:txBody>
      </p:sp>
      <p:sp>
        <p:nvSpPr>
          <p:cNvPr id="148483" name="Содержимое 2"/>
          <p:cNvSpPr>
            <a:spLocks noGrp="1"/>
          </p:cNvSpPr>
          <p:nvPr>
            <p:ph idx="1"/>
          </p:nvPr>
        </p:nvSpPr>
        <p:spPr>
          <a:xfrm>
            <a:off x="431800" y="3833813"/>
            <a:ext cx="8280400" cy="1211262"/>
          </a:xfrm>
        </p:spPr>
        <p:txBody>
          <a:bodyPr>
            <a:noAutofit/>
          </a:bodyPr>
          <a:lstStyle/>
          <a:p>
            <a:pPr marL="0" indent="0" algn="just"/>
            <a:r>
              <a:rPr lang="uk-UA" sz="1400" dirty="0" smtClean="0">
                <a:latin typeface="Times New Roman" pitchFamily="18" charset="0"/>
                <a:cs typeface="Times New Roman" pitchFamily="18" charset="0"/>
              </a:rPr>
              <a:t>В наші дні теорія </a:t>
            </a:r>
            <a:r>
              <a:rPr lang="uk-UA" sz="1400" dirty="0" err="1" smtClean="0">
                <a:latin typeface="Times New Roman" pitchFamily="18" charset="0"/>
                <a:cs typeface="Times New Roman" pitchFamily="18" charset="0"/>
              </a:rPr>
              <a:t>фракталів</a:t>
            </a:r>
            <a:r>
              <a:rPr lang="uk-UA" sz="1400" dirty="0" smtClean="0">
                <a:latin typeface="Times New Roman" pitchFamily="18" charset="0"/>
                <a:cs typeface="Times New Roman" pitchFamily="18" charset="0"/>
              </a:rPr>
              <a:t> знаходить широке застосування в різних областях людської діяльності. Крім </a:t>
            </a:r>
            <a:r>
              <a:rPr lang="uk-UA" sz="1400" dirty="0" err="1" smtClean="0">
                <a:latin typeface="Times New Roman" pitchFamily="18" charset="0"/>
                <a:cs typeface="Times New Roman" pitchFamily="18" charset="0"/>
              </a:rPr>
              <a:t>фрактальної</a:t>
            </a:r>
            <a:r>
              <a:rPr lang="uk-UA" sz="1400" dirty="0" smtClean="0">
                <a:latin typeface="Times New Roman" pitchFamily="18" charset="0"/>
                <a:cs typeface="Times New Roman" pitchFamily="18" charset="0"/>
              </a:rPr>
              <a:t> живопису </a:t>
            </a:r>
            <a:r>
              <a:rPr lang="uk-UA" sz="1400" b="1" i="1" dirty="0" smtClean="0">
                <a:latin typeface="Times New Roman" pitchFamily="18" charset="0"/>
                <a:cs typeface="Times New Roman" pitchFamily="18" charset="0"/>
              </a:rPr>
              <a:t>вони використовуються в теорії інформації для стиснення графічних даних </a:t>
            </a:r>
            <a:r>
              <a:rPr lang="uk-UA" sz="1400" dirty="0" smtClean="0">
                <a:latin typeface="Times New Roman" pitchFamily="18" charset="0"/>
                <a:cs typeface="Times New Roman" pitchFamily="18" charset="0"/>
              </a:rPr>
              <a:t>(тут в основному застосовується властивість </a:t>
            </a:r>
            <a:r>
              <a:rPr lang="uk-UA" sz="1400" dirty="0" err="1" smtClean="0">
                <a:latin typeface="Times New Roman" pitchFamily="18" charset="0"/>
                <a:cs typeface="Times New Roman" pitchFamily="18" charset="0"/>
              </a:rPr>
              <a:t>самоподібності</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фракталів</a:t>
            </a:r>
            <a:r>
              <a:rPr lang="uk-UA" sz="1400" dirty="0" smtClean="0">
                <a:latin typeface="Times New Roman" pitchFamily="18" charset="0"/>
                <a:cs typeface="Times New Roman" pitchFamily="18" charset="0"/>
              </a:rPr>
              <a:t> - адже щоб запам'ятати невеликий фрагмент малюнка і перетворення, за допомогою яких можна отримати інші частини, потрібно набагато менше пам'яті, ніж для зберігання всього файлу). Додаючи в формули, що задають </a:t>
            </a:r>
            <a:r>
              <a:rPr lang="uk-UA" sz="1400" dirty="0" err="1" smtClean="0">
                <a:latin typeface="Times New Roman" pitchFamily="18" charset="0"/>
                <a:cs typeface="Times New Roman" pitchFamily="18" charset="0"/>
              </a:rPr>
              <a:t>фрактал</a:t>
            </a:r>
            <a:r>
              <a:rPr lang="uk-UA" sz="1400" dirty="0" smtClean="0">
                <a:latin typeface="Times New Roman" pitchFamily="18" charset="0"/>
                <a:cs typeface="Times New Roman" pitchFamily="18" charset="0"/>
              </a:rPr>
              <a:t>, випадкові збурення, можна отримати </a:t>
            </a:r>
            <a:r>
              <a:rPr lang="uk-UA" sz="1400" b="1" i="1" dirty="0" smtClean="0">
                <a:latin typeface="Times New Roman" pitchFamily="18" charset="0"/>
                <a:cs typeface="Times New Roman" pitchFamily="18" charset="0"/>
              </a:rPr>
              <a:t>стохастичні </a:t>
            </a:r>
            <a:r>
              <a:rPr lang="uk-UA" sz="1400" b="1" i="1" dirty="0" err="1" smtClean="0">
                <a:latin typeface="Times New Roman" pitchFamily="18" charset="0"/>
                <a:cs typeface="Times New Roman" pitchFamily="18" charset="0"/>
              </a:rPr>
              <a:t>фрактали</a:t>
            </a:r>
            <a:r>
              <a:rPr lang="uk-UA" sz="1400" b="1" i="1" dirty="0" smtClean="0">
                <a:latin typeface="Times New Roman" pitchFamily="18" charset="0"/>
                <a:cs typeface="Times New Roman" pitchFamily="18" charset="0"/>
              </a:rPr>
              <a:t>, які дуже правдоподібно передають деякі реальні об'єк</a:t>
            </a:r>
            <a:r>
              <a:rPr lang="uk-UA" sz="1400" dirty="0" smtClean="0">
                <a:latin typeface="Times New Roman" pitchFamily="18" charset="0"/>
                <a:cs typeface="Times New Roman" pitchFamily="18" charset="0"/>
              </a:rPr>
              <a:t>ти - елементи рельєфу, поверхню водойм, деякі рослини, що з успіхом застосовується у фізиці, географії та комп'ютерної графіки для досягнення більшої схожості модельованих предметів з справжніми. У радіоелектроніці в останнє десятиліття почали випускати </a:t>
            </a:r>
            <a:r>
              <a:rPr lang="uk-UA" sz="1400" b="1" i="1" dirty="0" smtClean="0">
                <a:latin typeface="Times New Roman" pitchFamily="18" charset="0"/>
                <a:cs typeface="Times New Roman" pitchFamily="18" charset="0"/>
              </a:rPr>
              <a:t>антени, що мають </a:t>
            </a:r>
            <a:r>
              <a:rPr lang="uk-UA" sz="1400" b="1" i="1" dirty="0" err="1" smtClean="0">
                <a:latin typeface="Times New Roman" pitchFamily="18" charset="0"/>
                <a:cs typeface="Times New Roman" pitchFamily="18" charset="0"/>
              </a:rPr>
              <a:t>фрактальну</a:t>
            </a:r>
            <a:r>
              <a:rPr lang="uk-UA" sz="1400" b="1" i="1" dirty="0" smtClean="0">
                <a:latin typeface="Times New Roman" pitchFamily="18" charset="0"/>
                <a:cs typeface="Times New Roman" pitchFamily="18" charset="0"/>
              </a:rPr>
              <a:t> форму.</a:t>
            </a:r>
            <a:r>
              <a:rPr lang="uk-UA" sz="1400" dirty="0" smtClean="0">
                <a:latin typeface="Times New Roman" pitchFamily="18" charset="0"/>
                <a:cs typeface="Times New Roman" pitchFamily="18" charset="0"/>
              </a:rPr>
              <a:t> Займаючи мало місця, вони забезпечують цілком якісний прийом сигналу. А економісти використовують </a:t>
            </a:r>
            <a:r>
              <a:rPr lang="uk-UA" sz="1400" dirty="0" err="1" smtClean="0">
                <a:latin typeface="Times New Roman" pitchFamily="18" charset="0"/>
                <a:cs typeface="Times New Roman" pitchFamily="18" charset="0"/>
              </a:rPr>
              <a:t>фрактали</a:t>
            </a:r>
            <a:r>
              <a:rPr lang="uk-UA" sz="1400" dirty="0" smtClean="0">
                <a:latin typeface="Times New Roman" pitchFamily="18" charset="0"/>
                <a:cs typeface="Times New Roman" pitchFamily="18" charset="0"/>
              </a:rPr>
              <a:t> для опису кривих коливання курсів валют (ця властивість була відкрита </a:t>
            </a:r>
            <a:r>
              <a:rPr lang="uk-UA" sz="1400" dirty="0" err="1" smtClean="0">
                <a:latin typeface="Times New Roman" pitchFamily="18" charset="0"/>
                <a:cs typeface="Times New Roman" pitchFamily="18" charset="0"/>
              </a:rPr>
              <a:t>Мандельбротом</a:t>
            </a:r>
            <a:r>
              <a:rPr lang="uk-UA" sz="1400" dirty="0" smtClean="0">
                <a:latin typeface="Times New Roman" pitchFamily="18" charset="0"/>
                <a:cs typeface="Times New Roman" pitchFamily="18" charset="0"/>
              </a:rPr>
              <a:t> більше 30 років тому).</a:t>
            </a:r>
          </a:p>
        </p:txBody>
      </p:sp>
      <p:pic>
        <p:nvPicPr>
          <p:cNvPr id="148484" name="Picture 2"/>
          <p:cNvPicPr>
            <a:picLocks noChangeAspect="1" noChangeArrowheads="1"/>
          </p:cNvPicPr>
          <p:nvPr/>
        </p:nvPicPr>
        <p:blipFill>
          <a:blip r:embed="rId2" cstate="print"/>
          <a:srcRect/>
          <a:stretch>
            <a:fillRect/>
          </a:stretch>
        </p:blipFill>
        <p:spPr bwMode="auto">
          <a:xfrm>
            <a:off x="385763" y="1089025"/>
            <a:ext cx="8326437" cy="2622550"/>
          </a:xfrm>
          <a:prstGeom prst="rect">
            <a:avLst/>
          </a:prstGeom>
          <a:noFill/>
          <a:ln w="9525">
            <a:noFill/>
            <a:miter lim="800000"/>
            <a:headEnd/>
            <a:tailEnd/>
          </a:ln>
        </p:spPr>
      </p:pic>
      <p:sp>
        <p:nvSpPr>
          <p:cNvPr id="148485"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8486" name="Номер слайда 5"/>
          <p:cNvSpPr>
            <a:spLocks noGrp="1"/>
          </p:cNvSpPr>
          <p:nvPr>
            <p:ph type="sldNum" sz="quarter" idx="12"/>
          </p:nvPr>
        </p:nvSpPr>
        <p:spPr>
          <a:noFill/>
        </p:spPr>
        <p:txBody>
          <a:bodyPr/>
          <a:lstStyle/>
          <a:p>
            <a:fld id="{4BB1C883-A6D4-4895-A631-691BDBEC3AC5}" type="slidenum">
              <a:rPr lang="ru-RU" smtClean="0"/>
              <a:pPr/>
              <a:t>39</a:t>
            </a:fld>
            <a:endParaRPr lang="ru-RU"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00034" y="0"/>
            <a:ext cx="8229600" cy="1143000"/>
          </a:xfrm>
        </p:spPr>
        <p:txBody>
          <a:bodyPr>
            <a:normAutofit/>
          </a:bodyPr>
          <a:lstStyle/>
          <a:p>
            <a:pPr eaLnBrk="1" hangingPunct="1"/>
            <a:r>
              <a:rPr lang="uk-UA" sz="3200" b="1" i="1" dirty="0" smtClean="0">
                <a:latin typeface="Arial" pitchFamily="34" charset="0"/>
                <a:cs typeface="Arial" pitchFamily="34" charset="0"/>
              </a:rPr>
              <a:t>ЕЛЕКТРОМАГНІТНА КАРТИНА СВІТУ</a:t>
            </a:r>
            <a:endParaRPr lang="ru-RU" sz="3200" b="1" i="1" dirty="0" smtClean="0">
              <a:latin typeface="Arial" pitchFamily="34" charset="0"/>
              <a:cs typeface="Arial" pitchFamily="34" charset="0"/>
            </a:endParaRPr>
          </a:p>
        </p:txBody>
      </p:sp>
      <p:sp>
        <p:nvSpPr>
          <p:cNvPr id="119811" name="Rectangle 3"/>
          <p:cNvSpPr>
            <a:spLocks noGrp="1" noChangeArrowheads="1"/>
          </p:cNvSpPr>
          <p:nvPr>
            <p:ph type="body" idx="1"/>
          </p:nvPr>
        </p:nvSpPr>
        <p:spPr>
          <a:xfrm>
            <a:off x="500034" y="1214422"/>
            <a:ext cx="8229600" cy="4997450"/>
          </a:xfrm>
        </p:spPr>
        <p:txBody>
          <a:bodyPr/>
          <a:lstStyle/>
          <a:p>
            <a:pPr algn="just" eaLnBrk="1" hangingPunct="1">
              <a:lnSpc>
                <a:spcPct val="80000"/>
              </a:lnSpc>
            </a:pPr>
            <a:r>
              <a:rPr lang="uk-UA" sz="2000" dirty="0" smtClean="0">
                <a:latin typeface="Times New Roman" pitchFamily="18" charset="0"/>
              </a:rPr>
              <a:t>В науку вводиться поняття </a:t>
            </a:r>
            <a:r>
              <a:rPr lang="uk-UA" sz="2000" b="1" i="1" dirty="0" smtClean="0">
                <a:solidFill>
                  <a:srgbClr val="C00000"/>
                </a:solidFill>
                <a:latin typeface="Times New Roman" pitchFamily="18" charset="0"/>
              </a:rPr>
              <a:t>фізичного поля</a:t>
            </a:r>
            <a:r>
              <a:rPr lang="uk-UA" sz="2000" dirty="0" smtClean="0">
                <a:solidFill>
                  <a:srgbClr val="C00000"/>
                </a:solidFill>
                <a:latin typeface="Times New Roman" pitchFamily="18" charset="0"/>
              </a:rPr>
              <a:t>. </a:t>
            </a:r>
          </a:p>
          <a:p>
            <a:pPr algn="just" eaLnBrk="1" hangingPunct="1">
              <a:lnSpc>
                <a:spcPct val="80000"/>
              </a:lnSpc>
            </a:pPr>
            <a:r>
              <a:rPr lang="uk-UA" sz="2000" dirty="0" smtClean="0">
                <a:latin typeface="Times New Roman" pitchFamily="18" charset="0"/>
              </a:rPr>
              <a:t>Матерія в цій картині існує в двох формах – </a:t>
            </a:r>
            <a:r>
              <a:rPr lang="uk-UA" sz="2000" b="1" i="1" dirty="0" smtClean="0">
                <a:latin typeface="Times New Roman" pitchFamily="18" charset="0"/>
              </a:rPr>
              <a:t>речовини і поля</a:t>
            </a:r>
            <a:r>
              <a:rPr lang="uk-UA" sz="2000" dirty="0" smtClean="0">
                <a:latin typeface="Times New Roman" pitchFamily="18" charset="0"/>
              </a:rPr>
              <a:t>, між якими є непрохідна грань: </a:t>
            </a:r>
            <a:r>
              <a:rPr lang="uk-UA" sz="2000" b="1" i="1" dirty="0" smtClean="0">
                <a:latin typeface="Times New Roman" pitchFamily="18" charset="0"/>
              </a:rPr>
              <a:t>речовина не перетворюється на поле і навпаки</a:t>
            </a:r>
            <a:r>
              <a:rPr lang="uk-UA" sz="2000" dirty="0" smtClean="0">
                <a:latin typeface="Times New Roman" pitchFamily="18" charset="0"/>
              </a:rPr>
              <a:t>. </a:t>
            </a:r>
          </a:p>
          <a:p>
            <a:pPr algn="just" eaLnBrk="1" hangingPunct="1">
              <a:lnSpc>
                <a:spcPct val="80000"/>
              </a:lnSpc>
            </a:pPr>
            <a:r>
              <a:rPr lang="uk-UA" sz="2000" dirty="0" smtClean="0">
                <a:latin typeface="Times New Roman" pitchFamily="18" charset="0"/>
              </a:rPr>
              <a:t>Відомі два види поля – </a:t>
            </a:r>
            <a:r>
              <a:rPr lang="uk-UA" sz="2000" b="1" i="1" dirty="0" smtClean="0">
                <a:latin typeface="Times New Roman" pitchFamily="18" charset="0"/>
              </a:rPr>
              <a:t>електромагнітне і гравітаційне. </a:t>
            </a:r>
          </a:p>
          <a:p>
            <a:pPr algn="just" eaLnBrk="1" hangingPunct="1">
              <a:lnSpc>
                <a:spcPct val="80000"/>
              </a:lnSpc>
            </a:pPr>
            <a:r>
              <a:rPr lang="uk-UA" sz="2000" dirty="0" smtClean="0">
                <a:latin typeface="Times New Roman" pitchFamily="18" charset="0"/>
              </a:rPr>
              <a:t>Взаємодії тіл на відстані </a:t>
            </a:r>
            <a:r>
              <a:rPr lang="uk-UA" sz="2000" b="1" i="1" dirty="0" smtClean="0">
                <a:latin typeface="Times New Roman" pitchFamily="18" charset="0"/>
              </a:rPr>
              <a:t>відбувається зі швидкістю світла </a:t>
            </a:r>
            <a:r>
              <a:rPr lang="uk-UA" sz="2000" b="1" i="1" dirty="0" smtClean="0">
                <a:solidFill>
                  <a:srgbClr val="C00000"/>
                </a:solidFill>
                <a:latin typeface="Times New Roman" pitchFamily="18" charset="0"/>
              </a:rPr>
              <a:t>(принцип близькодії</a:t>
            </a:r>
            <a:r>
              <a:rPr lang="uk-UA" sz="2000" i="1" dirty="0" smtClean="0">
                <a:solidFill>
                  <a:srgbClr val="C00000"/>
                </a:solidFill>
                <a:latin typeface="Times New Roman" pitchFamily="18" charset="0"/>
              </a:rPr>
              <a:t>).</a:t>
            </a:r>
          </a:p>
          <a:p>
            <a:pPr algn="just" eaLnBrk="1" hangingPunct="1">
              <a:lnSpc>
                <a:spcPct val="80000"/>
              </a:lnSpc>
            </a:pPr>
            <a:r>
              <a:rPr lang="uk-UA" sz="2000" dirty="0" smtClean="0">
                <a:latin typeface="Times New Roman" pitchFamily="18" charset="0"/>
              </a:rPr>
              <a:t>Вводиться</a:t>
            </a:r>
            <a:r>
              <a:rPr lang="uk-UA" sz="2000" b="1" i="1" dirty="0" smtClean="0">
                <a:latin typeface="Times New Roman" pitchFamily="18" charset="0"/>
              </a:rPr>
              <a:t> </a:t>
            </a:r>
            <a:r>
              <a:rPr lang="uk-UA" sz="2000" b="1" i="1" dirty="0" smtClean="0">
                <a:solidFill>
                  <a:srgbClr val="C00000"/>
                </a:solidFill>
                <a:latin typeface="Times New Roman" pitchFamily="18" charset="0"/>
              </a:rPr>
              <a:t>концепція відносного простору і часу</a:t>
            </a:r>
            <a:r>
              <a:rPr lang="uk-UA" sz="2000" b="1" i="1" dirty="0" smtClean="0">
                <a:latin typeface="Times New Roman" pitchFamily="18" charset="0"/>
              </a:rPr>
              <a:t>. </a:t>
            </a:r>
            <a:r>
              <a:rPr lang="uk-UA" sz="2000" i="1" dirty="0" smtClean="0">
                <a:latin typeface="Times New Roman" pitchFamily="18" charset="0"/>
              </a:rPr>
              <a:t>Час нерозривно пов'язаний з процесами, які відбуваються у полі.</a:t>
            </a:r>
          </a:p>
          <a:p>
            <a:pPr algn="just" eaLnBrk="1" hangingPunct="1">
              <a:lnSpc>
                <a:spcPct val="80000"/>
              </a:lnSpc>
            </a:pPr>
            <a:r>
              <a:rPr lang="uk-UA" sz="2000" i="1" dirty="0" smtClean="0">
                <a:latin typeface="Times New Roman" pitchFamily="18" charset="0"/>
              </a:rPr>
              <a:t>Все в природі</a:t>
            </a:r>
            <a:r>
              <a:rPr lang="uk-UA" sz="2000" dirty="0" smtClean="0">
                <a:latin typeface="Times New Roman" pitchFamily="18" charset="0"/>
              </a:rPr>
              <a:t> (крім гравітації) зводиться </a:t>
            </a:r>
            <a:r>
              <a:rPr lang="uk-UA" sz="2000" i="1" dirty="0" smtClean="0">
                <a:latin typeface="Times New Roman" pitchFamily="18" charset="0"/>
              </a:rPr>
              <a:t>до </a:t>
            </a:r>
            <a:r>
              <a:rPr lang="uk-UA" sz="2000" b="1" i="1" dirty="0" smtClean="0">
                <a:latin typeface="Times New Roman" pitchFamily="18" charset="0"/>
              </a:rPr>
              <a:t>електромагнетизму</a:t>
            </a:r>
            <a:r>
              <a:rPr lang="uk-UA" sz="2000" dirty="0" smtClean="0">
                <a:latin typeface="Times New Roman" pitchFamily="18" charset="0"/>
              </a:rPr>
              <a:t>.  </a:t>
            </a:r>
          </a:p>
          <a:p>
            <a:pPr algn="just" eaLnBrk="1" hangingPunct="1">
              <a:lnSpc>
                <a:spcPct val="80000"/>
              </a:lnSpc>
            </a:pPr>
            <a:r>
              <a:rPr lang="uk-UA" sz="2000" dirty="0" smtClean="0">
                <a:latin typeface="Times New Roman" pitchFamily="18" charset="0"/>
              </a:rPr>
              <a:t>У фізику вперше вводяться поняття</a:t>
            </a:r>
            <a:r>
              <a:rPr lang="uk-UA" sz="2000" i="1" dirty="0" smtClean="0">
                <a:latin typeface="Times New Roman" pitchFamily="18" charset="0"/>
              </a:rPr>
              <a:t> </a:t>
            </a:r>
            <a:r>
              <a:rPr lang="uk-UA" sz="2000" b="1" i="1" dirty="0" smtClean="0">
                <a:latin typeface="Times New Roman" pitchFamily="18" charset="0"/>
              </a:rPr>
              <a:t>випадковості</a:t>
            </a:r>
            <a:r>
              <a:rPr lang="uk-UA" sz="2000" i="1" dirty="0" smtClean="0">
                <a:latin typeface="Times New Roman" pitchFamily="18" charset="0"/>
              </a:rPr>
              <a:t> </a:t>
            </a:r>
            <a:r>
              <a:rPr lang="uk-UA" sz="2000" dirty="0" smtClean="0">
                <a:latin typeface="Times New Roman" pitchFamily="18" charset="0"/>
              </a:rPr>
              <a:t>та</a:t>
            </a:r>
            <a:r>
              <a:rPr lang="uk-UA" sz="2000" i="1" dirty="0" smtClean="0">
                <a:latin typeface="Times New Roman" pitchFamily="18" charset="0"/>
              </a:rPr>
              <a:t> </a:t>
            </a:r>
            <a:r>
              <a:rPr lang="uk-UA" sz="2000" b="1" i="1" dirty="0" smtClean="0">
                <a:latin typeface="Times New Roman" pitchFamily="18" charset="0"/>
              </a:rPr>
              <a:t>ентропії</a:t>
            </a:r>
            <a:r>
              <a:rPr lang="uk-UA" sz="2000" b="1" dirty="0" smtClean="0">
                <a:latin typeface="Times New Roman" pitchFamily="18" charset="0"/>
              </a:rPr>
              <a:t>, </a:t>
            </a:r>
            <a:r>
              <a:rPr lang="uk-UA" sz="2000" b="1" i="1" dirty="0" smtClean="0">
                <a:latin typeface="Times New Roman" pitchFamily="18" charset="0"/>
              </a:rPr>
              <a:t>стріли часу</a:t>
            </a:r>
            <a:r>
              <a:rPr lang="uk-UA" sz="2000" b="1" dirty="0" smtClean="0">
                <a:latin typeface="Times New Roman" pitchFamily="18" charset="0"/>
              </a:rPr>
              <a:t>. </a:t>
            </a:r>
            <a:r>
              <a:rPr lang="uk-UA" sz="2000" dirty="0" smtClean="0">
                <a:latin typeface="Times New Roman" pitchFamily="18" charset="0"/>
              </a:rPr>
              <a:t> З'ясовується необоротність більшості процесів у природі.</a:t>
            </a:r>
          </a:p>
          <a:p>
            <a:pPr algn="just" eaLnBrk="1" hangingPunct="1">
              <a:lnSpc>
                <a:spcPct val="80000"/>
              </a:lnSpc>
            </a:pPr>
            <a:r>
              <a:rPr lang="uk-UA" sz="2000" dirty="0" smtClean="0">
                <a:latin typeface="Times New Roman" pitchFamily="18" charset="0"/>
              </a:rPr>
              <a:t>У науці продовжує панувати </a:t>
            </a:r>
            <a:r>
              <a:rPr lang="uk-UA" sz="2000" b="1" i="1" dirty="0" smtClean="0">
                <a:solidFill>
                  <a:srgbClr val="C00000"/>
                </a:solidFill>
                <a:latin typeface="Times New Roman" pitchFamily="18" charset="0"/>
              </a:rPr>
              <a:t>ньютонівсько-картезіанська парадигма</a:t>
            </a:r>
            <a:r>
              <a:rPr lang="uk-UA" sz="2000" i="1" dirty="0" smtClean="0">
                <a:latin typeface="Times New Roman" pitchFamily="18" charset="0"/>
              </a:rPr>
              <a:t> подвійної реальності, за якою світ існує незалежно від людини. </a:t>
            </a:r>
            <a:r>
              <a:rPr lang="uk-UA" sz="2000" dirty="0" smtClean="0">
                <a:latin typeface="Times New Roman" pitchFamily="18" charset="0"/>
              </a:rPr>
              <a:t>Відповідно </a:t>
            </a:r>
            <a:r>
              <a:rPr lang="uk-UA" sz="2000" b="1" i="1" dirty="0" smtClean="0">
                <a:solidFill>
                  <a:srgbClr val="C00000"/>
                </a:solidFill>
                <a:latin typeface="Times New Roman" pitchFamily="18" charset="0"/>
              </a:rPr>
              <a:t>матеріальний світ можна описати об’єктивно</a:t>
            </a:r>
            <a:r>
              <a:rPr lang="uk-UA" sz="2000" dirty="0" smtClean="0">
                <a:solidFill>
                  <a:srgbClr val="C00000"/>
                </a:solidFill>
                <a:latin typeface="Times New Roman" pitchFamily="18" charset="0"/>
              </a:rPr>
              <a:t>,</a:t>
            </a:r>
            <a:r>
              <a:rPr lang="uk-UA" sz="2000" dirty="0" smtClean="0">
                <a:latin typeface="Times New Roman" pitchFamily="18" charset="0"/>
              </a:rPr>
              <a:t> не долучаючи до цього опису людину - спостерігача.  </a:t>
            </a:r>
          </a:p>
          <a:p>
            <a:pPr algn="just" eaLnBrk="1" hangingPunct="1">
              <a:lnSpc>
                <a:spcPct val="80000"/>
              </a:lnSpc>
            </a:pPr>
            <a:r>
              <a:rPr lang="uk-UA" sz="2000" b="1" i="1" dirty="0" smtClean="0">
                <a:solidFill>
                  <a:srgbClr val="C00000"/>
                </a:solidFill>
                <a:latin typeface="Times New Roman" pitchFamily="18" charset="0"/>
              </a:rPr>
              <a:t>Життя і розум не мають ніякої якісної специфіки.</a:t>
            </a:r>
          </a:p>
          <a:p>
            <a:pPr eaLnBrk="1" hangingPunct="1">
              <a:lnSpc>
                <a:spcPct val="80000"/>
              </a:lnSpc>
            </a:pPr>
            <a:endParaRPr lang="uk-UA" sz="2000" dirty="0" smtClean="0">
              <a:latin typeface="Times New Roman" pitchFamily="18" charset="0"/>
            </a:endParaRPr>
          </a:p>
        </p:txBody>
      </p:sp>
      <p:sp>
        <p:nvSpPr>
          <p:cNvPr id="11981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476250" y="458788"/>
            <a:ext cx="8164513" cy="679450"/>
          </a:xfrm>
        </p:spPr>
        <p:txBody>
          <a:bodyPr>
            <a:normAutofit fontScale="90000"/>
          </a:bodyPr>
          <a:lstStyle/>
          <a:p>
            <a:pPr eaLnBrk="1" hangingPunct="1"/>
            <a:r>
              <a:rPr lang="uk-UA" sz="4000" b="1" i="1" dirty="0" smtClean="0">
                <a:latin typeface="Arial" pitchFamily="34" charset="0"/>
                <a:cs typeface="Arial" pitchFamily="34" charset="0"/>
              </a:rPr>
              <a:t>ДИНАМІЧНИЙ ХАОС</a:t>
            </a:r>
            <a:r>
              <a:rPr lang="uk-UA" b="1" dirty="0" smtClean="0"/>
              <a:t/>
            </a:r>
            <a:br>
              <a:rPr lang="uk-UA" b="1" dirty="0" smtClean="0"/>
            </a:br>
            <a:endParaRPr lang="ru-RU" b="1" dirty="0" smtClean="0"/>
          </a:p>
        </p:txBody>
      </p:sp>
      <p:sp>
        <p:nvSpPr>
          <p:cNvPr id="149507" name="Rectangle 3"/>
          <p:cNvSpPr>
            <a:spLocks noGrp="1" noChangeArrowheads="1"/>
          </p:cNvSpPr>
          <p:nvPr>
            <p:ph type="body" idx="1"/>
          </p:nvPr>
        </p:nvSpPr>
        <p:spPr>
          <a:xfrm>
            <a:off x="250825" y="908050"/>
            <a:ext cx="8589963" cy="5716588"/>
          </a:xfrm>
        </p:spPr>
        <p:txBody>
          <a:bodyPr/>
          <a:lstStyle/>
          <a:p>
            <a:pPr algn="just" eaLnBrk="1" hangingPunct="1">
              <a:lnSpc>
                <a:spcPct val="80000"/>
              </a:lnSpc>
            </a:pPr>
            <a:r>
              <a:rPr lang="uk-UA" sz="1800" smtClean="0">
                <a:latin typeface="Times New Roman" pitchFamily="18" charset="0"/>
              </a:rPr>
              <a:t>Тривалий час вважалося, що прості системи, які описуються динамічними теоріями, повинні поводитися однозначно і детерміновано, тобто повністю передбачувано. В результаті при розгляді таких систем немає необхідності звертатися до поняття ймовірності. Проте виявилося, що так буває не завжди. Точне визначення положення тіла у механіці є абстракцію, ідеалізацією, </a:t>
            </a:r>
            <a:r>
              <a:rPr lang="uk-UA" sz="1800" b="1" i="1" smtClean="0">
                <a:solidFill>
                  <a:srgbClr val="C00000"/>
                </a:solidFill>
                <a:latin typeface="Times New Roman" pitchFamily="18" charset="0"/>
              </a:rPr>
              <a:t>реально здійснення ідеального класичного детермінізму практично неможливе</a:t>
            </a:r>
            <a:r>
              <a:rPr lang="uk-UA" sz="1800" b="1" smtClean="0">
                <a:solidFill>
                  <a:srgbClr val="C00000"/>
                </a:solidFill>
                <a:latin typeface="Times New Roman" pitchFamily="18" charset="0"/>
              </a:rPr>
              <a:t>. </a:t>
            </a:r>
          </a:p>
          <a:p>
            <a:pPr algn="just" eaLnBrk="1" hangingPunct="1">
              <a:lnSpc>
                <a:spcPct val="80000"/>
              </a:lnSpc>
            </a:pPr>
            <a:r>
              <a:rPr lang="uk-UA" sz="1800" smtClean="0">
                <a:latin typeface="Times New Roman" pitchFamily="18" charset="0"/>
              </a:rPr>
              <a:t>По-перше, </a:t>
            </a:r>
            <a:r>
              <a:rPr lang="uk-UA" sz="1800" b="1" i="1" smtClean="0">
                <a:latin typeface="Times New Roman" pitchFamily="18" charset="0"/>
              </a:rPr>
              <a:t>початкові умови не можуть бути визначені абсолютно точно.</a:t>
            </a:r>
            <a:r>
              <a:rPr lang="uk-UA" sz="1800" smtClean="0">
                <a:latin typeface="Times New Roman" pitchFamily="18" charset="0"/>
              </a:rPr>
              <a:t> </a:t>
            </a:r>
          </a:p>
          <a:p>
            <a:pPr algn="just" eaLnBrk="1" hangingPunct="1">
              <a:lnSpc>
                <a:spcPct val="80000"/>
              </a:lnSpc>
            </a:pPr>
            <a:r>
              <a:rPr lang="uk-UA" sz="1800" smtClean="0">
                <a:latin typeface="Times New Roman" pitchFamily="18" charset="0"/>
              </a:rPr>
              <a:t>По-друге, </a:t>
            </a:r>
            <a:r>
              <a:rPr lang="uk-UA" sz="1800" b="1" i="1" smtClean="0">
                <a:latin typeface="Times New Roman" pitchFamily="18" charset="0"/>
              </a:rPr>
              <a:t>в процесі руху на систему діють випадкові сили</a:t>
            </a:r>
            <a:r>
              <a:rPr lang="uk-UA" sz="1800" smtClean="0">
                <a:latin typeface="Times New Roman" pitchFamily="18" charset="0"/>
              </a:rPr>
              <a:t>, які, як правило, не враховуються (або про них нічого не відомо). Навіть якщо ці сили малі, то їх </a:t>
            </a:r>
            <a:r>
              <a:rPr lang="uk-UA" sz="1800" i="1" smtClean="0">
                <a:latin typeface="Times New Roman" pitchFamily="18" charset="0"/>
              </a:rPr>
              <a:t>ефект може виявитися значним після достатньо великого часу дії</a:t>
            </a:r>
            <a:r>
              <a:rPr lang="uk-UA" sz="1800" smtClean="0">
                <a:latin typeface="Times New Roman" pitchFamily="18" charset="0"/>
              </a:rPr>
              <a:t>. </a:t>
            </a:r>
          </a:p>
          <a:p>
            <a:pPr algn="just" eaLnBrk="1" hangingPunct="1">
              <a:lnSpc>
                <a:spcPct val="80000"/>
              </a:lnSpc>
            </a:pPr>
            <a:r>
              <a:rPr lang="uk-UA" sz="1800" smtClean="0">
                <a:latin typeface="Times New Roman" pitchFamily="18" charset="0"/>
              </a:rPr>
              <a:t>По-третє, </a:t>
            </a:r>
            <a:r>
              <a:rPr lang="uk-UA" sz="1800" b="1" i="1" smtClean="0">
                <a:solidFill>
                  <a:srgbClr val="C00000"/>
                </a:solidFill>
                <a:latin typeface="Times New Roman" pitchFamily="18" charset="0"/>
              </a:rPr>
              <a:t>неможливо гарантувати, що в процесі руху система залишатиметься ізольованою</a:t>
            </a:r>
            <a:r>
              <a:rPr lang="uk-UA" sz="1800" smtClean="0">
                <a:solidFill>
                  <a:srgbClr val="C00000"/>
                </a:solidFill>
                <a:latin typeface="Times New Roman" pitchFamily="18" charset="0"/>
              </a:rPr>
              <a:t>. </a:t>
            </a:r>
          </a:p>
          <a:p>
            <a:pPr algn="just" eaLnBrk="1" hangingPunct="1">
              <a:lnSpc>
                <a:spcPct val="80000"/>
              </a:lnSpc>
              <a:buFontTx/>
              <a:buNone/>
            </a:pPr>
            <a:r>
              <a:rPr lang="uk-UA" sz="1800" smtClean="0">
                <a:latin typeface="Times New Roman" pitchFamily="18" charset="0"/>
              </a:rPr>
              <a:t>	Тому для опису системи необхідно задавати умови на межі тієї області, усередині якої вона рухається.</a:t>
            </a:r>
          </a:p>
          <a:p>
            <a:pPr algn="just" eaLnBrk="1" hangingPunct="1">
              <a:lnSpc>
                <a:spcPct val="80000"/>
              </a:lnSpc>
            </a:pPr>
            <a:r>
              <a:rPr lang="uk-UA" sz="1800" smtClean="0">
                <a:latin typeface="Times New Roman" pitchFamily="18" charset="0"/>
              </a:rPr>
              <a:t>Це означає, що </a:t>
            </a:r>
            <a:r>
              <a:rPr lang="uk-UA" sz="1800" b="1" i="1" smtClean="0">
                <a:solidFill>
                  <a:srgbClr val="C00000"/>
                </a:solidFill>
                <a:latin typeface="Times New Roman" pitchFamily="18" charset="0"/>
              </a:rPr>
              <a:t>рух, який передбачається класичною механікою, врешті-решт виявляється нестійким відносно малих змін початкових умов або в результаті дії випадкових сил</a:t>
            </a:r>
            <a:r>
              <a:rPr lang="uk-UA" sz="1800" i="1" smtClean="0">
                <a:latin typeface="Times New Roman" pitchFamily="18" charset="0"/>
              </a:rPr>
              <a:t>. </a:t>
            </a:r>
            <a:r>
              <a:rPr lang="uk-UA" sz="1800" smtClean="0">
                <a:latin typeface="Times New Roman" pitchFamily="18" charset="0"/>
              </a:rPr>
              <a:t>Які б малі не були ці дії, завжди можна знайти такий час, при якому їх ефект виявляється превалюючим. У результаті </a:t>
            </a:r>
            <a:r>
              <a:rPr lang="uk-UA" sz="1800" i="1" smtClean="0">
                <a:latin typeface="Times New Roman" pitchFamily="18" charset="0"/>
              </a:rPr>
              <a:t>для кожної механічної системи існує визначений критичний час </a:t>
            </a:r>
            <a:r>
              <a:rPr lang="uk-UA" sz="1800" smtClean="0">
                <a:latin typeface="Times New Roman" pitchFamily="18" charset="0"/>
              </a:rPr>
              <a:t>(</a:t>
            </a:r>
            <a:r>
              <a:rPr lang="uk-UA" sz="1800" i="1" smtClean="0">
                <a:latin typeface="Times New Roman" pitchFamily="18" charset="0"/>
              </a:rPr>
              <a:t>горизонт прогнозу</a:t>
            </a:r>
            <a:r>
              <a:rPr lang="uk-UA" sz="1800" smtClean="0">
                <a:latin typeface="Times New Roman" pitchFamily="18" charset="0"/>
              </a:rPr>
              <a:t>)</a:t>
            </a:r>
            <a:r>
              <a:rPr lang="uk-UA" sz="1800" i="1" smtClean="0">
                <a:latin typeface="Times New Roman" pitchFamily="18" charset="0"/>
              </a:rPr>
              <a:t>, починаючи з якого неможливо точно передбачити її поведінку.</a:t>
            </a:r>
          </a:p>
          <a:p>
            <a:pPr algn="just" eaLnBrk="1" hangingPunct="1">
              <a:lnSpc>
                <a:spcPct val="80000"/>
              </a:lnSpc>
            </a:pPr>
            <a:r>
              <a:rPr lang="uk-UA" sz="1800" smtClean="0">
                <a:latin typeface="Times New Roman" pitchFamily="18" charset="0"/>
              </a:rPr>
              <a:t>Таким чином, з’ясувалося, </a:t>
            </a:r>
            <a:r>
              <a:rPr lang="uk-UA" sz="1800" i="1" smtClean="0">
                <a:latin typeface="Times New Roman" pitchFamily="18" charset="0"/>
              </a:rPr>
              <a:t>що </a:t>
            </a:r>
            <a:r>
              <a:rPr lang="uk-UA" sz="1800" b="1" i="1" smtClean="0">
                <a:solidFill>
                  <a:srgbClr val="C00000"/>
                </a:solidFill>
                <a:latin typeface="Times New Roman" pitchFamily="18" charset="0"/>
              </a:rPr>
              <a:t>ймовірність виявляє себе навіть там, де безсумнівно вважалося, що царюють однозначні причинно-наслідкові зв'язки</a:t>
            </a:r>
            <a:r>
              <a:rPr lang="uk-UA" sz="1800" i="1" smtClean="0">
                <a:solidFill>
                  <a:srgbClr val="C00000"/>
                </a:solidFill>
                <a:latin typeface="Times New Roman" pitchFamily="18" charset="0"/>
              </a:rPr>
              <a:t>.</a:t>
            </a:r>
            <a:r>
              <a:rPr lang="ru-RU" sz="1800" smtClean="0">
                <a:solidFill>
                  <a:srgbClr val="C00000"/>
                </a:solidFill>
                <a:latin typeface="Times New Roman" pitchFamily="18" charset="0"/>
              </a:rPr>
              <a:t>  </a:t>
            </a:r>
            <a:endParaRPr lang="uk-UA" sz="1800" smtClean="0">
              <a:solidFill>
                <a:srgbClr val="C00000"/>
              </a:solidFill>
              <a:latin typeface="Times New Roman" pitchFamily="18" charset="0"/>
            </a:endParaRPr>
          </a:p>
        </p:txBody>
      </p:sp>
      <p:sp>
        <p:nvSpPr>
          <p:cNvPr id="14950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49509" name="Номер слайда 4"/>
          <p:cNvSpPr>
            <a:spLocks noGrp="1"/>
          </p:cNvSpPr>
          <p:nvPr>
            <p:ph type="sldNum" sz="quarter" idx="12"/>
          </p:nvPr>
        </p:nvSpPr>
        <p:spPr>
          <a:noFill/>
        </p:spPr>
        <p:txBody>
          <a:bodyPr/>
          <a:lstStyle/>
          <a:p>
            <a:fld id="{18A4EBD2-0774-4CC1-8898-0981FDEE04F9}" type="slidenum">
              <a:rPr lang="ru-RU" smtClean="0"/>
              <a:pPr/>
              <a:t>40</a:t>
            </a:fld>
            <a:endParaRPr lang="ru-RU"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476250" y="458788"/>
            <a:ext cx="8229600" cy="723900"/>
          </a:xfrm>
        </p:spPr>
        <p:txBody>
          <a:bodyPr>
            <a:normAutofit fontScale="90000"/>
          </a:bodyPr>
          <a:lstStyle/>
          <a:p>
            <a:pPr eaLnBrk="1" hangingPunct="1"/>
            <a:r>
              <a:rPr lang="uk-UA" sz="4000" b="1" i="1" dirty="0" smtClean="0">
                <a:latin typeface="Arial" pitchFamily="34" charset="0"/>
                <a:cs typeface="Arial" pitchFamily="34" charset="0"/>
              </a:rPr>
              <a:t>ДИНАМІЧНИЙ ХАОС</a:t>
            </a:r>
            <a:r>
              <a:rPr lang="ru-RU" sz="4000" b="1" dirty="0" smtClean="0">
                <a:latin typeface="Arial" pitchFamily="34" charset="0"/>
                <a:cs typeface="Arial" pitchFamily="34" charset="0"/>
              </a:rPr>
              <a:t> </a:t>
            </a:r>
            <a:r>
              <a:rPr lang="ru-RU" sz="4000" b="1" dirty="0" smtClean="0"/>
              <a:t/>
            </a:r>
            <a:br>
              <a:rPr lang="ru-RU" sz="4000" b="1" dirty="0" smtClean="0"/>
            </a:br>
            <a:endParaRPr lang="ru-RU" sz="4000" b="1" dirty="0" smtClean="0"/>
          </a:p>
        </p:txBody>
      </p:sp>
      <p:sp>
        <p:nvSpPr>
          <p:cNvPr id="150531" name="Rectangle 3"/>
          <p:cNvSpPr>
            <a:spLocks noGrp="1" noChangeArrowheads="1"/>
          </p:cNvSpPr>
          <p:nvPr>
            <p:ph type="body" idx="1"/>
          </p:nvPr>
        </p:nvSpPr>
        <p:spPr>
          <a:xfrm>
            <a:off x="385763" y="908050"/>
            <a:ext cx="8229600" cy="5354638"/>
          </a:xfrm>
        </p:spPr>
        <p:txBody>
          <a:bodyPr/>
          <a:lstStyle/>
          <a:p>
            <a:pPr algn="just" eaLnBrk="1" hangingPunct="1">
              <a:lnSpc>
                <a:spcPct val="80000"/>
              </a:lnSpc>
            </a:pPr>
            <a:r>
              <a:rPr lang="uk-UA" sz="2000" smtClean="0">
                <a:latin typeface="Times New Roman" pitchFamily="18" charset="0"/>
              </a:rPr>
              <a:t>Отже, </a:t>
            </a:r>
            <a:r>
              <a:rPr lang="uk-UA" sz="2000" b="1" i="1" smtClean="0">
                <a:latin typeface="Times New Roman" pitchFamily="18" charset="0"/>
              </a:rPr>
              <a:t>хаотична, випадкова поведінка можлива навіть в дуже простих динамічних системах</a:t>
            </a:r>
            <a:r>
              <a:rPr lang="uk-UA" sz="2000" smtClean="0">
                <a:latin typeface="Times New Roman" pitchFamily="18" charset="0"/>
              </a:rPr>
              <a:t>. Дане явище отримало назву </a:t>
            </a:r>
            <a:r>
              <a:rPr lang="uk-UA" sz="2000" b="1" i="1" smtClean="0">
                <a:solidFill>
                  <a:srgbClr val="C00000"/>
                </a:solidFill>
                <a:latin typeface="Times New Roman" pitchFamily="18" charset="0"/>
              </a:rPr>
              <a:t>динамічного, або детермінованого хаосу</a:t>
            </a:r>
            <a:r>
              <a:rPr lang="ru-RU" sz="2000" smtClean="0">
                <a:solidFill>
                  <a:srgbClr val="C00000"/>
                </a:solidFill>
                <a:latin typeface="Times New Roman" pitchFamily="18" charset="0"/>
              </a:rPr>
              <a:t> .</a:t>
            </a:r>
          </a:p>
          <a:p>
            <a:pPr algn="just" eaLnBrk="1" hangingPunct="1">
              <a:lnSpc>
                <a:spcPct val="80000"/>
              </a:lnSpc>
            </a:pPr>
            <a:r>
              <a:rPr lang="uk-UA" sz="2000" b="1" i="1" smtClean="0">
                <a:solidFill>
                  <a:srgbClr val="C00000"/>
                </a:solidFill>
                <a:latin typeface="Times New Roman" pitchFamily="18" charset="0"/>
              </a:rPr>
              <a:t>Під динамічним хаосом розуміють нерегулярну, або хаотичну поведінку простої системи, що підпорядковується регулярним, невипадковим динамічним законам.</a:t>
            </a:r>
            <a:r>
              <a:rPr lang="uk-UA" sz="2000" smtClean="0">
                <a:solidFill>
                  <a:srgbClr val="C00000"/>
                </a:solidFill>
                <a:latin typeface="Times New Roman" pitchFamily="18" charset="0"/>
              </a:rPr>
              <a:t> </a:t>
            </a:r>
          </a:p>
          <a:p>
            <a:pPr algn="just" eaLnBrk="1" hangingPunct="1">
              <a:lnSpc>
                <a:spcPct val="80000"/>
              </a:lnSpc>
              <a:buFontTx/>
              <a:buNone/>
            </a:pPr>
            <a:r>
              <a:rPr lang="uk-UA" sz="2000" smtClean="0">
                <a:latin typeface="Times New Roman" pitchFamily="18" charset="0"/>
              </a:rPr>
              <a:t>	Або коротко – це народження </a:t>
            </a:r>
            <a:r>
              <a:rPr lang="uk-UA" sz="2000" b="1" i="1" smtClean="0">
                <a:latin typeface="Times New Roman" pitchFamily="18" charset="0"/>
              </a:rPr>
              <a:t>випадкового з невипадкового</a:t>
            </a:r>
            <a:r>
              <a:rPr lang="uk-UA" sz="2000" smtClean="0">
                <a:latin typeface="Times New Roman" pitchFamily="18" charset="0"/>
              </a:rPr>
              <a:t>. </a:t>
            </a:r>
          </a:p>
          <a:p>
            <a:pPr algn="just" eaLnBrk="1" hangingPunct="1">
              <a:lnSpc>
                <a:spcPct val="80000"/>
              </a:lnSpc>
              <a:buFontTx/>
              <a:buNone/>
            </a:pPr>
            <a:r>
              <a:rPr lang="uk-UA" sz="2000" smtClean="0">
                <a:latin typeface="Times New Roman" pitchFamily="18" charset="0"/>
              </a:rPr>
              <a:t>	Для спостереження даного явища </a:t>
            </a:r>
            <a:r>
              <a:rPr lang="uk-UA" sz="2000" b="1" i="1" smtClean="0">
                <a:latin typeface="Times New Roman" pitchFamily="18" charset="0"/>
              </a:rPr>
              <a:t>система обов’язково повинна бути нелінійною</a:t>
            </a:r>
            <a:r>
              <a:rPr lang="uk-UA" sz="2000" b="1" smtClean="0">
                <a:latin typeface="Times New Roman" pitchFamily="18" charset="0"/>
              </a:rPr>
              <a:t>, </a:t>
            </a:r>
            <a:r>
              <a:rPr lang="uk-UA" sz="2000" smtClean="0">
                <a:latin typeface="Times New Roman" pitchFamily="18" charset="0"/>
              </a:rPr>
              <a:t>тобто</a:t>
            </a:r>
            <a:r>
              <a:rPr lang="uk-UA" sz="2000" b="1" smtClean="0">
                <a:latin typeface="Times New Roman" pitchFamily="18" charset="0"/>
              </a:rPr>
              <a:t> </a:t>
            </a:r>
            <a:r>
              <a:rPr lang="uk-UA" sz="2000" smtClean="0">
                <a:latin typeface="Times New Roman" pitchFamily="18" charset="0"/>
              </a:rPr>
              <a:t>описуватися </a:t>
            </a:r>
            <a:r>
              <a:rPr lang="uk-UA" sz="2000" b="1" i="1" smtClean="0">
                <a:solidFill>
                  <a:srgbClr val="C00000"/>
                </a:solidFill>
                <a:latin typeface="Times New Roman" pitchFamily="18" charset="0"/>
              </a:rPr>
              <a:t>нелінійними диференціальними рівняннями</a:t>
            </a:r>
            <a:r>
              <a:rPr lang="uk-UA" sz="2000" smtClean="0">
                <a:solidFill>
                  <a:srgbClr val="C00000"/>
                </a:solidFill>
                <a:latin typeface="Times New Roman" pitchFamily="18" charset="0"/>
              </a:rPr>
              <a:t>. </a:t>
            </a:r>
          </a:p>
          <a:p>
            <a:pPr eaLnBrk="1" hangingPunct="1">
              <a:lnSpc>
                <a:spcPct val="80000"/>
              </a:lnSpc>
            </a:pPr>
            <a:r>
              <a:rPr lang="uk-UA" sz="2000" smtClean="0">
                <a:latin typeface="Times New Roman" pitchFamily="18" charset="0"/>
              </a:rPr>
              <a:t>Вивчає такі процеси наука, яка має назву </a:t>
            </a:r>
            <a:r>
              <a:rPr lang="uk-UA" sz="2000" b="1" i="1" smtClean="0">
                <a:latin typeface="Times New Roman" pitchFamily="18" charset="0"/>
              </a:rPr>
              <a:t>нелінійна динаміка</a:t>
            </a:r>
            <a:r>
              <a:rPr lang="uk-UA" sz="2000" i="1" smtClean="0">
                <a:latin typeface="Times New Roman" pitchFamily="18" charset="0"/>
              </a:rPr>
              <a:t>.</a:t>
            </a:r>
            <a:endParaRPr lang="uk-UA" sz="2000" smtClean="0">
              <a:latin typeface="Times New Roman" pitchFamily="18" charset="0"/>
            </a:endParaRPr>
          </a:p>
          <a:p>
            <a:pPr algn="just" eaLnBrk="1" hangingPunct="1">
              <a:lnSpc>
                <a:spcPct val="80000"/>
              </a:lnSpc>
            </a:pPr>
            <a:r>
              <a:rPr lang="uk-UA" sz="2000" smtClean="0">
                <a:latin typeface="Times New Roman" pitchFamily="18" charset="0"/>
              </a:rPr>
              <a:t>Сьогодні відомо, що більшість рівнянь класичної механіки призводять до хаосу, або, як говорять, </a:t>
            </a:r>
            <a:r>
              <a:rPr lang="uk-UA" sz="2000" b="1" i="1" smtClean="0">
                <a:latin typeface="Times New Roman" pitchFamily="18" charset="0"/>
              </a:rPr>
              <a:t>ці рівняння не інтегруються</a:t>
            </a:r>
            <a:r>
              <a:rPr lang="uk-UA" sz="2000" smtClean="0">
                <a:latin typeface="Times New Roman" pitchFamily="18" charset="0"/>
              </a:rPr>
              <a:t>. </a:t>
            </a:r>
          </a:p>
          <a:p>
            <a:pPr algn="just" eaLnBrk="1" hangingPunct="1">
              <a:lnSpc>
                <a:spcPct val="80000"/>
              </a:lnSpc>
            </a:pPr>
            <a:r>
              <a:rPr lang="uk-UA" sz="2000" smtClean="0">
                <a:latin typeface="Times New Roman" pitchFamily="18" charset="0"/>
              </a:rPr>
              <a:t>За висловом британського математика Я. Стюарта, </a:t>
            </a:r>
            <a:r>
              <a:rPr lang="uk-UA" sz="2000" b="1" i="1" smtClean="0">
                <a:latin typeface="Times New Roman" pitchFamily="18" charset="0"/>
              </a:rPr>
              <a:t>природа виявилася “безжалісно нелінійною”</a:t>
            </a:r>
            <a:r>
              <a:rPr lang="ru-RU" sz="2000" b="1" i="1" smtClean="0">
                <a:latin typeface="Times New Roman" pitchFamily="18" charset="0"/>
              </a:rPr>
              <a:t> .</a:t>
            </a:r>
            <a:endParaRPr lang="uk-UA" sz="2000" smtClean="0">
              <a:latin typeface="Times New Roman" pitchFamily="18" charset="0"/>
            </a:endParaRPr>
          </a:p>
          <a:p>
            <a:pPr algn="just" eaLnBrk="1" hangingPunct="1">
              <a:lnSpc>
                <a:spcPct val="80000"/>
              </a:lnSpc>
            </a:pPr>
            <a:r>
              <a:rPr lang="uk-UA" sz="2000" smtClean="0">
                <a:latin typeface="Times New Roman" pitchFamily="18" charset="0"/>
              </a:rPr>
              <a:t>На сьогодні відкрито декілька шляхів переходу до хаосу. Зокрема, </a:t>
            </a:r>
            <a:r>
              <a:rPr lang="uk-UA" sz="2000" i="1" smtClean="0">
                <a:latin typeface="Times New Roman" pitchFamily="18" charset="0"/>
              </a:rPr>
              <a:t>виникнення динамічного хаосу пов'язують із нестійкістю руху системи відносно до початкових умов</a:t>
            </a:r>
            <a:r>
              <a:rPr lang="uk-UA" sz="2000" smtClean="0">
                <a:latin typeface="Times New Roman" pitchFamily="18" charset="0"/>
              </a:rPr>
              <a:t>. Таку </a:t>
            </a:r>
            <a:r>
              <a:rPr lang="uk-UA" sz="2000" i="1" smtClean="0">
                <a:latin typeface="Times New Roman" pitchFamily="18" charset="0"/>
              </a:rPr>
              <a:t>чутливість іноді </a:t>
            </a:r>
            <a:r>
              <a:rPr lang="uk-UA" sz="2000" b="1" i="1" smtClean="0">
                <a:latin typeface="Times New Roman" pitchFamily="18" charset="0"/>
              </a:rPr>
              <a:t>називають ефектом ”метелика”.</a:t>
            </a:r>
            <a:r>
              <a:rPr lang="uk-UA" sz="2000" b="1" smtClean="0">
                <a:latin typeface="Times New Roman" pitchFamily="18" charset="0"/>
              </a:rPr>
              <a:t> </a:t>
            </a:r>
          </a:p>
        </p:txBody>
      </p:sp>
      <p:sp>
        <p:nvSpPr>
          <p:cNvPr id="15053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0533" name="Номер слайда 4"/>
          <p:cNvSpPr>
            <a:spLocks noGrp="1"/>
          </p:cNvSpPr>
          <p:nvPr>
            <p:ph type="sldNum" sz="quarter" idx="12"/>
          </p:nvPr>
        </p:nvSpPr>
        <p:spPr>
          <a:noFill/>
        </p:spPr>
        <p:txBody>
          <a:bodyPr/>
          <a:lstStyle/>
          <a:p>
            <a:fld id="{9BA9E3DE-3A15-4287-8F10-A5F5841EF697}" type="slidenum">
              <a:rPr lang="ru-RU" smtClean="0"/>
              <a:pPr/>
              <a:t>41</a:t>
            </a:fld>
            <a:endParaRPr lang="ru-RU"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Заголовок 1"/>
          <p:cNvSpPr>
            <a:spLocks noGrp="1"/>
          </p:cNvSpPr>
          <p:nvPr>
            <p:ph type="title"/>
          </p:nvPr>
        </p:nvSpPr>
        <p:spPr>
          <a:xfrm>
            <a:off x="431800" y="0"/>
            <a:ext cx="8229600" cy="1143000"/>
          </a:xfrm>
        </p:spPr>
        <p:txBody>
          <a:bodyPr/>
          <a:lstStyle/>
          <a:p>
            <a:r>
              <a:rPr lang="uk-UA" sz="4000" b="1" i="1" dirty="0" smtClean="0">
                <a:latin typeface="Arial" pitchFamily="34" charset="0"/>
                <a:cs typeface="Arial" pitchFamily="34" charset="0"/>
              </a:rPr>
              <a:t>ДИНАМІЧНИЙ ХАОС</a:t>
            </a:r>
            <a:endParaRPr lang="uk-UA" sz="4000" dirty="0" smtClean="0">
              <a:latin typeface="Arial" pitchFamily="34" charset="0"/>
              <a:cs typeface="Arial" pitchFamily="34" charset="0"/>
            </a:endParaRPr>
          </a:p>
        </p:txBody>
      </p:sp>
      <p:sp>
        <p:nvSpPr>
          <p:cNvPr id="151555" name="Содержимое 2"/>
          <p:cNvSpPr>
            <a:spLocks noGrp="1"/>
          </p:cNvSpPr>
          <p:nvPr>
            <p:ph idx="1"/>
          </p:nvPr>
        </p:nvSpPr>
        <p:spPr>
          <a:xfrm>
            <a:off x="3446463" y="5634038"/>
            <a:ext cx="5111750" cy="827087"/>
          </a:xfrm>
        </p:spPr>
        <p:txBody>
          <a:bodyPr/>
          <a:lstStyle/>
          <a:p>
            <a:pPr marL="0" indent="0" algn="just">
              <a:buFontTx/>
              <a:buNone/>
            </a:pPr>
            <a:r>
              <a:rPr lang="uk-UA" sz="1600" smtClean="0">
                <a:latin typeface="Times New Roman" pitchFamily="18" charset="0"/>
                <a:cs typeface="Times New Roman" pitchFamily="18" charset="0"/>
              </a:rPr>
              <a:t>Залежність швидкості течії рідини від часу. Початкові значення величин: </a:t>
            </a:r>
            <a:r>
              <a:rPr lang="en-US" sz="1600" smtClean="0">
                <a:latin typeface="Times New Roman" pitchFamily="18" charset="0"/>
                <a:cs typeface="Times New Roman" pitchFamily="18" charset="0"/>
              </a:rPr>
              <a:t>x</a:t>
            </a:r>
            <a:r>
              <a:rPr lang="en-US" sz="1600" baseline="-25000" smtClean="0">
                <a:latin typeface="Times New Roman" pitchFamily="18" charset="0"/>
                <a:cs typeface="Times New Roman" pitchFamily="18" charset="0"/>
              </a:rPr>
              <a:t>0</a:t>
            </a:r>
            <a:r>
              <a:rPr lang="en-US" sz="1600" smtClean="0">
                <a:latin typeface="Times New Roman" pitchFamily="18" charset="0"/>
                <a:cs typeface="Times New Roman" pitchFamily="18" charset="0"/>
              </a:rPr>
              <a:t>=0</a:t>
            </a:r>
            <a:r>
              <a:rPr lang="uk-UA" sz="1600" smtClean="0">
                <a:latin typeface="Times New Roman" pitchFamily="18" charset="0"/>
                <a:cs typeface="Times New Roman" pitchFamily="18" charset="0"/>
              </a:rPr>
              <a:t>,</a:t>
            </a:r>
            <a:r>
              <a:rPr lang="en-US" sz="1600" smtClean="0">
                <a:latin typeface="Times New Roman" pitchFamily="18" charset="0"/>
                <a:cs typeface="Times New Roman" pitchFamily="18" charset="0"/>
              </a:rPr>
              <a:t> y</a:t>
            </a:r>
            <a:r>
              <a:rPr lang="en-US" sz="1600" baseline="-25000" smtClean="0">
                <a:latin typeface="Times New Roman" pitchFamily="18" charset="0"/>
                <a:cs typeface="Times New Roman" pitchFamily="18" charset="0"/>
              </a:rPr>
              <a:t>0</a:t>
            </a:r>
            <a:r>
              <a:rPr lang="en-US" sz="1600" smtClean="0">
                <a:latin typeface="Times New Roman" pitchFamily="18" charset="0"/>
                <a:cs typeface="Times New Roman" pitchFamily="18" charset="0"/>
              </a:rPr>
              <a:t>=1</a:t>
            </a:r>
            <a:r>
              <a:rPr lang="uk-UA" sz="1600" smtClean="0">
                <a:latin typeface="Times New Roman" pitchFamily="18" charset="0"/>
                <a:cs typeface="Times New Roman" pitchFamily="18" charset="0"/>
              </a:rPr>
              <a:t>, </a:t>
            </a:r>
            <a:r>
              <a:rPr lang="en-US" sz="1600" smtClean="0">
                <a:latin typeface="Times New Roman" pitchFamily="18" charset="0"/>
                <a:cs typeface="Times New Roman" pitchFamily="18" charset="0"/>
              </a:rPr>
              <a:t>z</a:t>
            </a:r>
            <a:r>
              <a:rPr lang="en-US" sz="1600" baseline="-25000" smtClean="0">
                <a:latin typeface="Times New Roman" pitchFamily="18" charset="0"/>
                <a:cs typeface="Times New Roman" pitchFamily="18" charset="0"/>
              </a:rPr>
              <a:t>0</a:t>
            </a:r>
            <a:r>
              <a:rPr lang="en-US" sz="1600" smtClean="0">
                <a:latin typeface="Times New Roman" pitchFamily="18" charset="0"/>
                <a:cs typeface="Times New Roman" pitchFamily="18" charset="0"/>
              </a:rPr>
              <a:t>=2 (</a:t>
            </a:r>
            <a:r>
              <a:rPr lang="uk-UA" sz="1600" smtClean="0">
                <a:latin typeface="Times New Roman" pitchFamily="18" charset="0"/>
                <a:cs typeface="Times New Roman" pitchFamily="18" charset="0"/>
              </a:rPr>
              <a:t>синя лінія</a:t>
            </a:r>
            <a:r>
              <a:rPr lang="en-US" sz="1600" smtClean="0">
                <a:latin typeface="Times New Roman" pitchFamily="18" charset="0"/>
                <a:cs typeface="Times New Roman" pitchFamily="18" charset="0"/>
              </a:rPr>
              <a:t>)</a:t>
            </a:r>
            <a:r>
              <a:rPr lang="uk-UA" sz="1600" smtClean="0">
                <a:latin typeface="Times New Roman" pitchFamily="18" charset="0"/>
                <a:cs typeface="Times New Roman" pitchFamily="18" charset="0"/>
              </a:rPr>
              <a:t>; </a:t>
            </a:r>
            <a:r>
              <a:rPr lang="en-US" sz="1600" smtClean="0">
                <a:latin typeface="Times New Roman" pitchFamily="18" charset="0"/>
                <a:cs typeface="Times New Roman" pitchFamily="18" charset="0"/>
              </a:rPr>
              <a:t>x</a:t>
            </a:r>
            <a:r>
              <a:rPr lang="en-US" sz="1600" baseline="-25000" smtClean="0">
                <a:latin typeface="Times New Roman" pitchFamily="18" charset="0"/>
                <a:cs typeface="Times New Roman" pitchFamily="18" charset="0"/>
              </a:rPr>
              <a:t>0</a:t>
            </a:r>
            <a:r>
              <a:rPr lang="en-US" sz="1600" smtClean="0">
                <a:latin typeface="Times New Roman" pitchFamily="18" charset="0"/>
                <a:cs typeface="Times New Roman" pitchFamily="18" charset="0"/>
              </a:rPr>
              <a:t>=0</a:t>
            </a:r>
            <a:r>
              <a:rPr lang="uk-UA" sz="1600" smtClean="0">
                <a:latin typeface="Times New Roman" pitchFamily="18" charset="0"/>
                <a:cs typeface="Times New Roman" pitchFamily="18" charset="0"/>
              </a:rPr>
              <a:t>,</a:t>
            </a:r>
            <a:r>
              <a:rPr lang="en-US" sz="1600" smtClean="0">
                <a:latin typeface="Times New Roman" pitchFamily="18" charset="0"/>
                <a:cs typeface="Times New Roman" pitchFamily="18" charset="0"/>
              </a:rPr>
              <a:t> y</a:t>
            </a:r>
            <a:r>
              <a:rPr lang="en-US" sz="1600" baseline="-25000" smtClean="0">
                <a:latin typeface="Times New Roman" pitchFamily="18" charset="0"/>
                <a:cs typeface="Times New Roman" pitchFamily="18" charset="0"/>
              </a:rPr>
              <a:t>0</a:t>
            </a:r>
            <a:r>
              <a:rPr lang="en-US" sz="1600" smtClean="0">
                <a:latin typeface="Times New Roman" pitchFamily="18" charset="0"/>
                <a:cs typeface="Times New Roman" pitchFamily="18" charset="0"/>
              </a:rPr>
              <a:t>=1</a:t>
            </a:r>
            <a:r>
              <a:rPr lang="uk-UA" sz="1600" smtClean="0">
                <a:latin typeface="Times New Roman" pitchFamily="18" charset="0"/>
                <a:cs typeface="Times New Roman" pitchFamily="18" charset="0"/>
              </a:rPr>
              <a:t>, </a:t>
            </a:r>
            <a:r>
              <a:rPr lang="en-US" sz="1600" smtClean="0">
                <a:latin typeface="Times New Roman" pitchFamily="18" charset="0"/>
                <a:cs typeface="Times New Roman" pitchFamily="18" charset="0"/>
              </a:rPr>
              <a:t>z</a:t>
            </a:r>
            <a:r>
              <a:rPr lang="en-US" sz="1600" baseline="-25000" smtClean="0">
                <a:latin typeface="Times New Roman" pitchFamily="18" charset="0"/>
                <a:cs typeface="Times New Roman" pitchFamily="18" charset="0"/>
              </a:rPr>
              <a:t>0</a:t>
            </a:r>
            <a:r>
              <a:rPr lang="en-US" sz="1600" smtClean="0">
                <a:latin typeface="Times New Roman" pitchFamily="18" charset="0"/>
                <a:cs typeface="Times New Roman" pitchFamily="18" charset="0"/>
              </a:rPr>
              <a:t>=</a:t>
            </a:r>
            <a:r>
              <a:rPr lang="uk-UA" sz="1600" smtClean="0">
                <a:latin typeface="Times New Roman" pitchFamily="18" charset="0"/>
                <a:cs typeface="Times New Roman" pitchFamily="18" charset="0"/>
              </a:rPr>
              <a:t>2,01 (червона лінія)</a:t>
            </a:r>
          </a:p>
        </p:txBody>
      </p:sp>
      <p:pic>
        <p:nvPicPr>
          <p:cNvPr id="151556" name="Picture 2"/>
          <p:cNvPicPr>
            <a:picLocks noChangeAspect="1" noChangeArrowheads="1"/>
          </p:cNvPicPr>
          <p:nvPr/>
        </p:nvPicPr>
        <p:blipFill>
          <a:blip r:embed="rId2" cstate="print"/>
          <a:srcRect/>
          <a:stretch>
            <a:fillRect/>
          </a:stretch>
        </p:blipFill>
        <p:spPr bwMode="auto">
          <a:xfrm>
            <a:off x="3402013" y="2206625"/>
            <a:ext cx="5219700" cy="3386138"/>
          </a:xfrm>
          <a:prstGeom prst="rect">
            <a:avLst/>
          </a:prstGeom>
          <a:noFill/>
          <a:ln w="9525">
            <a:noFill/>
            <a:miter lim="800000"/>
            <a:headEnd/>
            <a:tailEnd/>
          </a:ln>
        </p:spPr>
      </p:pic>
      <p:pic>
        <p:nvPicPr>
          <p:cNvPr id="151557" name="Picture 3"/>
          <p:cNvPicPr>
            <a:picLocks noChangeAspect="1" noChangeArrowheads="1"/>
          </p:cNvPicPr>
          <p:nvPr/>
        </p:nvPicPr>
        <p:blipFill>
          <a:blip r:embed="rId3" cstate="print"/>
          <a:srcRect/>
          <a:stretch>
            <a:fillRect/>
          </a:stretch>
        </p:blipFill>
        <p:spPr bwMode="auto">
          <a:xfrm>
            <a:off x="566738" y="3968750"/>
            <a:ext cx="2744787" cy="1743075"/>
          </a:xfrm>
          <a:prstGeom prst="rect">
            <a:avLst/>
          </a:prstGeom>
          <a:noFill/>
          <a:ln w="9525">
            <a:noFill/>
            <a:miter lim="800000"/>
            <a:headEnd/>
            <a:tailEnd/>
          </a:ln>
        </p:spPr>
      </p:pic>
      <p:sp>
        <p:nvSpPr>
          <p:cNvPr id="7" name="Содержимое 2"/>
          <p:cNvSpPr txBox="1">
            <a:spLocks/>
          </p:cNvSpPr>
          <p:nvPr/>
        </p:nvSpPr>
        <p:spPr bwMode="auto">
          <a:xfrm>
            <a:off x="881063" y="1089025"/>
            <a:ext cx="2116137" cy="404813"/>
          </a:xfrm>
          <a:prstGeom prst="rect">
            <a:avLst/>
          </a:prstGeom>
          <a:noFill/>
          <a:ln w="9525">
            <a:noFill/>
            <a:miter lim="800000"/>
            <a:headEnd/>
            <a:tailEnd/>
          </a:ln>
        </p:spPr>
        <p:txBody>
          <a:bodyPr/>
          <a:lstStyle/>
          <a:p>
            <a:pPr algn="just" eaLnBrk="0" hangingPunct="0">
              <a:spcBef>
                <a:spcPct val="20000"/>
              </a:spcBef>
              <a:defRPr/>
            </a:pPr>
            <a:r>
              <a:rPr lang="uk-UA" sz="1600" b="1" kern="0" dirty="0">
                <a:latin typeface="Times New Roman" pitchFamily="18" charset="0"/>
                <a:cs typeface="Times New Roman" pitchFamily="18" charset="0"/>
              </a:rPr>
              <a:t>Система Лоренца</a:t>
            </a:r>
          </a:p>
        </p:txBody>
      </p:sp>
      <p:pic>
        <p:nvPicPr>
          <p:cNvPr id="151559" name="Picture 7"/>
          <p:cNvPicPr>
            <a:picLocks noChangeAspect="1" noChangeArrowheads="1"/>
          </p:cNvPicPr>
          <p:nvPr/>
        </p:nvPicPr>
        <p:blipFill>
          <a:blip r:embed="rId4" cstate="print"/>
          <a:srcRect/>
          <a:stretch>
            <a:fillRect/>
          </a:stretch>
        </p:blipFill>
        <p:spPr bwMode="auto">
          <a:xfrm>
            <a:off x="566738" y="1449388"/>
            <a:ext cx="2744787" cy="2551112"/>
          </a:xfrm>
          <a:prstGeom prst="rect">
            <a:avLst/>
          </a:prstGeom>
          <a:noFill/>
          <a:ln w="9525">
            <a:noFill/>
            <a:miter lim="800000"/>
            <a:headEnd/>
            <a:tailEnd/>
          </a:ln>
        </p:spPr>
      </p:pic>
      <p:pic>
        <p:nvPicPr>
          <p:cNvPr id="151560" name="Picture 8"/>
          <p:cNvPicPr>
            <a:picLocks noChangeAspect="1" noChangeArrowheads="1"/>
          </p:cNvPicPr>
          <p:nvPr/>
        </p:nvPicPr>
        <p:blipFill>
          <a:blip r:embed="rId5" cstate="print"/>
          <a:srcRect/>
          <a:stretch>
            <a:fillRect/>
          </a:stretch>
        </p:blipFill>
        <p:spPr bwMode="auto">
          <a:xfrm>
            <a:off x="566738" y="5634038"/>
            <a:ext cx="2744787" cy="757237"/>
          </a:xfrm>
          <a:prstGeom prst="rect">
            <a:avLst/>
          </a:prstGeom>
          <a:noFill/>
          <a:ln w="9525">
            <a:noFill/>
            <a:miter lim="800000"/>
            <a:headEnd/>
            <a:tailEnd/>
          </a:ln>
        </p:spPr>
      </p:pic>
      <p:sp>
        <p:nvSpPr>
          <p:cNvPr id="9" name="Заголовок 1"/>
          <p:cNvSpPr txBox="1">
            <a:spLocks/>
          </p:cNvSpPr>
          <p:nvPr/>
        </p:nvSpPr>
        <p:spPr bwMode="auto">
          <a:xfrm>
            <a:off x="3446463" y="954088"/>
            <a:ext cx="5221287" cy="1143000"/>
          </a:xfrm>
          <a:prstGeom prst="rect">
            <a:avLst/>
          </a:prstGeom>
          <a:noFill/>
          <a:ln w="9525">
            <a:noFill/>
            <a:miter lim="800000"/>
            <a:headEnd/>
            <a:tailEnd/>
          </a:ln>
        </p:spPr>
        <p:txBody>
          <a:bodyPr anchor="ctr"/>
          <a:lstStyle/>
          <a:p>
            <a:pPr algn="just" eaLnBrk="0" hangingPunct="0">
              <a:defRPr/>
            </a:pPr>
            <a:r>
              <a:rPr lang="uk-UA" sz="1300" b="1" i="1" kern="0" dirty="0">
                <a:latin typeface="Times New Roman" pitchFamily="18" charset="0"/>
                <a:ea typeface="+mj-ea"/>
                <a:cs typeface="Times New Roman" pitchFamily="18" charset="0"/>
              </a:rPr>
              <a:t>- Через таку малість! Через метелика! - Закричав </a:t>
            </a:r>
            <a:r>
              <a:rPr lang="uk-UA" sz="1300" b="1" i="1" kern="0" dirty="0" err="1">
                <a:latin typeface="Times New Roman" pitchFamily="18" charset="0"/>
                <a:ea typeface="+mj-ea"/>
                <a:cs typeface="Times New Roman" pitchFamily="18" charset="0"/>
              </a:rPr>
              <a:t>Екельс</a:t>
            </a:r>
            <a:r>
              <a:rPr lang="uk-UA" sz="1300" b="1" i="1" kern="0" dirty="0">
                <a:latin typeface="Times New Roman" pitchFamily="18" charset="0"/>
                <a:ea typeface="+mj-ea"/>
                <a:cs typeface="Times New Roman" pitchFamily="18" charset="0"/>
              </a:rPr>
              <a:t>. ... - Витончене маленьке створіння, здатне порушити рівновагу, попадали маленькі кісточки доміно ... великі кісточки ... величезні кісточки, сполучені ланцюгом незліченних років, складових Часу.</a:t>
            </a:r>
            <a:br>
              <a:rPr lang="uk-UA" sz="1300" b="1" i="1" kern="0" dirty="0">
                <a:latin typeface="Times New Roman" pitchFamily="18" charset="0"/>
                <a:ea typeface="+mj-ea"/>
                <a:cs typeface="Times New Roman" pitchFamily="18" charset="0"/>
              </a:rPr>
            </a:br>
            <a:r>
              <a:rPr lang="uk-UA" sz="1300" b="1" i="1" kern="0" dirty="0">
                <a:latin typeface="Times New Roman" pitchFamily="18" charset="0"/>
                <a:ea typeface="+mj-ea"/>
                <a:cs typeface="Times New Roman" pitchFamily="18" charset="0"/>
              </a:rPr>
              <a:t>                                                                            Р. Бредбері. І грянув грім</a:t>
            </a:r>
            <a:endParaRPr lang="uk-UA" sz="1300" kern="0" dirty="0">
              <a:latin typeface="Times New Roman" pitchFamily="18" charset="0"/>
              <a:ea typeface="+mj-ea"/>
              <a:cs typeface="Times New Roman" pitchFamily="18" charset="0"/>
            </a:endParaRPr>
          </a:p>
        </p:txBody>
      </p:sp>
      <p:sp>
        <p:nvSpPr>
          <p:cNvPr id="151562"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1563" name="Номер слайда 10"/>
          <p:cNvSpPr>
            <a:spLocks noGrp="1"/>
          </p:cNvSpPr>
          <p:nvPr>
            <p:ph type="sldNum" sz="quarter" idx="12"/>
          </p:nvPr>
        </p:nvSpPr>
        <p:spPr>
          <a:noFill/>
        </p:spPr>
        <p:txBody>
          <a:bodyPr/>
          <a:lstStyle/>
          <a:p>
            <a:fld id="{714B8C64-C7AC-406D-97BB-FDD4EA114FF4}" type="slidenum">
              <a:rPr lang="ru-RU" smtClean="0"/>
              <a:pPr/>
              <a:t>42</a:t>
            </a:fld>
            <a:endParaRPr lang="ru-RU"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296863" y="0"/>
            <a:ext cx="8229600" cy="1143000"/>
          </a:xfrm>
        </p:spPr>
        <p:txBody>
          <a:bodyPr/>
          <a:lstStyle/>
          <a:p>
            <a:pPr eaLnBrk="1" hangingPunct="1"/>
            <a:r>
              <a:rPr lang="uk-UA" sz="4000" b="1" i="1" smtClean="0"/>
              <a:t>РІВНЯННЯ ВАН ДЕР ПОЛЯ</a:t>
            </a:r>
            <a:r>
              <a:rPr lang="ru-RU" sz="4000" smtClean="0"/>
              <a:t> </a:t>
            </a:r>
          </a:p>
        </p:txBody>
      </p:sp>
      <p:sp>
        <p:nvSpPr>
          <p:cNvPr id="5124" name="Rectangle 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5122" name="Object 4"/>
          <p:cNvGraphicFramePr>
            <a:graphicFrameLocks noChangeAspect="1"/>
          </p:cNvGraphicFramePr>
          <p:nvPr/>
        </p:nvGraphicFramePr>
        <p:xfrm>
          <a:off x="566738" y="1089025"/>
          <a:ext cx="3556000" cy="871538"/>
        </p:xfrm>
        <a:graphic>
          <a:graphicData uri="http://schemas.openxmlformats.org/presentationml/2006/ole">
            <p:oleObj spid="_x0000_s76831" name="Формула" r:id="rId3" imgW="1981200" imgH="482600" progId="Equation.3">
              <p:embed/>
            </p:oleObj>
          </a:graphicData>
        </a:graphic>
      </p:graphicFrame>
      <p:pic>
        <p:nvPicPr>
          <p:cNvPr id="5125" name="Picture 5"/>
          <p:cNvPicPr>
            <a:picLocks noGrp="1" noChangeAspect="1" noChangeArrowheads="1"/>
          </p:cNvPicPr>
          <p:nvPr>
            <p:ph type="body" idx="1"/>
          </p:nvPr>
        </p:nvPicPr>
        <p:blipFill>
          <a:blip r:embed="rId4" cstate="print">
            <a:lum contrast="100000"/>
            <a:extLst>
              <a:ext uri="{28A0092B-C50C-407E-A947-70E740481C1C}">
                <a14:useLocalDpi xmlns:a14="http://schemas.microsoft.com/office/drawing/2010/main" xmlns="" val="0"/>
              </a:ext>
            </a:extLst>
          </a:blip>
          <a:srcRect/>
          <a:stretch>
            <a:fillRect/>
          </a:stretch>
        </p:blipFill>
        <p:spPr>
          <a:xfrm>
            <a:off x="385763" y="2033588"/>
            <a:ext cx="4276725" cy="4173537"/>
          </a:xfrm>
          <a:noFill/>
        </p:spPr>
      </p:pic>
      <p:sp>
        <p:nvSpPr>
          <p:cNvPr id="5126" name="Rectangle 6"/>
          <p:cNvSpPr>
            <a:spLocks noChangeArrowheads="1"/>
          </p:cNvSpPr>
          <p:nvPr/>
        </p:nvSpPr>
        <p:spPr bwMode="auto">
          <a:xfrm>
            <a:off x="4932363" y="1651000"/>
            <a:ext cx="3916362" cy="585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uk-UA" b="1" i="1">
                <a:latin typeface="Times New Roman" pitchFamily="18" charset="0"/>
              </a:rPr>
              <a:t>Фазовий портрет рівняння Ван дер Поля</a:t>
            </a:r>
            <a:r>
              <a:rPr lang="ru-RU" b="1" i="1">
                <a:latin typeface="Times New Roman" pitchFamily="18" charset="0"/>
              </a:rPr>
              <a:t> </a:t>
            </a:r>
          </a:p>
          <a:p>
            <a:endParaRPr lang="ru-RU">
              <a:latin typeface="Times New Roman" pitchFamily="18" charset="0"/>
            </a:endParaRPr>
          </a:p>
          <a:p>
            <a:pPr algn="just"/>
            <a:r>
              <a:rPr lang="uk-UA">
                <a:latin typeface="Times New Roman" pitchFamily="18" charset="0"/>
              </a:rPr>
              <a:t>Фазова траєкторія у вигляді замкнутої петлі отримала назву </a:t>
            </a:r>
            <a:r>
              <a:rPr lang="uk-UA" b="1" i="1">
                <a:solidFill>
                  <a:srgbClr val="C00000"/>
                </a:solidFill>
                <a:latin typeface="Times New Roman" pitchFamily="18" charset="0"/>
              </a:rPr>
              <a:t>періодичного атрактора,</a:t>
            </a:r>
            <a:r>
              <a:rPr lang="uk-UA" i="1">
                <a:latin typeface="Times New Roman" pitchFamily="18" charset="0"/>
              </a:rPr>
              <a:t> </a:t>
            </a:r>
            <a:r>
              <a:rPr lang="uk-UA">
                <a:latin typeface="Times New Roman" pitchFamily="18" charset="0"/>
              </a:rPr>
              <a:t>тоді як у випадку, коли всі</a:t>
            </a:r>
            <a:r>
              <a:rPr lang="uk-UA" i="1">
                <a:latin typeface="Times New Roman" pitchFamily="18" charset="0"/>
              </a:rPr>
              <a:t> </a:t>
            </a:r>
            <a:r>
              <a:rPr lang="uk-UA">
                <a:latin typeface="Times New Roman" pitchFamily="18" charset="0"/>
              </a:rPr>
              <a:t>траєкторії сходяться до однієї точки вона називається </a:t>
            </a:r>
            <a:r>
              <a:rPr lang="uk-UA" b="1" i="1">
                <a:solidFill>
                  <a:srgbClr val="C00000"/>
                </a:solidFill>
                <a:latin typeface="Times New Roman" pitchFamily="18" charset="0"/>
              </a:rPr>
              <a:t>точковим атрактором. </a:t>
            </a:r>
          </a:p>
          <a:p>
            <a:pPr algn="just"/>
            <a:r>
              <a:rPr lang="uk-UA" i="1">
                <a:latin typeface="Times New Roman" pitchFamily="18" charset="0"/>
              </a:rPr>
              <a:t>Загальною особливістю дисипативних динамічних систем є притягання усіх траєкторій, що проходять через деяку область фазового простору, до геометричного об'єкта, який називається атрактором</a:t>
            </a:r>
            <a:r>
              <a:rPr lang="uk-UA">
                <a:latin typeface="Times New Roman" pitchFamily="18" charset="0"/>
              </a:rPr>
              <a:t>.</a:t>
            </a:r>
            <a:r>
              <a:rPr lang="ru-RU">
                <a:latin typeface="Times New Roman" pitchFamily="18" charset="0"/>
              </a:rPr>
              <a:t> </a:t>
            </a:r>
          </a:p>
          <a:p>
            <a:endParaRPr lang="uk-UA">
              <a:latin typeface="Times New Roman" pitchFamily="18" charset="0"/>
            </a:endParaRPr>
          </a:p>
          <a:p>
            <a:endParaRPr lang="uk-UA"/>
          </a:p>
          <a:p>
            <a:endParaRPr lang="uk-UA"/>
          </a:p>
          <a:p>
            <a:endParaRPr lang="uk-UA"/>
          </a:p>
          <a:p>
            <a:endParaRPr lang="ru-RU"/>
          </a:p>
        </p:txBody>
      </p:sp>
      <p:sp>
        <p:nvSpPr>
          <p:cNvPr id="5127" name="Rectangle 7"/>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128" name="Номер слайда 7"/>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3E63AE-F2A7-43E4-9E8D-9796E452784B}" type="slidenum">
              <a:rPr lang="ru-RU" smtClean="0"/>
              <a:pPr eaLnBrk="1" hangingPunct="1"/>
              <a:t>43</a:t>
            </a:fld>
            <a:endParaRPr lang="ru-RU" smtClean="0"/>
          </a:p>
        </p:txBody>
      </p:sp>
    </p:spTree>
    <p:extLst>
      <p:ext uri="{BB962C8B-B14F-4D97-AF65-F5344CB8AC3E}">
        <p14:creationId xmlns:p14="http://schemas.microsoft.com/office/powerpoint/2010/main" xmlns="" val="18444197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476250" y="0"/>
            <a:ext cx="8229600" cy="993775"/>
          </a:xfrm>
        </p:spPr>
        <p:txBody>
          <a:bodyPr/>
          <a:lstStyle/>
          <a:p>
            <a:pPr eaLnBrk="1" hangingPunct="1"/>
            <a:r>
              <a:rPr lang="uk-UA" sz="4000" b="1" i="1" dirty="0" smtClean="0">
                <a:latin typeface="Arial" pitchFamily="34" charset="0"/>
                <a:cs typeface="Arial" pitchFamily="34" charset="0"/>
              </a:rPr>
              <a:t>ДИВНІ АТРАКТОРИ</a:t>
            </a:r>
            <a:endParaRPr lang="ru-RU" sz="4000" b="1" i="1" dirty="0" smtClean="0">
              <a:latin typeface="Arial" pitchFamily="34" charset="0"/>
              <a:cs typeface="Arial" pitchFamily="34" charset="0"/>
            </a:endParaRPr>
          </a:p>
        </p:txBody>
      </p:sp>
      <p:pic>
        <p:nvPicPr>
          <p:cNvPr id="152579" name="Picture 3"/>
          <p:cNvPicPr>
            <a:picLocks noGrp="1" noChangeAspect="1" noChangeArrowheads="1"/>
          </p:cNvPicPr>
          <p:nvPr>
            <p:ph type="body" idx="1"/>
          </p:nvPr>
        </p:nvPicPr>
        <p:blipFill>
          <a:blip r:embed="rId2" cstate="print">
            <a:lum bright="-24000" contrast="100000"/>
          </a:blip>
          <a:srcRect/>
          <a:stretch>
            <a:fillRect/>
          </a:stretch>
        </p:blipFill>
        <p:spPr>
          <a:xfrm>
            <a:off x="566738" y="1223963"/>
            <a:ext cx="3343275" cy="2655887"/>
          </a:xfrm>
          <a:noFill/>
        </p:spPr>
      </p:pic>
      <p:sp>
        <p:nvSpPr>
          <p:cNvPr id="152580" name="Rectangle 4"/>
          <p:cNvSpPr>
            <a:spLocks noChangeArrowheads="1"/>
          </p:cNvSpPr>
          <p:nvPr/>
        </p:nvSpPr>
        <p:spPr bwMode="auto">
          <a:xfrm>
            <a:off x="4032250" y="1223963"/>
            <a:ext cx="4592638" cy="1709737"/>
          </a:xfrm>
          <a:prstGeom prst="rect">
            <a:avLst/>
          </a:prstGeom>
          <a:noFill/>
          <a:ln w="9525">
            <a:noFill/>
            <a:miter lim="800000"/>
            <a:headEnd/>
            <a:tailEnd/>
          </a:ln>
        </p:spPr>
        <p:txBody>
          <a:bodyPr/>
          <a:lstStyle/>
          <a:p>
            <a:pPr algn="just">
              <a:spcBef>
                <a:spcPct val="20000"/>
              </a:spcBef>
            </a:pPr>
            <a:r>
              <a:rPr lang="uk-UA" sz="1600" b="1" i="1">
                <a:latin typeface="Times New Roman" pitchFamily="18" charset="0"/>
              </a:rPr>
              <a:t>Областю притягання атрактора </a:t>
            </a:r>
            <a:r>
              <a:rPr lang="uk-UA" sz="1600">
                <a:latin typeface="Times New Roman" pitchFamily="18" charset="0"/>
              </a:rPr>
              <a:t>В називається безліч точок фазового простору, таких, що траєкторії, які виходять з них, при  </a:t>
            </a:r>
            <a:r>
              <a:rPr lang="en-US" sz="1600">
                <a:latin typeface="Times New Roman" pitchFamily="18" charset="0"/>
              </a:rPr>
              <a:t>t </a:t>
            </a:r>
            <a:r>
              <a:rPr lang="en-US" sz="1600">
                <a:latin typeface="Times New Roman" pitchFamily="18" charset="0"/>
                <a:sym typeface="Symbol" pitchFamily="18" charset="2"/>
              </a:rPr>
              <a:t> </a:t>
            </a:r>
            <a:r>
              <a:rPr lang="uk-UA" sz="1600">
                <a:latin typeface="Times New Roman" pitchFamily="18" charset="0"/>
              </a:rPr>
              <a:t>прагнуть до атрактора А</a:t>
            </a:r>
            <a:r>
              <a:rPr lang="uk-UA" sz="3200"/>
              <a:t> </a:t>
            </a:r>
            <a:endParaRPr lang="ru-RU" sz="3200"/>
          </a:p>
        </p:txBody>
      </p:sp>
      <p:sp>
        <p:nvSpPr>
          <p:cNvPr id="152581" name="Rectangle 5"/>
          <p:cNvSpPr>
            <a:spLocks noChangeArrowheads="1"/>
          </p:cNvSpPr>
          <p:nvPr/>
        </p:nvSpPr>
        <p:spPr bwMode="auto">
          <a:xfrm>
            <a:off x="476250" y="3968750"/>
            <a:ext cx="8505825" cy="1709738"/>
          </a:xfrm>
          <a:prstGeom prst="rect">
            <a:avLst/>
          </a:prstGeom>
          <a:noFill/>
          <a:ln w="9525">
            <a:noFill/>
            <a:miter lim="800000"/>
            <a:headEnd/>
            <a:tailEnd/>
          </a:ln>
        </p:spPr>
        <p:txBody>
          <a:bodyPr/>
          <a:lstStyle/>
          <a:p>
            <a:pPr algn="just">
              <a:spcBef>
                <a:spcPct val="20000"/>
              </a:spcBef>
            </a:pPr>
            <a:r>
              <a:rPr lang="uk-UA" sz="1600" dirty="0">
                <a:latin typeface="Times New Roman" pitchFamily="18" charset="0"/>
              </a:rPr>
              <a:t>Траєкторії деяких нелінійних динамічних систем у багатовимірному фазовому просторі поводять себе незвичайно. Як і в традиційному випадку, існує область, яка притягує до себе всі траєкторії з довколишніх областей, але завдяки особливим властивостям вона одержала назву </a:t>
            </a:r>
            <a:r>
              <a:rPr lang="uk-UA" sz="1600" dirty="0">
                <a:solidFill>
                  <a:srgbClr val="C00000"/>
                </a:solidFill>
                <a:latin typeface="Times New Roman" pitchFamily="18" charset="0"/>
              </a:rPr>
              <a:t>«</a:t>
            </a:r>
            <a:r>
              <a:rPr lang="uk-UA" sz="1600" b="1" i="1" dirty="0">
                <a:solidFill>
                  <a:srgbClr val="C00000"/>
                </a:solidFill>
                <a:latin typeface="Times New Roman" pitchFamily="18" charset="0"/>
              </a:rPr>
              <a:t>дивного </a:t>
            </a:r>
            <a:r>
              <a:rPr lang="uk-UA" sz="1600" b="1" i="1" dirty="0" err="1">
                <a:solidFill>
                  <a:srgbClr val="C00000"/>
                </a:solidFill>
                <a:latin typeface="Times New Roman" pitchFamily="18" charset="0"/>
              </a:rPr>
              <a:t>атрактора</a:t>
            </a:r>
            <a:r>
              <a:rPr lang="uk-UA" sz="1600" b="1" i="1" dirty="0">
                <a:solidFill>
                  <a:srgbClr val="C00000"/>
                </a:solidFill>
                <a:latin typeface="Times New Roman" pitchFamily="18" charset="0"/>
              </a:rPr>
              <a:t> Лоренца</a:t>
            </a:r>
            <a:r>
              <a:rPr lang="uk-UA" sz="1600" dirty="0">
                <a:solidFill>
                  <a:srgbClr val="C00000"/>
                </a:solidFill>
                <a:latin typeface="Times New Roman" pitchFamily="18" charset="0"/>
              </a:rPr>
              <a:t>». </a:t>
            </a:r>
            <a:r>
              <a:rPr lang="uk-UA" sz="1600" dirty="0">
                <a:latin typeface="Times New Roman" pitchFamily="18" charset="0"/>
              </a:rPr>
              <a:t>Такі </a:t>
            </a:r>
            <a:r>
              <a:rPr lang="uk-UA" sz="1600" dirty="0" err="1">
                <a:latin typeface="Times New Roman" pitchFamily="18" charset="0"/>
              </a:rPr>
              <a:t>атрактори</a:t>
            </a:r>
            <a:r>
              <a:rPr lang="uk-UA" sz="1600" dirty="0">
                <a:latin typeface="Times New Roman" pitchFamily="18" charset="0"/>
              </a:rPr>
              <a:t> дійсно виглядають дивно, оскільки не є ні точкою, ні періодичною траєкторією, ні поверхнею; їх порівнюють іноді з поверхнею, що складається з нескінченної множини шарів. Головна ж особливість полягає в тому, що </a:t>
            </a:r>
            <a:r>
              <a:rPr lang="uk-UA" sz="1600" b="1" i="1" dirty="0">
                <a:solidFill>
                  <a:srgbClr val="C00000"/>
                </a:solidFill>
                <a:latin typeface="Times New Roman" pitchFamily="18" charset="0"/>
              </a:rPr>
              <a:t>в дивному </a:t>
            </a:r>
            <a:r>
              <a:rPr lang="uk-UA" sz="1600" b="1" i="1" dirty="0" err="1">
                <a:solidFill>
                  <a:srgbClr val="C00000"/>
                </a:solidFill>
                <a:latin typeface="Times New Roman" pitchFamily="18" charset="0"/>
              </a:rPr>
              <a:t>атракторі</a:t>
            </a:r>
            <a:r>
              <a:rPr lang="uk-UA" sz="1600" b="1" i="1" dirty="0">
                <a:solidFill>
                  <a:srgbClr val="C00000"/>
                </a:solidFill>
                <a:latin typeface="Times New Roman" pitchFamily="18" charset="0"/>
              </a:rPr>
              <a:t> вибраний навмання розв’язок блукатиме хаотично і з часом наблизиться достатньо близько до будь-якої його точки</a:t>
            </a:r>
            <a:r>
              <a:rPr lang="uk-UA" sz="1600" b="1" dirty="0">
                <a:solidFill>
                  <a:srgbClr val="C00000"/>
                </a:solidFill>
                <a:latin typeface="Times New Roman" pitchFamily="18" charset="0"/>
              </a:rPr>
              <a:t>.</a:t>
            </a:r>
            <a:r>
              <a:rPr lang="uk-UA" sz="1600" dirty="0">
                <a:solidFill>
                  <a:srgbClr val="C00000"/>
                </a:solidFill>
                <a:latin typeface="Times New Roman" pitchFamily="18" charset="0"/>
              </a:rPr>
              <a:t> </a:t>
            </a:r>
            <a:r>
              <a:rPr lang="uk-UA" sz="1600" dirty="0">
                <a:latin typeface="Times New Roman" pitchFamily="18" charset="0"/>
              </a:rPr>
              <a:t>Тому такі процеси одержали назву </a:t>
            </a:r>
            <a:r>
              <a:rPr lang="uk-UA" sz="1600" i="1" dirty="0">
                <a:latin typeface="Times New Roman" pitchFamily="18" charset="0"/>
              </a:rPr>
              <a:t>динамічного хаосу</a:t>
            </a:r>
            <a:r>
              <a:rPr lang="uk-UA" sz="1600" dirty="0">
                <a:latin typeface="Times New Roman" pitchFamily="18" charset="0"/>
              </a:rPr>
              <a:t>. </a:t>
            </a:r>
            <a:r>
              <a:rPr lang="uk-UA" sz="1600" i="1" dirty="0">
                <a:latin typeface="Times New Roman" pitchFamily="18" charset="0"/>
              </a:rPr>
              <a:t>Дивний </a:t>
            </a:r>
            <a:r>
              <a:rPr lang="uk-UA" sz="1600" i="1" dirty="0" err="1">
                <a:latin typeface="Times New Roman" pitchFamily="18" charset="0"/>
              </a:rPr>
              <a:t>атрактор</a:t>
            </a:r>
            <a:r>
              <a:rPr lang="uk-UA" sz="1600" i="1" dirty="0">
                <a:latin typeface="Times New Roman" pitchFamily="18" charset="0"/>
              </a:rPr>
              <a:t> – це математичний образ детермінованих неперіодичних процесів, для яких неможливий довгостроковий прогноз.</a:t>
            </a:r>
            <a:r>
              <a:rPr lang="uk-UA" sz="1600" dirty="0">
                <a:latin typeface="Times New Roman" pitchFamily="18" charset="0"/>
              </a:rPr>
              <a:t> </a:t>
            </a:r>
            <a:endParaRPr lang="ru-RU" sz="1600" dirty="0">
              <a:latin typeface="Times New Roman" pitchFamily="18" charset="0"/>
            </a:endParaRPr>
          </a:p>
        </p:txBody>
      </p:sp>
      <p:sp>
        <p:nvSpPr>
          <p:cNvPr id="152582" name="Rectangle 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2583" name="Номер слайда 6"/>
          <p:cNvSpPr>
            <a:spLocks noGrp="1"/>
          </p:cNvSpPr>
          <p:nvPr>
            <p:ph type="sldNum" sz="quarter" idx="12"/>
          </p:nvPr>
        </p:nvSpPr>
        <p:spPr>
          <a:noFill/>
        </p:spPr>
        <p:txBody>
          <a:bodyPr/>
          <a:lstStyle/>
          <a:p>
            <a:fld id="{A7F7B00B-EDB6-4877-A17A-2FB0A5D848D4}" type="slidenum">
              <a:rPr lang="ru-RU" smtClean="0"/>
              <a:pPr/>
              <a:t>44</a:t>
            </a:fld>
            <a:endParaRPr lang="ru-RU"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ДИВНІ АТРАКТОРИ</a:t>
            </a:r>
            <a:endParaRPr lang="ru-RU" b="1" i="1" dirty="0" smtClean="0">
              <a:latin typeface="Arial" pitchFamily="34" charset="0"/>
              <a:cs typeface="Arial" pitchFamily="34" charset="0"/>
            </a:endParaRPr>
          </a:p>
        </p:txBody>
      </p:sp>
      <p:pic>
        <p:nvPicPr>
          <p:cNvPr id="153603" name="Picture 3"/>
          <p:cNvPicPr>
            <a:picLocks noGrp="1" noChangeAspect="1" noChangeArrowheads="1"/>
          </p:cNvPicPr>
          <p:nvPr>
            <p:ph type="body" idx="1"/>
          </p:nvPr>
        </p:nvPicPr>
        <p:blipFill>
          <a:blip r:embed="rId2" cstate="print">
            <a:lum contrast="54000"/>
          </a:blip>
          <a:srcRect/>
          <a:stretch>
            <a:fillRect/>
          </a:stretch>
        </p:blipFill>
        <p:spPr>
          <a:xfrm>
            <a:off x="611188" y="1223963"/>
            <a:ext cx="2368550" cy="3465512"/>
          </a:xfrm>
          <a:noFill/>
        </p:spPr>
      </p:pic>
      <p:sp>
        <p:nvSpPr>
          <p:cNvPr id="153604" name="Rectangle 4"/>
          <p:cNvSpPr>
            <a:spLocks noChangeArrowheads="1"/>
          </p:cNvSpPr>
          <p:nvPr/>
        </p:nvSpPr>
        <p:spPr bwMode="auto">
          <a:xfrm>
            <a:off x="341313" y="4959350"/>
            <a:ext cx="3105150" cy="641350"/>
          </a:xfrm>
          <a:prstGeom prst="rect">
            <a:avLst/>
          </a:prstGeom>
          <a:noFill/>
          <a:ln w="9525">
            <a:noFill/>
            <a:miter lim="800000"/>
            <a:headEnd/>
            <a:tailEnd/>
          </a:ln>
        </p:spPr>
        <p:txBody>
          <a:bodyPr anchor="ctr">
            <a:spAutoFit/>
          </a:bodyPr>
          <a:lstStyle/>
          <a:p>
            <a:r>
              <a:rPr lang="uk-UA">
                <a:latin typeface="Times New Roman" pitchFamily="18" charset="0"/>
                <a:cs typeface="Times New Roman" pitchFamily="18" charset="0"/>
              </a:rPr>
              <a:t>Фазовий портрет атрактор Уеда</a:t>
            </a:r>
            <a:r>
              <a:rPr lang="ru-RU">
                <a:latin typeface="Times New Roman" pitchFamily="18" charset="0"/>
                <a:cs typeface="Times New Roman" pitchFamily="18" charset="0"/>
              </a:rPr>
              <a:t> </a:t>
            </a:r>
          </a:p>
        </p:txBody>
      </p:sp>
      <p:sp>
        <p:nvSpPr>
          <p:cNvPr id="153605" name="Rectangle 5"/>
          <p:cNvSpPr>
            <a:spLocks noChangeArrowheads="1"/>
          </p:cNvSpPr>
          <p:nvPr/>
        </p:nvSpPr>
        <p:spPr bwMode="auto">
          <a:xfrm>
            <a:off x="3402013" y="1179513"/>
            <a:ext cx="5400675" cy="4486275"/>
          </a:xfrm>
          <a:prstGeom prst="rect">
            <a:avLst/>
          </a:prstGeom>
          <a:noFill/>
          <a:ln w="9525">
            <a:noFill/>
            <a:miter lim="800000"/>
            <a:headEnd/>
            <a:tailEnd/>
          </a:ln>
        </p:spPr>
        <p:txBody>
          <a:bodyPr anchor="ctr">
            <a:spAutoFit/>
          </a:bodyPr>
          <a:lstStyle/>
          <a:p>
            <a:pPr algn="just"/>
            <a:r>
              <a:rPr lang="uk-UA">
                <a:latin typeface="Times New Roman" pitchFamily="18" charset="0"/>
              </a:rPr>
              <a:t>Важлива властивість дивних атракторів полягає в тому, що вони, як правило, </a:t>
            </a:r>
            <a:r>
              <a:rPr lang="uk-UA" b="1" i="1">
                <a:latin typeface="Times New Roman" pitchFamily="18" charset="0"/>
              </a:rPr>
              <a:t>обмежені малим числом вимірів</a:t>
            </a:r>
            <a:r>
              <a:rPr lang="uk-UA">
                <a:latin typeface="Times New Roman" pitchFamily="18" charset="0"/>
              </a:rPr>
              <a:t> - навіть в багатовимірному фазовому просторі. Наприклад, система може мати 50 змінних, але її рух при цьому описується тривимірним   дивним  атрактором  -  згорнутою  поверхнею  в 50-вимірному просторі. Це, безумовно, характеризує </a:t>
            </a:r>
            <a:r>
              <a:rPr lang="uk-UA" b="1" i="1">
                <a:latin typeface="Times New Roman" pitchFamily="18" charset="0"/>
              </a:rPr>
              <a:t>високий ступінь порядку атрактора.</a:t>
            </a:r>
            <a:endParaRPr lang="uk-UA" b="1">
              <a:latin typeface="Times New Roman" pitchFamily="18" charset="0"/>
            </a:endParaRPr>
          </a:p>
          <a:p>
            <a:pPr algn="just"/>
            <a:r>
              <a:rPr lang="uk-UA">
                <a:latin typeface="Times New Roman" pitchFamily="18" charset="0"/>
              </a:rPr>
              <a:t>Таким чином, хаотична поведінка - в сучасному науковому розумінні цього терміна - суттєво відрізняється від безладного, нестійкого руху. </a:t>
            </a:r>
            <a:r>
              <a:rPr lang="uk-UA" b="1" i="1">
                <a:solidFill>
                  <a:srgbClr val="C00000"/>
                </a:solidFill>
                <a:latin typeface="Times New Roman" pitchFamily="18" charset="0"/>
              </a:rPr>
              <a:t>Хаотична поведінка особливим чином детермінована</a:t>
            </a:r>
            <a:r>
              <a:rPr lang="uk-UA">
                <a:solidFill>
                  <a:srgbClr val="C00000"/>
                </a:solidFill>
                <a:latin typeface="Times New Roman" pitchFamily="18" charset="0"/>
              </a:rPr>
              <a:t> </a:t>
            </a:r>
            <a:r>
              <a:rPr lang="uk-UA">
                <a:latin typeface="Times New Roman" pitchFamily="18" charset="0"/>
              </a:rPr>
              <a:t>і утворює складні структури у фазовому просторі, а дивні атрактори дозволяють зображувати на перший погляд випадкові події за допомогою виразних візуальних форм.</a:t>
            </a:r>
            <a:endParaRPr lang="ru-RU">
              <a:latin typeface="Times New Roman" pitchFamily="18" charset="0"/>
            </a:endParaRPr>
          </a:p>
        </p:txBody>
      </p:sp>
      <p:sp>
        <p:nvSpPr>
          <p:cNvPr id="153606" name="Rectangle 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3607" name="Номер слайда 6"/>
          <p:cNvSpPr>
            <a:spLocks noGrp="1"/>
          </p:cNvSpPr>
          <p:nvPr>
            <p:ph type="sldNum" sz="quarter" idx="12"/>
          </p:nvPr>
        </p:nvSpPr>
        <p:spPr>
          <a:noFill/>
        </p:spPr>
        <p:txBody>
          <a:bodyPr/>
          <a:lstStyle/>
          <a:p>
            <a:fld id="{133D5902-28D9-440F-997F-681F6DBA6814}" type="slidenum">
              <a:rPr lang="ru-RU" smtClean="0"/>
              <a:pPr/>
              <a:t>45</a:t>
            </a:fld>
            <a:endParaRPr lang="ru-RU"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Номер слайда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526F072-7C65-43AD-B8B9-BE2E9052BADD}" type="slidenum">
              <a:rPr lang="ru-RU" smtClean="0"/>
              <a:pPr eaLnBrk="1" hangingPunct="1"/>
              <a:t>46</a:t>
            </a:fld>
            <a:endParaRPr lang="ru-RU" smtClean="0"/>
          </a:p>
        </p:txBody>
      </p:sp>
      <p:pic>
        <p:nvPicPr>
          <p:cNvPr id="51203" name="Рисунок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288" y="1538288"/>
            <a:ext cx="2519362" cy="394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4" name="Рисунок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67075" y="1538288"/>
            <a:ext cx="2565400" cy="3916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5" name="Rectangle 1"/>
          <p:cNvSpPr>
            <a:spLocks noChangeArrowheads="1"/>
          </p:cNvSpPr>
          <p:nvPr/>
        </p:nvSpPr>
        <p:spPr bwMode="auto">
          <a:xfrm>
            <a:off x="3492500" y="5678488"/>
            <a:ext cx="21145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eaLnBrk="0" hangingPunct="0"/>
            <a:r>
              <a:rPr lang="en-US" sz="1600">
                <a:latin typeface="Times New Roman" pitchFamily="18" charset="0"/>
                <a:ea typeface="Calibri" pitchFamily="34" charset="0"/>
                <a:cs typeface="Times New Roman" pitchFamily="18" charset="0"/>
              </a:rPr>
              <a:t>Аттрактор Ресслера</a:t>
            </a:r>
          </a:p>
        </p:txBody>
      </p:sp>
      <p:sp>
        <p:nvSpPr>
          <p:cNvPr id="51206" name="Rectangle 2"/>
          <p:cNvSpPr>
            <a:spLocks noChangeArrowheads="1"/>
          </p:cNvSpPr>
          <p:nvPr/>
        </p:nvSpPr>
        <p:spPr bwMode="auto">
          <a:xfrm>
            <a:off x="701675" y="5678488"/>
            <a:ext cx="2141538" cy="585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eaLnBrk="0" hangingPunct="0"/>
            <a:r>
              <a:rPr lang="ru-RU" sz="1600">
                <a:latin typeface="Times New Roman" pitchFamily="18" charset="0"/>
                <a:ea typeface="Calibri" pitchFamily="34" charset="0"/>
                <a:cs typeface="Times New Roman" pitchFamily="18" charset="0"/>
              </a:rPr>
              <a:t>Спарений аттрактор Лоренца</a:t>
            </a:r>
            <a:endParaRPr lang="en-US" sz="1600">
              <a:latin typeface="Times New Roman" pitchFamily="18" charset="0"/>
              <a:ea typeface="Calibri" pitchFamily="34" charset="0"/>
              <a:cs typeface="Times New Roman" pitchFamily="18" charset="0"/>
            </a:endParaRPr>
          </a:p>
        </p:txBody>
      </p:sp>
      <p:pic>
        <p:nvPicPr>
          <p:cNvPr id="51207" name="Рисунок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57900" y="1538288"/>
            <a:ext cx="2609850" cy="3889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8" name="Rectangle 3"/>
          <p:cNvSpPr>
            <a:spLocks noGrp="1" noChangeArrowheads="1"/>
          </p:cNvSpPr>
          <p:nvPr>
            <p:ph type="title"/>
          </p:nvPr>
        </p:nvSpPr>
        <p:spPr>
          <a:xfrm>
            <a:off x="6372225" y="5678488"/>
            <a:ext cx="1979613" cy="339725"/>
          </a:xfrm>
          <a:noFill/>
        </p:spPr>
        <p:txBody>
          <a:bodyPr>
            <a:spAutoFit/>
          </a:bodyPr>
          <a:lstStyle/>
          <a:p>
            <a:pPr algn="just"/>
            <a:r>
              <a:rPr lang="en-US" sz="1600" smtClean="0">
                <a:solidFill>
                  <a:schemeClr val="tx1"/>
                </a:solidFill>
                <a:latin typeface="Times New Roman" pitchFamily="18" charset="0"/>
                <a:ea typeface="Calibri" pitchFamily="34" charset="0"/>
                <a:cs typeface="Times New Roman" pitchFamily="18" charset="0"/>
              </a:rPr>
              <a:t>Аттрактор Ю-Ванга</a:t>
            </a:r>
          </a:p>
        </p:txBody>
      </p:sp>
      <p:sp>
        <p:nvSpPr>
          <p:cNvPr id="11" name="Rectangle 2"/>
          <p:cNvSpPr txBox="1">
            <a:spLocks noChangeArrowheads="1"/>
          </p:cNvSpPr>
          <p:nvPr/>
        </p:nvSpPr>
        <p:spPr bwMode="auto">
          <a:xfrm>
            <a:off x="342935" y="116632"/>
            <a:ext cx="8229600" cy="1143000"/>
          </a:xfrm>
          <a:prstGeom prst="rect">
            <a:avLst/>
          </a:prstGeom>
          <a:noFill/>
          <a:ln w="9525">
            <a:noFill/>
            <a:miter lim="800000"/>
            <a:headEnd/>
            <a:tailEnd/>
          </a:ln>
        </p:spPr>
        <p:txBody>
          <a:bodyPr anchor="ctr"/>
          <a:lstStyle/>
          <a:p>
            <a:pPr algn="ctr">
              <a:spcBef>
                <a:spcPct val="0"/>
              </a:spcBef>
              <a:defRPr/>
            </a:pPr>
            <a:r>
              <a:rPr lang="uk-UA" sz="4000" b="1" i="1" dirty="0">
                <a:latin typeface="Arial" pitchFamily="34" charset="0"/>
                <a:ea typeface="+mj-ea"/>
                <a:cs typeface="Arial" pitchFamily="34" charset="0"/>
              </a:rPr>
              <a:t>ПРИКЛАДИ ДИВНИХ АТРАКТОРІВ</a:t>
            </a:r>
            <a:endParaRPr lang="ru-RU" sz="4000" b="1" i="1" dirty="0">
              <a:latin typeface="Arial" pitchFamily="34" charset="0"/>
              <a:ea typeface="+mj-ea"/>
              <a:cs typeface="Arial" pitchFamily="34" charset="0"/>
            </a:endParaRPr>
          </a:p>
        </p:txBody>
      </p:sp>
    </p:spTree>
    <p:extLst>
      <p:ext uri="{BB962C8B-B14F-4D97-AF65-F5344CB8AC3E}">
        <p14:creationId xmlns:p14="http://schemas.microsoft.com/office/powerpoint/2010/main" xmlns="" val="1822615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ПОНЯТТЯ БІФУРКАЦІЇ</a:t>
            </a:r>
            <a:r>
              <a:rPr lang="uk-UA" dirty="0" smtClean="0">
                <a:latin typeface="Arial" pitchFamily="34" charset="0"/>
                <a:cs typeface="Arial" pitchFamily="34" charset="0"/>
              </a:rPr>
              <a:t> </a:t>
            </a:r>
            <a:endParaRPr lang="ru-RU" dirty="0" smtClean="0">
              <a:latin typeface="Arial" pitchFamily="34" charset="0"/>
              <a:cs typeface="Arial" pitchFamily="34" charset="0"/>
            </a:endParaRPr>
          </a:p>
        </p:txBody>
      </p:sp>
      <p:sp>
        <p:nvSpPr>
          <p:cNvPr id="154627" name="Rectangle 3"/>
          <p:cNvSpPr>
            <a:spLocks noGrp="1" noChangeArrowheads="1"/>
          </p:cNvSpPr>
          <p:nvPr>
            <p:ph type="body" idx="1"/>
          </p:nvPr>
        </p:nvSpPr>
        <p:spPr>
          <a:xfrm>
            <a:off x="457200" y="1042988"/>
            <a:ext cx="8389938" cy="5815012"/>
          </a:xfrm>
        </p:spPr>
        <p:txBody>
          <a:bodyPr/>
          <a:lstStyle/>
          <a:p>
            <a:pPr algn="just" eaLnBrk="1" hangingPunct="1">
              <a:lnSpc>
                <a:spcPct val="80000"/>
              </a:lnSpc>
            </a:pPr>
            <a:r>
              <a:rPr lang="uk-UA" sz="2000" smtClean="0">
                <a:latin typeface="Times New Roman" pitchFamily="18" charset="0"/>
              </a:rPr>
              <a:t>В багатьох нелінійних системах, </a:t>
            </a:r>
            <a:r>
              <a:rPr lang="uk-UA" sz="2000" b="1" i="1" smtClean="0">
                <a:latin typeface="Times New Roman" pitchFamily="18" charset="0"/>
              </a:rPr>
              <a:t>малі зміни певних параметрів можуть зумовити серйозні зміни основних характеристик їх</a:t>
            </a:r>
            <a:r>
              <a:rPr lang="en-US" sz="2000" b="1" i="1" smtClean="0">
                <a:latin typeface="Times New Roman" pitchFamily="18" charset="0"/>
              </a:rPr>
              <a:t> </a:t>
            </a:r>
            <a:r>
              <a:rPr lang="uk-UA" sz="2000" b="1" i="1" smtClean="0">
                <a:latin typeface="Times New Roman" pitchFamily="18" charset="0"/>
              </a:rPr>
              <a:t>фазового портрета</a:t>
            </a:r>
            <a:r>
              <a:rPr lang="uk-UA" sz="2000" smtClean="0">
                <a:latin typeface="Times New Roman" pitchFamily="18" charset="0"/>
              </a:rPr>
              <a:t>. При цьому деякі атрактори можуть зникнути або змінити свій тип, і в той же час можуть раптово з'явитися нові атрактори. Говорять, що такі системи </a:t>
            </a:r>
            <a:r>
              <a:rPr lang="uk-UA" sz="2000" i="1" smtClean="0">
                <a:latin typeface="Times New Roman" pitchFamily="18" charset="0"/>
              </a:rPr>
              <a:t>є структурно нестійкими.</a:t>
            </a:r>
            <a:r>
              <a:rPr lang="uk-UA" sz="2000" smtClean="0">
                <a:latin typeface="Times New Roman" pitchFamily="18" charset="0"/>
              </a:rPr>
              <a:t> Критичні точки нестійкості одержали назву </a:t>
            </a:r>
            <a:r>
              <a:rPr lang="uk-UA" sz="2000" b="1" i="1" smtClean="0">
                <a:solidFill>
                  <a:srgbClr val="C00000"/>
                </a:solidFill>
                <a:latin typeface="Times New Roman" pitchFamily="18" charset="0"/>
              </a:rPr>
              <a:t>точок</a:t>
            </a:r>
            <a:r>
              <a:rPr lang="uk-UA" sz="2000" b="1" smtClean="0">
                <a:solidFill>
                  <a:srgbClr val="C00000"/>
                </a:solidFill>
                <a:latin typeface="Times New Roman" pitchFamily="18" charset="0"/>
              </a:rPr>
              <a:t> </a:t>
            </a:r>
            <a:r>
              <a:rPr lang="uk-UA" sz="2000" b="1" i="1" smtClean="0">
                <a:solidFill>
                  <a:srgbClr val="C00000"/>
                </a:solidFill>
                <a:latin typeface="Times New Roman" pitchFamily="18" charset="0"/>
              </a:rPr>
              <a:t>біфуркації</a:t>
            </a:r>
            <a:r>
              <a:rPr lang="uk-UA" sz="2000" smtClean="0">
                <a:solidFill>
                  <a:srgbClr val="C00000"/>
                </a:solidFill>
                <a:latin typeface="Times New Roman" pitchFamily="18" charset="0"/>
              </a:rPr>
              <a:t> </a:t>
            </a:r>
            <a:r>
              <a:rPr lang="uk-UA" sz="2000" smtClean="0">
                <a:latin typeface="Times New Roman" pitchFamily="18" charset="0"/>
              </a:rPr>
              <a:t>(від франц. </a:t>
            </a:r>
            <a:r>
              <a:rPr lang="uk-UA" sz="2000" b="1" i="1" smtClean="0">
                <a:latin typeface="Times New Roman" pitchFamily="18" charset="0"/>
              </a:rPr>
              <a:t>la bifurcation </a:t>
            </a:r>
            <a:r>
              <a:rPr lang="uk-UA" sz="2000" i="1" smtClean="0">
                <a:latin typeface="Times New Roman" pitchFamily="18" charset="0"/>
              </a:rPr>
              <a:t>–</a:t>
            </a:r>
            <a:r>
              <a:rPr lang="uk-UA" sz="2000" smtClean="0">
                <a:latin typeface="Times New Roman" pitchFamily="18" charset="0"/>
              </a:rPr>
              <a:t> розгалуження, вилка), оскільки в еволюції системи саме в цих місцях раптово з'являється можливість вибору і система починає еволюціонувати в тому або іншому новому напрямі. </a:t>
            </a:r>
            <a:r>
              <a:rPr lang="uk-UA" sz="2000" i="1" smtClean="0">
                <a:latin typeface="Times New Roman" pitchFamily="18" charset="0"/>
              </a:rPr>
              <a:t>У </a:t>
            </a:r>
            <a:r>
              <a:rPr lang="uk-UA" sz="2000" b="1" i="1" smtClean="0">
                <a:latin typeface="Times New Roman" pitchFamily="18" charset="0"/>
              </a:rPr>
              <a:t>фізичному сенсі точкам біфуркації відповідають точки нестійкості, у яких система різко змінює характер поведінки, в ній несподівано виникають нові форми впорядкованості</a:t>
            </a:r>
            <a:r>
              <a:rPr lang="uk-UA" sz="2000" i="1" smtClean="0">
                <a:latin typeface="Times New Roman" pitchFamily="18" charset="0"/>
              </a:rPr>
              <a:t>.</a:t>
            </a:r>
            <a:endParaRPr lang="uk-UA" sz="2000" smtClean="0">
              <a:latin typeface="Times New Roman" pitchFamily="18" charset="0"/>
            </a:endParaRPr>
          </a:p>
          <a:p>
            <a:pPr algn="just" eaLnBrk="1" hangingPunct="1">
              <a:lnSpc>
                <a:spcPct val="80000"/>
              </a:lnSpc>
            </a:pPr>
            <a:r>
              <a:rPr lang="uk-UA" sz="2000" smtClean="0">
                <a:latin typeface="Times New Roman" pitchFamily="18" charset="0"/>
              </a:rPr>
              <a:t>В математичному значенні </a:t>
            </a:r>
            <a:r>
              <a:rPr lang="uk-UA" sz="2000" b="1" i="1" smtClean="0">
                <a:solidFill>
                  <a:srgbClr val="C00000"/>
                </a:solidFill>
                <a:latin typeface="Times New Roman" pitchFamily="18" charset="0"/>
              </a:rPr>
              <a:t>точки біфуркації відзначають якісні зміни розв'язку рівняння,</a:t>
            </a:r>
            <a:r>
              <a:rPr lang="uk-UA" sz="2000" b="1" smtClean="0">
                <a:solidFill>
                  <a:srgbClr val="C00000"/>
                </a:solidFill>
                <a:latin typeface="Times New Roman" pitchFamily="18" charset="0"/>
              </a:rPr>
              <a:t> </a:t>
            </a:r>
            <a:r>
              <a:rPr lang="uk-UA" sz="2000" b="1" i="1" smtClean="0">
                <a:solidFill>
                  <a:srgbClr val="C00000"/>
                </a:solidFill>
                <a:latin typeface="Times New Roman" pitchFamily="18" charset="0"/>
              </a:rPr>
              <a:t>яке описує складну систему, при зміні параметра рівняння.</a:t>
            </a:r>
            <a:r>
              <a:rPr lang="uk-UA" sz="2000" i="1" smtClean="0">
                <a:solidFill>
                  <a:srgbClr val="C00000"/>
                </a:solidFill>
                <a:latin typeface="Times New Roman" pitchFamily="18" charset="0"/>
              </a:rPr>
              <a:t> </a:t>
            </a:r>
            <a:r>
              <a:rPr lang="uk-UA" sz="2000" smtClean="0">
                <a:latin typeface="Times New Roman" pitchFamily="18" charset="0"/>
              </a:rPr>
              <a:t>З точки біфуркації виходять декілька (дві або більше) стійких або нестійких гілок розв'язків. </a:t>
            </a:r>
            <a:r>
              <a:rPr lang="uk-UA" sz="2000" b="1" i="1" smtClean="0">
                <a:solidFill>
                  <a:srgbClr val="C00000"/>
                </a:solidFill>
                <a:latin typeface="Times New Roman" pitchFamily="18" charset="0"/>
              </a:rPr>
              <a:t>Подання будь-якої характеристичної властивості розв'язків як функції біфуркаційного параметра утворює біфуркаційну діаграму.</a:t>
            </a:r>
            <a:endParaRPr lang="en-US" sz="2000" b="1" i="1" smtClean="0">
              <a:solidFill>
                <a:srgbClr val="C00000"/>
              </a:solidFill>
              <a:latin typeface="Times New Roman" pitchFamily="18" charset="0"/>
            </a:endParaRPr>
          </a:p>
          <a:p>
            <a:pPr algn="just" eaLnBrk="1" hangingPunct="1">
              <a:lnSpc>
                <a:spcPct val="80000"/>
              </a:lnSpc>
            </a:pPr>
            <a:r>
              <a:rPr lang="uk-UA" sz="2000" smtClean="0">
                <a:latin typeface="Times New Roman" pitchFamily="18" charset="0"/>
              </a:rPr>
              <a:t>Оскільки типів атракторів досить небагато, обмежена і кількість різновидів біфуркацій; відповідно їх можна класифікувати топологічно, як і атрактори. </a:t>
            </a:r>
            <a:endParaRPr lang="ru-RU" sz="2000" smtClean="0">
              <a:latin typeface="Times New Roman" pitchFamily="18" charset="0"/>
            </a:endParaRPr>
          </a:p>
        </p:txBody>
      </p:sp>
      <p:sp>
        <p:nvSpPr>
          <p:cNvPr id="154628"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4629" name="Номер слайда 4"/>
          <p:cNvSpPr>
            <a:spLocks noGrp="1"/>
          </p:cNvSpPr>
          <p:nvPr>
            <p:ph type="sldNum" sz="quarter" idx="12"/>
          </p:nvPr>
        </p:nvSpPr>
        <p:spPr>
          <a:noFill/>
        </p:spPr>
        <p:txBody>
          <a:bodyPr/>
          <a:lstStyle/>
          <a:p>
            <a:fld id="{A56211CD-6A7B-4974-A522-2831E55081E6}" type="slidenum">
              <a:rPr lang="ru-RU" smtClean="0"/>
              <a:pPr/>
              <a:t>47</a:t>
            </a:fld>
            <a:endParaRPr lang="ru-RU"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Заголовок 1"/>
          <p:cNvSpPr>
            <a:spLocks noGrp="1"/>
          </p:cNvSpPr>
          <p:nvPr>
            <p:ph type="title"/>
          </p:nvPr>
        </p:nvSpPr>
        <p:spPr>
          <a:xfrm>
            <a:off x="522288" y="0"/>
            <a:ext cx="8229600" cy="1143000"/>
          </a:xfrm>
        </p:spPr>
        <p:txBody>
          <a:bodyPr/>
          <a:lstStyle/>
          <a:p>
            <a:r>
              <a:rPr lang="uk-UA" b="1" i="1" dirty="0" smtClean="0">
                <a:latin typeface="Arial" pitchFamily="34" charset="0"/>
                <a:cs typeface="Arial" pitchFamily="34" charset="0"/>
              </a:rPr>
              <a:t>ТЕОРІЯ КАТАСТРОФ </a:t>
            </a:r>
            <a:endParaRPr lang="ru-RU" b="1" i="1" dirty="0" smtClean="0">
              <a:latin typeface="Arial" pitchFamily="34" charset="0"/>
              <a:cs typeface="Arial" pitchFamily="34" charset="0"/>
            </a:endParaRPr>
          </a:p>
        </p:txBody>
      </p:sp>
      <p:sp>
        <p:nvSpPr>
          <p:cNvPr id="155651" name="Содержимое 2"/>
          <p:cNvSpPr>
            <a:spLocks noGrp="1"/>
          </p:cNvSpPr>
          <p:nvPr>
            <p:ph idx="1"/>
          </p:nvPr>
        </p:nvSpPr>
        <p:spPr>
          <a:xfrm>
            <a:off x="341313" y="1042988"/>
            <a:ext cx="8326437" cy="5122316"/>
          </a:xfrm>
        </p:spPr>
        <p:txBody>
          <a:bodyPr>
            <a:normAutofit/>
          </a:bodyPr>
          <a:lstStyle/>
          <a:p>
            <a:pPr algn="just"/>
            <a:r>
              <a:rPr lang="uk-UA" sz="1600" dirty="0" smtClean="0">
                <a:latin typeface="Times New Roman" pitchFamily="18" charset="0"/>
                <a:cs typeface="Times New Roman" pitchFamily="18" charset="0"/>
              </a:rPr>
              <a:t>Виникнення дисипативних структур у природі носить </a:t>
            </a:r>
            <a:r>
              <a:rPr lang="uk-UA" sz="1600" dirty="0" err="1" smtClean="0">
                <a:latin typeface="Times New Roman" pitchFamily="18" charset="0"/>
                <a:cs typeface="Times New Roman" pitchFamily="18" charset="0"/>
              </a:rPr>
              <a:t>пороговий</a:t>
            </a:r>
            <a:r>
              <a:rPr lang="uk-UA" sz="1600" dirty="0" smtClean="0">
                <a:latin typeface="Times New Roman" pitchFamily="18" charset="0"/>
                <a:cs typeface="Times New Roman" pitchFamily="18" charset="0"/>
              </a:rPr>
              <a:t> характер. </a:t>
            </a:r>
            <a:r>
              <a:rPr lang="uk-UA" sz="1600" dirty="0" err="1" smtClean="0">
                <a:latin typeface="Times New Roman" pitchFamily="18" charset="0"/>
                <a:cs typeface="Times New Roman" pitchFamily="18" charset="0"/>
              </a:rPr>
              <a:t>Нерівноважна</a:t>
            </a:r>
            <a:r>
              <a:rPr lang="uk-UA" sz="1600" dirty="0" smtClean="0">
                <a:latin typeface="Times New Roman" pitchFamily="18" charset="0"/>
                <a:cs typeface="Times New Roman" pitchFamily="18" charset="0"/>
              </a:rPr>
              <a:t> термодинаміка, що розглянута нижче, пов'язала цей </a:t>
            </a:r>
            <a:r>
              <a:rPr lang="uk-UA" sz="1600" dirty="0" err="1" smtClean="0">
                <a:latin typeface="Times New Roman" pitchFamily="18" charset="0"/>
                <a:cs typeface="Times New Roman" pitchFamily="18" charset="0"/>
              </a:rPr>
              <a:t>пороговий</a:t>
            </a:r>
            <a:r>
              <a:rPr lang="uk-UA" sz="1600" dirty="0" smtClean="0">
                <a:latin typeface="Times New Roman" pitchFamily="18" charset="0"/>
                <a:cs typeface="Times New Roman" pitchFamily="18" charset="0"/>
              </a:rPr>
              <a:t> характер з нестійкістю, показавши, що нова структура завжди є результатом розкриття нестійкості в результаті флуктуації. Втрата системою стійкості називається </a:t>
            </a:r>
            <a:r>
              <a:rPr lang="uk-UA" sz="1600" b="1" i="1" dirty="0" smtClean="0">
                <a:solidFill>
                  <a:srgbClr val="C00000"/>
                </a:solidFill>
                <a:latin typeface="Times New Roman" pitchFamily="18" charset="0"/>
                <a:cs typeface="Times New Roman" pitchFamily="18" charset="0"/>
              </a:rPr>
              <a:t>катастрофою</a:t>
            </a:r>
            <a:r>
              <a:rPr lang="uk-UA" sz="1600" dirty="0" smtClean="0">
                <a:latin typeface="Times New Roman" pitchFamily="18" charset="0"/>
                <a:cs typeface="Times New Roman" pitchFamily="18" charset="0"/>
              </a:rPr>
              <a:t>. Точніше - </a:t>
            </a:r>
            <a:r>
              <a:rPr lang="uk-UA" sz="1600" b="1" i="1" dirty="0" smtClean="0">
                <a:solidFill>
                  <a:srgbClr val="C00000"/>
                </a:solidFill>
                <a:latin typeface="Times New Roman" pitchFamily="18" charset="0"/>
                <a:cs typeface="Times New Roman" pitchFamily="18" charset="0"/>
              </a:rPr>
              <a:t>це стрибкоподібна зміна, що виникає при плавній зміні зовнішніх умов. </a:t>
            </a:r>
            <a:endParaRPr lang="ru-RU" sz="1600" b="1" i="1" dirty="0" smtClean="0">
              <a:solidFill>
                <a:srgbClr val="C00000"/>
              </a:solidFill>
              <a:latin typeface="Times New Roman" pitchFamily="18" charset="0"/>
              <a:cs typeface="Times New Roman" pitchFamily="18" charset="0"/>
            </a:endParaRPr>
          </a:p>
          <a:p>
            <a:pPr algn="just"/>
            <a:r>
              <a:rPr lang="uk-UA" sz="1600" dirty="0" smtClean="0">
                <a:latin typeface="Times New Roman" pitchFamily="18" charset="0"/>
                <a:cs typeface="Times New Roman" pitchFamily="18" charset="0"/>
              </a:rPr>
              <a:t>З математичної точки зору нестійкість і </a:t>
            </a:r>
            <a:r>
              <a:rPr lang="uk-UA" sz="1600" dirty="0" err="1" smtClean="0">
                <a:latin typeface="Times New Roman" pitchFamily="18" charset="0"/>
                <a:cs typeface="Times New Roman" pitchFamily="18" charset="0"/>
              </a:rPr>
              <a:t>пороговий</a:t>
            </a:r>
            <a:r>
              <a:rPr lang="uk-UA" sz="1600" dirty="0" smtClean="0">
                <a:latin typeface="Times New Roman" pitchFamily="18" charset="0"/>
                <a:cs typeface="Times New Roman" pitchFamily="18" charset="0"/>
              </a:rPr>
              <a:t> характер самоорганізації пов'язані з </a:t>
            </a:r>
            <a:r>
              <a:rPr lang="uk-UA" sz="1600" dirty="0" err="1" smtClean="0">
                <a:latin typeface="Times New Roman" pitchFamily="18" charset="0"/>
                <a:cs typeface="Times New Roman" pitchFamily="18" charset="0"/>
              </a:rPr>
              <a:t>нелінійністю</a:t>
            </a:r>
            <a:r>
              <a:rPr lang="uk-UA" sz="1600" dirty="0" smtClean="0">
                <a:latin typeface="Times New Roman" pitchFamily="18" charset="0"/>
                <a:cs typeface="Times New Roman" pitchFamily="18" charset="0"/>
              </a:rPr>
              <a:t> рівнянь, що описують систему. Для лінійних рівнянь існує один стаціонарний розв'язок, для нелінійних декілька. Таким чином, </a:t>
            </a:r>
            <a:r>
              <a:rPr lang="uk-UA" sz="1600" dirty="0" err="1" smtClean="0">
                <a:latin typeface="Times New Roman" pitchFamily="18" charset="0"/>
                <a:cs typeface="Times New Roman" pitchFamily="18" charset="0"/>
              </a:rPr>
              <a:t>пороговий</a:t>
            </a:r>
            <a:r>
              <a:rPr lang="uk-UA" sz="1600" dirty="0" smtClean="0">
                <a:latin typeface="Times New Roman" pitchFamily="18" charset="0"/>
                <a:cs typeface="Times New Roman" pitchFamily="18" charset="0"/>
              </a:rPr>
              <a:t> характер самоорганізації пов'язаний з переходом з одного стаціонарного стану у інший. Математична теорія, що аналізує поведінку нелінійних динамічних систем при зміні їх параметрів, називається </a:t>
            </a:r>
            <a:r>
              <a:rPr lang="uk-UA" sz="1600" b="1" i="1" dirty="0" smtClean="0">
                <a:solidFill>
                  <a:srgbClr val="C00000"/>
                </a:solidFill>
                <a:latin typeface="Times New Roman" pitchFamily="18" charset="0"/>
                <a:cs typeface="Times New Roman" pitchFamily="18" charset="0"/>
              </a:rPr>
              <a:t>теорією катастроф. </a:t>
            </a:r>
            <a:endParaRPr lang="ru-RU" sz="1600" b="1" i="1" dirty="0" smtClean="0">
              <a:solidFill>
                <a:srgbClr val="C00000"/>
              </a:solidFill>
              <a:latin typeface="Times New Roman" pitchFamily="18" charset="0"/>
              <a:cs typeface="Times New Roman" pitchFamily="18" charset="0"/>
            </a:endParaRPr>
          </a:p>
          <a:p>
            <a:pPr algn="just"/>
            <a:r>
              <a:rPr lang="uk-UA" sz="1600" dirty="0" smtClean="0">
                <a:latin typeface="Times New Roman" pitchFamily="18" charset="0"/>
                <a:cs typeface="Times New Roman" pitchFamily="18" charset="0"/>
              </a:rPr>
              <a:t>Основою теорії катастроф є нова область математики - </a:t>
            </a:r>
            <a:r>
              <a:rPr lang="uk-UA" sz="1600" b="1" i="1" dirty="0" smtClean="0">
                <a:solidFill>
                  <a:srgbClr val="C00000"/>
                </a:solidFill>
                <a:latin typeface="Times New Roman" pitchFamily="18" charset="0"/>
                <a:cs typeface="Times New Roman" pitchFamily="18" charset="0"/>
              </a:rPr>
              <a:t>теорія особливостей гладких відображень</a:t>
            </a:r>
            <a:r>
              <a:rPr lang="uk-UA" sz="1600" b="1" dirty="0" smtClean="0">
                <a:solidFill>
                  <a:srgbClr val="C00000"/>
                </a:solidFill>
                <a:latin typeface="Times New Roman" pitchFamily="18" charset="0"/>
                <a:cs typeface="Times New Roman" pitchFamily="18" charset="0"/>
              </a:rPr>
              <a:t>.</a:t>
            </a:r>
            <a:r>
              <a:rPr lang="uk-UA" sz="1600" dirty="0" smtClean="0">
                <a:latin typeface="Times New Roman" pitchFamily="18" charset="0"/>
                <a:cs typeface="Times New Roman" pitchFamily="18" charset="0"/>
              </a:rPr>
              <a:t> Вона започаткована американським математиком </a:t>
            </a:r>
            <a:r>
              <a:rPr lang="uk-UA" sz="1600" b="1" i="1" dirty="0" smtClean="0">
                <a:latin typeface="Times New Roman" pitchFamily="18" charset="0"/>
                <a:cs typeface="Times New Roman" pitchFamily="18" charset="0"/>
              </a:rPr>
              <a:t>Г. </a:t>
            </a:r>
            <a:r>
              <a:rPr lang="uk-UA" sz="1600" b="1" i="1" dirty="0" err="1" smtClean="0">
                <a:latin typeface="Times New Roman" pitchFamily="18" charset="0"/>
                <a:cs typeface="Times New Roman" pitchFamily="18" charset="0"/>
              </a:rPr>
              <a:t>Уїтні</a:t>
            </a:r>
            <a:r>
              <a:rPr lang="uk-UA" sz="1600" b="1" i="1" dirty="0" smtClean="0">
                <a:latin typeface="Times New Roman" pitchFamily="18" charset="0"/>
                <a:cs typeface="Times New Roman" pitchFamily="18" charset="0"/>
              </a:rPr>
              <a:t> у 1955 р. </a:t>
            </a:r>
            <a:r>
              <a:rPr lang="uk-UA" sz="1600" dirty="0" smtClean="0">
                <a:latin typeface="Times New Roman" pitchFamily="18" charset="0"/>
                <a:cs typeface="Times New Roman" pitchFamily="18" charset="0"/>
              </a:rPr>
              <a:t>Після праць </a:t>
            </a:r>
            <a:r>
              <a:rPr lang="uk-UA" sz="1600" b="1" i="1" dirty="0" smtClean="0">
                <a:latin typeface="Times New Roman" pitchFamily="18" charset="0"/>
                <a:cs typeface="Times New Roman" pitchFamily="18" charset="0"/>
              </a:rPr>
              <a:t>Р.Тома</a:t>
            </a:r>
            <a:r>
              <a:rPr lang="uk-UA" sz="1600" dirty="0" smtClean="0">
                <a:latin typeface="Times New Roman" pitchFamily="18" charset="0"/>
                <a:cs typeface="Times New Roman" pitchFamily="18" charset="0"/>
              </a:rPr>
              <a:t> почався інтенсивний розвиток як самої теорії катастроф, так і її численних додатків.</a:t>
            </a:r>
          </a:p>
          <a:p>
            <a:pPr algn="just"/>
            <a:r>
              <a:rPr lang="uk-UA" sz="1600" b="1" i="1" dirty="0" smtClean="0">
                <a:solidFill>
                  <a:srgbClr val="C00000"/>
                </a:solidFill>
                <a:latin typeface="Times New Roman" pitchFamily="18" charset="0"/>
                <a:cs typeface="Times New Roman" pitchFamily="18" charset="0"/>
              </a:rPr>
              <a:t>Елементарна теорія катастроф фактично є узагальненням задач на мінімум і максимум в математичному аналізі</a:t>
            </a:r>
            <a:r>
              <a:rPr lang="uk-UA" sz="1600" b="1" dirty="0" smtClean="0">
                <a:solidFill>
                  <a:srgbClr val="C00000"/>
                </a:solidFill>
                <a:latin typeface="Times New Roman" pitchFamily="18" charset="0"/>
                <a:cs typeface="Times New Roman" pitchFamily="18" charset="0"/>
              </a:rPr>
              <a:t>. </a:t>
            </a:r>
            <a:r>
              <a:rPr lang="uk-UA" sz="1600" dirty="0" smtClean="0">
                <a:latin typeface="Times New Roman" pitchFamily="18" charset="0"/>
                <a:cs typeface="Times New Roman" pitchFamily="18" charset="0"/>
              </a:rPr>
              <a:t>Для функції однієї змінної її поведінка визначається критичними точками – максимумами і мінімумами. Ці точки відповідають рівності нулю першої похідної функції при другій похідній, що є відмінною від нуля (так звані </a:t>
            </a:r>
            <a:r>
              <a:rPr lang="uk-UA" sz="1600" i="1" dirty="0" err="1" smtClean="0">
                <a:latin typeface="Times New Roman" pitchFamily="18" charset="0"/>
                <a:cs typeface="Times New Roman" pitchFamily="18" charset="0"/>
              </a:rPr>
              <a:t>невироджені</a:t>
            </a:r>
            <a:r>
              <a:rPr lang="uk-UA" sz="1600" i="1" dirty="0" smtClean="0">
                <a:latin typeface="Times New Roman" pitchFamily="18" charset="0"/>
                <a:cs typeface="Times New Roman" pitchFamily="18" charset="0"/>
              </a:rPr>
              <a:t> критичні точки</a:t>
            </a:r>
            <a:r>
              <a:rPr lang="uk-UA" sz="1600"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endParaRPr lang="ru-RU" dirty="0" smtClean="0"/>
          </a:p>
        </p:txBody>
      </p:sp>
      <p:sp>
        <p:nvSpPr>
          <p:cNvPr id="155652"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5653" name="Номер слайда 4"/>
          <p:cNvSpPr>
            <a:spLocks noGrp="1"/>
          </p:cNvSpPr>
          <p:nvPr>
            <p:ph type="sldNum" sz="quarter" idx="12"/>
          </p:nvPr>
        </p:nvSpPr>
        <p:spPr>
          <a:noFill/>
        </p:spPr>
        <p:txBody>
          <a:bodyPr/>
          <a:lstStyle/>
          <a:p>
            <a:fld id="{0676E0C5-0155-4B2A-9857-21AC0756773B}" type="slidenum">
              <a:rPr lang="ru-RU" smtClean="0"/>
              <a:pPr/>
              <a:t>48</a:t>
            </a:fld>
            <a:endParaRPr lang="ru-RU"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Заголовок 1"/>
          <p:cNvSpPr>
            <a:spLocks noGrp="1"/>
          </p:cNvSpPr>
          <p:nvPr>
            <p:ph type="title"/>
          </p:nvPr>
        </p:nvSpPr>
        <p:spPr>
          <a:xfrm>
            <a:off x="431800" y="0"/>
            <a:ext cx="8229600" cy="1143000"/>
          </a:xfrm>
        </p:spPr>
        <p:txBody>
          <a:bodyPr/>
          <a:lstStyle/>
          <a:p>
            <a:r>
              <a:rPr lang="uk-UA" b="1" i="1" dirty="0" smtClean="0">
                <a:latin typeface="Arial" pitchFamily="34" charset="0"/>
                <a:cs typeface="Arial" pitchFamily="34" charset="0"/>
              </a:rPr>
              <a:t>КЛАСІФІКАЦІЯ КАТАСТРОФ</a:t>
            </a:r>
            <a:endParaRPr lang="ru-RU" b="1" i="1" dirty="0" smtClean="0">
              <a:latin typeface="Arial" pitchFamily="34" charset="0"/>
              <a:cs typeface="Arial" pitchFamily="34" charset="0"/>
            </a:endParaRPr>
          </a:p>
        </p:txBody>
      </p:sp>
      <p:sp>
        <p:nvSpPr>
          <p:cNvPr id="156675" name="Содержимое 2"/>
          <p:cNvSpPr>
            <a:spLocks noGrp="1"/>
          </p:cNvSpPr>
          <p:nvPr>
            <p:ph idx="1"/>
          </p:nvPr>
        </p:nvSpPr>
        <p:spPr>
          <a:xfrm>
            <a:off x="7092950" y="2168525"/>
            <a:ext cx="1593850" cy="3957638"/>
          </a:xfrm>
        </p:spPr>
        <p:txBody>
          <a:bodyPr/>
          <a:lstStyle/>
          <a:p>
            <a:endParaRPr lang="ru-RU" smtClean="0"/>
          </a:p>
        </p:txBody>
      </p:sp>
      <p:pic>
        <p:nvPicPr>
          <p:cNvPr id="156676" name="Picture 3"/>
          <p:cNvPicPr>
            <a:picLocks noChangeAspect="1" noChangeArrowheads="1"/>
          </p:cNvPicPr>
          <p:nvPr/>
        </p:nvPicPr>
        <p:blipFill>
          <a:blip r:embed="rId2" cstate="print"/>
          <a:srcRect/>
          <a:stretch>
            <a:fillRect/>
          </a:stretch>
        </p:blipFill>
        <p:spPr bwMode="auto">
          <a:xfrm>
            <a:off x="611188" y="2124075"/>
            <a:ext cx="8101012" cy="4319588"/>
          </a:xfrm>
          <a:prstGeom prst="rect">
            <a:avLst/>
          </a:prstGeom>
          <a:noFill/>
          <a:ln w="9525">
            <a:noFill/>
            <a:miter lim="800000"/>
            <a:headEnd/>
            <a:tailEnd/>
          </a:ln>
        </p:spPr>
      </p:pic>
      <p:sp>
        <p:nvSpPr>
          <p:cNvPr id="156677"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6678" name="Прямоугольник 6"/>
          <p:cNvSpPr>
            <a:spLocks noChangeArrowheads="1"/>
          </p:cNvSpPr>
          <p:nvPr/>
        </p:nvSpPr>
        <p:spPr bwMode="auto">
          <a:xfrm>
            <a:off x="522288" y="954088"/>
            <a:ext cx="8189912" cy="1169987"/>
          </a:xfrm>
          <a:prstGeom prst="rect">
            <a:avLst/>
          </a:prstGeom>
          <a:noFill/>
          <a:ln w="9525">
            <a:noFill/>
            <a:miter lim="800000"/>
            <a:headEnd/>
            <a:tailEnd/>
          </a:ln>
        </p:spPr>
        <p:txBody>
          <a:bodyPr>
            <a:spAutoFit/>
          </a:bodyPr>
          <a:lstStyle/>
          <a:p>
            <a:pPr algn="just"/>
            <a:r>
              <a:rPr lang="uk-UA" sz="1400">
                <a:latin typeface="Times New Roman" pitchFamily="18" charset="0"/>
                <a:cs typeface="Times New Roman" pitchFamily="18" charset="0"/>
              </a:rPr>
              <a:t>З’ясувалося, що </a:t>
            </a:r>
            <a:r>
              <a:rPr lang="uk-UA" sz="1400" b="1" i="1">
                <a:solidFill>
                  <a:srgbClr val="C00000"/>
                </a:solidFill>
                <a:latin typeface="Times New Roman" pitchFamily="18" charset="0"/>
                <a:cs typeface="Times New Roman" pitchFamily="18" charset="0"/>
              </a:rPr>
              <a:t>для однієї або двох змінних і числа керуючих параметрів, що не перевищує п’яти, є сім типів елементарних катастроф</a:t>
            </a:r>
            <a:r>
              <a:rPr lang="uk-UA" sz="1400" b="1">
                <a:solidFill>
                  <a:srgbClr val="C00000"/>
                </a:solidFill>
                <a:latin typeface="Times New Roman" pitchFamily="18" charset="0"/>
                <a:cs typeface="Times New Roman" pitchFamily="18" charset="0"/>
              </a:rPr>
              <a:t>. </a:t>
            </a:r>
            <a:r>
              <a:rPr lang="uk-UA" sz="1400">
                <a:latin typeface="Times New Roman" pitchFamily="18" charset="0"/>
                <a:cs typeface="Times New Roman" pitchFamily="18" charset="0"/>
              </a:rPr>
              <a:t>Для кожного типу катастроф розглядається поверхня, що залежить від </a:t>
            </a:r>
            <a:r>
              <a:rPr lang="uk-UA" sz="1400" i="1">
                <a:latin typeface="Times New Roman" pitchFamily="18" charset="0"/>
                <a:cs typeface="Times New Roman" pitchFamily="18" charset="0"/>
              </a:rPr>
              <a:t>n</a:t>
            </a:r>
            <a:r>
              <a:rPr lang="uk-UA" sz="1400" i="1" baseline="-25000">
                <a:latin typeface="Times New Roman" pitchFamily="18" charset="0"/>
                <a:cs typeface="Times New Roman" pitchFamily="18" charset="0"/>
              </a:rPr>
              <a:t>i</a:t>
            </a:r>
            <a:r>
              <a:rPr lang="uk-UA" sz="1400">
                <a:latin typeface="Times New Roman" pitchFamily="18" charset="0"/>
                <a:cs typeface="Times New Roman" pitchFamily="18" charset="0"/>
              </a:rPr>
              <a:t> змінних стану і </a:t>
            </a:r>
            <a:r>
              <a:rPr lang="uk-UA" sz="1400" i="1">
                <a:latin typeface="Times New Roman" pitchFamily="18" charset="0"/>
                <a:cs typeface="Times New Roman" pitchFamily="18" charset="0"/>
              </a:rPr>
              <a:t>n</a:t>
            </a:r>
            <a:r>
              <a:rPr lang="uk-UA" sz="1400" i="1" baseline="-25000">
                <a:latin typeface="Times New Roman" pitchFamily="18" charset="0"/>
                <a:cs typeface="Times New Roman" pitchFamily="18" charset="0"/>
                <a:sym typeface="Symbol" pitchFamily="18" charset="2"/>
              </a:rPr>
              <a:t></a:t>
            </a:r>
            <a:r>
              <a:rPr lang="uk-UA" sz="1400" i="1" baseline="-25000">
                <a:latin typeface="Times New Roman" pitchFamily="18" charset="0"/>
                <a:cs typeface="Times New Roman" pitchFamily="18" charset="0"/>
              </a:rPr>
              <a:t> </a:t>
            </a:r>
            <a:r>
              <a:rPr lang="uk-UA" sz="1400">
                <a:latin typeface="Times New Roman" pitchFamily="18" charset="0"/>
                <a:cs typeface="Times New Roman" pitchFamily="18" charset="0"/>
              </a:rPr>
              <a:t>керуючих параметрів в просторі </a:t>
            </a:r>
            <a:r>
              <a:rPr lang="uk-UA" sz="1400" i="1">
                <a:latin typeface="Times New Roman" pitchFamily="18" charset="0"/>
                <a:cs typeface="Times New Roman" pitchFamily="18" charset="0"/>
              </a:rPr>
              <a:t>n</a:t>
            </a:r>
            <a:r>
              <a:rPr lang="uk-UA" sz="1400" i="1" baseline="-25000">
                <a:latin typeface="Times New Roman" pitchFamily="18" charset="0"/>
                <a:cs typeface="Times New Roman" pitchFamily="18" charset="0"/>
              </a:rPr>
              <a:t>i</a:t>
            </a:r>
            <a:r>
              <a:rPr lang="uk-UA" sz="1400" i="1">
                <a:latin typeface="Times New Roman" pitchFamily="18" charset="0"/>
                <a:cs typeface="Times New Roman" pitchFamily="18" charset="0"/>
              </a:rPr>
              <a:t>+n</a:t>
            </a:r>
            <a:r>
              <a:rPr lang="uk-UA" sz="1400" i="1" baseline="-25000">
                <a:latin typeface="Times New Roman" pitchFamily="18" charset="0"/>
                <a:cs typeface="Times New Roman" pitchFamily="18" charset="0"/>
              </a:rPr>
              <a:t>a</a:t>
            </a:r>
            <a:r>
              <a:rPr lang="uk-UA" sz="1400">
                <a:latin typeface="Times New Roman" pitchFamily="18" charset="0"/>
                <a:cs typeface="Times New Roman" pitchFamily="18" charset="0"/>
              </a:rPr>
              <a:t> вимірювань. Поверхня найпростішої катастрофи з однією змінною стану і одним керуючим параметром має вигляд складки на тканині і називається </a:t>
            </a:r>
            <a:r>
              <a:rPr lang="uk-UA" sz="1400" b="1" i="1">
                <a:solidFill>
                  <a:srgbClr val="C00000"/>
                </a:solidFill>
                <a:latin typeface="Times New Roman" pitchFamily="18" charset="0"/>
                <a:cs typeface="Times New Roman" pitchFamily="18" charset="0"/>
              </a:rPr>
              <a:t>катастрофою складки</a:t>
            </a:r>
            <a:r>
              <a:rPr lang="uk-UA" sz="1400" b="1">
                <a:solidFill>
                  <a:srgbClr val="C00000"/>
                </a:solidFill>
                <a:latin typeface="Times New Roman" pitchFamily="18" charset="0"/>
                <a:cs typeface="Times New Roman" pitchFamily="18" charset="0"/>
              </a:rPr>
              <a:t>.</a:t>
            </a:r>
            <a:endParaRPr lang="ru-RU" sz="1400" b="1">
              <a:solidFill>
                <a:srgbClr val="C00000"/>
              </a:solidFill>
              <a:latin typeface="Times New Roman" pitchFamily="18" charset="0"/>
              <a:cs typeface="Times New Roman" pitchFamily="18" charset="0"/>
            </a:endParaRPr>
          </a:p>
        </p:txBody>
      </p:sp>
      <p:sp>
        <p:nvSpPr>
          <p:cNvPr id="7" name="Содержимое 2"/>
          <p:cNvSpPr txBox="1">
            <a:spLocks/>
          </p:cNvSpPr>
          <p:nvPr/>
        </p:nvSpPr>
        <p:spPr bwMode="auto">
          <a:xfrm>
            <a:off x="881063" y="3924300"/>
            <a:ext cx="1935162" cy="360363"/>
          </a:xfrm>
          <a:prstGeom prst="rect">
            <a:avLst/>
          </a:prstGeom>
          <a:solidFill>
            <a:schemeClr val="accent1">
              <a:lumMod val="40000"/>
              <a:lumOff val="60000"/>
            </a:schemeClr>
          </a:solidFill>
          <a:ln w="9525">
            <a:noFill/>
            <a:miter lim="800000"/>
            <a:headEnd/>
            <a:tailEnd/>
          </a:ln>
        </p:spPr>
        <p:txBody>
          <a:bodyPr/>
          <a:lstStyle/>
          <a:p>
            <a:pPr algn="just" eaLnBrk="0" hangingPunct="0">
              <a:spcBef>
                <a:spcPct val="20000"/>
              </a:spcBef>
              <a:defRPr/>
            </a:pPr>
            <a:r>
              <a:rPr lang="uk-UA" kern="0" dirty="0">
                <a:latin typeface="+mn-lt"/>
                <a:cs typeface="Times New Roman" pitchFamily="18" charset="0"/>
              </a:rPr>
              <a:t>Ластівчин хвіст</a:t>
            </a:r>
          </a:p>
        </p:txBody>
      </p:sp>
      <p:sp>
        <p:nvSpPr>
          <p:cNvPr id="8" name="Содержимое 2"/>
          <p:cNvSpPr txBox="1">
            <a:spLocks/>
          </p:cNvSpPr>
          <p:nvPr/>
        </p:nvSpPr>
        <p:spPr bwMode="auto">
          <a:xfrm>
            <a:off x="881063" y="5724525"/>
            <a:ext cx="900112" cy="360363"/>
          </a:xfrm>
          <a:prstGeom prst="rect">
            <a:avLst/>
          </a:prstGeom>
          <a:solidFill>
            <a:schemeClr val="accent1">
              <a:lumMod val="40000"/>
              <a:lumOff val="60000"/>
            </a:schemeClr>
          </a:solidFill>
          <a:ln w="9525">
            <a:noFill/>
            <a:miter lim="800000"/>
            <a:headEnd/>
            <a:tailEnd/>
          </a:ln>
        </p:spPr>
        <p:txBody>
          <a:bodyPr/>
          <a:lstStyle/>
          <a:p>
            <a:pPr algn="just" eaLnBrk="0" hangingPunct="0">
              <a:spcBef>
                <a:spcPct val="20000"/>
              </a:spcBef>
              <a:defRPr/>
            </a:pPr>
            <a:r>
              <a:rPr lang="uk-UA" kern="0" dirty="0">
                <a:latin typeface="+mn-lt"/>
                <a:cs typeface="Times New Roman" pitchFamily="18" charset="0"/>
              </a:rPr>
              <a:t>Вігвам</a:t>
            </a:r>
          </a:p>
        </p:txBody>
      </p:sp>
      <p:sp>
        <p:nvSpPr>
          <p:cNvPr id="9" name="Содержимое 2"/>
          <p:cNvSpPr txBox="1">
            <a:spLocks/>
          </p:cNvSpPr>
          <p:nvPr/>
        </p:nvSpPr>
        <p:spPr bwMode="auto">
          <a:xfrm>
            <a:off x="881063" y="3024188"/>
            <a:ext cx="900112" cy="360362"/>
          </a:xfrm>
          <a:prstGeom prst="rect">
            <a:avLst/>
          </a:prstGeom>
          <a:solidFill>
            <a:schemeClr val="accent1">
              <a:lumMod val="40000"/>
              <a:lumOff val="60000"/>
            </a:schemeClr>
          </a:solidFill>
          <a:ln w="9525">
            <a:noFill/>
            <a:miter lim="800000"/>
            <a:headEnd/>
            <a:tailEnd/>
          </a:ln>
        </p:spPr>
        <p:txBody>
          <a:bodyPr/>
          <a:lstStyle/>
          <a:p>
            <a:pPr algn="just" eaLnBrk="0" hangingPunct="0">
              <a:spcBef>
                <a:spcPct val="20000"/>
              </a:spcBef>
              <a:defRPr/>
            </a:pPr>
            <a:r>
              <a:rPr lang="uk-UA" kern="0" dirty="0">
                <a:latin typeface="+mn-lt"/>
                <a:cs typeface="Times New Roman" pitchFamily="18" charset="0"/>
              </a:rPr>
              <a:t>Збірка</a:t>
            </a:r>
          </a:p>
        </p:txBody>
      </p:sp>
      <p:sp>
        <p:nvSpPr>
          <p:cNvPr id="10" name="Содержимое 2"/>
          <p:cNvSpPr txBox="1">
            <a:spLocks/>
          </p:cNvSpPr>
          <p:nvPr/>
        </p:nvSpPr>
        <p:spPr bwMode="auto">
          <a:xfrm>
            <a:off x="881063" y="4824413"/>
            <a:ext cx="1169987" cy="360362"/>
          </a:xfrm>
          <a:prstGeom prst="rect">
            <a:avLst/>
          </a:prstGeom>
          <a:solidFill>
            <a:schemeClr val="accent1">
              <a:lumMod val="40000"/>
              <a:lumOff val="60000"/>
            </a:schemeClr>
          </a:solidFill>
          <a:ln w="9525">
            <a:noFill/>
            <a:miter lim="800000"/>
            <a:headEnd/>
            <a:tailEnd/>
          </a:ln>
        </p:spPr>
        <p:txBody>
          <a:bodyPr/>
          <a:lstStyle/>
          <a:p>
            <a:pPr algn="just" eaLnBrk="0" hangingPunct="0">
              <a:spcBef>
                <a:spcPct val="20000"/>
              </a:spcBef>
              <a:defRPr/>
            </a:pPr>
            <a:r>
              <a:rPr lang="uk-UA" kern="0" dirty="0">
                <a:latin typeface="+mn-lt"/>
                <a:cs typeface="Times New Roman" pitchFamily="18" charset="0"/>
              </a:rPr>
              <a:t>Метелик</a:t>
            </a:r>
          </a:p>
        </p:txBody>
      </p:sp>
      <p:sp>
        <p:nvSpPr>
          <p:cNvPr id="156683" name="Номер слайда 10"/>
          <p:cNvSpPr>
            <a:spLocks noGrp="1"/>
          </p:cNvSpPr>
          <p:nvPr>
            <p:ph type="sldNum" sz="quarter" idx="12"/>
          </p:nvPr>
        </p:nvSpPr>
        <p:spPr>
          <a:xfrm>
            <a:off x="6732588" y="6381750"/>
            <a:ext cx="2133600" cy="476250"/>
          </a:xfrm>
          <a:noFill/>
        </p:spPr>
        <p:txBody>
          <a:bodyPr/>
          <a:lstStyle/>
          <a:p>
            <a:fld id="{6524EF7B-146C-4E0E-B5DC-EBCADDCACC0B}" type="slidenum">
              <a:rPr lang="ru-RU" smtClean="0"/>
              <a:pPr/>
              <a:t>49</a:t>
            </a:fld>
            <a:endParaRPr lang="ru-RU"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522288" y="0"/>
            <a:ext cx="8229600" cy="1143000"/>
          </a:xfrm>
        </p:spPr>
        <p:txBody>
          <a:bodyPr>
            <a:normAutofit/>
          </a:bodyPr>
          <a:lstStyle/>
          <a:p>
            <a:pPr eaLnBrk="1" hangingPunct="1"/>
            <a:r>
              <a:rPr lang="uk-UA" sz="4000" b="1" i="1" dirty="0" smtClean="0">
                <a:latin typeface="Arial" pitchFamily="34" charset="0"/>
                <a:cs typeface="Arial" pitchFamily="34" charset="0"/>
              </a:rPr>
              <a:t>КРИЗА ФІЗИКИ 1895-1905 рр</a:t>
            </a:r>
            <a:r>
              <a:rPr lang="uk-UA" sz="4000" b="1" dirty="0" smtClean="0">
                <a:latin typeface="Arial" pitchFamily="34" charset="0"/>
                <a:cs typeface="Arial" pitchFamily="34" charset="0"/>
              </a:rPr>
              <a:t>.</a:t>
            </a:r>
            <a:endParaRPr lang="ru-RU" sz="4000" b="1" dirty="0" smtClean="0">
              <a:latin typeface="Arial" pitchFamily="34" charset="0"/>
              <a:cs typeface="Arial" pitchFamily="34" charset="0"/>
            </a:endParaRPr>
          </a:p>
        </p:txBody>
      </p:sp>
      <p:pic>
        <p:nvPicPr>
          <p:cNvPr id="120835" name="Picture 4" descr="Безымянный"/>
          <p:cNvPicPr>
            <a:picLocks noChangeAspect="1" noChangeArrowheads="1"/>
          </p:cNvPicPr>
          <p:nvPr/>
        </p:nvPicPr>
        <p:blipFill>
          <a:blip r:embed="rId2" cstate="print"/>
          <a:srcRect/>
          <a:stretch>
            <a:fillRect/>
          </a:stretch>
        </p:blipFill>
        <p:spPr bwMode="auto">
          <a:xfrm>
            <a:off x="522288" y="998538"/>
            <a:ext cx="1709737" cy="2251075"/>
          </a:xfrm>
          <a:prstGeom prst="rect">
            <a:avLst/>
          </a:prstGeom>
          <a:noFill/>
          <a:ln w="9525">
            <a:noFill/>
            <a:miter lim="800000"/>
            <a:headEnd/>
            <a:tailEnd/>
          </a:ln>
        </p:spPr>
      </p:pic>
      <p:pic>
        <p:nvPicPr>
          <p:cNvPr id="120836" name="Picture 5" descr="Безымянный21"/>
          <p:cNvPicPr>
            <a:picLocks noChangeAspect="1" noChangeArrowheads="1"/>
          </p:cNvPicPr>
          <p:nvPr/>
        </p:nvPicPr>
        <p:blipFill>
          <a:blip r:embed="rId3" cstate="print"/>
          <a:srcRect/>
          <a:stretch>
            <a:fillRect/>
          </a:stretch>
        </p:blipFill>
        <p:spPr bwMode="auto">
          <a:xfrm>
            <a:off x="4122738" y="998538"/>
            <a:ext cx="2789237" cy="1609725"/>
          </a:xfrm>
          <a:prstGeom prst="rect">
            <a:avLst/>
          </a:prstGeom>
          <a:noFill/>
          <a:ln w="9525">
            <a:noFill/>
            <a:miter lim="800000"/>
            <a:headEnd/>
            <a:tailEnd/>
          </a:ln>
        </p:spPr>
      </p:pic>
      <p:pic>
        <p:nvPicPr>
          <p:cNvPr id="120837" name="Picture 6" descr="Безымянный22"/>
          <p:cNvPicPr>
            <a:picLocks noChangeAspect="1" noChangeArrowheads="1"/>
          </p:cNvPicPr>
          <p:nvPr/>
        </p:nvPicPr>
        <p:blipFill>
          <a:blip r:embed="rId4" cstate="print"/>
          <a:srcRect/>
          <a:stretch>
            <a:fillRect/>
          </a:stretch>
        </p:blipFill>
        <p:spPr bwMode="auto">
          <a:xfrm>
            <a:off x="7002463" y="998538"/>
            <a:ext cx="1719262" cy="2251075"/>
          </a:xfrm>
          <a:prstGeom prst="rect">
            <a:avLst/>
          </a:prstGeom>
          <a:noFill/>
          <a:ln w="9525">
            <a:noFill/>
            <a:miter lim="800000"/>
            <a:headEnd/>
            <a:tailEnd/>
          </a:ln>
        </p:spPr>
      </p:pic>
      <p:pic>
        <p:nvPicPr>
          <p:cNvPr id="120838" name="Picture 7" descr="Безымянный23"/>
          <p:cNvPicPr>
            <a:picLocks noChangeAspect="1" noChangeArrowheads="1"/>
          </p:cNvPicPr>
          <p:nvPr/>
        </p:nvPicPr>
        <p:blipFill>
          <a:blip r:embed="rId5" cstate="print"/>
          <a:srcRect/>
          <a:stretch>
            <a:fillRect/>
          </a:stretch>
        </p:blipFill>
        <p:spPr bwMode="auto">
          <a:xfrm>
            <a:off x="657225" y="3833813"/>
            <a:ext cx="2025650" cy="1935162"/>
          </a:xfrm>
          <a:prstGeom prst="rect">
            <a:avLst/>
          </a:prstGeom>
          <a:noFill/>
          <a:ln w="9525">
            <a:noFill/>
            <a:miter lim="800000"/>
            <a:headEnd/>
            <a:tailEnd/>
          </a:ln>
        </p:spPr>
      </p:pic>
      <p:pic>
        <p:nvPicPr>
          <p:cNvPr id="120839" name="Picture 8" descr="Безымянный27"/>
          <p:cNvPicPr>
            <a:picLocks noChangeAspect="1" noChangeArrowheads="1"/>
          </p:cNvPicPr>
          <p:nvPr/>
        </p:nvPicPr>
        <p:blipFill>
          <a:blip r:embed="rId6" cstate="print"/>
          <a:srcRect/>
          <a:stretch>
            <a:fillRect/>
          </a:stretch>
        </p:blipFill>
        <p:spPr bwMode="auto">
          <a:xfrm>
            <a:off x="6507163" y="3833813"/>
            <a:ext cx="2025650" cy="1935162"/>
          </a:xfrm>
          <a:prstGeom prst="rect">
            <a:avLst/>
          </a:prstGeom>
          <a:noFill/>
          <a:ln w="9525">
            <a:noFill/>
            <a:miter lim="800000"/>
            <a:headEnd/>
            <a:tailEnd/>
          </a:ln>
        </p:spPr>
      </p:pic>
      <p:pic>
        <p:nvPicPr>
          <p:cNvPr id="120840" name="Picture 9" descr="Безымянный24"/>
          <p:cNvPicPr>
            <a:picLocks noChangeAspect="1" noChangeArrowheads="1"/>
          </p:cNvPicPr>
          <p:nvPr/>
        </p:nvPicPr>
        <p:blipFill>
          <a:blip r:embed="rId7" cstate="print"/>
          <a:srcRect/>
          <a:stretch>
            <a:fillRect/>
          </a:stretch>
        </p:blipFill>
        <p:spPr bwMode="auto">
          <a:xfrm>
            <a:off x="2771775" y="3833813"/>
            <a:ext cx="1935163" cy="1935162"/>
          </a:xfrm>
          <a:prstGeom prst="rect">
            <a:avLst/>
          </a:prstGeom>
          <a:noFill/>
          <a:ln w="9525">
            <a:noFill/>
            <a:miter lim="800000"/>
            <a:headEnd/>
            <a:tailEnd/>
          </a:ln>
        </p:spPr>
      </p:pic>
      <p:sp>
        <p:nvSpPr>
          <p:cNvPr id="120841" name="Text Box 10"/>
          <p:cNvSpPr txBox="1">
            <a:spLocks noChangeArrowheads="1"/>
          </p:cNvSpPr>
          <p:nvPr/>
        </p:nvSpPr>
        <p:spPr bwMode="auto">
          <a:xfrm>
            <a:off x="657225" y="3338513"/>
            <a:ext cx="1574800" cy="336550"/>
          </a:xfrm>
          <a:prstGeom prst="rect">
            <a:avLst/>
          </a:prstGeom>
          <a:noFill/>
          <a:ln w="9525">
            <a:noFill/>
            <a:miter lim="800000"/>
            <a:headEnd/>
            <a:tailEnd/>
          </a:ln>
        </p:spPr>
        <p:txBody>
          <a:bodyPr>
            <a:spAutoFit/>
          </a:bodyPr>
          <a:lstStyle/>
          <a:p>
            <a:pPr>
              <a:spcBef>
                <a:spcPct val="50000"/>
              </a:spcBef>
            </a:pPr>
            <a:r>
              <a:rPr lang="uk-UA" sz="1600" b="1">
                <a:latin typeface="Times New Roman" pitchFamily="18" charset="0"/>
              </a:rPr>
              <a:t>Фотоефект</a:t>
            </a:r>
            <a:endParaRPr lang="ru-RU" sz="1600" b="1">
              <a:latin typeface="Times New Roman" pitchFamily="18" charset="0"/>
            </a:endParaRPr>
          </a:p>
        </p:txBody>
      </p:sp>
      <p:pic>
        <p:nvPicPr>
          <p:cNvPr id="120842" name="Picture 11" descr="Безымянный20"/>
          <p:cNvPicPr>
            <a:picLocks noChangeAspect="1" noChangeArrowheads="1"/>
          </p:cNvPicPr>
          <p:nvPr/>
        </p:nvPicPr>
        <p:blipFill>
          <a:blip r:embed="rId8" cstate="print"/>
          <a:srcRect/>
          <a:stretch>
            <a:fillRect/>
          </a:stretch>
        </p:blipFill>
        <p:spPr bwMode="auto">
          <a:xfrm>
            <a:off x="2322513" y="998538"/>
            <a:ext cx="1709737" cy="2251075"/>
          </a:xfrm>
          <a:prstGeom prst="rect">
            <a:avLst/>
          </a:prstGeom>
          <a:noFill/>
          <a:ln w="9525">
            <a:noFill/>
            <a:miter lim="800000"/>
            <a:headEnd/>
            <a:tailEnd/>
          </a:ln>
        </p:spPr>
      </p:pic>
      <p:pic>
        <p:nvPicPr>
          <p:cNvPr id="120843" name="Picture 12" descr="Безымянный26"/>
          <p:cNvPicPr>
            <a:picLocks noChangeAspect="1" noChangeArrowheads="1"/>
          </p:cNvPicPr>
          <p:nvPr/>
        </p:nvPicPr>
        <p:blipFill>
          <a:blip r:embed="rId9" cstate="print"/>
          <a:srcRect/>
          <a:stretch>
            <a:fillRect/>
          </a:stretch>
        </p:blipFill>
        <p:spPr bwMode="auto">
          <a:xfrm>
            <a:off x="4751388" y="3833813"/>
            <a:ext cx="1658937" cy="2206625"/>
          </a:xfrm>
          <a:prstGeom prst="rect">
            <a:avLst/>
          </a:prstGeom>
          <a:noFill/>
          <a:ln w="9525">
            <a:noFill/>
            <a:miter lim="800000"/>
            <a:headEnd/>
            <a:tailEnd/>
          </a:ln>
        </p:spPr>
      </p:pic>
      <p:sp>
        <p:nvSpPr>
          <p:cNvPr id="120844" name="Text Box 13"/>
          <p:cNvSpPr txBox="1">
            <a:spLocks noChangeArrowheads="1"/>
          </p:cNvSpPr>
          <p:nvPr/>
        </p:nvSpPr>
        <p:spPr bwMode="auto">
          <a:xfrm>
            <a:off x="7092950" y="3203575"/>
            <a:ext cx="1574800" cy="581025"/>
          </a:xfrm>
          <a:prstGeom prst="rect">
            <a:avLst/>
          </a:prstGeom>
          <a:noFill/>
          <a:ln w="9525">
            <a:noFill/>
            <a:miter lim="800000"/>
            <a:headEnd/>
            <a:tailEnd/>
          </a:ln>
        </p:spPr>
        <p:txBody>
          <a:bodyPr>
            <a:spAutoFit/>
          </a:bodyPr>
          <a:lstStyle/>
          <a:p>
            <a:pPr algn="ctr">
              <a:spcBef>
                <a:spcPct val="50000"/>
              </a:spcBef>
            </a:pPr>
            <a:r>
              <a:rPr lang="uk-UA" sz="1600" b="1">
                <a:latin typeface="Times New Roman" pitchFamily="18" charset="0"/>
              </a:rPr>
              <a:t>Модель атома Бора</a:t>
            </a:r>
            <a:endParaRPr lang="ru-RU" sz="1600" b="1">
              <a:latin typeface="Times New Roman" pitchFamily="18" charset="0"/>
            </a:endParaRPr>
          </a:p>
        </p:txBody>
      </p:sp>
      <p:sp>
        <p:nvSpPr>
          <p:cNvPr id="120845" name="Text Box 14"/>
          <p:cNvSpPr txBox="1">
            <a:spLocks noChangeArrowheads="1"/>
          </p:cNvSpPr>
          <p:nvPr/>
        </p:nvSpPr>
        <p:spPr bwMode="auto">
          <a:xfrm>
            <a:off x="2322513" y="3249613"/>
            <a:ext cx="1979612" cy="581025"/>
          </a:xfrm>
          <a:prstGeom prst="rect">
            <a:avLst/>
          </a:prstGeom>
          <a:noFill/>
          <a:ln w="9525">
            <a:noFill/>
            <a:miter lim="800000"/>
            <a:headEnd/>
            <a:tailEnd/>
          </a:ln>
        </p:spPr>
        <p:txBody>
          <a:bodyPr>
            <a:spAutoFit/>
          </a:bodyPr>
          <a:lstStyle/>
          <a:p>
            <a:pPr algn="ctr">
              <a:spcBef>
                <a:spcPct val="50000"/>
              </a:spcBef>
            </a:pPr>
            <a:r>
              <a:rPr lang="uk-UA" sz="1600" b="1">
                <a:latin typeface="Times New Roman" pitchFamily="18" charset="0"/>
              </a:rPr>
              <a:t>Теплове випромінювання</a:t>
            </a:r>
            <a:endParaRPr lang="ru-RU" sz="1600" b="1">
              <a:latin typeface="Times New Roman" pitchFamily="18" charset="0"/>
            </a:endParaRPr>
          </a:p>
        </p:txBody>
      </p:sp>
      <p:sp>
        <p:nvSpPr>
          <p:cNvPr id="120846" name="Text Box 15"/>
          <p:cNvSpPr txBox="1">
            <a:spLocks noChangeArrowheads="1"/>
          </p:cNvSpPr>
          <p:nvPr/>
        </p:nvSpPr>
        <p:spPr bwMode="auto">
          <a:xfrm>
            <a:off x="4751388" y="3114675"/>
            <a:ext cx="1574800" cy="581025"/>
          </a:xfrm>
          <a:prstGeom prst="rect">
            <a:avLst/>
          </a:prstGeom>
          <a:noFill/>
          <a:ln w="9525">
            <a:noFill/>
            <a:miter lim="800000"/>
            <a:headEnd/>
            <a:tailEnd/>
          </a:ln>
        </p:spPr>
        <p:txBody>
          <a:bodyPr>
            <a:spAutoFit/>
          </a:bodyPr>
          <a:lstStyle/>
          <a:p>
            <a:pPr algn="ctr">
              <a:spcBef>
                <a:spcPct val="50000"/>
              </a:spcBef>
            </a:pPr>
            <a:r>
              <a:rPr lang="uk-UA" sz="1600" b="1">
                <a:latin typeface="Times New Roman" pitchFamily="18" charset="0"/>
              </a:rPr>
              <a:t>Досліди Резерфорда</a:t>
            </a:r>
            <a:endParaRPr lang="ru-RU" sz="1600" b="1">
              <a:latin typeface="Times New Roman" pitchFamily="18" charset="0"/>
            </a:endParaRPr>
          </a:p>
        </p:txBody>
      </p:sp>
      <p:sp>
        <p:nvSpPr>
          <p:cNvPr id="120847" name="Text Box 16"/>
          <p:cNvSpPr txBox="1">
            <a:spLocks noChangeArrowheads="1"/>
          </p:cNvSpPr>
          <p:nvPr/>
        </p:nvSpPr>
        <p:spPr bwMode="auto">
          <a:xfrm>
            <a:off x="611188" y="5903913"/>
            <a:ext cx="1935162" cy="581025"/>
          </a:xfrm>
          <a:prstGeom prst="rect">
            <a:avLst/>
          </a:prstGeom>
          <a:noFill/>
          <a:ln w="9525">
            <a:noFill/>
            <a:miter lim="800000"/>
            <a:headEnd/>
            <a:tailEnd/>
          </a:ln>
        </p:spPr>
        <p:txBody>
          <a:bodyPr>
            <a:spAutoFit/>
          </a:bodyPr>
          <a:lstStyle/>
          <a:p>
            <a:pPr algn="ctr">
              <a:spcBef>
                <a:spcPct val="50000"/>
              </a:spcBef>
            </a:pPr>
            <a:r>
              <a:rPr lang="uk-UA" sz="1600" b="1">
                <a:latin typeface="Times New Roman" pitchFamily="18" charset="0"/>
              </a:rPr>
              <a:t>Спектри випромінювання</a:t>
            </a:r>
            <a:endParaRPr lang="ru-RU" sz="1600" b="1">
              <a:latin typeface="Times New Roman" pitchFamily="18" charset="0"/>
            </a:endParaRPr>
          </a:p>
        </p:txBody>
      </p:sp>
      <p:sp>
        <p:nvSpPr>
          <p:cNvPr id="120848" name="Text Box 17"/>
          <p:cNvSpPr txBox="1">
            <a:spLocks noChangeArrowheads="1"/>
          </p:cNvSpPr>
          <p:nvPr/>
        </p:nvSpPr>
        <p:spPr bwMode="auto">
          <a:xfrm>
            <a:off x="2771775" y="5859463"/>
            <a:ext cx="1754188" cy="825500"/>
          </a:xfrm>
          <a:prstGeom prst="rect">
            <a:avLst/>
          </a:prstGeom>
          <a:noFill/>
          <a:ln w="9525">
            <a:noFill/>
            <a:miter lim="800000"/>
            <a:headEnd/>
            <a:tailEnd/>
          </a:ln>
        </p:spPr>
        <p:txBody>
          <a:bodyPr>
            <a:spAutoFit/>
          </a:bodyPr>
          <a:lstStyle/>
          <a:p>
            <a:pPr algn="ctr">
              <a:spcBef>
                <a:spcPct val="50000"/>
              </a:spcBef>
            </a:pPr>
            <a:r>
              <a:rPr lang="uk-UA" sz="1600" b="1">
                <a:latin typeface="Times New Roman" pitchFamily="18" charset="0"/>
              </a:rPr>
              <a:t>Корпускулярно- хвильовий дуалізм</a:t>
            </a:r>
          </a:p>
        </p:txBody>
      </p:sp>
      <p:sp>
        <p:nvSpPr>
          <p:cNvPr id="120849" name="Text Box 18"/>
          <p:cNvSpPr txBox="1">
            <a:spLocks noChangeArrowheads="1"/>
          </p:cNvSpPr>
          <p:nvPr/>
        </p:nvSpPr>
        <p:spPr bwMode="auto">
          <a:xfrm>
            <a:off x="4841875" y="5994400"/>
            <a:ext cx="1574800" cy="581025"/>
          </a:xfrm>
          <a:prstGeom prst="rect">
            <a:avLst/>
          </a:prstGeom>
          <a:noFill/>
          <a:ln w="9525">
            <a:noFill/>
            <a:miter lim="800000"/>
            <a:headEnd/>
            <a:tailEnd/>
          </a:ln>
        </p:spPr>
        <p:txBody>
          <a:bodyPr>
            <a:spAutoFit/>
          </a:bodyPr>
          <a:lstStyle/>
          <a:p>
            <a:pPr algn="ctr">
              <a:spcBef>
                <a:spcPct val="50000"/>
              </a:spcBef>
            </a:pPr>
            <a:r>
              <a:rPr lang="uk-UA" sz="1600" b="1">
                <a:latin typeface="Times New Roman" pitchFamily="18" charset="0"/>
              </a:rPr>
              <a:t>Хвильова функція</a:t>
            </a:r>
            <a:endParaRPr lang="ru-RU" sz="1600" b="1">
              <a:latin typeface="Times New Roman" pitchFamily="18" charset="0"/>
            </a:endParaRPr>
          </a:p>
        </p:txBody>
      </p:sp>
      <p:sp>
        <p:nvSpPr>
          <p:cNvPr id="120850" name="Text Box 19"/>
          <p:cNvSpPr txBox="1">
            <a:spLocks noChangeArrowheads="1"/>
          </p:cNvSpPr>
          <p:nvPr/>
        </p:nvSpPr>
        <p:spPr bwMode="auto">
          <a:xfrm>
            <a:off x="6732588" y="5994400"/>
            <a:ext cx="1709737" cy="336550"/>
          </a:xfrm>
          <a:prstGeom prst="rect">
            <a:avLst/>
          </a:prstGeom>
          <a:noFill/>
          <a:ln w="9525">
            <a:noFill/>
            <a:miter lim="800000"/>
            <a:headEnd/>
            <a:tailEnd/>
          </a:ln>
        </p:spPr>
        <p:txBody>
          <a:bodyPr>
            <a:spAutoFit/>
          </a:bodyPr>
          <a:lstStyle/>
          <a:p>
            <a:pPr>
              <a:spcBef>
                <a:spcPct val="50000"/>
              </a:spcBef>
            </a:pPr>
            <a:r>
              <a:rPr lang="uk-UA" sz="1600" b="1">
                <a:latin typeface="Times New Roman" pitchFamily="18" charset="0"/>
              </a:rPr>
              <a:t>Радіоактивність</a:t>
            </a:r>
            <a:endParaRPr lang="ru-RU" sz="1600" b="1">
              <a:latin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Заголовок 1"/>
          <p:cNvSpPr>
            <a:spLocks noGrp="1"/>
          </p:cNvSpPr>
          <p:nvPr>
            <p:ph type="title"/>
          </p:nvPr>
        </p:nvSpPr>
        <p:spPr>
          <a:xfrm>
            <a:off x="431800" y="-127000"/>
            <a:ext cx="8229600" cy="1143000"/>
          </a:xfrm>
        </p:spPr>
        <p:txBody>
          <a:bodyPr/>
          <a:lstStyle/>
          <a:p>
            <a:r>
              <a:rPr lang="uk-UA" b="1" i="1" dirty="0" smtClean="0">
                <a:latin typeface="Arial" pitchFamily="34" charset="0"/>
                <a:cs typeface="Arial" pitchFamily="34" charset="0"/>
              </a:rPr>
              <a:t>ТЕОРІЯ БІФУРКАЦІЙ</a:t>
            </a:r>
            <a:endParaRPr lang="ru-RU" b="1" dirty="0" smtClean="0">
              <a:latin typeface="Arial" pitchFamily="34" charset="0"/>
              <a:cs typeface="Arial" pitchFamily="34" charset="0"/>
            </a:endParaRPr>
          </a:p>
        </p:txBody>
      </p:sp>
      <p:sp>
        <p:nvSpPr>
          <p:cNvPr id="157699" name="Содержимое 2"/>
          <p:cNvSpPr>
            <a:spLocks noGrp="1"/>
          </p:cNvSpPr>
          <p:nvPr>
            <p:ph idx="1"/>
          </p:nvPr>
        </p:nvSpPr>
        <p:spPr>
          <a:xfrm>
            <a:off x="2592388" y="1042988"/>
            <a:ext cx="6156076" cy="5266332"/>
          </a:xfrm>
        </p:spPr>
        <p:txBody>
          <a:bodyPr>
            <a:normAutofit/>
          </a:bodyPr>
          <a:lstStyle/>
          <a:p>
            <a:pPr marL="0" indent="0" algn="just"/>
            <a:r>
              <a:rPr lang="uk-UA" sz="1600" dirty="0" smtClean="0">
                <a:latin typeface="Times New Roman" pitchFamily="18" charset="0"/>
                <a:cs typeface="Times New Roman" pitchFamily="18" charset="0"/>
              </a:rPr>
              <a:t>Стан фізичної системи, що описується потенціалом </a:t>
            </a:r>
            <a:r>
              <a:rPr lang="uk-UA" sz="1600" i="1" dirty="0" smtClean="0">
                <a:latin typeface="Times New Roman" pitchFamily="18" charset="0"/>
                <a:cs typeface="Times New Roman" pitchFamily="18" charset="0"/>
              </a:rPr>
              <a:t>U</a:t>
            </a:r>
            <a:r>
              <a:rPr lang="uk-UA" sz="1600" dirty="0" smtClean="0">
                <a:latin typeface="Times New Roman" pitchFamily="18" charset="0"/>
                <a:cs typeface="Times New Roman" pitchFamily="18" charset="0"/>
              </a:rPr>
              <a:t>(</a:t>
            </a:r>
            <a:r>
              <a:rPr lang="uk-UA" sz="1600" i="1" dirty="0" err="1" smtClean="0">
                <a:latin typeface="Times New Roman" pitchFamily="18" charset="0"/>
                <a:cs typeface="Times New Roman" pitchFamily="18" charset="0"/>
              </a:rPr>
              <a:t>x</a:t>
            </a:r>
            <a:r>
              <a:rPr lang="uk-UA" sz="1600" i="1" baseline="-25000" dirty="0" err="1" smtClean="0">
                <a:latin typeface="Times New Roman" pitchFamily="18" charset="0"/>
                <a:cs typeface="Times New Roman" pitchFamily="18" charset="0"/>
              </a:rPr>
              <a:t>i</a:t>
            </a:r>
            <a:r>
              <a:rPr lang="uk-UA" sz="1600" i="1" dirty="0" smtClean="0">
                <a:latin typeface="Times New Roman" pitchFamily="18" charset="0"/>
                <a:cs typeface="Times New Roman" pitchFamily="18" charset="0"/>
              </a:rPr>
              <a:t>,с</a:t>
            </a:r>
            <a:r>
              <a:rPr lang="uk-UA" sz="1600" i="1" baseline="-25000" dirty="0" smtClean="0">
                <a:latin typeface="Times New Roman" pitchFamily="18" charset="0"/>
                <a:cs typeface="Times New Roman" pitchFamily="18" charset="0"/>
                <a:sym typeface="Symbol" pitchFamily="18" charset="2"/>
              </a:rPr>
              <a:t></a:t>
            </a:r>
            <a:r>
              <a:rPr lang="uk-UA" sz="1600" dirty="0" smtClean="0">
                <a:latin typeface="Times New Roman" pitchFamily="18" charset="0"/>
                <a:cs typeface="Times New Roman" pitchFamily="18" charset="0"/>
              </a:rPr>
              <a:t>)</a:t>
            </a:r>
            <a:r>
              <a:rPr lang="uk-UA" sz="1600" i="1" dirty="0" smtClean="0">
                <a:latin typeface="Times New Roman" pitchFamily="18" charset="0"/>
                <a:cs typeface="Times New Roman" pitchFamily="18" charset="0"/>
              </a:rPr>
              <a:t>,</a:t>
            </a:r>
            <a:r>
              <a:rPr lang="uk-UA" sz="1600" dirty="0" smtClean="0">
                <a:latin typeface="Times New Roman" pitchFamily="18" charset="0"/>
                <a:cs typeface="Times New Roman" pitchFamily="18" charset="0"/>
              </a:rPr>
              <a:t> задається точкою (</a:t>
            </a:r>
            <a:r>
              <a:rPr lang="uk-UA" sz="1600" i="1" dirty="0" err="1" smtClean="0">
                <a:latin typeface="Times New Roman" pitchFamily="18" charset="0"/>
                <a:cs typeface="Times New Roman" pitchFamily="18" charset="0"/>
              </a:rPr>
              <a:t>x</a:t>
            </a:r>
            <a:r>
              <a:rPr lang="uk-UA" sz="1600" i="1" baseline="-25000" dirty="0" err="1" smtClean="0">
                <a:latin typeface="Times New Roman" pitchFamily="18" charset="0"/>
                <a:cs typeface="Times New Roman" pitchFamily="18" charset="0"/>
              </a:rPr>
              <a:t>i</a:t>
            </a:r>
            <a:r>
              <a:rPr lang="uk-UA" sz="1600" dirty="0" smtClean="0">
                <a:latin typeface="Times New Roman" pitchFamily="18" charset="0"/>
                <a:cs typeface="Times New Roman" pitchFamily="18" charset="0"/>
              </a:rPr>
              <a:t>), в якій потенціал має мінімум. Зміна зовнішніх умов приводить до зміни керуючих параметрів з часом, що, у свою чергу, впливає на вигляд потенціальної функції </a:t>
            </a:r>
            <a:r>
              <a:rPr lang="uk-UA" sz="1600" i="1" dirty="0" smtClean="0">
                <a:latin typeface="Times New Roman" pitchFamily="18" charset="0"/>
                <a:cs typeface="Times New Roman" pitchFamily="18" charset="0"/>
              </a:rPr>
              <a:t>U</a:t>
            </a:r>
            <a:r>
              <a:rPr lang="uk-UA" sz="1600" dirty="0" smtClean="0">
                <a:latin typeface="Times New Roman" pitchFamily="18" charset="0"/>
                <a:cs typeface="Times New Roman" pitchFamily="18" charset="0"/>
              </a:rPr>
              <a:t>(</a:t>
            </a:r>
            <a:r>
              <a:rPr lang="uk-UA" sz="1600" i="1" dirty="0" err="1" smtClean="0">
                <a:latin typeface="Times New Roman" pitchFamily="18" charset="0"/>
                <a:cs typeface="Times New Roman" pitchFamily="18" charset="0"/>
              </a:rPr>
              <a:t>x</a:t>
            </a:r>
            <a:r>
              <a:rPr lang="uk-UA" sz="1600" i="1" baseline="-25000" dirty="0" err="1" smtClean="0">
                <a:latin typeface="Times New Roman" pitchFamily="18" charset="0"/>
                <a:cs typeface="Times New Roman" pitchFamily="18" charset="0"/>
              </a:rPr>
              <a:t>i</a:t>
            </a:r>
            <a:r>
              <a:rPr lang="uk-UA" sz="1600" i="1" dirty="0" smtClean="0">
                <a:latin typeface="Times New Roman" pitchFamily="18" charset="0"/>
                <a:cs typeface="Times New Roman" pitchFamily="18" charset="0"/>
              </a:rPr>
              <a:t>,с</a:t>
            </a:r>
            <a:r>
              <a:rPr lang="uk-UA" sz="1600" i="1" baseline="-25000" dirty="0" smtClean="0">
                <a:latin typeface="Times New Roman" pitchFamily="18" charset="0"/>
                <a:cs typeface="Times New Roman" pitchFamily="18" charset="0"/>
                <a:sym typeface="Symbol" pitchFamily="18" charset="2"/>
              </a:rPr>
              <a:t></a:t>
            </a:r>
            <a:r>
              <a:rPr lang="uk-UA" sz="1600" dirty="0" smtClean="0">
                <a:latin typeface="Times New Roman" pitchFamily="18" charset="0"/>
                <a:cs typeface="Times New Roman" pitchFamily="18" charset="0"/>
              </a:rPr>
              <a:t>). Глобальний мінімум, що раніше визначав стан системи, може стати метастабільним локальним мінімумом або навіть зовсім зникнути. При цьому система повинна перестрибнути з одного локального мінімуму енергії в інший, в результаті відбувається різка зміна стану системи. Момент переходу залежить від властивостей системи і рівня флуктуацій в ній. </a:t>
            </a:r>
            <a:endParaRPr lang="ru-RU" sz="1600" dirty="0" smtClean="0">
              <a:latin typeface="Times New Roman" pitchFamily="18" charset="0"/>
              <a:cs typeface="Times New Roman" pitchFamily="18" charset="0"/>
            </a:endParaRPr>
          </a:p>
          <a:p>
            <a:pPr marL="0" indent="0" algn="just"/>
            <a:r>
              <a:rPr lang="uk-UA" sz="1600" dirty="0" smtClean="0">
                <a:latin typeface="Times New Roman" pitchFamily="18" charset="0"/>
                <a:cs typeface="Times New Roman" pitchFamily="18" charset="0"/>
              </a:rPr>
              <a:t> В реальних умовах, наприклад, при поглибленні </a:t>
            </a:r>
            <a:r>
              <a:rPr lang="uk-UA" sz="1600" dirty="0" err="1" smtClean="0">
                <a:latin typeface="Times New Roman" pitchFamily="18" charset="0"/>
                <a:cs typeface="Times New Roman" pitchFamily="18" charset="0"/>
              </a:rPr>
              <a:t>нерівноважності</a:t>
            </a:r>
            <a:r>
              <a:rPr lang="uk-UA" sz="1600" dirty="0" smtClean="0">
                <a:latin typeface="Times New Roman" pitchFamily="18" charset="0"/>
                <a:cs typeface="Times New Roman" pitchFamily="18" charset="0"/>
              </a:rPr>
              <a:t> у відкритих системах, виникає певна послідовність біфуркацій, відповідно одна структура заміняється іншою. Такі послідовності біфуркацій, маючи ряд загальних особливостей, можуть  відбуватися за різними сценаріями. </a:t>
            </a:r>
            <a:endParaRPr lang="ru-RU" sz="1600" dirty="0" smtClean="0">
              <a:latin typeface="Times New Roman" pitchFamily="18" charset="0"/>
              <a:cs typeface="Times New Roman" pitchFamily="18" charset="0"/>
            </a:endParaRPr>
          </a:p>
          <a:p>
            <a:pPr marL="0" indent="0" algn="just"/>
            <a:r>
              <a:rPr lang="uk-UA" sz="1600" dirty="0" smtClean="0">
                <a:latin typeface="Times New Roman" pitchFamily="18" charset="0"/>
                <a:cs typeface="Times New Roman" pitchFamily="18" charset="0"/>
              </a:rPr>
              <a:t>Типовим і характерним прикладом такого сценарію є розвиток турбулентності у рідині, що характеризується цілим рядом послідовних біфуркацій, які призводять до надзвичайно складного квазіперіодичного її руху. В результаті виникає </a:t>
            </a:r>
            <a:r>
              <a:rPr lang="uk-UA" sz="1600" b="1" i="1" dirty="0" smtClean="0">
                <a:latin typeface="Times New Roman" pitchFamily="18" charset="0"/>
                <a:cs typeface="Times New Roman" pitchFamily="18" charset="0"/>
              </a:rPr>
              <a:t>динамічний хаос</a:t>
            </a:r>
            <a:r>
              <a:rPr lang="ru-RU" sz="1600" b="1" dirty="0" smtClean="0">
                <a:latin typeface="Times New Roman" pitchFamily="18" charset="0"/>
                <a:cs typeface="Times New Roman" pitchFamily="18" charset="0"/>
              </a:rPr>
              <a:t> </a:t>
            </a:r>
          </a:p>
        </p:txBody>
      </p:sp>
      <p:sp>
        <p:nvSpPr>
          <p:cNvPr id="5" name="Прямоугольник 4"/>
          <p:cNvSpPr/>
          <p:nvPr/>
        </p:nvSpPr>
        <p:spPr>
          <a:xfrm>
            <a:off x="341313" y="5949950"/>
            <a:ext cx="2251075" cy="522288"/>
          </a:xfrm>
          <a:prstGeom prst="rect">
            <a:avLst/>
          </a:prstGeom>
        </p:spPr>
        <p:txBody>
          <a:bodyPr>
            <a:spAutoFit/>
          </a:bodyPr>
          <a:lstStyle/>
          <a:p>
            <a:pPr eaLnBrk="0" hangingPunct="0">
              <a:spcBef>
                <a:spcPct val="20000"/>
              </a:spcBef>
              <a:defRPr/>
            </a:pPr>
            <a:r>
              <a:rPr lang="uk-UA" sz="1400" kern="0" dirty="0">
                <a:solidFill>
                  <a:srgbClr val="000000"/>
                </a:solidFill>
                <a:latin typeface="Times New Roman" pitchFamily="18" charset="0"/>
                <a:cs typeface="Times New Roman" pitchFamily="18" charset="0"/>
              </a:rPr>
              <a:t> Зміна потенціальної функції </a:t>
            </a:r>
            <a:r>
              <a:rPr lang="en-US" sz="1400" i="1" kern="0" dirty="0">
                <a:solidFill>
                  <a:srgbClr val="000000"/>
                </a:solidFill>
                <a:latin typeface="Times New Roman" pitchFamily="18" charset="0"/>
                <a:cs typeface="Times New Roman" pitchFamily="18" charset="0"/>
              </a:rPr>
              <a:t>U</a:t>
            </a:r>
            <a:r>
              <a:rPr lang="ru-RU" sz="1400" kern="0" dirty="0">
                <a:solidFill>
                  <a:srgbClr val="000000"/>
                </a:solidFill>
                <a:latin typeface="Times New Roman" pitchFamily="18" charset="0"/>
                <a:cs typeface="Times New Roman" pitchFamily="18" charset="0"/>
              </a:rPr>
              <a:t>(</a:t>
            </a:r>
            <a:r>
              <a:rPr lang="en-US" sz="1400" i="1" kern="0" dirty="0">
                <a:solidFill>
                  <a:srgbClr val="000000"/>
                </a:solidFill>
                <a:latin typeface="Times New Roman" pitchFamily="18" charset="0"/>
                <a:cs typeface="Times New Roman" pitchFamily="18" charset="0"/>
              </a:rPr>
              <a:t>x</a:t>
            </a:r>
            <a:r>
              <a:rPr lang="en-US" sz="1400" i="1" kern="0" baseline="-25000" dirty="0">
                <a:solidFill>
                  <a:srgbClr val="000000"/>
                </a:solidFill>
                <a:latin typeface="Times New Roman" pitchFamily="18" charset="0"/>
                <a:cs typeface="Times New Roman" pitchFamily="18" charset="0"/>
              </a:rPr>
              <a:t>i</a:t>
            </a:r>
            <a:r>
              <a:rPr lang="ru-RU" sz="1400" i="1" kern="0" dirty="0">
                <a:solidFill>
                  <a:srgbClr val="000000"/>
                </a:solidFill>
                <a:latin typeface="Times New Roman" pitchFamily="18" charset="0"/>
                <a:cs typeface="Times New Roman" pitchFamily="18" charset="0"/>
              </a:rPr>
              <a:t>,</a:t>
            </a:r>
            <a:r>
              <a:rPr lang="en-US" sz="1400" i="1" kern="0" dirty="0">
                <a:solidFill>
                  <a:srgbClr val="000000"/>
                </a:solidFill>
                <a:latin typeface="Times New Roman" pitchFamily="18" charset="0"/>
                <a:cs typeface="Times New Roman" pitchFamily="18" charset="0"/>
              </a:rPr>
              <a:t>c</a:t>
            </a:r>
            <a:r>
              <a:rPr lang="uk-UA" sz="1400" i="1" kern="0" baseline="-25000" dirty="0">
                <a:solidFill>
                  <a:srgbClr val="000000"/>
                </a:solidFill>
                <a:latin typeface="Times New Roman" pitchFamily="18" charset="0"/>
                <a:cs typeface="Times New Roman" pitchFamily="18" charset="0"/>
                <a:sym typeface="Symbol"/>
              </a:rPr>
              <a:t></a:t>
            </a:r>
            <a:r>
              <a:rPr lang="ru-RU" sz="1400" kern="0" dirty="0">
                <a:solidFill>
                  <a:srgbClr val="000000"/>
                </a:solidFill>
                <a:latin typeface="Times New Roman" pitchFamily="18" charset="0"/>
                <a:cs typeface="Times New Roman" pitchFamily="18" charset="0"/>
              </a:rPr>
              <a:t>) </a:t>
            </a:r>
            <a:r>
              <a:rPr lang="ru-RU" sz="1400" i="1" kern="0" dirty="0">
                <a:solidFill>
                  <a:srgbClr val="000000"/>
                </a:solidFill>
                <a:latin typeface="Times New Roman" pitchFamily="18" charset="0"/>
                <a:cs typeface="Times New Roman" pitchFamily="18" charset="0"/>
              </a:rPr>
              <a:t> </a:t>
            </a:r>
            <a:r>
              <a:rPr lang="uk-UA" sz="1400" kern="0" dirty="0">
                <a:solidFill>
                  <a:srgbClr val="000000"/>
                </a:solidFill>
                <a:latin typeface="Times New Roman" pitchFamily="18" charset="0"/>
                <a:cs typeface="Times New Roman" pitchFamily="18" charset="0"/>
              </a:rPr>
              <a:t>з часом</a:t>
            </a:r>
            <a:endParaRPr lang="ru-RU" sz="1400" kern="0" dirty="0">
              <a:solidFill>
                <a:srgbClr val="000000"/>
              </a:solidFill>
              <a:latin typeface="Times New Roman" pitchFamily="18" charset="0"/>
              <a:cs typeface="Times New Roman" pitchFamily="18" charset="0"/>
            </a:endParaRPr>
          </a:p>
        </p:txBody>
      </p:sp>
      <p:sp>
        <p:nvSpPr>
          <p:cNvPr id="157702" name="Rectangle 4"/>
          <p:cNvSpPr>
            <a:spLocks noChangeArrowheads="1"/>
          </p:cNvSpPr>
          <p:nvPr/>
        </p:nvSpPr>
        <p:spPr bwMode="auto">
          <a:xfrm>
            <a:off x="7632700" y="6534150"/>
            <a:ext cx="1370013"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7703" name="Номер слайда 6"/>
          <p:cNvSpPr>
            <a:spLocks noGrp="1"/>
          </p:cNvSpPr>
          <p:nvPr>
            <p:ph type="sldNum" sz="quarter" idx="12"/>
          </p:nvPr>
        </p:nvSpPr>
        <p:spPr>
          <a:noFill/>
        </p:spPr>
        <p:txBody>
          <a:bodyPr/>
          <a:lstStyle/>
          <a:p>
            <a:fld id="{2CCC1231-4008-4C71-AE56-B919A1D64C79}" type="slidenum">
              <a:rPr lang="ru-RU" smtClean="0"/>
              <a:pPr/>
              <a:t>50</a:t>
            </a:fld>
            <a:endParaRPr lang="ru-RU" smtClean="0"/>
          </a:p>
        </p:txBody>
      </p:sp>
      <p:pic>
        <p:nvPicPr>
          <p:cNvPr id="157700" name="Picture 2"/>
          <p:cNvPicPr>
            <a:picLocks noChangeAspect="1" noChangeArrowheads="1"/>
          </p:cNvPicPr>
          <p:nvPr/>
        </p:nvPicPr>
        <p:blipFill>
          <a:blip r:embed="rId2" cstate="print">
            <a:lum bright="-37000"/>
          </a:blip>
          <a:srcRect/>
          <a:stretch>
            <a:fillRect/>
          </a:stretch>
        </p:blipFill>
        <p:spPr bwMode="auto">
          <a:xfrm>
            <a:off x="476250" y="998538"/>
            <a:ext cx="1851025" cy="4783137"/>
          </a:xfrm>
          <a:prstGeom prst="rect">
            <a:avLst/>
          </a:prstGeom>
          <a:solidFill>
            <a:schemeClr val="accent1"/>
          </a:solid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482600" y="116632"/>
            <a:ext cx="8229600" cy="1143000"/>
          </a:xfrm>
        </p:spPr>
        <p:txBody>
          <a:bodyPr>
            <a:normAutofit/>
          </a:bodyPr>
          <a:lstStyle/>
          <a:p>
            <a:pPr eaLnBrk="1" hangingPunct="1"/>
            <a:r>
              <a:rPr lang="uk-UA" sz="3200" b="1" i="1" dirty="0" smtClean="0">
                <a:latin typeface="Arial" pitchFamily="34" charset="0"/>
                <a:cs typeface="Arial" pitchFamily="34" charset="0"/>
              </a:rPr>
              <a:t>ТЕРМОДИНАМІКА ВІДКРИТИХ СИСТЕМ</a:t>
            </a:r>
            <a:endParaRPr lang="ru-RU" sz="3200" b="1" i="1" dirty="0" smtClean="0">
              <a:latin typeface="Arial" pitchFamily="34" charset="0"/>
              <a:cs typeface="Arial" pitchFamily="34" charset="0"/>
            </a:endParaRPr>
          </a:p>
        </p:txBody>
      </p:sp>
      <p:sp>
        <p:nvSpPr>
          <p:cNvPr id="158723" name="Rectangle 3"/>
          <p:cNvSpPr>
            <a:spLocks noGrp="1" noChangeArrowheads="1"/>
          </p:cNvSpPr>
          <p:nvPr>
            <p:ph type="body" idx="1"/>
          </p:nvPr>
        </p:nvSpPr>
        <p:spPr>
          <a:xfrm>
            <a:off x="428596" y="1285860"/>
            <a:ext cx="8229600" cy="5257800"/>
          </a:xfrm>
        </p:spPr>
        <p:txBody>
          <a:bodyPr/>
          <a:lstStyle/>
          <a:p>
            <a:pPr algn="just" eaLnBrk="1" hangingPunct="1">
              <a:lnSpc>
                <a:spcPct val="80000"/>
              </a:lnSpc>
            </a:pPr>
            <a:r>
              <a:rPr lang="uk-UA" sz="1800" dirty="0" smtClean="0">
                <a:latin typeface="Times New Roman" pitchFamily="18" charset="0"/>
              </a:rPr>
              <a:t>В класичній науці XIX ст. панувало переконання, що матерії властива тенденція до руйнування будь-якої впорядкованості, прагнення до стану рівноваги. В енергетичних термінах це означає повну неврегульованість кінцевого стану системи, або хаос. </a:t>
            </a:r>
          </a:p>
          <a:p>
            <a:pPr algn="just" eaLnBrk="1" hangingPunct="1">
              <a:lnSpc>
                <a:spcPct val="80000"/>
              </a:lnSpc>
            </a:pPr>
            <a:r>
              <a:rPr lang="uk-UA" sz="1800" b="1" i="1" dirty="0" smtClean="0">
                <a:latin typeface="Times New Roman" pitchFamily="18" charset="0"/>
              </a:rPr>
              <a:t>З точки зору класичної фізики шлях еволюції – це завжди шлях до хаосу</a:t>
            </a:r>
            <a:r>
              <a:rPr lang="uk-UA" sz="1800" dirty="0" smtClean="0">
                <a:latin typeface="Times New Roman" pitchFamily="18" charset="0"/>
              </a:rPr>
              <a:t>. </a:t>
            </a:r>
          </a:p>
          <a:p>
            <a:pPr algn="just" eaLnBrk="1" hangingPunct="1">
              <a:lnSpc>
                <a:spcPct val="80000"/>
              </a:lnSpc>
              <a:buFontTx/>
              <a:buNone/>
            </a:pPr>
            <a:r>
              <a:rPr lang="uk-UA" sz="1800" dirty="0" smtClean="0">
                <a:latin typeface="Times New Roman" pitchFamily="18" charset="0"/>
              </a:rPr>
              <a:t>	Такий погляд на речі сформувався під впливом </a:t>
            </a:r>
            <a:r>
              <a:rPr lang="uk-UA" sz="1800" i="1" dirty="0" smtClean="0">
                <a:latin typeface="Times New Roman" pitchFamily="18" charset="0"/>
              </a:rPr>
              <a:t>класичної рівноважної термодинаміки</a:t>
            </a:r>
            <a:r>
              <a:rPr lang="uk-UA" sz="1800" dirty="0" smtClean="0">
                <a:latin typeface="Times New Roman" pitchFamily="18" charset="0"/>
              </a:rPr>
              <a:t>. Вона вивчає процеси взаємоперетворення різних видів енергії у </a:t>
            </a:r>
            <a:r>
              <a:rPr lang="uk-UA" sz="1800" i="1" dirty="0" smtClean="0">
                <a:latin typeface="Times New Roman" pitchFamily="18" charset="0"/>
              </a:rPr>
              <a:t>ізольованих системах</a:t>
            </a:r>
            <a:r>
              <a:rPr lang="uk-UA" sz="1800" dirty="0" smtClean="0">
                <a:latin typeface="Times New Roman" pitchFamily="18" charset="0"/>
              </a:rPr>
              <a:t>. </a:t>
            </a:r>
          </a:p>
          <a:p>
            <a:pPr algn="just" eaLnBrk="1" hangingPunct="1">
              <a:lnSpc>
                <a:spcPct val="80000"/>
              </a:lnSpc>
            </a:pPr>
            <a:r>
              <a:rPr lang="uk-UA" sz="1800" b="1" i="1" dirty="0" smtClean="0">
                <a:solidFill>
                  <a:srgbClr val="C00000"/>
                </a:solidFill>
                <a:latin typeface="Times New Roman" pitchFamily="18" charset="0"/>
              </a:rPr>
              <a:t>Ізольованими або замкненими називаються системи, які не обмінюються інформацією, енергією і речовиною із зовнішнім середовищем</a:t>
            </a:r>
            <a:endParaRPr lang="uk-UA" sz="1800" dirty="0" smtClean="0">
              <a:solidFill>
                <a:srgbClr val="C00000"/>
              </a:solidFill>
              <a:latin typeface="Times New Roman" pitchFamily="18" charset="0"/>
            </a:endParaRPr>
          </a:p>
          <a:p>
            <a:pPr algn="just" eaLnBrk="1" hangingPunct="1">
              <a:lnSpc>
                <a:spcPct val="80000"/>
              </a:lnSpc>
            </a:pPr>
            <a:r>
              <a:rPr lang="uk-UA" sz="1800" dirty="0" smtClean="0">
                <a:latin typeface="Times New Roman" pitchFamily="18" charset="0"/>
              </a:rPr>
              <a:t>Згідно з 2 законом рівноважної термодинаміки </a:t>
            </a:r>
            <a:r>
              <a:rPr lang="uk-UA" sz="1800" b="1" i="1" dirty="0" smtClean="0">
                <a:latin typeface="Times New Roman" pitchFamily="18" charset="0"/>
              </a:rPr>
              <a:t>при довільних процесах в системах, що мають сталу енергію, ентропія завжди зростає</a:t>
            </a:r>
            <a:r>
              <a:rPr lang="uk-UA" sz="1800" b="1" dirty="0" smtClean="0">
                <a:latin typeface="Times New Roman" pitchFamily="18" charset="0"/>
              </a:rPr>
              <a:t> (</a:t>
            </a:r>
            <a:r>
              <a:rPr lang="uk-UA" sz="1800" b="1" dirty="0" smtClean="0">
                <a:latin typeface="Times New Roman" pitchFamily="18" charset="0"/>
                <a:sym typeface="Symbol" pitchFamily="18" charset="2"/>
              </a:rPr>
              <a:t></a:t>
            </a:r>
            <a:r>
              <a:rPr lang="uk-UA" sz="1800" b="1" i="1" dirty="0" smtClean="0">
                <a:latin typeface="Times New Roman" pitchFamily="18" charset="0"/>
              </a:rPr>
              <a:t>S</a:t>
            </a:r>
            <a:r>
              <a:rPr lang="uk-UA" sz="1800" b="1" dirty="0" smtClean="0">
                <a:latin typeface="Times New Roman" pitchFamily="18" charset="0"/>
              </a:rPr>
              <a:t> </a:t>
            </a:r>
            <a:r>
              <a:rPr lang="uk-UA" sz="1800" b="1" dirty="0" smtClean="0">
                <a:latin typeface="Times New Roman" pitchFamily="18" charset="0"/>
                <a:sym typeface="Symbol" pitchFamily="18" charset="2"/>
              </a:rPr>
              <a:t></a:t>
            </a:r>
            <a:r>
              <a:rPr lang="uk-UA" sz="1800" b="1" dirty="0" smtClean="0">
                <a:latin typeface="Times New Roman" pitchFamily="18" charset="0"/>
              </a:rPr>
              <a:t>0).</a:t>
            </a:r>
            <a:r>
              <a:rPr lang="ru-RU" sz="1800" b="1" dirty="0" smtClean="0">
                <a:latin typeface="Times New Roman" pitchFamily="18" charset="0"/>
              </a:rPr>
              <a:t> </a:t>
            </a:r>
          </a:p>
          <a:p>
            <a:pPr algn="just" eaLnBrk="1" hangingPunct="1">
              <a:lnSpc>
                <a:spcPct val="80000"/>
              </a:lnSpc>
            </a:pPr>
            <a:r>
              <a:rPr lang="uk-UA" sz="1800" dirty="0" smtClean="0">
                <a:latin typeface="Times New Roman" pitchFamily="18" charset="0"/>
              </a:rPr>
              <a:t>Однак розвиток рослинного і тваринного світу, на відміну від неживих систем, характеризується безперервним ускладненням, наростанням організації і порядку. </a:t>
            </a:r>
            <a:r>
              <a:rPr lang="uk-UA" sz="1800" b="1" i="1" dirty="0" smtClean="0">
                <a:latin typeface="Times New Roman" pitchFamily="18" charset="0"/>
              </a:rPr>
              <a:t>Жива природа всупереч другому закону термодинаміки чомусь прагне геть від термодинамічної рівноваги і хаосу</a:t>
            </a:r>
            <a:r>
              <a:rPr lang="uk-UA" sz="1800" dirty="0" smtClean="0">
                <a:latin typeface="Times New Roman" pitchFamily="18" charset="0"/>
              </a:rPr>
              <a:t>. Таким чином спостерігається очевидна </a:t>
            </a:r>
            <a:r>
              <a:rPr lang="uk-UA" sz="1800" b="1" i="1" dirty="0" smtClean="0">
                <a:latin typeface="Times New Roman" pitchFamily="18" charset="0"/>
              </a:rPr>
              <a:t>невідповідність законів розвитку неживої і живої природи.</a:t>
            </a:r>
            <a:r>
              <a:rPr lang="uk-UA" sz="1800" b="1" dirty="0" smtClean="0">
                <a:latin typeface="Times New Roman" pitchFamily="18" charset="0"/>
              </a:rPr>
              <a:t> </a:t>
            </a:r>
          </a:p>
          <a:p>
            <a:pPr algn="just" eaLnBrk="1" hangingPunct="1">
              <a:lnSpc>
                <a:spcPct val="80000"/>
              </a:lnSpc>
              <a:buFontTx/>
              <a:buNone/>
            </a:pPr>
            <a:r>
              <a:rPr lang="uk-UA" sz="1800" b="1" i="1" dirty="0" smtClean="0">
                <a:solidFill>
                  <a:srgbClr val="FF3300"/>
                </a:solidFill>
                <a:latin typeface="Times New Roman" pitchFamily="18" charset="0"/>
              </a:rPr>
              <a:t>.</a:t>
            </a:r>
            <a:r>
              <a:rPr lang="uk-UA" sz="1800" b="1" dirty="0" smtClean="0">
                <a:solidFill>
                  <a:srgbClr val="FF3300"/>
                </a:solidFill>
              </a:rPr>
              <a:t> </a:t>
            </a:r>
            <a:endParaRPr lang="ru-RU" sz="1800" b="1" dirty="0" smtClean="0">
              <a:solidFill>
                <a:srgbClr val="FF3300"/>
              </a:solidFill>
            </a:endParaRPr>
          </a:p>
        </p:txBody>
      </p:sp>
      <p:sp>
        <p:nvSpPr>
          <p:cNvPr id="158724"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8725" name="Номер слайда 4"/>
          <p:cNvSpPr>
            <a:spLocks noGrp="1"/>
          </p:cNvSpPr>
          <p:nvPr>
            <p:ph type="sldNum" sz="quarter" idx="12"/>
          </p:nvPr>
        </p:nvSpPr>
        <p:spPr>
          <a:noFill/>
        </p:spPr>
        <p:txBody>
          <a:bodyPr/>
          <a:lstStyle/>
          <a:p>
            <a:fld id="{E62812BF-DDF7-4F3B-BD15-5F2ADBFD390E}" type="slidenum">
              <a:rPr lang="ru-RU" smtClean="0"/>
              <a:pPr/>
              <a:t>51</a:t>
            </a:fld>
            <a:endParaRPr lang="ru-RU"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2"/>
          <p:cNvSpPr>
            <a:spLocks noGrp="1" noChangeArrowheads="1"/>
          </p:cNvSpPr>
          <p:nvPr>
            <p:ph type="title"/>
          </p:nvPr>
        </p:nvSpPr>
        <p:spPr>
          <a:xfrm>
            <a:off x="428596" y="142852"/>
            <a:ext cx="8229600" cy="1143000"/>
          </a:xfrm>
        </p:spPr>
        <p:txBody>
          <a:bodyPr>
            <a:normAutofit/>
          </a:bodyPr>
          <a:lstStyle/>
          <a:p>
            <a:pPr eaLnBrk="1" hangingPunct="1"/>
            <a:r>
              <a:rPr lang="uk-UA" sz="3200" b="1" i="1" dirty="0" smtClean="0">
                <a:latin typeface="Arial" pitchFamily="34" charset="0"/>
                <a:cs typeface="Arial" pitchFamily="34" charset="0"/>
              </a:rPr>
              <a:t>ТЕРМОДИНАМІКА ВІДКРИТИХ СИСТЕМ</a:t>
            </a:r>
            <a:r>
              <a:rPr lang="uk-UA" sz="3200" dirty="0" smtClean="0">
                <a:latin typeface="Arial" pitchFamily="34" charset="0"/>
                <a:cs typeface="Arial" pitchFamily="34" charset="0"/>
              </a:rPr>
              <a:t> </a:t>
            </a:r>
            <a:endParaRPr lang="ru-RU" sz="3200" dirty="0" smtClean="0">
              <a:latin typeface="Arial" pitchFamily="34" charset="0"/>
              <a:cs typeface="Arial" pitchFamily="34" charset="0"/>
            </a:endParaRPr>
          </a:p>
        </p:txBody>
      </p:sp>
      <p:sp>
        <p:nvSpPr>
          <p:cNvPr id="7176" name="Rectangle 3"/>
          <p:cNvSpPr>
            <a:spLocks noGrp="1" noChangeArrowheads="1"/>
          </p:cNvSpPr>
          <p:nvPr>
            <p:ph type="body" idx="1"/>
          </p:nvPr>
        </p:nvSpPr>
        <p:spPr>
          <a:xfrm>
            <a:off x="5741988" y="1538288"/>
            <a:ext cx="3284537" cy="3089275"/>
          </a:xfrm>
        </p:spPr>
        <p:txBody>
          <a:bodyPr/>
          <a:lstStyle/>
          <a:p>
            <a:pPr algn="just" eaLnBrk="1" hangingPunct="1">
              <a:lnSpc>
                <a:spcPct val="80000"/>
              </a:lnSpc>
              <a:buFontTx/>
              <a:buNone/>
            </a:pPr>
            <a:r>
              <a:rPr lang="ru-RU" sz="1600" b="1" i="1" dirty="0" smtClean="0">
                <a:solidFill>
                  <a:srgbClr val="000099"/>
                </a:solidFill>
                <a:latin typeface="Times New Roman" pitchFamily="18" charset="0"/>
              </a:rPr>
              <a:t>Энергия – миров царица,</a:t>
            </a:r>
          </a:p>
          <a:p>
            <a:pPr algn="just" eaLnBrk="1" hangingPunct="1">
              <a:lnSpc>
                <a:spcPct val="80000"/>
              </a:lnSpc>
              <a:buFontTx/>
              <a:buNone/>
            </a:pPr>
            <a:r>
              <a:rPr lang="ru-RU" sz="1600" b="1" i="1" dirty="0" smtClean="0">
                <a:solidFill>
                  <a:srgbClr val="000099"/>
                </a:solidFill>
                <a:latin typeface="Times New Roman" pitchFamily="18" charset="0"/>
              </a:rPr>
              <a:t>Но черная за нею тень</a:t>
            </a:r>
          </a:p>
          <a:p>
            <a:pPr algn="just" eaLnBrk="1" hangingPunct="1">
              <a:lnSpc>
                <a:spcPct val="80000"/>
              </a:lnSpc>
              <a:buFontTx/>
              <a:buNone/>
            </a:pPr>
            <a:r>
              <a:rPr lang="ru-RU" sz="1600" b="1" i="1" dirty="0" smtClean="0">
                <a:solidFill>
                  <a:srgbClr val="000099"/>
                </a:solidFill>
                <a:latin typeface="Times New Roman" pitchFamily="18" charset="0"/>
              </a:rPr>
              <a:t>Непререкаемо влачится,</a:t>
            </a:r>
          </a:p>
          <a:p>
            <a:pPr algn="just" eaLnBrk="1" hangingPunct="1">
              <a:lnSpc>
                <a:spcPct val="80000"/>
              </a:lnSpc>
              <a:buFontTx/>
              <a:buNone/>
            </a:pPr>
            <a:r>
              <a:rPr lang="ru-RU" sz="1600" b="1" i="1" dirty="0" smtClean="0">
                <a:solidFill>
                  <a:srgbClr val="000099"/>
                </a:solidFill>
                <a:latin typeface="Times New Roman" pitchFamily="18" charset="0"/>
              </a:rPr>
              <a:t>Уравнивая ночь и день,</a:t>
            </a:r>
          </a:p>
          <a:p>
            <a:pPr algn="just" eaLnBrk="1" hangingPunct="1">
              <a:lnSpc>
                <a:spcPct val="80000"/>
              </a:lnSpc>
              <a:buFontTx/>
              <a:buNone/>
            </a:pPr>
            <a:r>
              <a:rPr lang="ru-RU" sz="1600" b="1" i="1" dirty="0" smtClean="0">
                <a:solidFill>
                  <a:srgbClr val="000099"/>
                </a:solidFill>
                <a:latin typeface="Times New Roman" pitchFamily="18" charset="0"/>
              </a:rPr>
              <a:t>Всему уничтожая цену,</a:t>
            </a:r>
          </a:p>
          <a:p>
            <a:pPr algn="just" eaLnBrk="1" hangingPunct="1">
              <a:lnSpc>
                <a:spcPct val="80000"/>
              </a:lnSpc>
              <a:buFontTx/>
              <a:buNone/>
            </a:pPr>
            <a:r>
              <a:rPr lang="ru-RU" sz="1600" b="1" i="1" dirty="0" smtClean="0">
                <a:solidFill>
                  <a:srgbClr val="000099"/>
                </a:solidFill>
                <a:latin typeface="Times New Roman" pitchFamily="18" charset="0"/>
              </a:rPr>
              <a:t>Все превращая в дымный мрак…</a:t>
            </a:r>
          </a:p>
          <a:p>
            <a:pPr algn="just" eaLnBrk="1" hangingPunct="1">
              <a:lnSpc>
                <a:spcPct val="80000"/>
              </a:lnSpc>
              <a:buFontTx/>
              <a:buNone/>
            </a:pPr>
            <a:r>
              <a:rPr lang="ru-RU" sz="1600" b="1" i="1" dirty="0" smtClean="0">
                <a:solidFill>
                  <a:srgbClr val="000099"/>
                </a:solidFill>
                <a:latin typeface="Times New Roman" pitchFamily="18" charset="0"/>
              </a:rPr>
              <a:t>Ведь энтропия неизменно</a:t>
            </a:r>
          </a:p>
          <a:p>
            <a:pPr algn="just" eaLnBrk="1" hangingPunct="1">
              <a:lnSpc>
                <a:spcPct val="80000"/>
              </a:lnSpc>
              <a:buFontTx/>
              <a:buNone/>
            </a:pPr>
            <a:r>
              <a:rPr lang="ru-RU" sz="1600" b="1" i="1" dirty="0" smtClean="0">
                <a:solidFill>
                  <a:srgbClr val="000099"/>
                </a:solidFill>
                <a:latin typeface="Times New Roman" pitchFamily="18" charset="0"/>
              </a:rPr>
              <a:t>Изображалась только так.</a:t>
            </a:r>
          </a:p>
          <a:p>
            <a:pPr algn="just" eaLnBrk="1" hangingPunct="1">
              <a:lnSpc>
                <a:spcPct val="80000"/>
              </a:lnSpc>
              <a:buFontTx/>
              <a:buNone/>
            </a:pPr>
            <a:r>
              <a:rPr lang="ru-RU" sz="1600" b="1" i="1" dirty="0" smtClean="0">
                <a:solidFill>
                  <a:srgbClr val="000099"/>
                </a:solidFill>
                <a:latin typeface="Times New Roman" pitchFamily="18" charset="0"/>
              </a:rPr>
              <a:t>Но ныне понято, что тени</a:t>
            </a:r>
          </a:p>
          <a:p>
            <a:pPr algn="just" eaLnBrk="1" hangingPunct="1">
              <a:lnSpc>
                <a:spcPct val="80000"/>
              </a:lnSpc>
              <a:buFontTx/>
              <a:buNone/>
            </a:pPr>
            <a:r>
              <a:rPr lang="ru-RU" sz="1600" b="1" i="1" dirty="0" smtClean="0">
                <a:solidFill>
                  <a:srgbClr val="000099"/>
                </a:solidFill>
                <a:latin typeface="Times New Roman" pitchFamily="18" charset="0"/>
              </a:rPr>
              <a:t>Не будет, не было и нет,</a:t>
            </a:r>
          </a:p>
          <a:p>
            <a:pPr algn="just" eaLnBrk="1" hangingPunct="1">
              <a:lnSpc>
                <a:spcPct val="80000"/>
              </a:lnSpc>
              <a:buFontTx/>
              <a:buNone/>
            </a:pPr>
            <a:r>
              <a:rPr lang="ru-RU" sz="1600" b="1" i="1" dirty="0" smtClean="0">
                <a:solidFill>
                  <a:srgbClr val="000099"/>
                </a:solidFill>
                <a:latin typeface="Times New Roman" pitchFamily="18" charset="0"/>
              </a:rPr>
              <a:t>Что в смене звездных поколений</a:t>
            </a:r>
          </a:p>
          <a:p>
            <a:pPr algn="just" eaLnBrk="1" hangingPunct="1">
              <a:lnSpc>
                <a:spcPct val="80000"/>
              </a:lnSpc>
              <a:buFontTx/>
              <a:buNone/>
            </a:pPr>
            <a:r>
              <a:rPr lang="ru-RU" sz="1600" b="1" i="1" dirty="0" smtClean="0">
                <a:solidFill>
                  <a:srgbClr val="000099"/>
                </a:solidFill>
                <a:latin typeface="Times New Roman" pitchFamily="18" charset="0"/>
              </a:rPr>
              <a:t>Лишь энтропия- жизнь и свет</a:t>
            </a:r>
            <a:r>
              <a:rPr lang="ru-RU" sz="1600" b="1" i="1" dirty="0" smtClean="0">
                <a:latin typeface="Times New Roman" pitchFamily="18" charset="0"/>
              </a:rPr>
              <a:t>.</a:t>
            </a:r>
          </a:p>
        </p:txBody>
      </p:sp>
      <p:sp>
        <p:nvSpPr>
          <p:cNvPr id="7177" name="Freeform 4"/>
          <p:cNvSpPr>
            <a:spLocks/>
          </p:cNvSpPr>
          <p:nvPr/>
        </p:nvSpPr>
        <p:spPr bwMode="auto">
          <a:xfrm>
            <a:off x="881063" y="2038350"/>
            <a:ext cx="1368425" cy="1704975"/>
          </a:xfrm>
          <a:custGeom>
            <a:avLst/>
            <a:gdLst>
              <a:gd name="T0" fmla="*/ 2147483647 w 1767"/>
              <a:gd name="T1" fmla="*/ 2147483647 h 2118"/>
              <a:gd name="T2" fmla="*/ 2147483647 w 1767"/>
              <a:gd name="T3" fmla="*/ 2147483647 h 2118"/>
              <a:gd name="T4" fmla="*/ 2147483647 w 1767"/>
              <a:gd name="T5" fmla="*/ 2147483647 h 2118"/>
              <a:gd name="T6" fmla="*/ 2147483647 w 1767"/>
              <a:gd name="T7" fmla="*/ 2147483647 h 2118"/>
              <a:gd name="T8" fmla="*/ 2147483647 w 1767"/>
              <a:gd name="T9" fmla="*/ 2147483647 h 2118"/>
              <a:gd name="T10" fmla="*/ 2147483647 w 1767"/>
              <a:gd name="T11" fmla="*/ 2147483647 h 2118"/>
              <a:gd name="T12" fmla="*/ 2147483647 w 1767"/>
              <a:gd name="T13" fmla="*/ 2147483647 h 2118"/>
              <a:gd name="T14" fmla="*/ 2147483647 w 1767"/>
              <a:gd name="T15" fmla="*/ 2147483647 h 2118"/>
              <a:gd name="T16" fmla="*/ 2147483647 w 1767"/>
              <a:gd name="T17" fmla="*/ 2147483647 h 2118"/>
              <a:gd name="T18" fmla="*/ 2147483647 w 1767"/>
              <a:gd name="T19" fmla="*/ 2147483647 h 2118"/>
              <a:gd name="T20" fmla="*/ 2147483647 w 1767"/>
              <a:gd name="T21" fmla="*/ 2147483647 h 21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7"/>
              <a:gd name="T34" fmla="*/ 0 h 2118"/>
              <a:gd name="T35" fmla="*/ 1767 w 1767"/>
              <a:gd name="T36" fmla="*/ 2118 h 21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7" h="2118">
                <a:moveTo>
                  <a:pt x="124" y="1282"/>
                </a:moveTo>
                <a:cubicBezTo>
                  <a:pt x="187" y="1149"/>
                  <a:pt x="311" y="987"/>
                  <a:pt x="387" y="826"/>
                </a:cubicBezTo>
                <a:cubicBezTo>
                  <a:pt x="463" y="665"/>
                  <a:pt x="500" y="437"/>
                  <a:pt x="580" y="313"/>
                </a:cubicBezTo>
                <a:cubicBezTo>
                  <a:pt x="660" y="189"/>
                  <a:pt x="760" y="132"/>
                  <a:pt x="865" y="85"/>
                </a:cubicBezTo>
                <a:cubicBezTo>
                  <a:pt x="970" y="38"/>
                  <a:pt x="1084" y="0"/>
                  <a:pt x="1207" y="28"/>
                </a:cubicBezTo>
                <a:cubicBezTo>
                  <a:pt x="1330" y="56"/>
                  <a:pt x="1530" y="114"/>
                  <a:pt x="1606" y="256"/>
                </a:cubicBezTo>
                <a:cubicBezTo>
                  <a:pt x="1682" y="398"/>
                  <a:pt x="1767" y="617"/>
                  <a:pt x="1663" y="883"/>
                </a:cubicBezTo>
                <a:cubicBezTo>
                  <a:pt x="1559" y="1149"/>
                  <a:pt x="1217" y="1652"/>
                  <a:pt x="979" y="1852"/>
                </a:cubicBezTo>
                <a:cubicBezTo>
                  <a:pt x="741" y="2052"/>
                  <a:pt x="400" y="2118"/>
                  <a:pt x="238" y="2080"/>
                </a:cubicBezTo>
                <a:cubicBezTo>
                  <a:pt x="76" y="2042"/>
                  <a:pt x="20" y="1757"/>
                  <a:pt x="10" y="1624"/>
                </a:cubicBezTo>
                <a:cubicBezTo>
                  <a:pt x="0" y="1491"/>
                  <a:pt x="61" y="1415"/>
                  <a:pt x="124" y="1282"/>
                </a:cubicBezTo>
                <a:close/>
              </a:path>
            </a:pathLst>
          </a:custGeom>
          <a:solidFill>
            <a:srgbClr val="3366FF"/>
          </a:solidFill>
          <a:ln w="9525">
            <a:solidFill>
              <a:srgbClr val="3366FF"/>
            </a:solidFill>
            <a:round/>
            <a:headEnd/>
            <a:tailEnd/>
          </a:ln>
        </p:spPr>
        <p:txBody>
          <a:bodyPr/>
          <a:lstStyle/>
          <a:p>
            <a:endParaRPr lang="ru-RU"/>
          </a:p>
        </p:txBody>
      </p:sp>
      <p:sp>
        <p:nvSpPr>
          <p:cNvPr id="7178" name="Text Box 5"/>
          <p:cNvSpPr txBox="1">
            <a:spLocks noChangeArrowheads="1"/>
          </p:cNvSpPr>
          <p:nvPr/>
        </p:nvSpPr>
        <p:spPr bwMode="auto">
          <a:xfrm>
            <a:off x="1241425" y="3068638"/>
            <a:ext cx="574675" cy="276225"/>
          </a:xfrm>
          <a:prstGeom prst="rect">
            <a:avLst/>
          </a:prstGeom>
          <a:noFill/>
          <a:ln w="9525">
            <a:noFill/>
            <a:miter lim="800000"/>
            <a:headEnd/>
            <a:tailEnd/>
          </a:ln>
        </p:spPr>
        <p:txBody>
          <a:bodyPr lIns="0" tIns="0" rIns="0" bIns="0"/>
          <a:lstStyle/>
          <a:p>
            <a:r>
              <a:rPr lang="ru-RU" b="1" i="1">
                <a:solidFill>
                  <a:srgbClr val="FF3300"/>
                </a:solidFill>
                <a:latin typeface="Times New Roman" pitchFamily="18" charset="0"/>
                <a:sym typeface="Symbol" pitchFamily="18" charset="2"/>
              </a:rPr>
              <a:t></a:t>
            </a:r>
            <a:r>
              <a:rPr lang="en-US" b="1" i="1" baseline="-25000">
                <a:solidFill>
                  <a:srgbClr val="FF3300"/>
                </a:solidFill>
                <a:latin typeface="Times New Roman" pitchFamily="18" charset="0"/>
              </a:rPr>
              <a:t>i</a:t>
            </a:r>
            <a:r>
              <a:rPr lang="en-US" b="1" i="1">
                <a:solidFill>
                  <a:srgbClr val="FF3300"/>
                </a:solidFill>
                <a:latin typeface="Times New Roman" pitchFamily="18" charset="0"/>
              </a:rPr>
              <a:t>S</a:t>
            </a:r>
            <a:endParaRPr lang="ru-RU" b="1">
              <a:solidFill>
                <a:srgbClr val="FF3300"/>
              </a:solidFill>
            </a:endParaRPr>
          </a:p>
        </p:txBody>
      </p:sp>
      <p:sp>
        <p:nvSpPr>
          <p:cNvPr id="7179" name="Text Box 6"/>
          <p:cNvSpPr txBox="1">
            <a:spLocks noChangeArrowheads="1"/>
          </p:cNvSpPr>
          <p:nvPr/>
        </p:nvSpPr>
        <p:spPr bwMode="auto">
          <a:xfrm>
            <a:off x="2412206" y="2259013"/>
            <a:ext cx="2293937" cy="274638"/>
          </a:xfrm>
          <a:prstGeom prst="rect">
            <a:avLst/>
          </a:prstGeom>
          <a:noFill/>
          <a:ln w="9525">
            <a:noFill/>
            <a:miter lim="800000"/>
            <a:headEnd/>
            <a:tailEnd/>
          </a:ln>
        </p:spPr>
        <p:txBody>
          <a:bodyPr lIns="0" tIns="0" rIns="0" bIns="0"/>
          <a:lstStyle/>
          <a:p>
            <a:r>
              <a:rPr lang="ru-RU" sz="1600" b="1">
                <a:latin typeface="Times New Roman" pitchFamily="18" charset="0"/>
              </a:rPr>
              <a:t>Зовнішнє середовище</a:t>
            </a:r>
            <a:endParaRPr lang="ru-RU" sz="1600" b="1"/>
          </a:p>
        </p:txBody>
      </p:sp>
      <p:sp>
        <p:nvSpPr>
          <p:cNvPr id="7180" name="Text Box 7"/>
          <p:cNvSpPr txBox="1">
            <a:spLocks noChangeArrowheads="1"/>
          </p:cNvSpPr>
          <p:nvPr/>
        </p:nvSpPr>
        <p:spPr bwMode="auto">
          <a:xfrm>
            <a:off x="1150938" y="2803525"/>
            <a:ext cx="833437" cy="274638"/>
          </a:xfrm>
          <a:prstGeom prst="rect">
            <a:avLst/>
          </a:prstGeom>
          <a:noFill/>
          <a:ln w="9525">
            <a:noFill/>
            <a:miter lim="800000"/>
            <a:headEnd/>
            <a:tailEnd/>
          </a:ln>
        </p:spPr>
        <p:txBody>
          <a:bodyPr lIns="0" tIns="0" rIns="0" bIns="0"/>
          <a:lstStyle/>
          <a:p>
            <a:r>
              <a:rPr lang="ru-RU" sz="1600" b="1">
                <a:latin typeface="Times New Roman" pitchFamily="18" charset="0"/>
              </a:rPr>
              <a:t>Система</a:t>
            </a:r>
            <a:endParaRPr lang="ru-RU" sz="1600" b="1"/>
          </a:p>
        </p:txBody>
      </p:sp>
      <p:sp>
        <p:nvSpPr>
          <p:cNvPr id="7181" name="Text Box 8"/>
          <p:cNvSpPr txBox="1">
            <a:spLocks noChangeArrowheads="1"/>
          </p:cNvSpPr>
          <p:nvPr/>
        </p:nvSpPr>
        <p:spPr bwMode="auto">
          <a:xfrm>
            <a:off x="3920331" y="1953798"/>
            <a:ext cx="573087" cy="276225"/>
          </a:xfrm>
          <a:prstGeom prst="rect">
            <a:avLst/>
          </a:prstGeom>
          <a:noFill/>
          <a:ln w="9525">
            <a:noFill/>
            <a:miter lim="800000"/>
            <a:headEnd/>
            <a:tailEnd/>
          </a:ln>
        </p:spPr>
        <p:txBody>
          <a:bodyPr lIns="0" tIns="0" rIns="0" bIns="0"/>
          <a:lstStyle/>
          <a:p>
            <a:r>
              <a:rPr lang="ru-RU" b="1" i="1" dirty="0">
                <a:solidFill>
                  <a:srgbClr val="FF3300"/>
                </a:solidFill>
                <a:latin typeface="Times New Roman" pitchFamily="18" charset="0"/>
                <a:sym typeface="Symbol" pitchFamily="18" charset="2"/>
              </a:rPr>
              <a:t>-</a:t>
            </a:r>
            <a:r>
              <a:rPr lang="ru-RU" b="1" i="1" dirty="0">
                <a:solidFill>
                  <a:srgbClr val="C00000"/>
                </a:solidFill>
                <a:latin typeface="Times New Roman" pitchFamily="18" charset="0"/>
                <a:sym typeface="Symbol" pitchFamily="18" charset="2"/>
              </a:rPr>
              <a:t></a:t>
            </a:r>
            <a:r>
              <a:rPr lang="en-US" b="1" i="1" baseline="-25000" dirty="0" err="1">
                <a:solidFill>
                  <a:srgbClr val="C00000"/>
                </a:solidFill>
                <a:latin typeface="Times New Roman" pitchFamily="18" charset="0"/>
              </a:rPr>
              <a:t>e</a:t>
            </a:r>
            <a:r>
              <a:rPr lang="en-US" b="1" i="1" dirty="0" err="1">
                <a:solidFill>
                  <a:srgbClr val="C00000"/>
                </a:solidFill>
                <a:latin typeface="Times New Roman" pitchFamily="18" charset="0"/>
              </a:rPr>
              <a:t>S</a:t>
            </a:r>
            <a:endParaRPr lang="ru-RU" b="1" i="1" dirty="0">
              <a:solidFill>
                <a:srgbClr val="C00000"/>
              </a:solidFill>
              <a:latin typeface="Times New Roman" pitchFamily="18" charset="0"/>
            </a:endParaRPr>
          </a:p>
        </p:txBody>
      </p:sp>
      <p:sp>
        <p:nvSpPr>
          <p:cNvPr id="7182" name="Text Box 9"/>
          <p:cNvSpPr txBox="1">
            <a:spLocks noChangeArrowheads="1"/>
          </p:cNvSpPr>
          <p:nvPr/>
        </p:nvSpPr>
        <p:spPr bwMode="auto">
          <a:xfrm>
            <a:off x="2480469" y="1960078"/>
            <a:ext cx="1439862" cy="274638"/>
          </a:xfrm>
          <a:prstGeom prst="rect">
            <a:avLst/>
          </a:prstGeom>
          <a:noFill/>
          <a:ln w="9525">
            <a:noFill/>
            <a:miter lim="800000"/>
            <a:headEnd/>
            <a:tailEnd/>
          </a:ln>
        </p:spPr>
        <p:txBody>
          <a:bodyPr lIns="0" tIns="0" rIns="0" bIns="0"/>
          <a:lstStyle/>
          <a:p>
            <a:r>
              <a:rPr lang="ru-RU" sz="1600" b="1" dirty="0" err="1">
                <a:latin typeface="Times New Roman" pitchFamily="18" charset="0"/>
              </a:rPr>
              <a:t>Потік</a:t>
            </a:r>
            <a:r>
              <a:rPr lang="ru-RU" sz="1600" b="1" dirty="0">
                <a:latin typeface="Times New Roman" pitchFamily="18" charset="0"/>
              </a:rPr>
              <a:t> </a:t>
            </a:r>
            <a:r>
              <a:rPr lang="ru-RU" sz="1600" b="1" dirty="0" err="1">
                <a:latin typeface="Times New Roman" pitchFamily="18" charset="0"/>
              </a:rPr>
              <a:t>ентропії</a:t>
            </a:r>
            <a:endParaRPr lang="ru-RU" sz="1600" b="1" dirty="0"/>
          </a:p>
        </p:txBody>
      </p:sp>
      <p:sp>
        <p:nvSpPr>
          <p:cNvPr id="7183" name="Rectangle 10"/>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uk-UA"/>
          </a:p>
        </p:txBody>
      </p:sp>
      <p:graphicFrame>
        <p:nvGraphicFramePr>
          <p:cNvPr id="7170" name="Object 11"/>
          <p:cNvGraphicFramePr>
            <a:graphicFrameLocks noChangeAspect="1"/>
          </p:cNvGraphicFramePr>
          <p:nvPr/>
        </p:nvGraphicFramePr>
        <p:xfrm>
          <a:off x="2366963" y="3429000"/>
          <a:ext cx="2249487" cy="422275"/>
        </p:xfrm>
        <a:graphic>
          <a:graphicData uri="http://schemas.openxmlformats.org/presentationml/2006/ole">
            <p:oleObj spid="_x0000_s7370" name="Формула" r:id="rId3" imgW="1219200" imgH="228600" progId="Equation.3">
              <p:embed/>
            </p:oleObj>
          </a:graphicData>
        </a:graphic>
      </p:graphicFrame>
      <p:sp>
        <p:nvSpPr>
          <p:cNvPr id="7184" name="Text Box 12"/>
          <p:cNvSpPr txBox="1">
            <a:spLocks noChangeArrowheads="1"/>
          </p:cNvSpPr>
          <p:nvPr/>
        </p:nvSpPr>
        <p:spPr bwMode="auto">
          <a:xfrm>
            <a:off x="2185988" y="2708275"/>
            <a:ext cx="3575050" cy="581025"/>
          </a:xfrm>
          <a:prstGeom prst="rect">
            <a:avLst/>
          </a:prstGeom>
          <a:noFill/>
          <a:ln w="9525">
            <a:noFill/>
            <a:miter lim="800000"/>
            <a:headEnd/>
            <a:tailEnd/>
          </a:ln>
        </p:spPr>
        <p:txBody>
          <a:bodyPr wrap="none">
            <a:spAutoFit/>
          </a:bodyPr>
          <a:lstStyle/>
          <a:p>
            <a:r>
              <a:rPr lang="uk-UA" sz="1600" dirty="0">
                <a:latin typeface="Times New Roman" pitchFamily="18" charset="0"/>
              </a:rPr>
              <a:t>Узагальнення 2 </a:t>
            </a:r>
            <a:r>
              <a:rPr lang="uk-UA" sz="1600" dirty="0" err="1">
                <a:latin typeface="Times New Roman" pitchFamily="18" charset="0"/>
              </a:rPr>
              <a:t>закона</a:t>
            </a:r>
            <a:r>
              <a:rPr lang="uk-UA" sz="1600" dirty="0">
                <a:latin typeface="Times New Roman" pitchFamily="18" charset="0"/>
              </a:rPr>
              <a:t> термодинаміки </a:t>
            </a:r>
          </a:p>
          <a:p>
            <a:r>
              <a:rPr lang="uk-UA" sz="1600" dirty="0">
                <a:latin typeface="Times New Roman" pitchFamily="18" charset="0"/>
              </a:rPr>
              <a:t>на відкриті системи</a:t>
            </a:r>
            <a:endParaRPr lang="ru-RU" sz="1600" dirty="0">
              <a:latin typeface="Times New Roman" pitchFamily="18" charset="0"/>
            </a:endParaRPr>
          </a:p>
        </p:txBody>
      </p:sp>
      <p:sp>
        <p:nvSpPr>
          <p:cNvPr id="7185" name="Text Box 13"/>
          <p:cNvSpPr txBox="1">
            <a:spLocks noChangeArrowheads="1"/>
          </p:cNvSpPr>
          <p:nvPr/>
        </p:nvSpPr>
        <p:spPr bwMode="auto">
          <a:xfrm>
            <a:off x="611188" y="4464050"/>
            <a:ext cx="4973637" cy="855663"/>
          </a:xfrm>
          <a:prstGeom prst="rect">
            <a:avLst/>
          </a:prstGeom>
          <a:noFill/>
          <a:ln w="9525">
            <a:noFill/>
            <a:miter lim="800000"/>
            <a:headEnd/>
            <a:tailEnd/>
          </a:ln>
        </p:spPr>
        <p:txBody>
          <a:bodyPr>
            <a:spAutoFit/>
          </a:bodyPr>
          <a:lstStyle/>
          <a:p>
            <a:pPr algn="just"/>
            <a:r>
              <a:rPr lang="uk-UA" sz="1600">
                <a:latin typeface="Times New Roman" pitchFamily="18" charset="0"/>
              </a:rPr>
              <a:t>Як бачимо, загальна ентропія системи не змінюється. </a:t>
            </a:r>
          </a:p>
          <a:p>
            <a:pPr algn="just"/>
            <a:r>
              <a:rPr lang="uk-UA" sz="1600">
                <a:latin typeface="Times New Roman" pitchFamily="18" charset="0"/>
              </a:rPr>
              <a:t>Відповідно </a:t>
            </a:r>
            <a:r>
              <a:rPr lang="uk-UA" sz="1600" i="1">
                <a:latin typeface="Times New Roman" pitchFamily="18" charset="0"/>
              </a:rPr>
              <a:t>система буде знаходитися у стані динамічної рівноваги із зовнішнім середовищем</a:t>
            </a:r>
            <a:r>
              <a:rPr lang="uk-UA" i="1"/>
              <a:t>.</a:t>
            </a:r>
            <a:endParaRPr lang="ru-RU" i="1"/>
          </a:p>
        </p:txBody>
      </p:sp>
      <p:sp>
        <p:nvSpPr>
          <p:cNvPr id="7186" name="Rectangle 14"/>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uk-UA"/>
          </a:p>
        </p:txBody>
      </p:sp>
      <p:graphicFrame>
        <p:nvGraphicFramePr>
          <p:cNvPr id="7171" name="Object 15"/>
          <p:cNvGraphicFramePr>
            <a:graphicFrameLocks noChangeAspect="1"/>
          </p:cNvGraphicFramePr>
          <p:nvPr/>
        </p:nvGraphicFramePr>
        <p:xfrm>
          <a:off x="881063" y="4000500"/>
          <a:ext cx="2341562" cy="376238"/>
        </p:xfrm>
        <a:graphic>
          <a:graphicData uri="http://schemas.openxmlformats.org/presentationml/2006/ole">
            <p:oleObj spid="_x0000_s7371" name="Формула" r:id="rId4" imgW="1600200" imgH="254000" progId="Equation.3">
              <p:embed/>
            </p:oleObj>
          </a:graphicData>
        </a:graphic>
      </p:graphicFrame>
      <p:sp>
        <p:nvSpPr>
          <p:cNvPr id="7187" name="Rectangle 16"/>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uk-UA"/>
          </a:p>
        </p:txBody>
      </p:sp>
      <p:graphicFrame>
        <p:nvGraphicFramePr>
          <p:cNvPr id="7172" name="Object 17"/>
          <p:cNvGraphicFramePr>
            <a:graphicFrameLocks noChangeAspect="1"/>
          </p:cNvGraphicFramePr>
          <p:nvPr/>
        </p:nvGraphicFramePr>
        <p:xfrm>
          <a:off x="3086100" y="4014788"/>
          <a:ext cx="2025650" cy="368300"/>
        </p:xfrm>
        <a:graphic>
          <a:graphicData uri="http://schemas.openxmlformats.org/presentationml/2006/ole">
            <p:oleObj spid="_x0000_s7372" name="Формула" r:id="rId5" imgW="1257300" imgH="228600" progId="Equation.3">
              <p:embed/>
            </p:oleObj>
          </a:graphicData>
        </a:graphic>
      </p:graphicFrame>
      <p:sp>
        <p:nvSpPr>
          <p:cNvPr id="7188" name="Text Box 18"/>
          <p:cNvSpPr txBox="1">
            <a:spLocks noChangeArrowheads="1"/>
          </p:cNvSpPr>
          <p:nvPr/>
        </p:nvSpPr>
        <p:spPr bwMode="auto">
          <a:xfrm>
            <a:off x="566738" y="1362834"/>
            <a:ext cx="3690937" cy="274638"/>
          </a:xfrm>
          <a:prstGeom prst="rect">
            <a:avLst/>
          </a:prstGeom>
          <a:noFill/>
          <a:ln w="9525">
            <a:solidFill>
              <a:schemeClr val="tx1"/>
            </a:solidFill>
            <a:miter lim="800000"/>
            <a:headEnd/>
            <a:tailEnd/>
          </a:ln>
        </p:spPr>
        <p:txBody>
          <a:bodyPr lIns="0" tIns="0" rIns="0" bIns="0"/>
          <a:lstStyle/>
          <a:p>
            <a:pPr algn="ctr"/>
            <a:r>
              <a:rPr lang="ru-RU" b="1" dirty="0">
                <a:latin typeface="Times New Roman" pitchFamily="18" charset="0"/>
              </a:rPr>
              <a:t>Робота </a:t>
            </a:r>
            <a:r>
              <a:rPr lang="ru-RU" b="1" dirty="0" err="1">
                <a:latin typeface="Times New Roman" pitchFamily="18" charset="0"/>
              </a:rPr>
              <a:t>негаентропійного</a:t>
            </a:r>
            <a:r>
              <a:rPr lang="ru-RU" b="1" dirty="0">
                <a:latin typeface="Times New Roman" pitchFamily="18" charset="0"/>
              </a:rPr>
              <a:t> насоса</a:t>
            </a:r>
          </a:p>
        </p:txBody>
      </p:sp>
      <p:sp>
        <p:nvSpPr>
          <p:cNvPr id="7189" name="Rectangle 19"/>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uk-UA"/>
          </a:p>
        </p:txBody>
      </p:sp>
      <p:graphicFrame>
        <p:nvGraphicFramePr>
          <p:cNvPr id="7173" name="Object 20"/>
          <p:cNvGraphicFramePr>
            <a:graphicFrameLocks noChangeAspect="1"/>
          </p:cNvGraphicFramePr>
          <p:nvPr/>
        </p:nvGraphicFramePr>
        <p:xfrm>
          <a:off x="746125" y="5454650"/>
          <a:ext cx="2386013" cy="384175"/>
        </p:xfrm>
        <a:graphic>
          <a:graphicData uri="http://schemas.openxmlformats.org/presentationml/2006/ole">
            <p:oleObj spid="_x0000_s7373" name="Формула" r:id="rId6" imgW="1600200" imgH="254000" progId="Equation.3">
              <p:embed/>
            </p:oleObj>
          </a:graphicData>
        </a:graphic>
      </p:graphicFrame>
      <p:sp>
        <p:nvSpPr>
          <p:cNvPr id="7190" name="Rectangle 21"/>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uk-UA"/>
          </a:p>
        </p:txBody>
      </p:sp>
      <p:graphicFrame>
        <p:nvGraphicFramePr>
          <p:cNvPr id="7174" name="Object 22"/>
          <p:cNvGraphicFramePr>
            <a:graphicFrameLocks noChangeAspect="1"/>
          </p:cNvGraphicFramePr>
          <p:nvPr/>
        </p:nvGraphicFramePr>
        <p:xfrm>
          <a:off x="3086100" y="5499100"/>
          <a:ext cx="1800225" cy="327025"/>
        </p:xfrm>
        <a:graphic>
          <a:graphicData uri="http://schemas.openxmlformats.org/presentationml/2006/ole">
            <p:oleObj spid="_x0000_s7374" name="Формула" r:id="rId7" imgW="1257300" imgH="228600" progId="Equation.3">
              <p:embed/>
            </p:oleObj>
          </a:graphicData>
        </a:graphic>
      </p:graphicFrame>
      <p:sp>
        <p:nvSpPr>
          <p:cNvPr id="7191" name="Text Box 23"/>
          <p:cNvSpPr txBox="1">
            <a:spLocks noChangeArrowheads="1"/>
          </p:cNvSpPr>
          <p:nvPr/>
        </p:nvSpPr>
        <p:spPr bwMode="auto">
          <a:xfrm>
            <a:off x="522288" y="5815013"/>
            <a:ext cx="5356225" cy="825500"/>
          </a:xfrm>
          <a:prstGeom prst="rect">
            <a:avLst/>
          </a:prstGeom>
          <a:noFill/>
          <a:ln w="9525">
            <a:noFill/>
            <a:miter lim="800000"/>
            <a:headEnd/>
            <a:tailEnd/>
          </a:ln>
        </p:spPr>
        <p:txBody>
          <a:bodyPr>
            <a:spAutoFit/>
          </a:bodyPr>
          <a:lstStyle/>
          <a:p>
            <a:r>
              <a:rPr lang="uk-UA" sz="1600">
                <a:latin typeface="Times New Roman" pitchFamily="18" charset="0"/>
              </a:rPr>
              <a:t>Загальна зміна ентропії системи </a:t>
            </a:r>
            <a:r>
              <a:rPr lang="uk-UA" sz="1600" i="1">
                <a:latin typeface="Times New Roman" pitchFamily="18" charset="0"/>
                <a:sym typeface="Symbol" pitchFamily="18" charset="2"/>
              </a:rPr>
              <a:t></a:t>
            </a:r>
            <a:r>
              <a:rPr lang="uk-UA" sz="1600" i="1">
                <a:latin typeface="Times New Roman" pitchFamily="18" charset="0"/>
              </a:rPr>
              <a:t>S</a:t>
            </a:r>
            <a:r>
              <a:rPr lang="uk-UA" sz="1600">
                <a:latin typeface="Times New Roman" pitchFamily="18" charset="0"/>
              </a:rPr>
              <a:t> виявляється від'ємною.</a:t>
            </a:r>
          </a:p>
          <a:p>
            <a:r>
              <a:rPr lang="uk-UA" sz="1600">
                <a:latin typeface="Times New Roman" pitchFamily="18" charset="0"/>
              </a:rPr>
              <a:t>Таким чином</a:t>
            </a:r>
            <a:r>
              <a:rPr lang="uk-UA" sz="1600">
                <a:solidFill>
                  <a:srgbClr val="C00000"/>
                </a:solidFill>
                <a:latin typeface="Times New Roman" pitchFamily="18" charset="0"/>
              </a:rPr>
              <a:t>, </a:t>
            </a:r>
            <a:r>
              <a:rPr lang="uk-UA" sz="1600" b="1">
                <a:solidFill>
                  <a:srgbClr val="C00000"/>
                </a:solidFill>
                <a:latin typeface="Times New Roman" pitchFamily="18" charset="0"/>
              </a:rPr>
              <a:t>у </a:t>
            </a:r>
            <a:r>
              <a:rPr lang="uk-UA" sz="1600" b="1" i="1">
                <a:solidFill>
                  <a:srgbClr val="C00000"/>
                </a:solidFill>
                <a:latin typeface="Times New Roman" pitchFamily="18" charset="0"/>
              </a:rPr>
              <a:t>відкритих системах можлива від</a:t>
            </a:r>
            <a:r>
              <a:rPr lang="uk-UA" sz="1600" b="1">
                <a:solidFill>
                  <a:srgbClr val="C00000"/>
                </a:solidFill>
                <a:latin typeface="Times New Roman" pitchFamily="18" charset="0"/>
              </a:rPr>
              <a:t>'</a:t>
            </a:r>
            <a:r>
              <a:rPr lang="uk-UA" sz="1600" b="1" i="1">
                <a:solidFill>
                  <a:srgbClr val="C00000"/>
                </a:solidFill>
                <a:latin typeface="Times New Roman" pitchFamily="18" charset="0"/>
              </a:rPr>
              <a:t>ємна зміна ентропії</a:t>
            </a:r>
            <a:r>
              <a:rPr lang="uk-UA" sz="1600">
                <a:solidFill>
                  <a:srgbClr val="C00000"/>
                </a:solidFill>
                <a:latin typeface="Times New Roman" pitchFamily="18" charset="0"/>
              </a:rPr>
              <a:t>, </a:t>
            </a:r>
            <a:r>
              <a:rPr lang="uk-UA" sz="1600" b="1" i="1">
                <a:solidFill>
                  <a:srgbClr val="C00000"/>
                </a:solidFill>
                <a:latin typeface="Times New Roman" pitchFamily="18" charset="0"/>
              </a:rPr>
              <a:t>тобто сама ентропія зменшується!</a:t>
            </a:r>
            <a:endParaRPr lang="ru-RU" sz="1600" b="1" i="1">
              <a:solidFill>
                <a:srgbClr val="C00000"/>
              </a:solidFill>
              <a:latin typeface="Times New Roman" pitchFamily="18" charset="0"/>
            </a:endParaRPr>
          </a:p>
        </p:txBody>
      </p:sp>
      <p:sp>
        <p:nvSpPr>
          <p:cNvPr id="7192" name="Text Box 24"/>
          <p:cNvSpPr txBox="1">
            <a:spLocks noChangeArrowheads="1"/>
          </p:cNvSpPr>
          <p:nvPr/>
        </p:nvSpPr>
        <p:spPr bwMode="auto">
          <a:xfrm>
            <a:off x="5786438" y="4643438"/>
            <a:ext cx="3060700" cy="2014537"/>
          </a:xfrm>
          <a:prstGeom prst="rect">
            <a:avLst/>
          </a:prstGeom>
          <a:noFill/>
          <a:ln w="9525">
            <a:noFill/>
            <a:miter lim="800000"/>
            <a:headEnd/>
            <a:tailEnd/>
          </a:ln>
        </p:spPr>
        <p:txBody>
          <a:bodyPr>
            <a:spAutoFit/>
          </a:bodyPr>
          <a:lstStyle/>
          <a:p>
            <a:pPr algn="just">
              <a:spcBef>
                <a:spcPct val="50000"/>
              </a:spcBef>
            </a:pPr>
            <a:r>
              <a:rPr lang="uk-UA" b="1" i="1">
                <a:solidFill>
                  <a:srgbClr val="C00000"/>
                </a:solidFill>
                <a:latin typeface="Times New Roman" pitchFamily="18" charset="0"/>
              </a:rPr>
              <a:t>Зменшення ентропії може розглядатися як рух системи від хаосу до порядку</a:t>
            </a:r>
            <a:r>
              <a:rPr lang="uk-UA" b="1">
                <a:solidFill>
                  <a:srgbClr val="C00000"/>
                </a:solidFill>
                <a:latin typeface="Times New Roman" pitchFamily="18" charset="0"/>
              </a:rPr>
              <a:t>. Це означає, що </a:t>
            </a:r>
            <a:r>
              <a:rPr lang="uk-UA" b="1" i="1">
                <a:solidFill>
                  <a:srgbClr val="C00000"/>
                </a:solidFill>
                <a:latin typeface="Times New Roman" pitchFamily="18" charset="0"/>
              </a:rPr>
              <a:t>в хаотичній системі можливе спонтанне виникнення порядку!!!</a:t>
            </a:r>
            <a:r>
              <a:rPr lang="ru-RU" b="1">
                <a:solidFill>
                  <a:srgbClr val="C00000"/>
                </a:solidFill>
              </a:rPr>
              <a:t> </a:t>
            </a:r>
          </a:p>
        </p:txBody>
      </p:sp>
      <p:sp>
        <p:nvSpPr>
          <p:cNvPr id="7193" name="Line 25"/>
          <p:cNvSpPr>
            <a:spLocks noChangeShapeType="1"/>
          </p:cNvSpPr>
          <p:nvPr/>
        </p:nvSpPr>
        <p:spPr bwMode="auto">
          <a:xfrm flipH="1">
            <a:off x="1781175" y="2033588"/>
            <a:ext cx="719138" cy="450850"/>
          </a:xfrm>
          <a:prstGeom prst="line">
            <a:avLst/>
          </a:prstGeom>
          <a:noFill/>
          <a:ln w="9525">
            <a:solidFill>
              <a:schemeClr val="tx1"/>
            </a:solidFill>
            <a:round/>
            <a:headEnd/>
            <a:tailEnd type="triangle" w="med" len="med"/>
          </a:ln>
        </p:spPr>
        <p:txBody>
          <a:bodyPr/>
          <a:lstStyle/>
          <a:p>
            <a:endParaRPr lang="ru-RU"/>
          </a:p>
        </p:txBody>
      </p:sp>
      <p:sp>
        <p:nvSpPr>
          <p:cNvPr id="7194" name="Rectangle 26"/>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76250" y="0"/>
            <a:ext cx="8229600" cy="1143000"/>
          </a:xfrm>
        </p:spPr>
        <p:txBody>
          <a:bodyPr>
            <a:normAutofit/>
          </a:bodyPr>
          <a:lstStyle/>
          <a:p>
            <a:pPr eaLnBrk="1" hangingPunct="1"/>
            <a:r>
              <a:rPr lang="uk-UA" sz="4000" b="1" i="1" dirty="0" smtClean="0">
                <a:latin typeface="Arial" pitchFamily="34" charset="0"/>
                <a:cs typeface="Arial" pitchFamily="34" charset="0"/>
              </a:rPr>
              <a:t>ЕФЕКТ БЕНАРА</a:t>
            </a:r>
            <a:r>
              <a:rPr lang="ru-RU" sz="4000" dirty="0" smtClean="0">
                <a:latin typeface="Arial" pitchFamily="34" charset="0"/>
                <a:cs typeface="Arial" pitchFamily="34" charset="0"/>
              </a:rPr>
              <a:t> </a:t>
            </a:r>
          </a:p>
        </p:txBody>
      </p:sp>
      <p:sp>
        <p:nvSpPr>
          <p:cNvPr id="8196" name="Rectangle 3"/>
          <p:cNvSpPr>
            <a:spLocks noGrp="1" noChangeArrowheads="1"/>
          </p:cNvSpPr>
          <p:nvPr>
            <p:ph type="body" idx="1"/>
          </p:nvPr>
        </p:nvSpPr>
        <p:spPr>
          <a:xfrm>
            <a:off x="431800" y="1042988"/>
            <a:ext cx="8229600" cy="4525962"/>
          </a:xfrm>
        </p:spPr>
        <p:txBody>
          <a:bodyPr/>
          <a:lstStyle/>
          <a:p>
            <a:pPr algn="just" eaLnBrk="1" hangingPunct="1"/>
            <a:r>
              <a:rPr lang="uk-UA" sz="1800" smtClean="0">
                <a:latin typeface="Times New Roman" pitchFamily="18" charset="0"/>
              </a:rPr>
              <a:t>Найпопулярнішим і наочним прикладом утворення структур наростаючої складності є добре вивчене в гідродинаміці явище, яке називають </a:t>
            </a:r>
            <a:r>
              <a:rPr lang="uk-UA" sz="1800" b="1" i="1" smtClean="0">
                <a:solidFill>
                  <a:srgbClr val="C00000"/>
                </a:solidFill>
                <a:latin typeface="Times New Roman" pitchFamily="18" charset="0"/>
              </a:rPr>
              <a:t>нестійкістю Бенара</a:t>
            </a:r>
            <a:r>
              <a:rPr lang="uk-UA" sz="1800" smtClean="0">
                <a:solidFill>
                  <a:srgbClr val="C00000"/>
                </a:solidFill>
                <a:latin typeface="Times New Roman" pitchFamily="18" charset="0"/>
              </a:rPr>
              <a:t> </a:t>
            </a:r>
            <a:r>
              <a:rPr lang="uk-UA" sz="1800" smtClean="0">
                <a:latin typeface="Times New Roman" pitchFamily="18" charset="0"/>
              </a:rPr>
              <a:t>(відкрите у 1900 р.)</a:t>
            </a:r>
          </a:p>
          <a:p>
            <a:pPr algn="just" eaLnBrk="1" hangingPunct="1"/>
            <a:r>
              <a:rPr lang="uk-UA" sz="1800" smtClean="0">
                <a:latin typeface="Times New Roman" pitchFamily="18" charset="0"/>
              </a:rPr>
              <a:t>При підігріванні рідини, що розміщена в посудині, між нижнім і верхнім її шарами виникає деяка різниця (градієнт) температур </a:t>
            </a:r>
            <a:r>
              <a:rPr lang="uk-UA" sz="1800" i="1" smtClean="0">
                <a:latin typeface="Times New Roman" pitchFamily="18" charset="0"/>
                <a:sym typeface="Symbol" pitchFamily="18" charset="2"/>
              </a:rPr>
              <a:t></a:t>
            </a:r>
            <a:r>
              <a:rPr lang="uk-UA" sz="1800" i="1" smtClean="0">
                <a:latin typeface="Times New Roman" pitchFamily="18" charset="0"/>
              </a:rPr>
              <a:t>T=Т</a:t>
            </a:r>
            <a:r>
              <a:rPr lang="uk-UA" sz="1800" i="1" baseline="-25000" smtClean="0">
                <a:latin typeface="Times New Roman" pitchFamily="18" charset="0"/>
              </a:rPr>
              <a:t>1</a:t>
            </a:r>
            <a:r>
              <a:rPr lang="uk-UA" sz="1800" i="1" smtClean="0">
                <a:latin typeface="Times New Roman" pitchFamily="18" charset="0"/>
              </a:rPr>
              <a:t>-Т</a:t>
            </a:r>
            <a:r>
              <a:rPr lang="uk-UA" sz="1800" i="1" baseline="-25000" smtClean="0">
                <a:latin typeface="Times New Roman" pitchFamily="18" charset="0"/>
              </a:rPr>
              <a:t>2</a:t>
            </a:r>
            <a:r>
              <a:rPr lang="uk-UA" sz="1800" smtClean="0">
                <a:latin typeface="Times New Roman" pitchFamily="18" charset="0"/>
              </a:rPr>
              <a:t>. Якщо цей градієнт менший деякого критичного (</a:t>
            </a:r>
            <a:r>
              <a:rPr lang="uk-UA" sz="1800" i="1" smtClean="0">
                <a:latin typeface="Times New Roman" pitchFamily="18" charset="0"/>
                <a:sym typeface="Symbol" pitchFamily="18" charset="2"/>
              </a:rPr>
              <a:t></a:t>
            </a:r>
            <a:r>
              <a:rPr lang="uk-UA" sz="1800" i="1" smtClean="0">
                <a:latin typeface="Times New Roman" pitchFamily="18" charset="0"/>
              </a:rPr>
              <a:t>Т</a:t>
            </a:r>
            <a:r>
              <a:rPr lang="uk-UA" sz="1800" smtClean="0">
                <a:latin typeface="Times New Roman" pitchFamily="18" charset="0"/>
              </a:rPr>
              <a:t>&lt;</a:t>
            </a:r>
            <a:r>
              <a:rPr lang="uk-UA" sz="1800" i="1" smtClean="0">
                <a:latin typeface="Times New Roman" pitchFamily="18" charset="0"/>
                <a:sym typeface="Symbol" pitchFamily="18" charset="2"/>
              </a:rPr>
              <a:t></a:t>
            </a:r>
            <a:r>
              <a:rPr lang="uk-UA" sz="1800" i="1" smtClean="0">
                <a:latin typeface="Times New Roman" pitchFamily="18" charset="0"/>
              </a:rPr>
              <a:t>T</a:t>
            </a:r>
            <a:r>
              <a:rPr lang="uk-UA" sz="1800" i="1" baseline="-25000" smtClean="0">
                <a:latin typeface="Times New Roman" pitchFamily="18" charset="0"/>
              </a:rPr>
              <a:t>c</a:t>
            </a:r>
            <a:r>
              <a:rPr lang="uk-UA" sz="1800" smtClean="0">
                <a:latin typeface="Times New Roman" pitchFamily="18" charset="0"/>
              </a:rPr>
              <a:t>), то перенесення тепла в рідині відбувається на мікроскопічному рівні. Проте при досягненні градієнтом деякого критичного значення (</a:t>
            </a:r>
            <a:r>
              <a:rPr lang="uk-UA" sz="1800" i="1" smtClean="0">
                <a:latin typeface="Times New Roman" pitchFamily="18" charset="0"/>
                <a:sym typeface="Symbol" pitchFamily="18" charset="2"/>
              </a:rPr>
              <a:t></a:t>
            </a:r>
            <a:r>
              <a:rPr lang="uk-UA" sz="1800" i="1" smtClean="0">
                <a:latin typeface="Times New Roman" pitchFamily="18" charset="0"/>
              </a:rPr>
              <a:t>Т</a:t>
            </a:r>
            <a:r>
              <a:rPr lang="uk-UA" sz="1800" smtClean="0">
                <a:latin typeface="Times New Roman" pitchFamily="18" charset="0"/>
              </a:rPr>
              <a:t>&gt;</a:t>
            </a:r>
            <a:r>
              <a:rPr lang="uk-UA" sz="1800" i="1" smtClean="0">
                <a:latin typeface="Times New Roman" pitchFamily="18" charset="0"/>
                <a:sym typeface="Symbol" pitchFamily="18" charset="2"/>
              </a:rPr>
              <a:t></a:t>
            </a:r>
            <a:r>
              <a:rPr lang="uk-UA" sz="1800" i="1" smtClean="0">
                <a:latin typeface="Times New Roman" pitchFamily="18" charset="0"/>
              </a:rPr>
              <a:t>T</a:t>
            </a:r>
            <a:r>
              <a:rPr lang="uk-UA" sz="1800" i="1" baseline="-25000" smtClean="0">
                <a:latin typeface="Times New Roman" pitchFamily="18" charset="0"/>
              </a:rPr>
              <a:t>c</a:t>
            </a:r>
            <a:r>
              <a:rPr lang="uk-UA" sz="1800" smtClean="0">
                <a:latin typeface="Times New Roman" pitchFamily="18" charset="0"/>
              </a:rPr>
              <a:t>) в рідині раптово (стрибком) виникає конвекційний макроскопічний рух, в результаті створюються чітко виражені упорядковані структури у вигляді циліндричних осередків.</a:t>
            </a:r>
            <a:endParaRPr lang="ru-RU" sz="1800" smtClean="0">
              <a:latin typeface="Times New Roman" pitchFamily="18" charset="0"/>
            </a:endParaRPr>
          </a:p>
        </p:txBody>
      </p:sp>
      <p:pic>
        <p:nvPicPr>
          <p:cNvPr id="8197" name="Picture 4" descr="7-2-130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6738" y="4059238"/>
            <a:ext cx="4454525" cy="144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198"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76813" y="4059238"/>
            <a:ext cx="1397000" cy="1439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8199" name="Group 6"/>
          <p:cNvGrpSpPr>
            <a:grpSpLocks/>
          </p:cNvGrpSpPr>
          <p:nvPr/>
        </p:nvGrpSpPr>
        <p:grpSpPr bwMode="auto">
          <a:xfrm>
            <a:off x="6416675" y="3968750"/>
            <a:ext cx="2341563" cy="1709738"/>
            <a:chOff x="2679" y="3819"/>
            <a:chExt cx="3477" cy="2565"/>
          </a:xfrm>
        </p:grpSpPr>
        <p:sp>
          <p:nvSpPr>
            <p:cNvPr id="8207" name="Text Box 7"/>
            <p:cNvSpPr txBox="1">
              <a:spLocks noChangeArrowheads="1"/>
            </p:cNvSpPr>
            <p:nvPr/>
          </p:nvSpPr>
          <p:spPr bwMode="auto">
            <a:xfrm>
              <a:off x="4902" y="4959"/>
              <a:ext cx="1026" cy="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sz="800">
                  <a:latin typeface="Times New Roman" pitchFamily="18" charset="0"/>
                </a:rPr>
                <a:t>Комірчаста структура</a:t>
              </a:r>
              <a:endParaRPr lang="ru-RU"/>
            </a:p>
          </p:txBody>
        </p:sp>
        <p:sp>
          <p:nvSpPr>
            <p:cNvPr id="8208" name="Line 8"/>
            <p:cNvSpPr>
              <a:spLocks noChangeShapeType="1"/>
            </p:cNvSpPr>
            <p:nvPr/>
          </p:nvSpPr>
          <p:spPr bwMode="auto">
            <a:xfrm>
              <a:off x="3135" y="5985"/>
              <a:ext cx="3021" cy="0"/>
            </a:xfrm>
            <a:prstGeom prst="line">
              <a:avLst/>
            </a:prstGeom>
            <a:noFill/>
            <a:ln w="9525">
              <a:solidFill>
                <a:srgbClr val="333333"/>
              </a:solidFill>
              <a:round/>
              <a:headEnd/>
              <a:tailEnd type="triangle" w="sm" len="med"/>
            </a:ln>
            <a:extLst>
              <a:ext uri="{909E8E84-426E-40DD-AFC4-6F175D3DCCD1}">
                <a14:hiddenFill xmlns:a14="http://schemas.microsoft.com/office/drawing/2010/main" xmlns="">
                  <a:noFill/>
                </a14:hiddenFill>
              </a:ext>
            </a:extLst>
          </p:spPr>
          <p:txBody>
            <a:bodyPr lIns="0" tIns="0" rIns="0" bIns="0"/>
            <a:lstStyle/>
            <a:p>
              <a:endParaRPr lang="ru-RU"/>
            </a:p>
          </p:txBody>
        </p:sp>
        <p:sp>
          <p:nvSpPr>
            <p:cNvPr id="8209" name="Line 9"/>
            <p:cNvSpPr>
              <a:spLocks noChangeShapeType="1"/>
            </p:cNvSpPr>
            <p:nvPr/>
          </p:nvSpPr>
          <p:spPr bwMode="auto">
            <a:xfrm flipV="1">
              <a:off x="3135" y="3819"/>
              <a:ext cx="0" cy="2166"/>
            </a:xfrm>
            <a:prstGeom prst="line">
              <a:avLst/>
            </a:prstGeom>
            <a:noFill/>
            <a:ln w="9525">
              <a:solidFill>
                <a:srgbClr val="333333"/>
              </a:solidFill>
              <a:round/>
              <a:headEnd/>
              <a:tailEnd type="triangle" w="sm" len="med"/>
            </a:ln>
            <a:extLst>
              <a:ext uri="{909E8E84-426E-40DD-AFC4-6F175D3DCCD1}">
                <a14:hiddenFill xmlns:a14="http://schemas.microsoft.com/office/drawing/2010/main" xmlns="">
                  <a:noFill/>
                </a14:hiddenFill>
              </a:ext>
            </a:extLst>
          </p:spPr>
          <p:txBody>
            <a:bodyPr lIns="0" tIns="0" rIns="0" bIns="0"/>
            <a:lstStyle/>
            <a:p>
              <a:endParaRPr lang="ru-RU"/>
            </a:p>
          </p:txBody>
        </p:sp>
        <p:sp>
          <p:nvSpPr>
            <p:cNvPr id="8210" name="Line 10"/>
            <p:cNvSpPr>
              <a:spLocks noChangeShapeType="1"/>
            </p:cNvSpPr>
            <p:nvPr/>
          </p:nvSpPr>
          <p:spPr bwMode="auto">
            <a:xfrm flipV="1">
              <a:off x="3135" y="5472"/>
              <a:ext cx="1311" cy="513"/>
            </a:xfrm>
            <a:prstGeom prst="line">
              <a:avLst/>
            </a:prstGeom>
            <a:noFill/>
            <a:ln w="9525">
              <a:solidFill>
                <a:srgbClr val="333333"/>
              </a:solidFill>
              <a:round/>
              <a:headEnd/>
              <a:tailEnd/>
            </a:ln>
            <a:extLst>
              <a:ext uri="{909E8E84-426E-40DD-AFC4-6F175D3DCCD1}">
                <a14:hiddenFill xmlns:a14="http://schemas.microsoft.com/office/drawing/2010/main" xmlns="">
                  <a:noFill/>
                </a14:hiddenFill>
              </a:ext>
            </a:extLst>
          </p:spPr>
          <p:txBody>
            <a:bodyPr lIns="0" tIns="0" rIns="0" bIns="0"/>
            <a:lstStyle/>
            <a:p>
              <a:endParaRPr lang="ru-RU"/>
            </a:p>
          </p:txBody>
        </p:sp>
        <p:sp>
          <p:nvSpPr>
            <p:cNvPr id="8211" name="Line 11"/>
            <p:cNvSpPr>
              <a:spLocks noChangeShapeType="1"/>
            </p:cNvSpPr>
            <p:nvPr/>
          </p:nvSpPr>
          <p:spPr bwMode="auto">
            <a:xfrm flipV="1">
              <a:off x="4446" y="3933"/>
              <a:ext cx="741" cy="1539"/>
            </a:xfrm>
            <a:prstGeom prst="line">
              <a:avLst/>
            </a:prstGeom>
            <a:noFill/>
            <a:ln w="9525">
              <a:solidFill>
                <a:srgbClr val="333333"/>
              </a:solidFill>
              <a:round/>
              <a:headEnd/>
              <a:tailEnd/>
            </a:ln>
            <a:extLst>
              <a:ext uri="{909E8E84-426E-40DD-AFC4-6F175D3DCCD1}">
                <a14:hiddenFill xmlns:a14="http://schemas.microsoft.com/office/drawing/2010/main" xmlns="">
                  <a:noFill/>
                </a14:hiddenFill>
              </a:ext>
            </a:extLst>
          </p:spPr>
          <p:txBody>
            <a:bodyPr lIns="0" tIns="0" rIns="0" bIns="0"/>
            <a:lstStyle/>
            <a:p>
              <a:endParaRPr lang="ru-RU"/>
            </a:p>
          </p:txBody>
        </p:sp>
        <p:sp>
          <p:nvSpPr>
            <p:cNvPr id="8212" name="Text Box 12"/>
            <p:cNvSpPr txBox="1">
              <a:spLocks noChangeArrowheads="1"/>
            </p:cNvSpPr>
            <p:nvPr/>
          </p:nvSpPr>
          <p:spPr bwMode="auto">
            <a:xfrm>
              <a:off x="5415" y="6042"/>
              <a:ext cx="456" cy="3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sz="1200" i="1">
                  <a:latin typeface="Times New Roman" pitchFamily="18" charset="0"/>
                  <a:sym typeface="Symbol" pitchFamily="18" charset="2"/>
                </a:rPr>
                <a:t></a:t>
              </a:r>
              <a:r>
                <a:rPr lang="en-US" sz="1200" i="1">
                  <a:latin typeface="Times New Roman" pitchFamily="18" charset="0"/>
                </a:rPr>
                <a:t>T</a:t>
              </a:r>
              <a:endParaRPr lang="ru-RU"/>
            </a:p>
          </p:txBody>
        </p:sp>
        <p:sp>
          <p:nvSpPr>
            <p:cNvPr id="8213" name="Text Box 13"/>
            <p:cNvSpPr txBox="1">
              <a:spLocks noChangeArrowheads="1"/>
            </p:cNvSpPr>
            <p:nvPr/>
          </p:nvSpPr>
          <p:spPr bwMode="auto">
            <a:xfrm>
              <a:off x="3249" y="4959"/>
              <a:ext cx="1026" cy="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sz="800">
                  <a:latin typeface="Times New Roman" pitchFamily="18" charset="0"/>
                </a:rPr>
                <a:t>Нерухома рідина</a:t>
              </a:r>
              <a:endParaRPr lang="ru-RU"/>
            </a:p>
          </p:txBody>
        </p:sp>
        <p:sp>
          <p:nvSpPr>
            <p:cNvPr id="8214" name="Line 14"/>
            <p:cNvSpPr>
              <a:spLocks noChangeShapeType="1"/>
            </p:cNvSpPr>
            <p:nvPr/>
          </p:nvSpPr>
          <p:spPr bwMode="auto">
            <a:xfrm>
              <a:off x="4446" y="5472"/>
              <a:ext cx="0" cy="513"/>
            </a:xfrm>
            <a:prstGeom prst="line">
              <a:avLst/>
            </a:prstGeom>
            <a:noFill/>
            <a:ln w="9525">
              <a:solidFill>
                <a:srgbClr val="333333"/>
              </a:solidFill>
              <a:prstDash val="dash"/>
              <a:round/>
              <a:headEnd/>
              <a:tailEnd/>
            </a:ln>
            <a:extLst>
              <a:ext uri="{909E8E84-426E-40DD-AFC4-6F175D3DCCD1}">
                <a14:hiddenFill xmlns:a14="http://schemas.microsoft.com/office/drawing/2010/main" xmlns="">
                  <a:noFill/>
                </a14:hiddenFill>
              </a:ext>
            </a:extLst>
          </p:spPr>
          <p:txBody>
            <a:bodyPr lIns="0" tIns="0" rIns="0" bIns="0"/>
            <a:lstStyle/>
            <a:p>
              <a:endParaRPr lang="ru-RU"/>
            </a:p>
          </p:txBody>
        </p:sp>
        <p:sp>
          <p:nvSpPr>
            <p:cNvPr id="8215" name="Text Box 15"/>
            <p:cNvSpPr txBox="1">
              <a:spLocks noChangeArrowheads="1"/>
            </p:cNvSpPr>
            <p:nvPr/>
          </p:nvSpPr>
          <p:spPr bwMode="auto">
            <a:xfrm>
              <a:off x="4218" y="6042"/>
              <a:ext cx="456" cy="3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sz="1200" i="1">
                  <a:latin typeface="Times New Roman" pitchFamily="18" charset="0"/>
                  <a:sym typeface="Symbol" pitchFamily="18" charset="2"/>
                </a:rPr>
                <a:t></a:t>
              </a:r>
              <a:r>
                <a:rPr lang="en-US" sz="1200" i="1">
                  <a:latin typeface="Times New Roman" pitchFamily="18" charset="0"/>
                </a:rPr>
                <a:t>T</a:t>
              </a:r>
              <a:r>
                <a:rPr lang="ru-RU" sz="1200" i="1" baseline="-25000">
                  <a:latin typeface="Times New Roman" pitchFamily="18" charset="0"/>
                </a:rPr>
                <a:t>с</a:t>
              </a:r>
              <a:endParaRPr lang="ru-RU"/>
            </a:p>
          </p:txBody>
        </p:sp>
        <p:sp>
          <p:nvSpPr>
            <p:cNvPr id="8216" name="Text Box 16"/>
            <p:cNvSpPr txBox="1">
              <a:spLocks noChangeArrowheads="1"/>
            </p:cNvSpPr>
            <p:nvPr/>
          </p:nvSpPr>
          <p:spPr bwMode="auto">
            <a:xfrm>
              <a:off x="2679" y="3990"/>
              <a:ext cx="420" cy="6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p>
          </p:txBody>
        </p:sp>
      </p:grpSp>
      <p:sp>
        <p:nvSpPr>
          <p:cNvPr id="8200" name="Rectangle 17"/>
          <p:cNvSpPr>
            <a:spLocks noChangeArrowheads="1"/>
          </p:cNvSpPr>
          <p:nvPr/>
        </p:nvSpPr>
        <p:spPr bwMode="auto">
          <a:xfrm>
            <a:off x="522288" y="5634038"/>
            <a:ext cx="5940425" cy="942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tabLst>
                <a:tab pos="4410075" algn="l"/>
              </a:tabLst>
            </a:pPr>
            <a:r>
              <a:rPr lang="uk-UA" sz="1400">
                <a:latin typeface="Times New Roman" pitchFamily="18" charset="0"/>
              </a:rPr>
              <a:t>Стан рідини: а – рівноважний стан рідини при </a:t>
            </a:r>
            <a:r>
              <a:rPr lang="uk-UA" sz="1400" i="1">
                <a:latin typeface="Times New Roman" pitchFamily="18" charset="0"/>
                <a:sym typeface="Symbol" pitchFamily="18" charset="2"/>
              </a:rPr>
              <a:t></a:t>
            </a:r>
            <a:r>
              <a:rPr lang="uk-UA" sz="1400" i="1">
                <a:latin typeface="Times New Roman" pitchFamily="18" charset="0"/>
              </a:rPr>
              <a:t>Т </a:t>
            </a:r>
            <a:r>
              <a:rPr lang="uk-UA" sz="1400">
                <a:latin typeface="Times New Roman" pitchFamily="18" charset="0"/>
                <a:sym typeface="Symbol" pitchFamily="18" charset="2"/>
              </a:rPr>
              <a:t>&lt; </a:t>
            </a:r>
            <a:r>
              <a:rPr lang="uk-UA" sz="1400" i="1">
                <a:latin typeface="Times New Roman" pitchFamily="18" charset="0"/>
                <a:sym typeface="Symbol" pitchFamily="18" charset="2"/>
              </a:rPr>
              <a:t></a:t>
            </a:r>
            <a:r>
              <a:rPr lang="uk-UA" sz="1400" i="1">
                <a:latin typeface="Times New Roman" pitchFamily="18" charset="0"/>
              </a:rPr>
              <a:t>T</a:t>
            </a:r>
            <a:r>
              <a:rPr lang="uk-UA" sz="1400" i="1" baseline="-25000">
                <a:latin typeface="Times New Roman" pitchFamily="18" charset="0"/>
                <a:sym typeface="Symbol" pitchFamily="18" charset="2"/>
              </a:rPr>
              <a:t>c</a:t>
            </a:r>
            <a:r>
              <a:rPr lang="uk-UA" sz="1400">
                <a:latin typeface="Times New Roman" pitchFamily="18" charset="0"/>
                <a:sym typeface="Symbol" pitchFamily="18" charset="2"/>
              </a:rPr>
              <a:t>; б – утворення вихорів Бенара при </a:t>
            </a:r>
            <a:r>
              <a:rPr lang="uk-UA" sz="1400" i="1">
                <a:latin typeface="Times New Roman" pitchFamily="18" charset="0"/>
                <a:sym typeface="Symbol" pitchFamily="18" charset="2"/>
              </a:rPr>
              <a:t></a:t>
            </a:r>
            <a:r>
              <a:rPr lang="uk-UA" sz="1400" i="1">
                <a:latin typeface="Times New Roman" pitchFamily="18" charset="0"/>
              </a:rPr>
              <a:t>Т </a:t>
            </a:r>
            <a:r>
              <a:rPr lang="uk-UA" sz="1400">
                <a:latin typeface="Times New Roman" pitchFamily="18" charset="0"/>
                <a:sym typeface="Symbol" pitchFamily="18" charset="2"/>
              </a:rPr>
              <a:t>&gt; </a:t>
            </a:r>
            <a:r>
              <a:rPr lang="uk-UA" sz="1400" i="1">
                <a:latin typeface="Times New Roman" pitchFamily="18" charset="0"/>
                <a:sym typeface="Symbol" pitchFamily="18" charset="2"/>
              </a:rPr>
              <a:t></a:t>
            </a:r>
            <a:r>
              <a:rPr lang="uk-UA" sz="1400" i="1">
                <a:latin typeface="Times New Roman" pitchFamily="18" charset="0"/>
              </a:rPr>
              <a:t>T</a:t>
            </a:r>
            <a:r>
              <a:rPr lang="uk-UA" sz="1400" i="1" baseline="-25000">
                <a:latin typeface="Times New Roman" pitchFamily="18" charset="0"/>
                <a:sym typeface="Symbol" pitchFamily="18" charset="2"/>
              </a:rPr>
              <a:t>c</a:t>
            </a:r>
            <a:r>
              <a:rPr lang="uk-UA" sz="1400">
                <a:latin typeface="Times New Roman" pitchFamily="18" charset="0"/>
                <a:sym typeface="Symbol" pitchFamily="18" charset="2"/>
              </a:rPr>
              <a:t>, літерами Л і П позначені напрямки обертання вихорів: Л – ліве, П – праве відповідно; в – структура двох сусідніх вихо-рів Бенара після біфуркації; г- вигляд осередків Бінара зверху</a:t>
            </a:r>
          </a:p>
        </p:txBody>
      </p:sp>
      <p:sp>
        <p:nvSpPr>
          <p:cNvPr id="8201" name="Rectangle 18"/>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8194" name="Object 19"/>
          <p:cNvGraphicFramePr>
            <a:graphicFrameLocks noChangeAspect="1"/>
          </p:cNvGraphicFramePr>
          <p:nvPr/>
        </p:nvGraphicFramePr>
        <p:xfrm>
          <a:off x="6416675" y="4149725"/>
          <a:ext cx="266700" cy="390525"/>
        </p:xfrm>
        <a:graphic>
          <a:graphicData uri="http://schemas.openxmlformats.org/presentationml/2006/ole">
            <p:oleObj spid="_x0000_s73768" name="Формула" r:id="rId5" imgW="266469" imgH="393359" progId="Equation.3">
              <p:embed/>
            </p:oleObj>
          </a:graphicData>
        </a:graphic>
      </p:graphicFrame>
      <p:sp>
        <p:nvSpPr>
          <p:cNvPr id="8202" name="Rectangle 20"/>
          <p:cNvSpPr>
            <a:spLocks noChangeArrowheads="1"/>
          </p:cNvSpPr>
          <p:nvPr/>
        </p:nvSpPr>
        <p:spPr bwMode="auto">
          <a:xfrm>
            <a:off x="6551613" y="5678488"/>
            <a:ext cx="2430462" cy="942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uk-UA" sz="1400">
                <a:latin typeface="Times New Roman" pitchFamily="18" charset="0"/>
                <a:cs typeface="Times New Roman" pitchFamily="18" charset="0"/>
              </a:rPr>
              <a:t>Залежність теплового потоку </a:t>
            </a:r>
            <a:r>
              <a:rPr lang="uk-UA" sz="1400">
                <a:latin typeface="Times New Roman" pitchFamily="18" charset="0"/>
              </a:rPr>
              <a:t>між нижніми та верхніми шарами рідини</a:t>
            </a:r>
            <a:r>
              <a:rPr lang="ru-RU" sz="1400">
                <a:latin typeface="Times New Roman" pitchFamily="18" charset="0"/>
              </a:rPr>
              <a:t> </a:t>
            </a:r>
            <a:r>
              <a:rPr lang="uk-UA" sz="1400">
                <a:latin typeface="Times New Roman" pitchFamily="18" charset="0"/>
              </a:rPr>
              <a:t>від різниці температур </a:t>
            </a:r>
          </a:p>
        </p:txBody>
      </p:sp>
      <p:sp>
        <p:nvSpPr>
          <p:cNvPr id="8203" name="Rectangle 21"/>
          <p:cNvSpPr>
            <a:spLocks noChangeArrowheads="1"/>
          </p:cNvSpPr>
          <p:nvPr/>
        </p:nvSpPr>
        <p:spPr bwMode="auto">
          <a:xfrm>
            <a:off x="5967413" y="7343775"/>
            <a:ext cx="227012"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r>
              <a:rPr lang="uk-UA" sz="1200">
                <a:cs typeface="Times New Roman" pitchFamily="18" charset="0"/>
              </a:rPr>
              <a:t> </a:t>
            </a:r>
            <a:endParaRPr lang="uk-UA"/>
          </a:p>
        </p:txBody>
      </p:sp>
      <p:sp>
        <p:nvSpPr>
          <p:cNvPr id="8204" name="Rectangle 22"/>
          <p:cNvSpPr>
            <a:spLocks noChangeArrowheads="1"/>
          </p:cNvSpPr>
          <p:nvPr/>
        </p:nvSpPr>
        <p:spPr bwMode="auto">
          <a:xfrm>
            <a:off x="5472113" y="6443663"/>
            <a:ext cx="227012"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r>
              <a:rPr lang="uk-UA" sz="1200">
                <a:cs typeface="Times New Roman" pitchFamily="18" charset="0"/>
              </a:rPr>
              <a:t> </a:t>
            </a:r>
            <a:endParaRPr lang="ru-RU"/>
          </a:p>
        </p:txBody>
      </p:sp>
      <p:sp>
        <p:nvSpPr>
          <p:cNvPr id="8205" name="Rectangle 23"/>
          <p:cNvSpPr>
            <a:spLocks noChangeArrowheads="1"/>
          </p:cNvSpPr>
          <p:nvPr/>
        </p:nvSpPr>
        <p:spPr bwMode="auto">
          <a:xfrm>
            <a:off x="7632700" y="6534150"/>
            <a:ext cx="1370013"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8206" name="Номер слайда 23"/>
          <p:cNvSpPr>
            <a:spLocks noGrp="1"/>
          </p:cNvSpPr>
          <p:nvPr>
            <p:ph type="sldNum" sz="quarter" idx="12"/>
          </p:nvPr>
        </p:nvSpPr>
        <p:spPr>
          <a:xfrm>
            <a:off x="6867525" y="6381750"/>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2F70FB3-BE88-4611-BCE4-C169DD2F307F}" type="slidenum">
              <a:rPr lang="ru-RU" smtClean="0"/>
              <a:pPr eaLnBrk="1" hangingPunct="1"/>
              <a:t>53</a:t>
            </a:fld>
            <a:endParaRPr lang="ru-RU" smtClean="0"/>
          </a:p>
        </p:txBody>
      </p:sp>
    </p:spTree>
    <p:extLst>
      <p:ext uri="{BB962C8B-B14F-4D97-AF65-F5344CB8AC3E}">
        <p14:creationId xmlns:p14="http://schemas.microsoft.com/office/powerpoint/2010/main" xmlns="" val="17534967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a:xfrm>
            <a:off x="431800" y="142875"/>
            <a:ext cx="8229600" cy="1143000"/>
          </a:xfrm>
        </p:spPr>
        <p:txBody>
          <a:bodyPr>
            <a:normAutofit fontScale="90000"/>
          </a:bodyPr>
          <a:lstStyle/>
          <a:p>
            <a:r>
              <a:rPr lang="uk-UA" sz="3600" b="1" i="1" dirty="0" smtClean="0">
                <a:latin typeface="Arial" pitchFamily="34" charset="0"/>
                <a:cs typeface="Arial" pitchFamily="34" charset="0"/>
              </a:rPr>
              <a:t>РЕАКЦІЯ </a:t>
            </a:r>
            <a:br>
              <a:rPr lang="uk-UA" sz="3600" b="1" i="1" dirty="0" smtClean="0">
                <a:latin typeface="Arial" pitchFamily="34" charset="0"/>
                <a:cs typeface="Arial" pitchFamily="34" charset="0"/>
              </a:rPr>
            </a:br>
            <a:r>
              <a:rPr lang="uk-UA" sz="3600" b="1" i="1" dirty="0" smtClean="0">
                <a:latin typeface="Arial" pitchFamily="34" charset="0"/>
                <a:cs typeface="Arial" pitchFamily="34" charset="0"/>
              </a:rPr>
              <a:t>БЄЛОУСОВА–ЖАБОТИНСЬКОГО</a:t>
            </a:r>
            <a:endParaRPr lang="ru-RU" sz="3600" b="1" i="1" dirty="0" smtClean="0">
              <a:latin typeface="Arial" pitchFamily="34" charset="0"/>
              <a:cs typeface="Arial" pitchFamily="34" charset="0"/>
            </a:endParaRPr>
          </a:p>
        </p:txBody>
      </p:sp>
      <p:sp>
        <p:nvSpPr>
          <p:cNvPr id="3" name="Содержимое 2"/>
          <p:cNvSpPr>
            <a:spLocks noGrp="1"/>
          </p:cNvSpPr>
          <p:nvPr>
            <p:ph idx="1"/>
          </p:nvPr>
        </p:nvSpPr>
        <p:spPr>
          <a:xfrm>
            <a:off x="5427663" y="1600200"/>
            <a:ext cx="3392809" cy="4525963"/>
          </a:xfrm>
        </p:spPr>
        <p:txBody>
          <a:bodyPr/>
          <a:lstStyle/>
          <a:p>
            <a:pPr marL="0" indent="0" algn="just">
              <a:defRPr/>
            </a:pPr>
            <a:r>
              <a:rPr lang="uk-UA" sz="1600" dirty="0" smtClean="0">
                <a:latin typeface="Times New Roman" pitchFamily="18" charset="0"/>
                <a:cs typeface="Times New Roman" pitchFamily="18" charset="0"/>
              </a:rPr>
              <a:t>У хімії відомі так звані </a:t>
            </a:r>
            <a:r>
              <a:rPr lang="uk-UA" sz="1600" b="1" i="1" dirty="0" smtClean="0">
                <a:latin typeface="Times New Roman" pitchFamily="18" charset="0"/>
                <a:cs typeface="Times New Roman" pitchFamily="18" charset="0"/>
              </a:rPr>
              <a:t>хімічні годинники</a:t>
            </a:r>
            <a:r>
              <a:rPr lang="uk-UA" sz="1600" b="1" dirty="0" smtClean="0">
                <a:latin typeface="Times New Roman" pitchFamily="18" charset="0"/>
                <a:cs typeface="Times New Roman" pitchFamily="18" charset="0"/>
              </a:rPr>
              <a:t>. </a:t>
            </a:r>
            <a:r>
              <a:rPr lang="uk-UA" sz="1600" dirty="0" smtClean="0">
                <a:latin typeface="Times New Roman" pitchFamily="18" charset="0"/>
                <a:cs typeface="Times New Roman" pitchFamily="18" charset="0"/>
              </a:rPr>
              <a:t>За певних умов деякі хімічні реакції супроводжуються періодичними змінами концентрацій реагентів: з часом один реагент замінюється іншим, потім знов відновлюється і знову зникає, відповідно весь час змінюється колір розчину. Виникає періодичний хімічний процес у просторі та часі, який називають </a:t>
            </a:r>
            <a:r>
              <a:rPr lang="uk-UA" sz="1600" b="1" i="1" dirty="0" smtClean="0">
                <a:solidFill>
                  <a:srgbClr val="C00000"/>
                </a:solidFill>
                <a:latin typeface="Times New Roman" pitchFamily="18" charset="0"/>
                <a:cs typeface="Times New Roman" pitchFamily="18" charset="0"/>
              </a:rPr>
              <a:t>реакцією </a:t>
            </a:r>
            <a:r>
              <a:rPr lang="uk-UA" sz="1600" b="1" i="1" dirty="0" err="1" smtClean="0">
                <a:solidFill>
                  <a:srgbClr val="C00000"/>
                </a:solidFill>
                <a:latin typeface="Times New Roman" pitchFamily="18" charset="0"/>
                <a:cs typeface="Times New Roman" pitchFamily="18" charset="0"/>
              </a:rPr>
              <a:t>Бєлоусова–Жаботинського</a:t>
            </a:r>
            <a:r>
              <a:rPr lang="uk-UA" sz="1600" dirty="0" smtClean="0">
                <a:latin typeface="Times New Roman" pitchFamily="18" charset="0"/>
                <a:cs typeface="Times New Roman" pitchFamily="18" charset="0"/>
              </a:rPr>
              <a:t>. При цьому утворюються кольорові упорядковані  структури,  подібні,  наприклад,  до наведених на рис. </a:t>
            </a:r>
            <a:endParaRPr lang="ru-RU" sz="1600" dirty="0" smtClean="0">
              <a:latin typeface="Times New Roman" pitchFamily="18" charset="0"/>
              <a:cs typeface="Times New Roman" pitchFamily="18" charset="0"/>
            </a:endParaRPr>
          </a:p>
          <a:p>
            <a:pPr>
              <a:defRPr/>
            </a:pPr>
            <a:endParaRPr lang="ru-RU" dirty="0"/>
          </a:p>
        </p:txBody>
      </p:sp>
      <p:pic>
        <p:nvPicPr>
          <p:cNvPr id="58372"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6738" y="3249613"/>
            <a:ext cx="4613275" cy="312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3"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6738" y="1493838"/>
            <a:ext cx="2736850" cy="1709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4"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402013" y="1493838"/>
            <a:ext cx="1760537" cy="1709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5" name="Rectangle 4"/>
          <p:cNvSpPr>
            <a:spLocks noChangeArrowheads="1"/>
          </p:cNvSpPr>
          <p:nvPr/>
        </p:nvSpPr>
        <p:spPr bwMode="auto">
          <a:xfrm>
            <a:off x="7632700" y="6534150"/>
            <a:ext cx="1370013"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58376" name="Номер слайда 7"/>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727C91-9F2D-4D6F-87BA-40DA04DBAFE3}" type="slidenum">
              <a:rPr lang="ru-RU" smtClean="0"/>
              <a:pPr eaLnBrk="1" hangingPunct="1"/>
              <a:t>54</a:t>
            </a:fld>
            <a:endParaRPr lang="ru-RU" smtClean="0"/>
          </a:p>
        </p:txBody>
      </p:sp>
    </p:spTree>
    <p:extLst>
      <p:ext uri="{BB962C8B-B14F-4D97-AF65-F5344CB8AC3E}">
        <p14:creationId xmlns:p14="http://schemas.microsoft.com/office/powerpoint/2010/main" xmlns="" val="123596000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54012" y="0"/>
            <a:ext cx="8389937" cy="1143000"/>
          </a:xfrm>
        </p:spPr>
        <p:txBody>
          <a:bodyPr>
            <a:normAutofit fontScale="90000"/>
          </a:bodyPr>
          <a:lstStyle/>
          <a:p>
            <a:pPr eaLnBrk="1" hangingPunct="1"/>
            <a:r>
              <a:rPr lang="uk-UA" sz="4000" b="1" i="1" dirty="0" smtClean="0"/>
              <a:t>СХЕМА ЕВОЛЮЦІЙНИХ ПРОЦЕСІВ У ПРИРОДІ</a:t>
            </a:r>
            <a:r>
              <a:rPr lang="uk-UA" sz="4000" dirty="0" smtClean="0"/>
              <a:t> </a:t>
            </a:r>
            <a:endParaRPr lang="ru-RU" sz="4000" dirty="0" smtClean="0"/>
          </a:p>
        </p:txBody>
      </p:sp>
      <p:pic>
        <p:nvPicPr>
          <p:cNvPr id="61443" name="Picture 3"/>
          <p:cNvPicPr>
            <a:picLocks noGrp="1" noChangeAspect="1" noChangeArrowheads="1"/>
          </p:cNvPicPr>
          <p:nvPr>
            <p:ph type="body" idx="1"/>
          </p:nvPr>
        </p:nvPicPr>
        <p:blipFill>
          <a:blip r:embed="rId2" cstate="print">
            <a:lum contrast="66000"/>
            <a:extLst>
              <a:ext uri="{28A0092B-C50C-407E-A947-70E740481C1C}">
                <a14:useLocalDpi xmlns:a14="http://schemas.microsoft.com/office/drawing/2010/main" xmlns="" val="0"/>
              </a:ext>
            </a:extLst>
          </a:blip>
          <a:srcRect/>
          <a:stretch>
            <a:fillRect/>
          </a:stretch>
        </p:blipFill>
        <p:spPr>
          <a:xfrm>
            <a:off x="431800" y="1493838"/>
            <a:ext cx="4249738" cy="2016125"/>
          </a:xfrm>
          <a:noFill/>
        </p:spPr>
      </p:pic>
      <p:sp>
        <p:nvSpPr>
          <p:cNvPr id="61444" name="Rectangle 4"/>
          <p:cNvSpPr>
            <a:spLocks noChangeArrowheads="1"/>
          </p:cNvSpPr>
          <p:nvPr/>
        </p:nvSpPr>
        <p:spPr bwMode="auto">
          <a:xfrm>
            <a:off x="4788024" y="1268413"/>
            <a:ext cx="4059114" cy="256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a:spcBef>
                <a:spcPct val="20000"/>
              </a:spcBef>
              <a:buFontTx/>
              <a:buChar char="•"/>
            </a:pPr>
            <a:r>
              <a:rPr lang="uk-UA" sz="1600" b="1" i="1" dirty="0">
                <a:latin typeface="Times New Roman" pitchFamily="18" charset="0"/>
              </a:rPr>
              <a:t>На початковому лінійному етапі розвитку (відрізок АВ) відбувається повільна зміна властивостей системи вздовж деякого “каналу”. </a:t>
            </a:r>
            <a:r>
              <a:rPr lang="uk-UA" sz="1600" dirty="0">
                <a:latin typeface="Times New Roman" pitchFamily="18" charset="0"/>
              </a:rPr>
              <a:t>Межі зміни стану системи (береги “каналу”), визначаються законами фізики, хімії та іншими принципами відбору. В свою чергу, </a:t>
            </a:r>
            <a:r>
              <a:rPr lang="uk-UA" sz="1600" b="1" i="1" dirty="0">
                <a:latin typeface="Times New Roman" pitchFamily="18" charset="0"/>
              </a:rPr>
              <a:t>велика кількість випадкових зовнішніх чинників постійно намагаються вивести систему за межі цього встановленого “русла”. </a:t>
            </a:r>
            <a:endParaRPr lang="ru-RU" sz="1600" b="1" i="1" dirty="0">
              <a:latin typeface="Times New Roman" pitchFamily="18" charset="0"/>
            </a:endParaRPr>
          </a:p>
        </p:txBody>
      </p:sp>
      <p:sp>
        <p:nvSpPr>
          <p:cNvPr id="61445" name="Rectangle 5"/>
          <p:cNvSpPr>
            <a:spLocks noChangeArrowheads="1"/>
          </p:cNvSpPr>
          <p:nvPr/>
        </p:nvSpPr>
        <p:spPr bwMode="auto">
          <a:xfrm>
            <a:off x="250825" y="3833813"/>
            <a:ext cx="8596313" cy="256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93663" algn="just">
              <a:spcBef>
                <a:spcPct val="20000"/>
              </a:spcBef>
              <a:buFontTx/>
              <a:buChar char="•"/>
            </a:pPr>
            <a:r>
              <a:rPr lang="uk-UA" sz="1600" dirty="0">
                <a:latin typeface="Times New Roman" pitchFamily="18" charset="0"/>
              </a:rPr>
              <a:t>При цьому </a:t>
            </a:r>
            <a:r>
              <a:rPr lang="uk-UA" sz="1600" b="1" i="1" dirty="0">
                <a:latin typeface="Times New Roman" pitchFamily="18" charset="0"/>
              </a:rPr>
              <a:t>ситуація може бути передбаченою з точністю до випадкових флуктуації – шумів</a:t>
            </a:r>
            <a:r>
              <a:rPr lang="uk-UA" sz="1600" dirty="0">
                <a:latin typeface="Times New Roman" pitchFamily="18" charset="0"/>
              </a:rPr>
              <a:t>. В деякий момент часу </a:t>
            </a:r>
            <a:r>
              <a:rPr lang="uk-UA" sz="1600" i="1" dirty="0">
                <a:latin typeface="Times New Roman" pitchFamily="18" charset="0"/>
              </a:rPr>
              <a:t>В</a:t>
            </a:r>
            <a:r>
              <a:rPr lang="uk-UA" sz="1600" dirty="0">
                <a:latin typeface="Times New Roman" pitchFamily="18" charset="0"/>
              </a:rPr>
              <a:t> (точка біфуркації), або зовнішній вплив на систему досягає критичного значення, або відбувається накопичення і об'єднання внутрішніх дій системи. В цей момент її параметри починають швидко змінюватися; раніше стабільний стан втрачає стійкість і виникає можливість різних шляхів розвитку </a:t>
            </a:r>
            <a:r>
              <a:rPr lang="uk-UA" sz="1600" i="1" dirty="0">
                <a:latin typeface="Times New Roman" pitchFamily="18" charset="0"/>
              </a:rPr>
              <a:t>ВС, BD, BE</a:t>
            </a:r>
            <a:r>
              <a:rPr lang="uk-UA" sz="1600" dirty="0">
                <a:latin typeface="Times New Roman" pitchFamily="18" charset="0"/>
              </a:rPr>
              <a:t>,... </a:t>
            </a:r>
            <a:r>
              <a:rPr lang="uk-UA" sz="1600" b="1" i="1" dirty="0">
                <a:latin typeface="Times New Roman" pitchFamily="18" charset="0"/>
              </a:rPr>
              <a:t>Нестійкість системи означає, що флуктуації перестають бути просто «шумом» і перетворюються на чинник, що направляє її глобальну еволюцію</a:t>
            </a:r>
            <a:r>
              <a:rPr lang="uk-UA" sz="1600" dirty="0">
                <a:latin typeface="Times New Roman" pitchFamily="18" charset="0"/>
              </a:rPr>
              <a:t>. Серед різних гілок еволюції після точки біфуркації </a:t>
            </a:r>
            <a:r>
              <a:rPr lang="uk-UA" sz="1600" i="1" dirty="0">
                <a:latin typeface="Times New Roman" pitchFamily="18" charset="0"/>
              </a:rPr>
              <a:t>В</a:t>
            </a:r>
            <a:r>
              <a:rPr lang="uk-UA" sz="1600" dirty="0">
                <a:latin typeface="Times New Roman" pitchFamily="18" charset="0"/>
              </a:rPr>
              <a:t> є траєкторія, яка відрізняється стійкістю. Вона немов би притягає до себе всю безліч траєкторій системи із різними початковими станами, тобто </a:t>
            </a:r>
            <a:r>
              <a:rPr lang="uk-UA" sz="1600" b="1" i="1" dirty="0">
                <a:latin typeface="Times New Roman" pitchFamily="18" charset="0"/>
              </a:rPr>
              <a:t>є </a:t>
            </a:r>
            <a:r>
              <a:rPr lang="uk-UA" sz="1600" b="1" i="1" dirty="0" err="1">
                <a:latin typeface="Times New Roman" pitchFamily="18" charset="0"/>
              </a:rPr>
              <a:t>атрактором</a:t>
            </a:r>
            <a:r>
              <a:rPr lang="uk-UA" sz="1600" dirty="0">
                <a:latin typeface="Times New Roman" pitchFamily="18" charset="0"/>
              </a:rPr>
              <a:t>. Якщо система потрапляє в цей коридор траєкторій, то вона неминуче еволюціонує до цього відносно стійкого стану</a:t>
            </a:r>
            <a:r>
              <a:rPr lang="uk-UA" sz="1600" dirty="0">
                <a:solidFill>
                  <a:srgbClr val="C00000"/>
                </a:solidFill>
                <a:latin typeface="Times New Roman" pitchFamily="18" charset="0"/>
              </a:rPr>
              <a:t>. </a:t>
            </a:r>
            <a:r>
              <a:rPr lang="uk-UA" sz="1600" b="1" i="1" dirty="0">
                <a:solidFill>
                  <a:srgbClr val="C00000"/>
                </a:solidFill>
                <a:latin typeface="Times New Roman" pitchFamily="18" charset="0"/>
              </a:rPr>
              <a:t>Саме ці стани ми найчастіше і спостерігаємо у природі.  </a:t>
            </a:r>
            <a:endParaRPr lang="ru-RU" sz="1600" b="1" i="1" dirty="0">
              <a:solidFill>
                <a:srgbClr val="C00000"/>
              </a:solidFill>
              <a:latin typeface="Times New Roman" pitchFamily="18" charset="0"/>
            </a:endParaRPr>
          </a:p>
        </p:txBody>
      </p:sp>
      <p:sp>
        <p:nvSpPr>
          <p:cNvPr id="61446" name="Rectangle 6"/>
          <p:cNvSpPr>
            <a:spLocks noChangeArrowheads="1"/>
          </p:cNvSpPr>
          <p:nvPr/>
        </p:nvSpPr>
        <p:spPr bwMode="auto">
          <a:xfrm>
            <a:off x="7632700" y="6534150"/>
            <a:ext cx="1370013"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61447" name="Номер слайда 6"/>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0D5CAA-B061-4CF0-9D21-9B4D07EA9B84}" type="slidenum">
              <a:rPr lang="ru-RU" smtClean="0"/>
              <a:pPr eaLnBrk="1" hangingPunct="1"/>
              <a:t>55</a:t>
            </a:fld>
            <a:endParaRPr lang="ru-RU" smtClean="0"/>
          </a:p>
        </p:txBody>
      </p:sp>
    </p:spTree>
    <p:extLst>
      <p:ext uri="{BB962C8B-B14F-4D97-AF65-F5344CB8AC3E}">
        <p14:creationId xmlns:p14="http://schemas.microsoft.com/office/powerpoint/2010/main" xmlns="" val="16960340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body" idx="1"/>
          </p:nvPr>
        </p:nvSpPr>
        <p:spPr>
          <a:xfrm>
            <a:off x="323528" y="1538288"/>
            <a:ext cx="8568952" cy="5176837"/>
          </a:xfrm>
        </p:spPr>
        <p:txBody>
          <a:bodyPr/>
          <a:lstStyle/>
          <a:p>
            <a:pPr marL="0" indent="0" algn="just" eaLnBrk="1" hangingPunct="1">
              <a:lnSpc>
                <a:spcPct val="80000"/>
              </a:lnSpc>
            </a:pPr>
            <a:r>
              <a:rPr lang="uk-UA" sz="1400" i="1" dirty="0" smtClean="0">
                <a:latin typeface="Times New Roman" pitchFamily="18" charset="0"/>
              </a:rPr>
              <a:t>Зростання впорядкованості системи, процес структуроутворення відповідає терміну “</a:t>
            </a:r>
            <a:r>
              <a:rPr lang="uk-UA" sz="1400" b="1" i="1" dirty="0" smtClean="0">
                <a:latin typeface="Times New Roman" pitchFamily="18" charset="0"/>
              </a:rPr>
              <a:t>онтогенез</a:t>
            </a:r>
            <a:r>
              <a:rPr lang="uk-UA" sz="1400" i="1" dirty="0" smtClean="0">
                <a:latin typeface="Times New Roman" pitchFamily="18" charset="0"/>
              </a:rPr>
              <a:t>”</a:t>
            </a:r>
            <a:r>
              <a:rPr lang="uk-UA" sz="1400" dirty="0" smtClean="0">
                <a:latin typeface="Times New Roman" pitchFamily="18" charset="0"/>
              </a:rPr>
              <a:t> (від </a:t>
            </a:r>
            <a:r>
              <a:rPr lang="uk-UA" sz="1400" dirty="0" err="1" smtClean="0">
                <a:latin typeface="Times New Roman" pitchFamily="18" charset="0"/>
              </a:rPr>
              <a:t>грец</a:t>
            </a:r>
            <a:r>
              <a:rPr lang="uk-UA" sz="1400" dirty="0" smtClean="0">
                <a:latin typeface="Times New Roman" pitchFamily="18" charset="0"/>
              </a:rPr>
              <a:t>. </a:t>
            </a:r>
            <a:r>
              <a:rPr lang="uk-UA" sz="1400" i="1" dirty="0" err="1" smtClean="0">
                <a:latin typeface="Times New Roman" pitchFamily="18" charset="0"/>
              </a:rPr>
              <a:t>ontos</a:t>
            </a:r>
            <a:r>
              <a:rPr lang="uk-UA" sz="1400" i="1" dirty="0" smtClean="0">
                <a:latin typeface="Times New Roman" pitchFamily="18" charset="0"/>
              </a:rPr>
              <a:t> </a:t>
            </a:r>
            <a:r>
              <a:rPr lang="uk-UA" sz="1400" dirty="0" smtClean="0">
                <a:latin typeface="Times New Roman" pitchFamily="18" charset="0"/>
              </a:rPr>
              <a:t>суще, </a:t>
            </a:r>
            <a:r>
              <a:rPr lang="uk-UA" sz="1400" i="1" dirty="0" err="1" smtClean="0">
                <a:latin typeface="Times New Roman" pitchFamily="18" charset="0"/>
              </a:rPr>
              <a:t>genesis</a:t>
            </a:r>
            <a:r>
              <a:rPr lang="uk-UA" sz="1400" dirty="0" smtClean="0">
                <a:latin typeface="Times New Roman" pitchFamily="18" charset="0"/>
              </a:rPr>
              <a:t> - походження). Різноманіття форм, що при цьому виникає, описується терміном </a:t>
            </a:r>
            <a:r>
              <a:rPr lang="uk-UA" sz="1400" i="1" dirty="0" smtClean="0">
                <a:latin typeface="Times New Roman" pitchFamily="18" charset="0"/>
              </a:rPr>
              <a:t>морфогенез</a:t>
            </a:r>
            <a:r>
              <a:rPr lang="uk-UA" sz="1400" dirty="0" smtClean="0">
                <a:latin typeface="Times New Roman" pitchFamily="18" charset="0"/>
              </a:rPr>
              <a:t> (від </a:t>
            </a:r>
            <a:r>
              <a:rPr lang="uk-UA" sz="1400" dirty="0" err="1" smtClean="0">
                <a:latin typeface="Times New Roman" pitchFamily="18" charset="0"/>
              </a:rPr>
              <a:t>грец</a:t>
            </a:r>
            <a:r>
              <a:rPr lang="uk-UA" sz="1400" dirty="0" smtClean="0">
                <a:latin typeface="Times New Roman" pitchFamily="18" charset="0"/>
              </a:rPr>
              <a:t>. </a:t>
            </a:r>
            <a:r>
              <a:rPr lang="uk-UA" sz="1400" i="1" dirty="0" err="1" smtClean="0">
                <a:latin typeface="Times New Roman" pitchFamily="18" charset="0"/>
              </a:rPr>
              <a:t>morphe</a:t>
            </a:r>
            <a:r>
              <a:rPr lang="uk-UA" sz="1400" dirty="0" smtClean="0">
                <a:latin typeface="Times New Roman" pitchFamily="18" charset="0"/>
              </a:rPr>
              <a:t> - форма). </a:t>
            </a:r>
            <a:r>
              <a:rPr lang="uk-UA" sz="1400" i="1" dirty="0" smtClean="0">
                <a:latin typeface="Times New Roman" pitchFamily="18" charset="0"/>
              </a:rPr>
              <a:t>Онтогенез, звичайно, супроводжується </a:t>
            </a:r>
            <a:r>
              <a:rPr lang="uk-UA" sz="1400" b="1" i="1" dirty="0" smtClean="0">
                <a:latin typeface="Times New Roman" pitchFamily="18" charset="0"/>
              </a:rPr>
              <a:t>морфогенезом</a:t>
            </a:r>
            <a:r>
              <a:rPr lang="uk-UA" sz="1400" dirty="0" smtClean="0">
                <a:latin typeface="Times New Roman" pitchFamily="18" charset="0"/>
              </a:rPr>
              <a:t>. Ці процеси завжди пов'язані з відтоком ентропії з системи, роботою “</a:t>
            </a:r>
            <a:r>
              <a:rPr lang="uk-UA" sz="1400" i="1" dirty="0" err="1" smtClean="0">
                <a:latin typeface="Times New Roman" pitchFamily="18" charset="0"/>
              </a:rPr>
              <a:t>нег</a:t>
            </a:r>
            <a:r>
              <a:rPr lang="uk-UA" sz="1400" dirty="0" err="1" smtClean="0">
                <a:latin typeface="Times New Roman" pitchFamily="18" charset="0"/>
              </a:rPr>
              <a:t>а</a:t>
            </a:r>
            <a:r>
              <a:rPr lang="uk-UA" sz="1400" i="1" dirty="0" err="1" smtClean="0">
                <a:latin typeface="Times New Roman" pitchFamily="18" charset="0"/>
              </a:rPr>
              <a:t>ентропійного</a:t>
            </a:r>
            <a:r>
              <a:rPr lang="uk-UA" sz="1400" i="1" dirty="0" smtClean="0">
                <a:latin typeface="Times New Roman" pitchFamily="18" charset="0"/>
              </a:rPr>
              <a:t> насоса</a:t>
            </a:r>
            <a:r>
              <a:rPr lang="uk-UA" sz="1400" dirty="0" smtClean="0">
                <a:latin typeface="Times New Roman" pitchFamily="18" charset="0"/>
              </a:rPr>
              <a:t>”. Зараз доведено, що </a:t>
            </a:r>
            <a:r>
              <a:rPr lang="uk-UA" sz="1400" i="1" dirty="0" smtClean="0">
                <a:latin typeface="Times New Roman" pitchFamily="18" charset="0"/>
              </a:rPr>
              <a:t>це </a:t>
            </a:r>
            <a:r>
              <a:rPr lang="uk-UA" sz="1400" b="1" i="1" dirty="0" smtClean="0">
                <a:latin typeface="Times New Roman" pitchFamily="18" charset="0"/>
              </a:rPr>
              <a:t>загальний закон природи</a:t>
            </a:r>
            <a:r>
              <a:rPr lang="uk-UA" sz="1400" dirty="0" smtClean="0">
                <a:latin typeface="Times New Roman" pitchFamily="18" charset="0"/>
              </a:rPr>
              <a:t>, який може застосовуватися до онтогенезу ембріона, виникнення зірок та до будь-яких інших процесів у відкритих системах.</a:t>
            </a:r>
          </a:p>
          <a:p>
            <a:pPr marL="0" indent="0" algn="just" eaLnBrk="1" hangingPunct="1">
              <a:lnSpc>
                <a:spcPct val="80000"/>
              </a:lnSpc>
            </a:pPr>
            <a:r>
              <a:rPr lang="uk-UA" sz="1400" dirty="0" smtClean="0">
                <a:latin typeface="Times New Roman" pitchFamily="18" charset="0"/>
              </a:rPr>
              <a:t>В ході розвитку </a:t>
            </a:r>
            <a:r>
              <a:rPr lang="uk-UA" sz="1400" dirty="0" err="1" smtClean="0">
                <a:latin typeface="Times New Roman" pitchFamily="18" charset="0"/>
              </a:rPr>
              <a:t>нерівноважного</a:t>
            </a:r>
            <a:r>
              <a:rPr lang="uk-UA" sz="1400" dirty="0" smtClean="0">
                <a:latin typeface="Times New Roman" pitchFamily="18" charset="0"/>
              </a:rPr>
              <a:t> процесу при деякому критичному значенні зовнішнього потоку енергії або речовини виникає нестійкий стан системи, в результаті в ній можуть з'явитися нові форми і структури. Це і є самоорганізація, вона властива так званим </a:t>
            </a:r>
            <a:r>
              <a:rPr lang="uk-UA" sz="1400" b="1" i="1" dirty="0" smtClean="0">
                <a:solidFill>
                  <a:srgbClr val="C00000"/>
                </a:solidFill>
                <a:latin typeface="Times New Roman" pitchFamily="18" charset="0"/>
              </a:rPr>
              <a:t>синергетичним системам</a:t>
            </a:r>
            <a:r>
              <a:rPr lang="uk-UA" sz="1400" dirty="0" smtClean="0">
                <a:latin typeface="Times New Roman" pitchFamily="18" charset="0"/>
              </a:rPr>
              <a:t>.</a:t>
            </a:r>
          </a:p>
          <a:p>
            <a:pPr marL="0" indent="0" algn="just" eaLnBrk="1" hangingPunct="1">
              <a:lnSpc>
                <a:spcPct val="80000"/>
              </a:lnSpc>
            </a:pPr>
            <a:r>
              <a:rPr lang="uk-UA" sz="1400" dirty="0" smtClean="0">
                <a:latin typeface="Times New Roman" pitchFamily="18" charset="0"/>
              </a:rPr>
              <a:t>Теорія самоорганізації складних систем сьогодні розвивається за </a:t>
            </a:r>
            <a:r>
              <a:rPr lang="uk-UA" sz="1400" b="1" i="1" dirty="0" smtClean="0">
                <a:latin typeface="Times New Roman" pitchFamily="18" charset="0"/>
              </a:rPr>
              <a:t>трьома основними напрямками</a:t>
            </a:r>
            <a:r>
              <a:rPr lang="uk-UA" sz="1400" dirty="0" smtClean="0">
                <a:latin typeface="Times New Roman" pitchFamily="18" charset="0"/>
              </a:rPr>
              <a:t>: </a:t>
            </a:r>
            <a:r>
              <a:rPr lang="uk-UA" sz="1400" b="1" i="1" dirty="0" err="1" smtClean="0">
                <a:solidFill>
                  <a:srgbClr val="C00000"/>
                </a:solidFill>
                <a:latin typeface="Times New Roman" pitchFamily="18" charset="0"/>
              </a:rPr>
              <a:t>синергетика</a:t>
            </a:r>
            <a:r>
              <a:rPr lang="uk-UA" sz="1400" b="1" dirty="0" smtClean="0">
                <a:latin typeface="Times New Roman" pitchFamily="18" charset="0"/>
              </a:rPr>
              <a:t> </a:t>
            </a:r>
            <a:r>
              <a:rPr lang="uk-UA" sz="1400" dirty="0" smtClean="0">
                <a:latin typeface="Times New Roman" pitchFamily="18" charset="0"/>
              </a:rPr>
              <a:t>(Р. </a:t>
            </a:r>
            <a:r>
              <a:rPr lang="uk-UA" sz="1400" dirty="0" err="1" smtClean="0">
                <a:latin typeface="Times New Roman" pitchFamily="18" charset="0"/>
              </a:rPr>
              <a:t>Хакен</a:t>
            </a:r>
            <a:r>
              <a:rPr lang="uk-UA" sz="1400" dirty="0" smtClean="0">
                <a:latin typeface="Times New Roman" pitchFamily="18" charset="0"/>
              </a:rPr>
              <a:t>), </a:t>
            </a:r>
            <a:r>
              <a:rPr lang="uk-UA" sz="1400" b="1" i="1" dirty="0" err="1" smtClean="0">
                <a:solidFill>
                  <a:srgbClr val="C00000"/>
                </a:solidFill>
                <a:latin typeface="Times New Roman" pitchFamily="18" charset="0"/>
              </a:rPr>
              <a:t>нерівноважна</a:t>
            </a:r>
            <a:r>
              <a:rPr lang="uk-UA" sz="1400" b="1" i="1" dirty="0" smtClean="0">
                <a:solidFill>
                  <a:srgbClr val="C00000"/>
                </a:solidFill>
                <a:latin typeface="Times New Roman" pitchFamily="18" charset="0"/>
              </a:rPr>
              <a:t> термодинаміка</a:t>
            </a:r>
            <a:r>
              <a:rPr lang="uk-UA" sz="1400" dirty="0" smtClean="0">
                <a:solidFill>
                  <a:srgbClr val="C00000"/>
                </a:solidFill>
                <a:latin typeface="Times New Roman" pitchFamily="18" charset="0"/>
              </a:rPr>
              <a:t> </a:t>
            </a:r>
            <a:r>
              <a:rPr lang="uk-UA" sz="1400" dirty="0" smtClean="0">
                <a:latin typeface="Times New Roman" pitchFamily="18" charset="0"/>
              </a:rPr>
              <a:t>(І.Р. Пригожин) та </a:t>
            </a:r>
            <a:r>
              <a:rPr lang="uk-UA" sz="1400" b="1" i="1" dirty="0" smtClean="0">
                <a:solidFill>
                  <a:srgbClr val="C00000"/>
                </a:solidFill>
                <a:latin typeface="Times New Roman" pitchFamily="18" charset="0"/>
              </a:rPr>
              <a:t>теорія катастроф</a:t>
            </a:r>
            <a:r>
              <a:rPr lang="uk-UA" sz="1400" i="1" dirty="0" smtClean="0">
                <a:solidFill>
                  <a:srgbClr val="C00000"/>
                </a:solidFill>
                <a:latin typeface="Times New Roman" pitchFamily="18" charset="0"/>
              </a:rPr>
              <a:t> </a:t>
            </a:r>
            <a:r>
              <a:rPr lang="uk-UA" sz="1400" dirty="0" smtClean="0">
                <a:latin typeface="Times New Roman" pitchFamily="18" charset="0"/>
              </a:rPr>
              <a:t>(Г. </a:t>
            </a:r>
            <a:r>
              <a:rPr lang="uk-UA" sz="1400" dirty="0" err="1" smtClean="0">
                <a:latin typeface="Times New Roman" pitchFamily="18" charset="0"/>
              </a:rPr>
              <a:t>Уїтні</a:t>
            </a:r>
            <a:r>
              <a:rPr lang="uk-UA" sz="1400" dirty="0" smtClean="0">
                <a:latin typeface="Times New Roman" pitchFamily="18" charset="0"/>
              </a:rPr>
              <a:t>, Т. </a:t>
            </a:r>
            <a:r>
              <a:rPr lang="uk-UA" sz="1400" dirty="0" err="1" smtClean="0">
                <a:latin typeface="Times New Roman" pitchFamily="18" charset="0"/>
              </a:rPr>
              <a:t>Рене</a:t>
            </a:r>
            <a:r>
              <a:rPr lang="uk-UA" sz="1400" dirty="0" smtClean="0">
                <a:latin typeface="Times New Roman" pitchFamily="18" charset="0"/>
              </a:rPr>
              <a:t>, А. Арнольд). </a:t>
            </a:r>
          </a:p>
          <a:p>
            <a:pPr marL="0" indent="0" algn="just" eaLnBrk="1" hangingPunct="1">
              <a:lnSpc>
                <a:spcPct val="80000"/>
              </a:lnSpc>
            </a:pPr>
            <a:r>
              <a:rPr lang="uk-UA" sz="1400" dirty="0" smtClean="0">
                <a:latin typeface="Times New Roman" pitchFamily="18" charset="0"/>
              </a:rPr>
              <a:t>Загальне значення комплексу синергетичних ідей, полягає у такому: </a:t>
            </a:r>
            <a:r>
              <a:rPr lang="uk-UA" sz="1400" b="1" i="1" dirty="0" smtClean="0">
                <a:solidFill>
                  <a:srgbClr val="C00000"/>
                </a:solidFill>
                <a:latin typeface="Times New Roman" pitchFamily="18" charset="0"/>
              </a:rPr>
              <a:t>процеси руйнування і творення, деградації і еволюції у Всесвіті рівноправні; процеси творення (наростання складності і впорядкованості) мають єдиний алгоритм, що не залежить від природи систем, в яких вони відбуваються</a:t>
            </a:r>
            <a:r>
              <a:rPr lang="uk-UA" sz="1400" dirty="0" smtClean="0">
                <a:solidFill>
                  <a:srgbClr val="C00000"/>
                </a:solidFill>
                <a:latin typeface="Times New Roman" pitchFamily="18" charset="0"/>
              </a:rPr>
              <a:t>. </a:t>
            </a:r>
            <a:r>
              <a:rPr lang="uk-UA" sz="1400" dirty="0" smtClean="0">
                <a:latin typeface="Times New Roman" pitchFamily="18" charset="0"/>
              </a:rPr>
              <a:t>Таким чином, </a:t>
            </a:r>
            <a:r>
              <a:rPr lang="uk-UA" sz="1400" b="1" i="1" dirty="0" err="1" smtClean="0">
                <a:solidFill>
                  <a:srgbClr val="C00000"/>
                </a:solidFill>
                <a:latin typeface="Times New Roman" pitchFamily="18" charset="0"/>
              </a:rPr>
              <a:t>синергетика</a:t>
            </a:r>
            <a:r>
              <a:rPr lang="uk-UA" sz="1400" b="1" i="1" dirty="0" smtClean="0">
                <a:solidFill>
                  <a:srgbClr val="C00000"/>
                </a:solidFill>
                <a:latin typeface="Times New Roman" pitchFamily="18" charset="0"/>
              </a:rPr>
              <a:t> </a:t>
            </a:r>
            <a:r>
              <a:rPr lang="uk-UA" sz="1400" b="1" i="1" dirty="0" smtClean="0">
                <a:latin typeface="Times New Roman" pitchFamily="18" charset="0"/>
              </a:rPr>
              <a:t>(від грецьких слів ”разом” і ”дію”) претендує на відкриття універсального механізму, за допомогою якого здійснюється самоорганізація як в живій, так і в неживій природі. </a:t>
            </a:r>
          </a:p>
          <a:p>
            <a:pPr marL="0" indent="0" algn="just" eaLnBrk="1" hangingPunct="1">
              <a:lnSpc>
                <a:spcPct val="80000"/>
              </a:lnSpc>
            </a:pPr>
            <a:r>
              <a:rPr lang="uk-UA" sz="1400" b="1" i="1" dirty="0" smtClean="0">
                <a:latin typeface="Times New Roman" pitchFamily="18" charset="0"/>
              </a:rPr>
              <a:t>Під самоорганізацією при цьому розуміється спонтанний перехід відкритої </a:t>
            </a:r>
            <a:r>
              <a:rPr lang="uk-UA" sz="1400" b="1" i="1" dirty="0" err="1" smtClean="0">
                <a:latin typeface="Times New Roman" pitchFamily="18" charset="0"/>
              </a:rPr>
              <a:t>нерівноважної</a:t>
            </a:r>
            <a:r>
              <a:rPr lang="uk-UA" sz="1400" b="1" i="1" dirty="0" smtClean="0">
                <a:latin typeface="Times New Roman" pitchFamily="18" charset="0"/>
              </a:rPr>
              <a:t> системи від менш складних і впорядкованих форм організації до більш складних і впорядкованих</a:t>
            </a:r>
            <a:r>
              <a:rPr lang="uk-UA" sz="1400" dirty="0" smtClean="0">
                <a:latin typeface="Times New Roman" pitchFamily="18" charset="0"/>
              </a:rPr>
              <a:t>. </a:t>
            </a:r>
          </a:p>
          <a:p>
            <a:pPr marL="0" indent="0" algn="just" eaLnBrk="1" hangingPunct="1">
              <a:lnSpc>
                <a:spcPct val="80000"/>
              </a:lnSpc>
            </a:pPr>
            <a:r>
              <a:rPr lang="uk-UA" sz="1400" b="1" i="1" dirty="0" err="1" smtClean="0">
                <a:solidFill>
                  <a:srgbClr val="C00000"/>
                </a:solidFill>
                <a:latin typeface="Times New Roman" pitchFamily="18" charset="0"/>
              </a:rPr>
              <a:t>Синергетика</a:t>
            </a:r>
            <a:r>
              <a:rPr lang="uk-UA" sz="1400" b="1" i="1" dirty="0" smtClean="0">
                <a:solidFill>
                  <a:srgbClr val="C00000"/>
                </a:solidFill>
                <a:latin typeface="Times New Roman" pitchFamily="18" charset="0"/>
              </a:rPr>
              <a:t> є сучасною теорією еволюції великих, надскладних, відкритих, </a:t>
            </a:r>
            <a:r>
              <a:rPr lang="uk-UA" sz="1400" b="1" i="1" dirty="0" err="1" smtClean="0">
                <a:solidFill>
                  <a:srgbClr val="C00000"/>
                </a:solidFill>
                <a:latin typeface="Times New Roman" pitchFamily="18" charset="0"/>
              </a:rPr>
              <a:t>термодинамічно</a:t>
            </a:r>
            <a:r>
              <a:rPr lang="uk-UA" sz="1400" b="1" i="1" dirty="0" smtClean="0">
                <a:solidFill>
                  <a:srgbClr val="C00000"/>
                </a:solidFill>
                <a:latin typeface="Times New Roman" pitchFamily="18" charset="0"/>
              </a:rPr>
              <a:t> </a:t>
            </a:r>
            <a:r>
              <a:rPr lang="uk-UA" sz="1400" b="1" i="1" dirty="0" err="1" smtClean="0">
                <a:solidFill>
                  <a:srgbClr val="C00000"/>
                </a:solidFill>
                <a:latin typeface="Times New Roman" pitchFamily="18" charset="0"/>
              </a:rPr>
              <a:t>нерівноважних</a:t>
            </a:r>
            <a:r>
              <a:rPr lang="uk-UA" sz="1400" b="1" i="1" dirty="0" smtClean="0">
                <a:solidFill>
                  <a:srgbClr val="C00000"/>
                </a:solidFill>
                <a:latin typeface="Times New Roman" pitchFamily="18" charset="0"/>
              </a:rPr>
              <a:t>, нелінійних динамічних систем, що мають зворотний зв'язок і існують </a:t>
            </a:r>
            <a:r>
              <a:rPr lang="uk-UA" sz="1400" b="1" i="1" dirty="0" err="1" smtClean="0">
                <a:solidFill>
                  <a:srgbClr val="C00000"/>
                </a:solidFill>
                <a:latin typeface="Times New Roman" pitchFamily="18" charset="0"/>
              </a:rPr>
              <a:t>квазістаціонарно</a:t>
            </a:r>
            <a:r>
              <a:rPr lang="uk-UA" sz="1400" b="1" i="1" dirty="0" smtClean="0">
                <a:solidFill>
                  <a:srgbClr val="C00000"/>
                </a:solidFill>
                <a:latin typeface="Times New Roman" pitchFamily="18" charset="0"/>
              </a:rPr>
              <a:t> лише в умовах постійного обміну речовиною, енергією і інформацією із зовнішнім середовищем.</a:t>
            </a:r>
            <a:r>
              <a:rPr lang="uk-UA" sz="1400" b="1" dirty="0" smtClean="0">
                <a:solidFill>
                  <a:srgbClr val="C00000"/>
                </a:solidFill>
                <a:latin typeface="Times New Roman" pitchFamily="18" charset="0"/>
              </a:rPr>
              <a:t> </a:t>
            </a:r>
          </a:p>
          <a:p>
            <a:pPr marL="0" indent="0" algn="just" eaLnBrk="1" hangingPunct="1">
              <a:lnSpc>
                <a:spcPct val="80000"/>
              </a:lnSpc>
            </a:pPr>
            <a:r>
              <a:rPr lang="uk-UA" sz="1400" dirty="0" smtClean="0">
                <a:latin typeface="Times New Roman" pitchFamily="18" charset="0"/>
              </a:rPr>
              <a:t>До таких систем належать: Всесвіт, природа, людське суспільство як вища форма і продукт матеріальної та духовної культури, що створені людством, та ін. </a:t>
            </a:r>
            <a:endParaRPr lang="ru-RU" sz="1400" dirty="0" smtClean="0">
              <a:latin typeface="Times New Roman" pitchFamily="18" charset="0"/>
            </a:endParaRPr>
          </a:p>
        </p:txBody>
      </p:sp>
      <p:sp>
        <p:nvSpPr>
          <p:cNvPr id="159747" name="Rectangle 3"/>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159748" name="Rectangle 2"/>
          <p:cNvSpPr>
            <a:spLocks noGrp="1" noChangeArrowheads="1"/>
          </p:cNvSpPr>
          <p:nvPr>
            <p:ph type="title"/>
          </p:nvPr>
        </p:nvSpPr>
        <p:spPr>
          <a:xfrm>
            <a:off x="460666" y="116632"/>
            <a:ext cx="8229600" cy="1143000"/>
          </a:xfrm>
        </p:spPr>
        <p:txBody>
          <a:bodyPr>
            <a:normAutofit fontScale="90000"/>
          </a:bodyPr>
          <a:lstStyle/>
          <a:p>
            <a:pPr eaLnBrk="1" hangingPunct="1"/>
            <a:r>
              <a:rPr lang="uk-UA" sz="4000" b="1" i="1" dirty="0" smtClean="0">
                <a:latin typeface="Arial" pitchFamily="34" charset="0"/>
                <a:cs typeface="Arial" pitchFamily="34" charset="0"/>
              </a:rPr>
              <a:t>НАПРЯМКИ РОЗВИТКУ ТЕОРІЇ САМООРГАНІЗАЦІЇ</a:t>
            </a:r>
            <a:endParaRPr lang="ru-RU" sz="4000" dirty="0" smtClean="0">
              <a:latin typeface="Arial" pitchFamily="34" charset="0"/>
              <a:cs typeface="Arial" pitchFamily="34" charset="0"/>
            </a:endParaRPr>
          </a:p>
        </p:txBody>
      </p:sp>
      <p:sp>
        <p:nvSpPr>
          <p:cNvPr id="159749" name="Номер слайда 4"/>
          <p:cNvSpPr>
            <a:spLocks noGrp="1"/>
          </p:cNvSpPr>
          <p:nvPr>
            <p:ph type="sldNum" sz="quarter" idx="12"/>
          </p:nvPr>
        </p:nvSpPr>
        <p:spPr>
          <a:noFill/>
        </p:spPr>
        <p:txBody>
          <a:bodyPr/>
          <a:lstStyle/>
          <a:p>
            <a:fld id="{359FDE52-D724-43EC-8DE6-D7F1A84F99C9}" type="slidenum">
              <a:rPr lang="ru-RU" smtClean="0"/>
              <a:pPr/>
              <a:t>56</a:t>
            </a:fld>
            <a:endParaRPr lang="ru-RU"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5763" y="188913"/>
            <a:ext cx="8229600" cy="1143000"/>
          </a:xfrm>
        </p:spPr>
        <p:txBody>
          <a:bodyPr>
            <a:normAutofit fontScale="90000"/>
          </a:bodyPr>
          <a:lstStyle/>
          <a:p>
            <a:pPr eaLnBrk="1" hangingPunct="1"/>
            <a:r>
              <a:rPr lang="uk-UA" sz="4000" b="1" i="1" dirty="0" smtClean="0">
                <a:latin typeface="Arial" pitchFamily="34" charset="0"/>
                <a:cs typeface="Arial" pitchFamily="34" charset="0"/>
              </a:rPr>
              <a:t>МЕТОДИ КЕРУВАННЯ СКЛАДНИМИ СИСТЕМАМИ</a:t>
            </a:r>
            <a:r>
              <a:rPr lang="uk-UA" sz="4000" dirty="0" smtClean="0">
                <a:latin typeface="Arial" pitchFamily="34" charset="0"/>
                <a:cs typeface="Arial" pitchFamily="34" charset="0"/>
              </a:rPr>
              <a:t> </a:t>
            </a:r>
            <a:endParaRPr lang="ru-RU" sz="4000" dirty="0" smtClean="0">
              <a:latin typeface="Arial" pitchFamily="34" charset="0"/>
              <a:cs typeface="Arial" pitchFamily="34" charset="0"/>
            </a:endParaRPr>
          </a:p>
        </p:txBody>
      </p:sp>
      <p:sp>
        <p:nvSpPr>
          <p:cNvPr id="64515" name="Rectangle 3"/>
          <p:cNvSpPr>
            <a:spLocks noGrp="1" noChangeArrowheads="1"/>
          </p:cNvSpPr>
          <p:nvPr>
            <p:ph type="body" idx="1"/>
          </p:nvPr>
        </p:nvSpPr>
        <p:spPr>
          <a:xfrm>
            <a:off x="250825" y="1403350"/>
            <a:ext cx="8569647" cy="5257800"/>
          </a:xfrm>
        </p:spPr>
        <p:txBody>
          <a:bodyPr/>
          <a:lstStyle/>
          <a:p>
            <a:pPr algn="just" eaLnBrk="1" hangingPunct="1">
              <a:lnSpc>
                <a:spcPct val="80000"/>
              </a:lnSpc>
            </a:pPr>
            <a:r>
              <a:rPr lang="uk-UA" sz="1800" b="1" i="1" dirty="0" smtClean="0">
                <a:latin typeface="Times New Roman" pitchFamily="18" charset="0"/>
              </a:rPr>
              <a:t>Керуванням називають процедуру вибору і реалізації визначених цілеспрямованих дій.</a:t>
            </a:r>
            <a:r>
              <a:rPr lang="uk-UA" sz="1800" dirty="0" smtClean="0">
                <a:latin typeface="Times New Roman" pitchFamily="18" charset="0"/>
              </a:rPr>
              <a:t> Як правило, </a:t>
            </a:r>
            <a:r>
              <a:rPr lang="uk-UA" sz="1800" i="1" dirty="0" smtClean="0">
                <a:latin typeface="Times New Roman" pitchFamily="18" charset="0"/>
              </a:rPr>
              <a:t>в технічних системах мета не належить системі</a:t>
            </a:r>
            <a:r>
              <a:rPr lang="uk-UA" sz="1800" dirty="0" smtClean="0">
                <a:latin typeface="Times New Roman" pitchFamily="18" charset="0"/>
              </a:rPr>
              <a:t>, вона є зовнішнім відносно неї фактором. Інша річ - складні відкриті системи, до яких, наприклад, належить суспільство чи практично будь-яка природна система. Як правило, у таких системах існує сукупність цілей, при цьому вони не задаються ззовні, а </a:t>
            </a:r>
            <a:r>
              <a:rPr lang="uk-UA" sz="1800" b="1" i="1" dirty="0" smtClean="0">
                <a:latin typeface="Times New Roman" pitchFamily="18" charset="0"/>
              </a:rPr>
              <a:t>генеруються самою системою</a:t>
            </a:r>
            <a:r>
              <a:rPr lang="uk-UA" sz="1800" dirty="0" smtClean="0">
                <a:latin typeface="Times New Roman" pitchFamily="18" charset="0"/>
              </a:rPr>
              <a:t>.</a:t>
            </a:r>
          </a:p>
          <a:p>
            <a:pPr algn="just" eaLnBrk="1" hangingPunct="1">
              <a:lnSpc>
                <a:spcPct val="80000"/>
              </a:lnSpc>
            </a:pPr>
            <a:r>
              <a:rPr lang="uk-UA" sz="1800" dirty="0" smtClean="0">
                <a:latin typeface="Times New Roman" pitchFamily="18" charset="0"/>
              </a:rPr>
              <a:t>З’ясувалося, що </a:t>
            </a:r>
            <a:r>
              <a:rPr lang="uk-UA" sz="1800" b="1" i="1" dirty="0" smtClean="0">
                <a:solidFill>
                  <a:srgbClr val="C00000"/>
                </a:solidFill>
                <a:latin typeface="Times New Roman" pitchFamily="18" charset="0"/>
              </a:rPr>
              <a:t>у реальних природних системах резонансна, нехай навіть слабка дія завжди приводить до більшого ефекту, ніж сильна, але не узгоджена з системою</a:t>
            </a:r>
            <a:r>
              <a:rPr lang="uk-UA" sz="1800" dirty="0" smtClean="0">
                <a:solidFill>
                  <a:srgbClr val="FF3300"/>
                </a:solidFill>
                <a:latin typeface="Times New Roman" pitchFamily="18" charset="0"/>
              </a:rPr>
              <a:t>.</a:t>
            </a:r>
            <a:r>
              <a:rPr lang="uk-UA" sz="1800" dirty="0" smtClean="0">
                <a:latin typeface="Times New Roman" pitchFamily="18" charset="0"/>
              </a:rPr>
              <a:t> Традиційний («лінійний») погляд на проблему керування процесами зводився до уявлень, що чим більше вкладеш (енергії, матеріальних коштів, нервів і так далі), тим більшу віддачу одержиш. </a:t>
            </a:r>
            <a:r>
              <a:rPr lang="uk-UA" sz="1800" dirty="0" err="1" smtClean="0">
                <a:latin typeface="Times New Roman" pitchFamily="18" charset="0"/>
              </a:rPr>
              <a:t>Синергетика</a:t>
            </a:r>
            <a:r>
              <a:rPr lang="uk-UA" sz="1800" dirty="0" smtClean="0">
                <a:latin typeface="Times New Roman" pitchFamily="18" charset="0"/>
              </a:rPr>
              <a:t> та теорія динамічного хаосу дає нам </a:t>
            </a:r>
            <a:r>
              <a:rPr lang="uk-UA" sz="1800" i="1" dirty="0" smtClean="0">
                <a:latin typeface="Times New Roman" pitchFamily="18" charset="0"/>
              </a:rPr>
              <a:t>новий підхід до проблеми керування</a:t>
            </a:r>
            <a:r>
              <a:rPr lang="uk-UA" sz="1800" dirty="0" smtClean="0">
                <a:latin typeface="Times New Roman" pitchFamily="18" charset="0"/>
              </a:rPr>
              <a:t>: </a:t>
            </a:r>
            <a:r>
              <a:rPr lang="uk-UA" sz="1800" b="1" i="1" dirty="0" smtClean="0">
                <a:solidFill>
                  <a:srgbClr val="C00000"/>
                </a:solidFill>
                <a:latin typeface="Times New Roman" pitchFamily="18" charset="0"/>
              </a:rPr>
              <a:t>надмірна централізація може призвести до непередбачуваних наслідків</a:t>
            </a:r>
            <a:r>
              <a:rPr lang="uk-UA" sz="1800" dirty="0" smtClean="0">
                <a:solidFill>
                  <a:srgbClr val="C00000"/>
                </a:solidFill>
                <a:latin typeface="Times New Roman" pitchFamily="18" charset="0"/>
              </a:rPr>
              <a:t>,</a:t>
            </a:r>
            <a:r>
              <a:rPr lang="uk-UA" sz="1800" dirty="0" smtClean="0">
                <a:latin typeface="Times New Roman" pitchFamily="18" charset="0"/>
              </a:rPr>
              <a:t> до кризи, оскільки існує багато шляхів розвитку системи, в той же час вона прагне вийти на один із своїх </a:t>
            </a:r>
            <a:r>
              <a:rPr lang="uk-UA" sz="1800" dirty="0" err="1" smtClean="0">
                <a:latin typeface="Times New Roman" pitchFamily="18" charset="0"/>
              </a:rPr>
              <a:t>атракторів</a:t>
            </a:r>
            <a:r>
              <a:rPr lang="uk-UA" sz="1800" dirty="0" smtClean="0">
                <a:latin typeface="Times New Roman" pitchFamily="18" charset="0"/>
              </a:rPr>
              <a:t>. </a:t>
            </a:r>
            <a:r>
              <a:rPr lang="uk-UA" sz="1800" b="1" i="1" dirty="0" smtClean="0">
                <a:solidFill>
                  <a:srgbClr val="C00000"/>
                </a:solidFill>
                <a:latin typeface="Times New Roman" pitchFamily="18" charset="0"/>
              </a:rPr>
              <a:t>Якщо є алгоритм виходу на </a:t>
            </a:r>
            <a:r>
              <a:rPr lang="uk-UA" sz="1800" b="1" i="1" dirty="0" err="1" smtClean="0">
                <a:solidFill>
                  <a:srgbClr val="C00000"/>
                </a:solidFill>
                <a:latin typeface="Times New Roman" pitchFamily="18" charset="0"/>
              </a:rPr>
              <a:t>атрактор</a:t>
            </a:r>
            <a:r>
              <a:rPr lang="uk-UA" sz="1800" b="1" i="1" dirty="0" smtClean="0">
                <a:solidFill>
                  <a:srgbClr val="C00000"/>
                </a:solidFill>
                <a:latin typeface="Times New Roman" pitchFamily="18" charset="0"/>
              </a:rPr>
              <a:t>, зберігаються час, ресурси, зусилля та інше</a:t>
            </a:r>
            <a:r>
              <a:rPr lang="uk-UA" sz="1800" b="1" dirty="0" smtClean="0">
                <a:solidFill>
                  <a:srgbClr val="C00000"/>
                </a:solidFill>
                <a:latin typeface="Times New Roman" pitchFamily="18" charset="0"/>
              </a:rPr>
              <a:t>. </a:t>
            </a:r>
            <a:r>
              <a:rPr lang="uk-UA" sz="1800" dirty="0" smtClean="0">
                <a:latin typeface="Times New Roman" pitchFamily="18" charset="0"/>
              </a:rPr>
              <a:t>В резонансній дії важлива не величина, не сила впливу в процесі керування, а його </a:t>
            </a:r>
            <a:r>
              <a:rPr lang="uk-UA" sz="1800" i="1" dirty="0" smtClean="0">
                <a:latin typeface="Times New Roman" pitchFamily="18" charset="0"/>
              </a:rPr>
              <a:t>правильна просторова і часова організація</a:t>
            </a:r>
            <a:r>
              <a:rPr lang="uk-UA" sz="1800" dirty="0" smtClean="0">
                <a:latin typeface="Times New Roman" pitchFamily="18" charset="0"/>
              </a:rPr>
              <a:t>, «архітектура». Тобто, треба діяти на середовище в визначеному місці і часі, </a:t>
            </a:r>
            <a:r>
              <a:rPr lang="uk-UA" sz="1800" dirty="0" err="1" smtClean="0">
                <a:latin typeface="Times New Roman" pitchFamily="18" charset="0"/>
              </a:rPr>
              <a:t>топологічно</a:t>
            </a:r>
            <a:r>
              <a:rPr lang="uk-UA" sz="1800" dirty="0" smtClean="0">
                <a:latin typeface="Times New Roman" pitchFamily="18" charset="0"/>
              </a:rPr>
              <a:t> узгоджених з її власною структурою. Тоді необхідний результат може бути одержаний шляхом </a:t>
            </a:r>
            <a:r>
              <a:rPr lang="uk-UA" sz="1800" b="1" i="1" dirty="0" smtClean="0">
                <a:latin typeface="Times New Roman" pitchFamily="18" charset="0"/>
              </a:rPr>
              <a:t>одного або серії незначних впливів на систему</a:t>
            </a:r>
            <a:r>
              <a:rPr lang="uk-UA" sz="1800" b="1" dirty="0" smtClean="0">
                <a:latin typeface="Times New Roman" pitchFamily="18" charset="0"/>
              </a:rPr>
              <a:t>.</a:t>
            </a:r>
            <a:r>
              <a:rPr lang="uk-UA" sz="1800" dirty="0" smtClean="0">
                <a:latin typeface="Times New Roman" pitchFamily="18" charset="0"/>
              </a:rPr>
              <a:t> Кожний з них лише трохи змінює її фазову траєкторію, але через деякий час накопичення і експоненціальне підсилення малих збурень приведе до суттєвої корекції руху. </a:t>
            </a:r>
            <a:endParaRPr lang="ru-RU" sz="1800" dirty="0" smtClean="0">
              <a:latin typeface="Times New Roman" pitchFamily="18" charset="0"/>
            </a:endParaRPr>
          </a:p>
        </p:txBody>
      </p:sp>
      <p:sp>
        <p:nvSpPr>
          <p:cNvPr id="64516" name="Rectangle 4"/>
          <p:cNvSpPr>
            <a:spLocks noChangeArrowheads="1"/>
          </p:cNvSpPr>
          <p:nvPr/>
        </p:nvSpPr>
        <p:spPr bwMode="auto">
          <a:xfrm>
            <a:off x="7632700" y="6534150"/>
            <a:ext cx="1370013"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64517" name="Номер слайда 4"/>
          <p:cNvSpPr>
            <a:spLocks noGrp="1"/>
          </p:cNvSpPr>
          <p:nvPr>
            <p:ph type="sldNum" sz="quarter" idx="12"/>
          </p:nvPr>
        </p:nvSpPr>
        <p:spPr>
          <a:xfrm>
            <a:off x="6642100" y="6264275"/>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E1A4D8-C971-4D89-B891-189A07B2B91B}" type="slidenum">
              <a:rPr lang="ru-RU" smtClean="0"/>
              <a:pPr eaLnBrk="1" hangingPunct="1"/>
              <a:t>57</a:t>
            </a:fld>
            <a:endParaRPr lang="ru-RU" smtClean="0"/>
          </a:p>
        </p:txBody>
      </p:sp>
    </p:spTree>
    <p:extLst>
      <p:ext uri="{BB962C8B-B14F-4D97-AF65-F5344CB8AC3E}">
        <p14:creationId xmlns:p14="http://schemas.microsoft.com/office/powerpoint/2010/main" xmlns="" val="118955749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normAutofit fontScale="90000"/>
          </a:bodyPr>
          <a:lstStyle/>
          <a:p>
            <a:pPr eaLnBrk="1" hangingPunct="1"/>
            <a:r>
              <a:rPr lang="uk-UA" sz="4000" b="1" i="1" dirty="0" smtClean="0">
                <a:latin typeface="Arial" pitchFamily="34" charset="0"/>
                <a:cs typeface="Arial" pitchFamily="34" charset="0"/>
              </a:rPr>
              <a:t>МЕТОДИ КЕРУВАННЯ СКЛАДНИМИ СИСТЕМАМИ</a:t>
            </a:r>
            <a:endParaRPr lang="ru-RU" sz="4000" b="1" i="1" dirty="0" smtClean="0">
              <a:latin typeface="Arial" pitchFamily="34" charset="0"/>
              <a:cs typeface="Arial" pitchFamily="34" charset="0"/>
            </a:endParaRPr>
          </a:p>
        </p:txBody>
      </p:sp>
      <p:sp>
        <p:nvSpPr>
          <p:cNvPr id="61443" name="Rectangle 3"/>
          <p:cNvSpPr>
            <a:spLocks noGrp="1" noChangeArrowheads="1"/>
          </p:cNvSpPr>
          <p:nvPr>
            <p:ph type="body" idx="1"/>
          </p:nvPr>
        </p:nvSpPr>
        <p:spPr>
          <a:xfrm>
            <a:off x="4527550" y="1584324"/>
            <a:ext cx="4178300" cy="2384425"/>
          </a:xfrm>
        </p:spPr>
        <p:txBody>
          <a:bodyPr/>
          <a:lstStyle/>
          <a:p>
            <a:pPr marL="0" indent="0" algn="just" eaLnBrk="1" hangingPunct="1">
              <a:lnSpc>
                <a:spcPct val="80000"/>
              </a:lnSpc>
              <a:defRPr/>
            </a:pPr>
            <a:r>
              <a:rPr lang="uk-UA" sz="1400" dirty="0" smtClean="0">
                <a:latin typeface="Times New Roman" pitchFamily="18" charset="0"/>
              </a:rPr>
              <a:t>Таким чином, системи з хаотичними </a:t>
            </a:r>
            <a:r>
              <a:rPr lang="uk-UA" sz="1400" dirty="0" err="1" smtClean="0">
                <a:latin typeface="Times New Roman" pitchFamily="18" charset="0"/>
              </a:rPr>
              <a:t>атракторами</a:t>
            </a:r>
            <a:r>
              <a:rPr lang="uk-UA" sz="1400" dirty="0" smtClean="0">
                <a:latin typeface="Times New Roman" pitchFamily="18" charset="0"/>
              </a:rPr>
              <a:t>, а такими є більшість природних і соціальних систем, демонструють одночасно добру керованість і дивну пластичність: чутливо реагуючи на зовнішні впливи, вони між тим зберігають тип руху. Саме комбінація цих двох властивостей є причиною того, що хаотична динаміка є характерною для поведінки багатьох систем живих організмів. </a:t>
            </a:r>
            <a:r>
              <a:rPr lang="uk-UA" sz="1400" b="1" i="1" dirty="0" smtClean="0">
                <a:solidFill>
                  <a:srgbClr val="C00000"/>
                </a:solidFill>
                <a:latin typeface="Times New Roman" pitchFamily="18" charset="0"/>
              </a:rPr>
              <a:t>Ненасильство над природою речей - ось принцип </a:t>
            </a:r>
            <a:r>
              <a:rPr lang="uk-UA" sz="1400" b="1" i="1" dirty="0" err="1" smtClean="0">
                <a:solidFill>
                  <a:srgbClr val="C00000"/>
                </a:solidFill>
                <a:latin typeface="Times New Roman" pitchFamily="18" charset="0"/>
              </a:rPr>
              <a:t>синергетики</a:t>
            </a:r>
            <a:r>
              <a:rPr lang="uk-UA" sz="1400" dirty="0" smtClean="0">
                <a:solidFill>
                  <a:srgbClr val="C00000"/>
                </a:solidFill>
                <a:latin typeface="Times New Roman" pitchFamily="18" charset="0"/>
              </a:rPr>
              <a:t>. </a:t>
            </a:r>
            <a:r>
              <a:rPr lang="uk-UA" sz="1400" b="1" i="1" dirty="0" smtClean="0">
                <a:solidFill>
                  <a:srgbClr val="C00000"/>
                </a:solidFill>
                <a:latin typeface="Times New Roman" pitchFamily="18" charset="0"/>
              </a:rPr>
              <a:t>Треба не будувати і перебудовувати, а виводити, ініціювати складні системи на власні механізми розвитку</a:t>
            </a:r>
            <a:r>
              <a:rPr lang="uk-UA" sz="1400" i="1" dirty="0" smtClean="0">
                <a:solidFill>
                  <a:srgbClr val="C00000"/>
                </a:solidFill>
                <a:latin typeface="Times New Roman" pitchFamily="18" charset="0"/>
              </a:rPr>
              <a:t>. </a:t>
            </a:r>
          </a:p>
          <a:p>
            <a:pPr algn="just" eaLnBrk="1" hangingPunct="1">
              <a:lnSpc>
                <a:spcPct val="80000"/>
              </a:lnSpc>
              <a:defRPr/>
            </a:pPr>
            <a:endParaRPr lang="uk-UA" sz="1400" dirty="0" smtClean="0">
              <a:latin typeface="Times New Roman" pitchFamily="18" charset="0"/>
            </a:endParaRPr>
          </a:p>
        </p:txBody>
      </p:sp>
      <p:sp>
        <p:nvSpPr>
          <p:cNvPr id="65540" name="Rectangle 4"/>
          <p:cNvSpPr>
            <a:spLocks noChangeArrowheads="1"/>
          </p:cNvSpPr>
          <p:nvPr/>
        </p:nvSpPr>
        <p:spPr bwMode="auto">
          <a:xfrm>
            <a:off x="7632700" y="6534150"/>
            <a:ext cx="1370013"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65541"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1675" y="1673225"/>
            <a:ext cx="3646488" cy="2295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5542" name="Прямоугольник 6"/>
          <p:cNvSpPr>
            <a:spLocks noChangeArrowheads="1"/>
          </p:cNvSpPr>
          <p:nvPr/>
        </p:nvSpPr>
        <p:spPr bwMode="auto">
          <a:xfrm>
            <a:off x="657225" y="4059238"/>
            <a:ext cx="8189913" cy="2332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lnSpc>
                <a:spcPct val="80000"/>
              </a:lnSpc>
            </a:pPr>
            <a:r>
              <a:rPr lang="uk-UA" sz="1400" dirty="0">
                <a:latin typeface="Times New Roman" pitchFamily="18" charset="0"/>
              </a:rPr>
              <a:t>У складних системах доречно перейти від терміна “керування” до терміна “вибору напрямку розвитку”. Зовнішні дії при цьому повинні бути спрямовані не на жорстке керування з точно визначеними цілями, а на підтримку бажаних тенденцій розвитку або відхід системи від катастрофи. Мова йде про спрямування природних процесів самоорганізації у бажане русло розвитку, яке приведе до порівняно довгого проміжку стабільності системи. Таким чином, повинен реалізовуватися </a:t>
            </a:r>
            <a:r>
              <a:rPr lang="uk-UA" sz="1400" b="1" i="1" dirty="0">
                <a:latin typeface="Times New Roman" pitchFamily="18" charset="0"/>
              </a:rPr>
              <a:t>принцип кормового</a:t>
            </a:r>
            <a:r>
              <a:rPr lang="uk-UA" sz="1400" dirty="0">
                <a:latin typeface="Times New Roman" pitchFamily="18" charset="0"/>
              </a:rPr>
              <a:t>: </a:t>
            </a:r>
            <a:r>
              <a:rPr lang="uk-UA" sz="1400" b="1" i="1" dirty="0">
                <a:solidFill>
                  <a:srgbClr val="C00000"/>
                </a:solidFill>
                <a:latin typeface="Times New Roman" pitchFamily="18" charset="0"/>
              </a:rPr>
              <a:t>кормовий не направляє корабель наперекір стихії, а використовує сили природи для того, щоб рухатися вибраним курсом</a:t>
            </a:r>
            <a:r>
              <a:rPr lang="uk-UA" sz="1400" dirty="0">
                <a:solidFill>
                  <a:srgbClr val="C00000"/>
                </a:solidFill>
                <a:latin typeface="Times New Roman" pitchFamily="18" charset="0"/>
              </a:rPr>
              <a:t>. </a:t>
            </a:r>
            <a:r>
              <a:rPr lang="uk-UA" sz="1400" dirty="0">
                <a:latin typeface="Times New Roman" pitchFamily="18" charset="0"/>
              </a:rPr>
              <a:t>Отже, </a:t>
            </a:r>
            <a:r>
              <a:rPr lang="uk-UA" sz="1400" b="1" i="1" dirty="0">
                <a:latin typeface="Times New Roman" pitchFamily="18" charset="0"/>
              </a:rPr>
              <a:t>хаос - необхідна умова для виходу системи на </a:t>
            </a:r>
            <a:r>
              <a:rPr lang="uk-UA" sz="1400" b="1" i="1" dirty="0" err="1">
                <a:latin typeface="Times New Roman" pitchFamily="18" charset="0"/>
              </a:rPr>
              <a:t>атрактор</a:t>
            </a:r>
            <a:r>
              <a:rPr lang="uk-UA" sz="1400" b="1" i="1" dirty="0">
                <a:latin typeface="Times New Roman" pitchFamily="18" charset="0"/>
              </a:rPr>
              <a:t>, на власну стійку тенденцію до розвитку</a:t>
            </a:r>
            <a:r>
              <a:rPr lang="uk-UA" sz="1400" b="1" i="1" dirty="0">
                <a:solidFill>
                  <a:srgbClr val="FF3300"/>
                </a:solidFill>
                <a:latin typeface="Times New Roman" pitchFamily="18" charset="0"/>
              </a:rPr>
              <a:t>.</a:t>
            </a:r>
            <a:r>
              <a:rPr lang="uk-UA" sz="1400" dirty="0">
                <a:latin typeface="Times New Roman" pitchFamily="18" charset="0"/>
              </a:rPr>
              <a:t> </a:t>
            </a:r>
          </a:p>
          <a:p>
            <a:pPr algn="just">
              <a:lnSpc>
                <a:spcPct val="80000"/>
              </a:lnSpc>
            </a:pPr>
            <a:r>
              <a:rPr lang="uk-UA" sz="1400" dirty="0">
                <a:latin typeface="Times New Roman" pitchFamily="18" charset="0"/>
              </a:rPr>
              <a:t>Важливим наслідком емпіричних узагальнень є твердження, що </a:t>
            </a:r>
            <a:r>
              <a:rPr lang="uk-UA" sz="1400" b="1" i="1" dirty="0" err="1">
                <a:latin typeface="Times New Roman" pitchFamily="18" charset="0"/>
              </a:rPr>
              <a:t>стохастичність</a:t>
            </a:r>
            <a:r>
              <a:rPr lang="uk-UA" sz="1400" b="1" i="1" dirty="0">
                <a:latin typeface="Times New Roman" pitchFamily="18" charset="0"/>
              </a:rPr>
              <a:t> і біфуркації приводять у процесі еволюції до безперервного збільшення різноманіття форм світу - морфогенезу.  </a:t>
            </a:r>
            <a:r>
              <a:rPr lang="uk-UA" sz="1400" dirty="0">
                <a:latin typeface="Times New Roman" pitchFamily="18" charset="0"/>
              </a:rPr>
              <a:t>При цьому із зростанням складності системи збільшується і кількість можливих шляхів її подальшого розвитку. Природа дає можливість з'явитися новим формам організації матерії, ці форми як би потенційно нею заготовлені, але деталі процесу повністю непередбачувані.</a:t>
            </a:r>
          </a:p>
        </p:txBody>
      </p:sp>
      <p:sp>
        <p:nvSpPr>
          <p:cNvPr id="65543" name="Номер слайда 6"/>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4E4CD0-03BF-41C7-9160-B800FF4518D3}" type="slidenum">
              <a:rPr lang="ru-RU" smtClean="0"/>
              <a:pPr eaLnBrk="1" hangingPunct="1"/>
              <a:t>58</a:t>
            </a:fld>
            <a:endParaRPr lang="ru-RU" smtClean="0"/>
          </a:p>
        </p:txBody>
      </p:sp>
    </p:spTree>
    <p:extLst>
      <p:ext uri="{BB962C8B-B14F-4D97-AF65-F5344CB8AC3E}">
        <p14:creationId xmlns:p14="http://schemas.microsoft.com/office/powerpoint/2010/main" xmlns="" val="197765730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76250" y="0"/>
            <a:ext cx="8229600" cy="1143000"/>
          </a:xfrm>
        </p:spPr>
        <p:txBody>
          <a:bodyPr/>
          <a:lstStyle/>
          <a:p>
            <a:pPr eaLnBrk="1" hangingPunct="1"/>
            <a:r>
              <a:rPr lang="uk-UA" sz="4000" b="1" i="1" dirty="0" smtClean="0">
                <a:latin typeface="Arial" pitchFamily="34" charset="0"/>
                <a:cs typeface="Arial" pitchFamily="34" charset="0"/>
              </a:rPr>
              <a:t>НАРОДЖЕННЯ-БУТТЯ-РОЗПАД</a:t>
            </a:r>
            <a:endParaRPr lang="ru-RU" sz="4000" b="1" i="1" dirty="0" smtClean="0">
              <a:latin typeface="Arial" pitchFamily="34" charset="0"/>
              <a:cs typeface="Arial" pitchFamily="34" charset="0"/>
            </a:endParaRPr>
          </a:p>
        </p:txBody>
      </p:sp>
      <p:sp>
        <p:nvSpPr>
          <p:cNvPr id="67587" name="Rectangle 3"/>
          <p:cNvSpPr>
            <a:spLocks noGrp="1" noChangeArrowheads="1"/>
          </p:cNvSpPr>
          <p:nvPr>
            <p:ph type="body" idx="1"/>
          </p:nvPr>
        </p:nvSpPr>
        <p:spPr>
          <a:xfrm>
            <a:off x="341313" y="1133475"/>
            <a:ext cx="8370887" cy="5264150"/>
          </a:xfrm>
        </p:spPr>
        <p:txBody>
          <a:bodyPr/>
          <a:lstStyle/>
          <a:p>
            <a:pPr algn="just" eaLnBrk="1" hangingPunct="1">
              <a:lnSpc>
                <a:spcPct val="80000"/>
              </a:lnSpc>
            </a:pPr>
            <a:r>
              <a:rPr lang="uk-UA" sz="1800" dirty="0" smtClean="0">
                <a:latin typeface="Times New Roman" pitchFamily="18" charset="0"/>
              </a:rPr>
              <a:t>Згідно з синергетичною концепцією </a:t>
            </a:r>
            <a:r>
              <a:rPr lang="uk-UA" sz="1800" b="1" i="1" dirty="0" smtClean="0">
                <a:latin typeface="Times New Roman" pitchFamily="18" charset="0"/>
              </a:rPr>
              <a:t>будь-який еволюційний процес у світі може бути описаний як череда змін опозиційних якостей – умовних станів порядку і хаосу в системі, які сполучені фазами переходу до хаосу (загибель структури) і виходу з хаосу (самоорганізації).</a:t>
            </a:r>
            <a:r>
              <a:rPr lang="uk-UA" sz="1800" dirty="0" smtClean="0">
                <a:latin typeface="Times New Roman" pitchFamily="18" charset="0"/>
              </a:rPr>
              <a:t> </a:t>
            </a:r>
          </a:p>
          <a:p>
            <a:pPr algn="just" eaLnBrk="1" hangingPunct="1">
              <a:lnSpc>
                <a:spcPct val="80000"/>
              </a:lnSpc>
            </a:pPr>
            <a:r>
              <a:rPr lang="uk-UA" sz="1800" dirty="0" smtClean="0">
                <a:latin typeface="Times New Roman" pitchFamily="18" charset="0"/>
              </a:rPr>
              <a:t>З цих чотирьох стадій лише одну стабільну можна віднести до </a:t>
            </a:r>
            <a:r>
              <a:rPr lang="uk-UA" sz="1800" b="1" i="1" dirty="0" smtClean="0">
                <a:latin typeface="Times New Roman" pitchFamily="18" charset="0"/>
              </a:rPr>
              <a:t>Буття </a:t>
            </a:r>
            <a:r>
              <a:rPr lang="uk-UA" sz="1800" dirty="0" smtClean="0">
                <a:latin typeface="Times New Roman" pitchFamily="18" charset="0"/>
              </a:rPr>
              <a:t>(термінологія Пригожина), гомеостазу системи. Часто саме вона </a:t>
            </a:r>
            <a:r>
              <a:rPr lang="uk-UA" sz="1800" dirty="0" err="1" smtClean="0">
                <a:latin typeface="Times New Roman" pitchFamily="18" charset="0"/>
              </a:rPr>
              <a:t>найпротяжніша</a:t>
            </a:r>
            <a:r>
              <a:rPr lang="uk-UA" sz="1800" dirty="0" smtClean="0">
                <a:latin typeface="Times New Roman" pitchFamily="18" charset="0"/>
              </a:rPr>
              <a:t> у часі. </a:t>
            </a:r>
          </a:p>
          <a:p>
            <a:pPr algn="just" eaLnBrk="1" hangingPunct="1">
              <a:lnSpc>
                <a:spcPct val="80000"/>
              </a:lnSpc>
            </a:pPr>
            <a:r>
              <a:rPr lang="uk-UA" sz="1800" dirty="0" smtClean="0">
                <a:latin typeface="Times New Roman" pitchFamily="18" charset="0"/>
              </a:rPr>
              <a:t>Інші три так чи інакше пов'язані з хаосом і належать до </a:t>
            </a:r>
            <a:r>
              <a:rPr lang="uk-UA" sz="1800" b="1" i="1" dirty="0" smtClean="0">
                <a:latin typeface="Times New Roman" pitchFamily="18" charset="0"/>
              </a:rPr>
              <a:t>Становлення</a:t>
            </a:r>
            <a:r>
              <a:rPr lang="uk-UA" sz="1800" i="1" dirty="0" smtClean="0">
                <a:latin typeface="Times New Roman" pitchFamily="18" charset="0"/>
              </a:rPr>
              <a:t> </a:t>
            </a:r>
            <a:r>
              <a:rPr lang="uk-UA" sz="1800" dirty="0" smtClean="0">
                <a:latin typeface="Times New Roman" pitchFamily="18" charset="0"/>
              </a:rPr>
              <a:t>або кризи. Умовність такого розбиття пов'язана з тим, що </a:t>
            </a:r>
            <a:r>
              <a:rPr lang="uk-UA" sz="1800" i="1" dirty="0" smtClean="0">
                <a:latin typeface="Times New Roman" pitchFamily="18" charset="0"/>
              </a:rPr>
              <a:t>у всякому порядку є частка хаосу і, навпаки, в хаосі можна знайти елементи порядку,</a:t>
            </a:r>
            <a:r>
              <a:rPr lang="uk-UA" sz="1800" dirty="0" smtClean="0">
                <a:latin typeface="Times New Roman" pitchFamily="18" charset="0"/>
              </a:rPr>
              <a:t> все визначається лише </a:t>
            </a:r>
            <a:r>
              <a:rPr lang="uk-UA" sz="1800" i="1" dirty="0" smtClean="0">
                <a:latin typeface="Times New Roman" pitchFamily="18" charset="0"/>
              </a:rPr>
              <a:t>мірою їх змішування.</a:t>
            </a:r>
            <a:r>
              <a:rPr lang="uk-UA" sz="1800" dirty="0" smtClean="0">
                <a:latin typeface="Times New Roman" pitchFamily="18" charset="0"/>
              </a:rPr>
              <a:t> Відносну короткочасність перехідних кризових фаз можна пояснити заходами </a:t>
            </a:r>
            <a:r>
              <a:rPr lang="uk-UA" sz="1800" b="1" i="1" dirty="0" smtClean="0">
                <a:solidFill>
                  <a:srgbClr val="C00000"/>
                </a:solidFill>
                <a:latin typeface="Times New Roman" pitchFamily="18" charset="0"/>
              </a:rPr>
              <a:t>еволюційної безпеки природи</a:t>
            </a:r>
            <a:r>
              <a:rPr lang="uk-UA" sz="1800" b="1" dirty="0" smtClean="0">
                <a:solidFill>
                  <a:srgbClr val="C00000"/>
                </a:solidFill>
                <a:latin typeface="Times New Roman" pitchFamily="18" charset="0"/>
              </a:rPr>
              <a:t>. </a:t>
            </a:r>
            <a:r>
              <a:rPr lang="uk-UA" sz="1800" b="1" i="1" dirty="0" smtClean="0">
                <a:latin typeface="Times New Roman" pitchFamily="18" charset="0"/>
              </a:rPr>
              <a:t>Тривала криза різко виснажує адаптаційні можливості системи і вона гине, зникає її системна цілісність. </a:t>
            </a:r>
            <a:r>
              <a:rPr lang="uk-UA" sz="1800" dirty="0" smtClean="0">
                <a:latin typeface="Times New Roman" pitchFamily="18" charset="0"/>
              </a:rPr>
              <a:t>Саме тому у природі процес еволюції відбувається </a:t>
            </a:r>
            <a:r>
              <a:rPr lang="uk-UA" sz="1800" b="1" i="1" dirty="0" smtClean="0">
                <a:solidFill>
                  <a:srgbClr val="C00000"/>
                </a:solidFill>
                <a:latin typeface="Times New Roman" pitchFamily="18" charset="0"/>
              </a:rPr>
              <a:t>дрібними кроками</a:t>
            </a:r>
            <a:r>
              <a:rPr lang="uk-UA" sz="1800" b="1" dirty="0" smtClean="0">
                <a:solidFill>
                  <a:srgbClr val="C00000"/>
                </a:solidFill>
                <a:latin typeface="Times New Roman" pitchFamily="18" charset="0"/>
              </a:rPr>
              <a:t>. </a:t>
            </a:r>
            <a:r>
              <a:rPr lang="uk-UA" sz="1800" dirty="0" smtClean="0">
                <a:latin typeface="Times New Roman" pitchFamily="18" charset="0"/>
              </a:rPr>
              <a:t>Універсальні методи опису цих стадій  розвинені у </a:t>
            </a:r>
            <a:r>
              <a:rPr lang="uk-UA" sz="1800" dirty="0" err="1" smtClean="0">
                <a:latin typeface="Times New Roman" pitchFamily="18" charset="0"/>
              </a:rPr>
              <a:t>синергетиці</a:t>
            </a:r>
            <a:r>
              <a:rPr lang="uk-UA" sz="1800" dirty="0" smtClean="0">
                <a:latin typeface="Times New Roman" pitchFamily="18" charset="0"/>
              </a:rPr>
              <a:t>.</a:t>
            </a:r>
          </a:p>
          <a:p>
            <a:pPr algn="just" eaLnBrk="1" hangingPunct="1">
              <a:lnSpc>
                <a:spcPct val="80000"/>
              </a:lnSpc>
            </a:pPr>
            <a:r>
              <a:rPr lang="ru-RU" sz="1800" b="1" i="1" dirty="0" err="1" smtClean="0">
                <a:solidFill>
                  <a:srgbClr val="C00000"/>
                </a:solidFill>
                <a:latin typeface="Times New Roman" pitchFamily="18" charset="0"/>
              </a:rPr>
              <a:t>Універсальний</a:t>
            </a:r>
            <a:r>
              <a:rPr lang="ru-RU" sz="1800" b="1" i="1" dirty="0" smtClean="0">
                <a:solidFill>
                  <a:srgbClr val="C00000"/>
                </a:solidFill>
                <a:latin typeface="Times New Roman" pitchFamily="18" charset="0"/>
              </a:rPr>
              <a:t> (</a:t>
            </a:r>
            <a:r>
              <a:rPr lang="ru-RU" sz="1800" b="1" i="1" dirty="0" err="1" smtClean="0">
                <a:solidFill>
                  <a:srgbClr val="C00000"/>
                </a:solidFill>
                <a:latin typeface="Times New Roman" pitchFamily="18" charset="0"/>
              </a:rPr>
              <a:t>глобальний</a:t>
            </a:r>
            <a:r>
              <a:rPr lang="ru-RU" sz="1800" b="1" i="1" dirty="0" smtClean="0">
                <a:solidFill>
                  <a:srgbClr val="C00000"/>
                </a:solidFill>
                <a:latin typeface="Times New Roman" pitchFamily="18" charset="0"/>
              </a:rPr>
              <a:t>) </a:t>
            </a:r>
            <a:r>
              <a:rPr lang="ru-RU" sz="1800" b="1" i="1" dirty="0" err="1" smtClean="0">
                <a:solidFill>
                  <a:srgbClr val="C00000"/>
                </a:solidFill>
                <a:latin typeface="Times New Roman" pitchFamily="18" charset="0"/>
              </a:rPr>
              <a:t>еволюціонізм</a:t>
            </a:r>
            <a:r>
              <a:rPr lang="ru-RU" sz="1800" b="1" dirty="0" smtClean="0">
                <a:solidFill>
                  <a:srgbClr val="C00000"/>
                </a:solidFill>
                <a:latin typeface="Times New Roman" pitchFamily="18" charset="0"/>
              </a:rPr>
              <a:t>. </a:t>
            </a:r>
          </a:p>
          <a:p>
            <a:pPr algn="just" eaLnBrk="1" hangingPunct="1">
              <a:lnSpc>
                <a:spcPct val="80000"/>
              </a:lnSpc>
            </a:pPr>
            <a:r>
              <a:rPr lang="uk-UA" sz="1800" dirty="0" smtClean="0">
                <a:latin typeface="Times New Roman" pitchFamily="18" charset="0"/>
              </a:rPr>
              <a:t>Одним із найважливіших висновків цієї концепції є думка </a:t>
            </a:r>
            <a:r>
              <a:rPr lang="uk-UA" sz="1800" b="1" i="1" dirty="0" smtClean="0">
                <a:latin typeface="Times New Roman" pitchFamily="18" charset="0"/>
              </a:rPr>
              <a:t>про спрямованість розвитку світу як цілого на підвищення своєї структурної організації</a:t>
            </a:r>
            <a:r>
              <a:rPr lang="uk-UA" sz="1800" b="1" dirty="0" smtClean="0">
                <a:latin typeface="Times New Roman" pitchFamily="18" charset="0"/>
              </a:rPr>
              <a:t>.</a:t>
            </a:r>
          </a:p>
          <a:p>
            <a:pPr algn="just" eaLnBrk="1" hangingPunct="1">
              <a:lnSpc>
                <a:spcPct val="80000"/>
              </a:lnSpc>
            </a:pPr>
            <a:r>
              <a:rPr lang="uk-UA" sz="1800" b="1" i="1" dirty="0" smtClean="0">
                <a:solidFill>
                  <a:srgbClr val="C00000"/>
                </a:solidFill>
                <a:latin typeface="Times New Roman" pitchFamily="18" charset="0"/>
              </a:rPr>
              <a:t>Звідси все, що існує у світі, є результатом еволюції, яка має загальний всеосяжний характер. </a:t>
            </a:r>
            <a:r>
              <a:rPr lang="ru-RU" sz="1800" b="1" i="1" dirty="0" smtClean="0">
                <a:solidFill>
                  <a:srgbClr val="C00000"/>
                </a:solidFill>
                <a:latin typeface="Times New Roman" pitchFamily="18" charset="0"/>
              </a:rPr>
              <a:t> </a:t>
            </a:r>
            <a:endParaRPr lang="uk-UA" sz="1800" b="1" i="1" dirty="0" smtClean="0">
              <a:solidFill>
                <a:srgbClr val="C00000"/>
              </a:solidFill>
              <a:latin typeface="Times New Roman" pitchFamily="18" charset="0"/>
            </a:endParaRPr>
          </a:p>
        </p:txBody>
      </p:sp>
      <p:sp>
        <p:nvSpPr>
          <p:cNvPr id="6758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
        <p:nvSpPr>
          <p:cNvPr id="67589" name="Номер слайда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BC1C41E-EF21-4957-83A3-D7BD6A38E27A}" type="slidenum">
              <a:rPr lang="ru-RU" smtClean="0"/>
              <a:pPr eaLnBrk="1" hangingPunct="1"/>
              <a:t>59</a:t>
            </a:fld>
            <a:endParaRPr lang="ru-RU" smtClean="0"/>
          </a:p>
        </p:txBody>
      </p:sp>
    </p:spTree>
    <p:extLst>
      <p:ext uri="{BB962C8B-B14F-4D97-AF65-F5344CB8AC3E}">
        <p14:creationId xmlns:p14="http://schemas.microsoft.com/office/powerpoint/2010/main" xmlns="" val="2193972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6"/>
          <p:cNvSpPr>
            <a:spLocks noChangeArrowheads="1"/>
          </p:cNvSpPr>
          <p:nvPr/>
        </p:nvSpPr>
        <p:spPr bwMode="auto">
          <a:xfrm>
            <a:off x="566738" y="1179513"/>
            <a:ext cx="8128000" cy="5400675"/>
          </a:xfrm>
          <a:prstGeom prst="roundRect">
            <a:avLst>
              <a:gd name="adj" fmla="val 16667"/>
            </a:avLst>
          </a:prstGeom>
          <a:solidFill>
            <a:schemeClr val="bg1"/>
          </a:solidFill>
          <a:ln w="9525">
            <a:solidFill>
              <a:schemeClr val="tx1"/>
            </a:solidFill>
            <a:round/>
            <a:headEnd/>
            <a:tailEnd/>
          </a:ln>
        </p:spPr>
        <p:txBody>
          <a:bodyPr wrap="none" anchor="ctr"/>
          <a:lstStyle/>
          <a:p>
            <a:endParaRPr lang="uk-UA"/>
          </a:p>
        </p:txBody>
      </p:sp>
      <p:sp>
        <p:nvSpPr>
          <p:cNvPr id="121859" name="AutoShape 5"/>
          <p:cNvSpPr>
            <a:spLocks noChangeArrowheads="1"/>
          </p:cNvSpPr>
          <p:nvPr/>
        </p:nvSpPr>
        <p:spPr bwMode="auto">
          <a:xfrm>
            <a:off x="792163" y="1403350"/>
            <a:ext cx="7775575" cy="4770438"/>
          </a:xfrm>
          <a:prstGeom prst="roundRect">
            <a:avLst>
              <a:gd name="adj" fmla="val 16667"/>
            </a:avLst>
          </a:prstGeom>
          <a:solidFill>
            <a:srgbClr val="BDC8FF"/>
          </a:solidFill>
          <a:ln w="9525">
            <a:solidFill>
              <a:schemeClr val="tx1"/>
            </a:solidFill>
            <a:round/>
            <a:headEnd/>
            <a:tailEnd/>
          </a:ln>
        </p:spPr>
        <p:txBody>
          <a:bodyPr wrap="none" anchor="ctr"/>
          <a:lstStyle/>
          <a:p>
            <a:endParaRPr lang="uk-UA"/>
          </a:p>
        </p:txBody>
      </p:sp>
      <p:sp>
        <p:nvSpPr>
          <p:cNvPr id="121860" name="Rectangle 2"/>
          <p:cNvSpPr>
            <a:spLocks noGrp="1" noChangeArrowheads="1"/>
          </p:cNvSpPr>
          <p:nvPr>
            <p:ph type="title"/>
          </p:nvPr>
        </p:nvSpPr>
        <p:spPr>
          <a:xfrm>
            <a:off x="385763" y="0"/>
            <a:ext cx="8229600" cy="1143000"/>
          </a:xfrm>
        </p:spPr>
        <p:txBody>
          <a:bodyPr/>
          <a:lstStyle/>
          <a:p>
            <a:r>
              <a:rPr lang="uk-UA" sz="3200" b="1" i="1" dirty="0" smtClean="0">
                <a:latin typeface="Arial" pitchFamily="34" charset="0"/>
                <a:cs typeface="Arial" pitchFamily="34" charset="0"/>
              </a:rPr>
              <a:t>СТАНОВЛЕННЯ КВАНТОВО-РЕЛЯТИВІСТСЬКОЇ КАРТИНИ СВІТУ</a:t>
            </a:r>
            <a:endParaRPr lang="ru-RU" sz="3200" b="1" i="1" dirty="0" smtClean="0">
              <a:latin typeface="Arial" pitchFamily="34" charset="0"/>
              <a:cs typeface="Arial" pitchFamily="34" charset="0"/>
            </a:endParaRPr>
          </a:p>
        </p:txBody>
      </p:sp>
      <p:sp>
        <p:nvSpPr>
          <p:cNvPr id="121861" name="AutoShape 6"/>
          <p:cNvSpPr>
            <a:spLocks noChangeArrowheads="1"/>
          </p:cNvSpPr>
          <p:nvPr/>
        </p:nvSpPr>
        <p:spPr bwMode="auto">
          <a:xfrm>
            <a:off x="1106488" y="2124075"/>
            <a:ext cx="7199312" cy="3384550"/>
          </a:xfrm>
          <a:prstGeom prst="roundRect">
            <a:avLst>
              <a:gd name="adj" fmla="val 16667"/>
            </a:avLst>
          </a:prstGeom>
          <a:solidFill>
            <a:srgbClr val="ABB9FF"/>
          </a:solidFill>
          <a:ln w="9525">
            <a:solidFill>
              <a:schemeClr val="tx1"/>
            </a:solidFill>
            <a:round/>
            <a:headEnd/>
            <a:tailEnd/>
          </a:ln>
        </p:spPr>
        <p:txBody>
          <a:bodyPr wrap="none" anchor="ctr"/>
          <a:lstStyle/>
          <a:p>
            <a:endParaRPr lang="uk-UA"/>
          </a:p>
        </p:txBody>
      </p:sp>
      <p:sp>
        <p:nvSpPr>
          <p:cNvPr id="121862" name="Text Box 10"/>
          <p:cNvSpPr txBox="1">
            <a:spLocks noChangeArrowheads="1"/>
          </p:cNvSpPr>
          <p:nvPr/>
        </p:nvSpPr>
        <p:spPr bwMode="auto">
          <a:xfrm>
            <a:off x="1547813" y="2060575"/>
            <a:ext cx="2232025" cy="366713"/>
          </a:xfrm>
          <a:prstGeom prst="rect">
            <a:avLst/>
          </a:prstGeom>
          <a:noFill/>
          <a:ln w="9525">
            <a:noFill/>
            <a:miter lim="800000"/>
            <a:headEnd/>
            <a:tailEnd/>
          </a:ln>
        </p:spPr>
        <p:txBody>
          <a:bodyPr>
            <a:spAutoFit/>
          </a:bodyPr>
          <a:lstStyle/>
          <a:p>
            <a:pPr eaLnBrk="0" hangingPunct="0"/>
            <a:endParaRPr lang="uk-UA">
              <a:latin typeface="Tahoma" pitchFamily="34" charset="0"/>
            </a:endParaRPr>
          </a:p>
        </p:txBody>
      </p:sp>
      <p:sp>
        <p:nvSpPr>
          <p:cNvPr id="121863" name="Text Box 11"/>
          <p:cNvSpPr txBox="1">
            <a:spLocks noChangeArrowheads="1"/>
          </p:cNvSpPr>
          <p:nvPr/>
        </p:nvSpPr>
        <p:spPr bwMode="auto">
          <a:xfrm>
            <a:off x="1476375" y="2205038"/>
            <a:ext cx="2808288" cy="366712"/>
          </a:xfrm>
          <a:prstGeom prst="rect">
            <a:avLst/>
          </a:prstGeom>
          <a:noFill/>
          <a:ln w="9525">
            <a:noFill/>
            <a:miter lim="800000"/>
            <a:headEnd/>
            <a:tailEnd/>
          </a:ln>
        </p:spPr>
        <p:txBody>
          <a:bodyPr>
            <a:spAutoFit/>
          </a:bodyPr>
          <a:lstStyle/>
          <a:p>
            <a:pPr eaLnBrk="0" hangingPunct="0"/>
            <a:r>
              <a:rPr lang="uk-UA" i="1">
                <a:latin typeface="Tahoma" pitchFamily="34" charset="0"/>
              </a:rPr>
              <a:t>Класична механіка</a:t>
            </a:r>
            <a:endParaRPr lang="ru-RU" i="1">
              <a:latin typeface="Tahoma" pitchFamily="34" charset="0"/>
            </a:endParaRPr>
          </a:p>
        </p:txBody>
      </p:sp>
      <p:sp>
        <p:nvSpPr>
          <p:cNvPr id="121864" name="Text Box 12"/>
          <p:cNvSpPr txBox="1">
            <a:spLocks noChangeArrowheads="1"/>
          </p:cNvSpPr>
          <p:nvPr/>
        </p:nvSpPr>
        <p:spPr bwMode="auto">
          <a:xfrm>
            <a:off x="5697538" y="3789363"/>
            <a:ext cx="2447925" cy="641350"/>
          </a:xfrm>
          <a:prstGeom prst="rect">
            <a:avLst/>
          </a:prstGeom>
          <a:noFill/>
          <a:ln w="9525">
            <a:noFill/>
            <a:miter lim="800000"/>
            <a:headEnd/>
            <a:tailEnd/>
          </a:ln>
        </p:spPr>
        <p:txBody>
          <a:bodyPr>
            <a:spAutoFit/>
          </a:bodyPr>
          <a:lstStyle/>
          <a:p>
            <a:pPr eaLnBrk="0" hangingPunct="0"/>
            <a:r>
              <a:rPr lang="uk-UA" b="1" i="1">
                <a:latin typeface="Tahoma" pitchFamily="34" charset="0"/>
              </a:rPr>
              <a:t>Релятивістська, </a:t>
            </a:r>
          </a:p>
          <a:p>
            <a:pPr eaLnBrk="0" hangingPunct="0"/>
            <a:r>
              <a:rPr lang="uk-UA" b="1" i="1">
                <a:latin typeface="Tahoma" pitchFamily="34" charset="0"/>
              </a:rPr>
              <a:t>квантова фізика</a:t>
            </a:r>
            <a:endParaRPr lang="ru-RU" b="1" i="1">
              <a:latin typeface="Tahoma" pitchFamily="34" charset="0"/>
            </a:endParaRPr>
          </a:p>
        </p:txBody>
      </p:sp>
      <p:sp>
        <p:nvSpPr>
          <p:cNvPr id="121865" name="Text Box 13"/>
          <p:cNvSpPr txBox="1">
            <a:spLocks noChangeArrowheads="1"/>
          </p:cNvSpPr>
          <p:nvPr/>
        </p:nvSpPr>
        <p:spPr bwMode="auto">
          <a:xfrm>
            <a:off x="4932363" y="2205038"/>
            <a:ext cx="2879725" cy="366712"/>
          </a:xfrm>
          <a:prstGeom prst="rect">
            <a:avLst/>
          </a:prstGeom>
          <a:noFill/>
          <a:ln w="9525">
            <a:noFill/>
            <a:miter lim="800000"/>
            <a:headEnd/>
            <a:tailEnd/>
          </a:ln>
        </p:spPr>
        <p:txBody>
          <a:bodyPr>
            <a:spAutoFit/>
          </a:bodyPr>
          <a:lstStyle/>
          <a:p>
            <a:pPr eaLnBrk="0" hangingPunct="0"/>
            <a:r>
              <a:rPr lang="uk-UA" i="1">
                <a:latin typeface="Tahoma" pitchFamily="34" charset="0"/>
              </a:rPr>
              <a:t>Релятивістська механіка</a:t>
            </a:r>
            <a:endParaRPr lang="ru-RU" i="1">
              <a:latin typeface="Tahoma" pitchFamily="34" charset="0"/>
            </a:endParaRPr>
          </a:p>
        </p:txBody>
      </p:sp>
      <p:sp>
        <p:nvSpPr>
          <p:cNvPr id="121866" name="Text Box 14"/>
          <p:cNvSpPr txBox="1">
            <a:spLocks noChangeArrowheads="1"/>
          </p:cNvSpPr>
          <p:nvPr/>
        </p:nvSpPr>
        <p:spPr bwMode="auto">
          <a:xfrm>
            <a:off x="1476375" y="4005263"/>
            <a:ext cx="2808288" cy="396875"/>
          </a:xfrm>
          <a:prstGeom prst="rect">
            <a:avLst/>
          </a:prstGeom>
          <a:noFill/>
          <a:ln w="9525">
            <a:noFill/>
            <a:miter lim="800000"/>
            <a:headEnd/>
            <a:tailEnd/>
          </a:ln>
        </p:spPr>
        <p:txBody>
          <a:bodyPr>
            <a:spAutoFit/>
          </a:bodyPr>
          <a:lstStyle/>
          <a:p>
            <a:pPr eaLnBrk="0" hangingPunct="0"/>
            <a:r>
              <a:rPr lang="uk-UA" sz="2000" i="1">
                <a:solidFill>
                  <a:schemeClr val="bg1"/>
                </a:solidFill>
                <a:latin typeface="Tahoma" pitchFamily="34" charset="0"/>
              </a:rPr>
              <a:t>Квантова</a:t>
            </a:r>
            <a:r>
              <a:rPr lang="uk-UA" i="1">
                <a:solidFill>
                  <a:schemeClr val="bg1"/>
                </a:solidFill>
                <a:latin typeface="Tahoma" pitchFamily="34" charset="0"/>
              </a:rPr>
              <a:t> механіка</a:t>
            </a:r>
            <a:endParaRPr lang="ru-RU" i="1">
              <a:solidFill>
                <a:schemeClr val="bg1"/>
              </a:solidFill>
              <a:latin typeface="Tahoma" pitchFamily="34" charset="0"/>
            </a:endParaRPr>
          </a:p>
        </p:txBody>
      </p:sp>
      <p:sp>
        <p:nvSpPr>
          <p:cNvPr id="121867" name="Text Box 16"/>
          <p:cNvSpPr txBox="1">
            <a:spLocks noChangeArrowheads="1"/>
          </p:cNvSpPr>
          <p:nvPr/>
        </p:nvSpPr>
        <p:spPr bwMode="auto">
          <a:xfrm>
            <a:off x="1422400" y="2663825"/>
            <a:ext cx="2376488" cy="703263"/>
          </a:xfrm>
          <a:prstGeom prst="rect">
            <a:avLst/>
          </a:prstGeom>
          <a:noFill/>
          <a:ln w="9525">
            <a:noFill/>
            <a:miter lim="800000"/>
            <a:headEnd/>
            <a:tailEnd/>
          </a:ln>
        </p:spPr>
        <p:txBody>
          <a:bodyPr>
            <a:spAutoFit/>
          </a:bodyPr>
          <a:lstStyle/>
          <a:p>
            <a:pPr eaLnBrk="0" hangingPunct="0"/>
            <a:r>
              <a:rPr lang="uk-UA" sz="1600">
                <a:solidFill>
                  <a:srgbClr val="FFFFFF"/>
                </a:solidFill>
                <a:latin typeface="Tahoma" pitchFamily="34" charset="0"/>
              </a:rPr>
              <a:t>Засновник Ньютон,  </a:t>
            </a:r>
          </a:p>
          <a:p>
            <a:pPr eaLnBrk="0" hangingPunct="0"/>
            <a:r>
              <a:rPr lang="uk-UA" sz="1600">
                <a:solidFill>
                  <a:srgbClr val="FFFFFF"/>
                </a:solidFill>
                <a:latin typeface="Tahoma" pitchFamily="34" charset="0"/>
              </a:rPr>
              <a:t>1665-1967 рр.</a:t>
            </a:r>
            <a:endParaRPr lang="ru-RU" sz="1600">
              <a:solidFill>
                <a:srgbClr val="FFFFFF"/>
              </a:solidFill>
              <a:latin typeface="Tahoma" pitchFamily="34" charset="0"/>
            </a:endParaRPr>
          </a:p>
        </p:txBody>
      </p:sp>
      <p:sp>
        <p:nvSpPr>
          <p:cNvPr id="121868" name="Text Box 17"/>
          <p:cNvSpPr txBox="1">
            <a:spLocks noChangeArrowheads="1"/>
          </p:cNvSpPr>
          <p:nvPr/>
        </p:nvSpPr>
        <p:spPr bwMode="auto">
          <a:xfrm>
            <a:off x="971550" y="4437063"/>
            <a:ext cx="3384550" cy="581025"/>
          </a:xfrm>
          <a:prstGeom prst="rect">
            <a:avLst/>
          </a:prstGeom>
          <a:noFill/>
          <a:ln w="9525">
            <a:noFill/>
            <a:miter lim="800000"/>
            <a:headEnd/>
            <a:tailEnd/>
          </a:ln>
        </p:spPr>
        <p:txBody>
          <a:bodyPr>
            <a:spAutoFit/>
          </a:bodyPr>
          <a:lstStyle/>
          <a:p>
            <a:pPr eaLnBrk="0" hangingPunct="0"/>
            <a:r>
              <a:rPr lang="uk-UA" sz="1600">
                <a:solidFill>
                  <a:schemeClr val="bg1"/>
                </a:solidFill>
                <a:latin typeface="Tahoma" pitchFamily="34" charset="0"/>
              </a:rPr>
              <a:t>Планк, ле Бройль, Шредінгер,</a:t>
            </a:r>
            <a:r>
              <a:rPr lang="en-US" sz="1600">
                <a:solidFill>
                  <a:schemeClr val="bg1"/>
                </a:solidFill>
                <a:latin typeface="Tahoma" pitchFamily="34" charset="0"/>
              </a:rPr>
              <a:t> 1900-1924 </a:t>
            </a:r>
            <a:r>
              <a:rPr lang="uk-UA" sz="1600">
                <a:solidFill>
                  <a:schemeClr val="bg1"/>
                </a:solidFill>
                <a:latin typeface="Tahoma" pitchFamily="34" charset="0"/>
              </a:rPr>
              <a:t>рр. </a:t>
            </a:r>
            <a:endParaRPr lang="ru-RU" sz="1600">
              <a:solidFill>
                <a:schemeClr val="bg1"/>
              </a:solidFill>
              <a:latin typeface="Tahoma" pitchFamily="34" charset="0"/>
            </a:endParaRPr>
          </a:p>
        </p:txBody>
      </p:sp>
      <p:sp>
        <p:nvSpPr>
          <p:cNvPr id="121869" name="Text Box 18"/>
          <p:cNvSpPr txBox="1">
            <a:spLocks noChangeArrowheads="1"/>
          </p:cNvSpPr>
          <p:nvPr/>
        </p:nvSpPr>
        <p:spPr bwMode="auto">
          <a:xfrm>
            <a:off x="5003800" y="2636838"/>
            <a:ext cx="2808288" cy="703262"/>
          </a:xfrm>
          <a:prstGeom prst="rect">
            <a:avLst/>
          </a:prstGeom>
          <a:noFill/>
          <a:ln w="9525">
            <a:noFill/>
            <a:miter lim="800000"/>
            <a:headEnd/>
            <a:tailEnd/>
          </a:ln>
        </p:spPr>
        <p:txBody>
          <a:bodyPr>
            <a:spAutoFit/>
          </a:bodyPr>
          <a:lstStyle/>
          <a:p>
            <a:pPr eaLnBrk="0" hangingPunct="0"/>
            <a:r>
              <a:rPr lang="uk-UA" sz="1600">
                <a:latin typeface="Tahoma" pitchFamily="34" charset="0"/>
              </a:rPr>
              <a:t>Засновник Ейнштейн, </a:t>
            </a:r>
          </a:p>
          <a:p>
            <a:pPr eaLnBrk="0" hangingPunct="0"/>
            <a:r>
              <a:rPr lang="uk-UA" sz="1600">
                <a:latin typeface="Tahoma" pitchFamily="34" charset="0"/>
              </a:rPr>
              <a:t>1905 р.– СТВ, 1915 р.- ЗТВ</a:t>
            </a:r>
            <a:endParaRPr lang="ru-RU" sz="1600">
              <a:latin typeface="Tahoma" pitchFamily="34" charset="0"/>
            </a:endParaRPr>
          </a:p>
        </p:txBody>
      </p:sp>
      <p:sp>
        <p:nvSpPr>
          <p:cNvPr id="121870" name="Text Box 19"/>
          <p:cNvSpPr txBox="1">
            <a:spLocks noChangeArrowheads="1"/>
          </p:cNvSpPr>
          <p:nvPr/>
        </p:nvSpPr>
        <p:spPr bwMode="auto">
          <a:xfrm>
            <a:off x="3059113" y="6165850"/>
            <a:ext cx="3943350" cy="396875"/>
          </a:xfrm>
          <a:prstGeom prst="rect">
            <a:avLst/>
          </a:prstGeom>
          <a:noFill/>
          <a:ln w="9525">
            <a:noFill/>
            <a:miter lim="800000"/>
            <a:headEnd/>
            <a:tailEnd/>
          </a:ln>
        </p:spPr>
        <p:txBody>
          <a:bodyPr>
            <a:spAutoFit/>
          </a:bodyPr>
          <a:lstStyle/>
          <a:p>
            <a:pPr eaLnBrk="0" hangingPunct="0"/>
            <a:r>
              <a:rPr lang="uk-UA" sz="2000" b="1" i="1">
                <a:latin typeface="Tahoma" pitchFamily="34" charset="0"/>
              </a:rPr>
              <a:t>Область невідомих законів</a:t>
            </a:r>
            <a:endParaRPr lang="ru-RU" sz="2000" b="1" i="1">
              <a:latin typeface="Tahoma" pitchFamily="34" charset="0"/>
            </a:endParaRPr>
          </a:p>
        </p:txBody>
      </p:sp>
      <p:sp>
        <p:nvSpPr>
          <p:cNvPr id="121871" name="Text Box 20"/>
          <p:cNvSpPr txBox="1">
            <a:spLocks noChangeArrowheads="1"/>
          </p:cNvSpPr>
          <p:nvPr/>
        </p:nvSpPr>
        <p:spPr bwMode="auto">
          <a:xfrm>
            <a:off x="6102350" y="4554538"/>
            <a:ext cx="1655763" cy="336550"/>
          </a:xfrm>
          <a:prstGeom prst="rect">
            <a:avLst/>
          </a:prstGeom>
          <a:noFill/>
          <a:ln w="9525">
            <a:noFill/>
            <a:miter lim="800000"/>
            <a:headEnd/>
            <a:tailEnd/>
          </a:ln>
        </p:spPr>
        <p:txBody>
          <a:bodyPr>
            <a:spAutoFit/>
          </a:bodyPr>
          <a:lstStyle/>
          <a:p>
            <a:pPr eaLnBrk="0" hangingPunct="0"/>
            <a:r>
              <a:rPr lang="uk-UA" sz="1600">
                <a:latin typeface="Tahoma" pitchFamily="34" charset="0"/>
              </a:rPr>
              <a:t>Дірак, 1928 р.</a:t>
            </a:r>
            <a:endParaRPr lang="ru-RU" sz="1600">
              <a:latin typeface="Tahoma" pitchFamily="34" charset="0"/>
            </a:endParaRPr>
          </a:p>
        </p:txBody>
      </p:sp>
      <p:sp>
        <p:nvSpPr>
          <p:cNvPr id="121872" name="Text Box 21"/>
          <p:cNvSpPr txBox="1">
            <a:spLocks noChangeArrowheads="1"/>
          </p:cNvSpPr>
          <p:nvPr/>
        </p:nvSpPr>
        <p:spPr bwMode="auto">
          <a:xfrm>
            <a:off x="1403350" y="3429000"/>
            <a:ext cx="2808288" cy="366713"/>
          </a:xfrm>
          <a:prstGeom prst="rect">
            <a:avLst/>
          </a:prstGeom>
          <a:noFill/>
          <a:ln w="9525">
            <a:noFill/>
            <a:miter lim="800000"/>
            <a:headEnd/>
            <a:tailEnd/>
          </a:ln>
        </p:spPr>
        <p:txBody>
          <a:bodyPr>
            <a:spAutoFit/>
          </a:bodyPr>
          <a:lstStyle/>
          <a:p>
            <a:pPr eaLnBrk="0" hangingPunct="0"/>
            <a:r>
              <a:rPr lang="en-US" i="1">
                <a:latin typeface="Tahoma" pitchFamily="34" charset="0"/>
              </a:rPr>
              <a:t>L, m - </a:t>
            </a:r>
            <a:r>
              <a:rPr lang="uk-UA" i="1">
                <a:latin typeface="Tahoma" pitchFamily="34" charset="0"/>
              </a:rPr>
              <a:t>великі, </a:t>
            </a:r>
            <a:r>
              <a:rPr lang="en-US" i="1">
                <a:latin typeface="Tahoma" pitchFamily="34" charset="0"/>
              </a:rPr>
              <a:t>v&lt;&lt;c</a:t>
            </a:r>
            <a:endParaRPr lang="uk-UA" i="1">
              <a:latin typeface="Tahoma" pitchFamily="34" charset="0"/>
            </a:endParaRPr>
          </a:p>
        </p:txBody>
      </p:sp>
      <p:sp>
        <p:nvSpPr>
          <p:cNvPr id="121873" name="Text Box 23"/>
          <p:cNvSpPr txBox="1">
            <a:spLocks noChangeArrowheads="1"/>
          </p:cNvSpPr>
          <p:nvPr/>
        </p:nvSpPr>
        <p:spPr bwMode="auto">
          <a:xfrm>
            <a:off x="1403350" y="5013325"/>
            <a:ext cx="2808288" cy="366713"/>
          </a:xfrm>
          <a:prstGeom prst="rect">
            <a:avLst/>
          </a:prstGeom>
          <a:noFill/>
          <a:ln w="9525">
            <a:noFill/>
            <a:miter lim="800000"/>
            <a:headEnd/>
            <a:tailEnd/>
          </a:ln>
        </p:spPr>
        <p:txBody>
          <a:bodyPr>
            <a:spAutoFit/>
          </a:bodyPr>
          <a:lstStyle/>
          <a:p>
            <a:pPr eaLnBrk="0" hangingPunct="0"/>
            <a:r>
              <a:rPr lang="en-US" i="1">
                <a:solidFill>
                  <a:schemeClr val="bg1"/>
                </a:solidFill>
                <a:latin typeface="Tahoma" pitchFamily="34" charset="0"/>
              </a:rPr>
              <a:t>L, m - </a:t>
            </a:r>
            <a:r>
              <a:rPr lang="uk-UA" i="1">
                <a:solidFill>
                  <a:schemeClr val="bg1"/>
                </a:solidFill>
                <a:latin typeface="Tahoma" pitchFamily="34" charset="0"/>
              </a:rPr>
              <a:t>малі, </a:t>
            </a:r>
            <a:r>
              <a:rPr lang="en-US" i="1">
                <a:solidFill>
                  <a:schemeClr val="bg1"/>
                </a:solidFill>
                <a:latin typeface="Tahoma" pitchFamily="34" charset="0"/>
              </a:rPr>
              <a:t>v&lt;&lt;c</a:t>
            </a:r>
            <a:endParaRPr lang="uk-UA" i="1">
              <a:solidFill>
                <a:schemeClr val="bg1"/>
              </a:solidFill>
              <a:latin typeface="Tahoma" pitchFamily="34" charset="0"/>
            </a:endParaRPr>
          </a:p>
        </p:txBody>
      </p:sp>
      <p:sp>
        <p:nvSpPr>
          <p:cNvPr id="121874" name="AutoShape 28"/>
          <p:cNvSpPr>
            <a:spLocks noChangeArrowheads="1"/>
          </p:cNvSpPr>
          <p:nvPr/>
        </p:nvSpPr>
        <p:spPr bwMode="auto">
          <a:xfrm>
            <a:off x="1106488" y="2124075"/>
            <a:ext cx="4464050" cy="3384550"/>
          </a:xfrm>
          <a:prstGeom prst="roundRect">
            <a:avLst>
              <a:gd name="adj" fmla="val 8083"/>
            </a:avLst>
          </a:prstGeom>
          <a:solidFill>
            <a:srgbClr val="869AFE"/>
          </a:solidFill>
          <a:ln w="9525">
            <a:solidFill>
              <a:schemeClr val="tx1"/>
            </a:solidFill>
            <a:round/>
            <a:headEnd/>
            <a:tailEnd/>
          </a:ln>
        </p:spPr>
        <p:txBody>
          <a:bodyPr wrap="none" anchor="ctr"/>
          <a:lstStyle/>
          <a:p>
            <a:endParaRPr lang="uk-UA"/>
          </a:p>
        </p:txBody>
      </p:sp>
      <p:sp>
        <p:nvSpPr>
          <p:cNvPr id="121875" name="AutoShape 29"/>
          <p:cNvSpPr>
            <a:spLocks noChangeArrowheads="1"/>
          </p:cNvSpPr>
          <p:nvPr/>
        </p:nvSpPr>
        <p:spPr bwMode="auto">
          <a:xfrm>
            <a:off x="1106488" y="1628775"/>
            <a:ext cx="7199312" cy="2089150"/>
          </a:xfrm>
          <a:prstGeom prst="roundRect">
            <a:avLst>
              <a:gd name="adj" fmla="val 16667"/>
            </a:avLst>
          </a:prstGeom>
          <a:solidFill>
            <a:srgbClr val="5470FE"/>
          </a:solidFill>
          <a:ln w="9525">
            <a:solidFill>
              <a:schemeClr val="tx1"/>
            </a:solidFill>
            <a:round/>
            <a:headEnd/>
            <a:tailEnd/>
          </a:ln>
        </p:spPr>
        <p:txBody>
          <a:bodyPr wrap="none" anchor="ctr"/>
          <a:lstStyle/>
          <a:p>
            <a:endParaRPr lang="uk-UA"/>
          </a:p>
        </p:txBody>
      </p:sp>
      <p:sp>
        <p:nvSpPr>
          <p:cNvPr id="121876" name="AutoShape 30"/>
          <p:cNvSpPr>
            <a:spLocks noChangeArrowheads="1"/>
          </p:cNvSpPr>
          <p:nvPr/>
        </p:nvSpPr>
        <p:spPr bwMode="auto">
          <a:xfrm>
            <a:off x="1106488" y="1628775"/>
            <a:ext cx="4464050" cy="2089150"/>
          </a:xfrm>
          <a:prstGeom prst="roundRect">
            <a:avLst>
              <a:gd name="adj" fmla="val 16667"/>
            </a:avLst>
          </a:prstGeom>
          <a:solidFill>
            <a:srgbClr val="3C5CFE"/>
          </a:solidFill>
          <a:ln w="9525">
            <a:solidFill>
              <a:schemeClr val="tx1"/>
            </a:solidFill>
            <a:round/>
            <a:headEnd/>
            <a:tailEnd/>
          </a:ln>
        </p:spPr>
        <p:txBody>
          <a:bodyPr wrap="none" anchor="ctr"/>
          <a:lstStyle/>
          <a:p>
            <a:endParaRPr lang="uk-UA"/>
          </a:p>
        </p:txBody>
      </p:sp>
      <p:sp>
        <p:nvSpPr>
          <p:cNvPr id="121877" name="Text Box 31"/>
          <p:cNvSpPr txBox="1">
            <a:spLocks noChangeArrowheads="1"/>
          </p:cNvSpPr>
          <p:nvPr/>
        </p:nvSpPr>
        <p:spPr bwMode="auto">
          <a:xfrm>
            <a:off x="1547813" y="2060575"/>
            <a:ext cx="2232025" cy="366713"/>
          </a:xfrm>
          <a:prstGeom prst="rect">
            <a:avLst/>
          </a:prstGeom>
          <a:noFill/>
          <a:ln w="9525">
            <a:noFill/>
            <a:miter lim="800000"/>
            <a:headEnd/>
            <a:tailEnd/>
          </a:ln>
        </p:spPr>
        <p:txBody>
          <a:bodyPr>
            <a:spAutoFit/>
          </a:bodyPr>
          <a:lstStyle/>
          <a:p>
            <a:pPr eaLnBrk="0" hangingPunct="0"/>
            <a:endParaRPr lang="uk-UA">
              <a:latin typeface="Tahoma" pitchFamily="34" charset="0"/>
            </a:endParaRPr>
          </a:p>
        </p:txBody>
      </p:sp>
      <p:sp>
        <p:nvSpPr>
          <p:cNvPr id="121878" name="Text Box 32"/>
          <p:cNvSpPr txBox="1">
            <a:spLocks noChangeArrowheads="1"/>
          </p:cNvSpPr>
          <p:nvPr/>
        </p:nvSpPr>
        <p:spPr bwMode="auto">
          <a:xfrm>
            <a:off x="2232025" y="1808163"/>
            <a:ext cx="2808288" cy="366712"/>
          </a:xfrm>
          <a:prstGeom prst="rect">
            <a:avLst/>
          </a:prstGeom>
          <a:noFill/>
          <a:ln w="9525">
            <a:noFill/>
            <a:miter lim="800000"/>
            <a:headEnd/>
            <a:tailEnd/>
          </a:ln>
        </p:spPr>
        <p:txBody>
          <a:bodyPr>
            <a:spAutoFit/>
          </a:bodyPr>
          <a:lstStyle/>
          <a:p>
            <a:pPr eaLnBrk="0" hangingPunct="0"/>
            <a:r>
              <a:rPr lang="uk-UA" b="1" i="1">
                <a:latin typeface="Tahoma" pitchFamily="34" charset="0"/>
              </a:rPr>
              <a:t>Класична фізика</a:t>
            </a:r>
            <a:endParaRPr lang="ru-RU" b="1" i="1">
              <a:latin typeface="Tahoma" pitchFamily="34" charset="0"/>
            </a:endParaRPr>
          </a:p>
        </p:txBody>
      </p:sp>
      <p:sp>
        <p:nvSpPr>
          <p:cNvPr id="121879" name="Text Box 34"/>
          <p:cNvSpPr txBox="1">
            <a:spLocks noChangeArrowheads="1"/>
          </p:cNvSpPr>
          <p:nvPr/>
        </p:nvSpPr>
        <p:spPr bwMode="auto">
          <a:xfrm>
            <a:off x="5876925" y="1673225"/>
            <a:ext cx="2114550" cy="641350"/>
          </a:xfrm>
          <a:prstGeom prst="rect">
            <a:avLst/>
          </a:prstGeom>
          <a:noFill/>
          <a:ln w="9525">
            <a:noFill/>
            <a:miter lim="800000"/>
            <a:headEnd/>
            <a:tailEnd/>
          </a:ln>
        </p:spPr>
        <p:txBody>
          <a:bodyPr>
            <a:spAutoFit/>
          </a:bodyPr>
          <a:lstStyle/>
          <a:p>
            <a:pPr eaLnBrk="0" hangingPunct="0"/>
            <a:r>
              <a:rPr lang="uk-UA" b="1" i="1">
                <a:latin typeface="Tahoma" pitchFamily="34" charset="0"/>
              </a:rPr>
              <a:t>Релятивістська фізика</a:t>
            </a:r>
            <a:endParaRPr lang="ru-RU" b="1" i="1">
              <a:latin typeface="Tahoma" pitchFamily="34" charset="0"/>
            </a:endParaRPr>
          </a:p>
        </p:txBody>
      </p:sp>
      <p:sp>
        <p:nvSpPr>
          <p:cNvPr id="121880" name="Text Box 35"/>
          <p:cNvSpPr txBox="1">
            <a:spLocks noChangeArrowheads="1"/>
          </p:cNvSpPr>
          <p:nvPr/>
        </p:nvSpPr>
        <p:spPr bwMode="auto">
          <a:xfrm>
            <a:off x="1962150" y="3833813"/>
            <a:ext cx="2808288" cy="366712"/>
          </a:xfrm>
          <a:prstGeom prst="rect">
            <a:avLst/>
          </a:prstGeom>
          <a:noFill/>
          <a:ln w="9525">
            <a:noFill/>
            <a:miter lim="800000"/>
            <a:headEnd/>
            <a:tailEnd/>
          </a:ln>
        </p:spPr>
        <p:txBody>
          <a:bodyPr>
            <a:spAutoFit/>
          </a:bodyPr>
          <a:lstStyle/>
          <a:p>
            <a:pPr eaLnBrk="0" hangingPunct="0"/>
            <a:r>
              <a:rPr lang="uk-UA" b="1" i="1">
                <a:latin typeface="Tahoma" pitchFamily="34" charset="0"/>
              </a:rPr>
              <a:t>Квантова фізика</a:t>
            </a:r>
            <a:endParaRPr lang="ru-RU" b="1" i="1">
              <a:latin typeface="Tahoma" pitchFamily="34" charset="0"/>
            </a:endParaRPr>
          </a:p>
        </p:txBody>
      </p:sp>
      <p:sp>
        <p:nvSpPr>
          <p:cNvPr id="121881" name="Text Box 36"/>
          <p:cNvSpPr txBox="1">
            <a:spLocks noChangeArrowheads="1"/>
          </p:cNvSpPr>
          <p:nvPr/>
        </p:nvSpPr>
        <p:spPr bwMode="auto">
          <a:xfrm>
            <a:off x="2006600" y="5499100"/>
            <a:ext cx="5851525" cy="641350"/>
          </a:xfrm>
          <a:prstGeom prst="rect">
            <a:avLst/>
          </a:prstGeom>
          <a:noFill/>
          <a:ln w="9525">
            <a:noFill/>
            <a:miter lim="800000"/>
            <a:headEnd/>
            <a:tailEnd/>
          </a:ln>
        </p:spPr>
        <p:txBody>
          <a:bodyPr>
            <a:spAutoFit/>
          </a:bodyPr>
          <a:lstStyle/>
          <a:p>
            <a:pPr eaLnBrk="0" hangingPunct="0"/>
            <a:r>
              <a:rPr lang="uk-UA" sz="2000" i="1">
                <a:solidFill>
                  <a:schemeClr val="bg1"/>
                </a:solidFill>
                <a:latin typeface="Tahoma" pitchFamily="34" charset="0"/>
              </a:rPr>
              <a:t>                    </a:t>
            </a:r>
            <a:r>
              <a:rPr lang="uk-UA" sz="2000" b="1" i="1">
                <a:latin typeface="Tahoma" pitchFamily="34" charset="0"/>
              </a:rPr>
              <a:t>Фізика вакууму</a:t>
            </a:r>
            <a:r>
              <a:rPr lang="uk-UA" sz="2000" i="1">
                <a:latin typeface="Tahoma" pitchFamily="34" charset="0"/>
              </a:rPr>
              <a:t> </a:t>
            </a:r>
          </a:p>
          <a:p>
            <a:pPr eaLnBrk="0" hangingPunct="0"/>
            <a:r>
              <a:rPr lang="uk-UA" sz="1600" i="1">
                <a:latin typeface="Tahoma" pitchFamily="34" charset="0"/>
              </a:rPr>
              <a:t>     Звичайна речовина становить 4% маси Всесвіту</a:t>
            </a:r>
            <a:r>
              <a:rPr lang="en-US" sz="1600" i="1">
                <a:latin typeface="Tahoma" pitchFamily="34" charset="0"/>
              </a:rPr>
              <a:t>  </a:t>
            </a:r>
            <a:r>
              <a:rPr lang="en-US" sz="1600" b="1" i="1">
                <a:solidFill>
                  <a:srgbClr val="FF3300"/>
                </a:solidFill>
              </a:rPr>
              <a:t>G, c, h</a:t>
            </a:r>
            <a:r>
              <a:rPr lang="uk-UA" sz="1600" i="1"/>
              <a:t> </a:t>
            </a:r>
            <a:endParaRPr lang="ru-RU" sz="1600" i="1"/>
          </a:p>
        </p:txBody>
      </p:sp>
      <p:sp>
        <p:nvSpPr>
          <p:cNvPr id="121882" name="Text Box 37"/>
          <p:cNvSpPr txBox="1">
            <a:spLocks noChangeArrowheads="1"/>
          </p:cNvSpPr>
          <p:nvPr/>
        </p:nvSpPr>
        <p:spPr bwMode="auto">
          <a:xfrm>
            <a:off x="2457450" y="2259013"/>
            <a:ext cx="2376488" cy="581025"/>
          </a:xfrm>
          <a:prstGeom prst="rect">
            <a:avLst/>
          </a:prstGeom>
          <a:noFill/>
          <a:ln w="9525">
            <a:noFill/>
            <a:miter lim="800000"/>
            <a:headEnd/>
            <a:tailEnd/>
          </a:ln>
        </p:spPr>
        <p:txBody>
          <a:bodyPr>
            <a:spAutoFit/>
          </a:bodyPr>
          <a:lstStyle/>
          <a:p>
            <a:pPr eaLnBrk="0" hangingPunct="0"/>
            <a:r>
              <a:rPr lang="uk-UA" sz="1600">
                <a:latin typeface="Tahoma" pitchFamily="34" charset="0"/>
              </a:rPr>
              <a:t>Засновник Ньютон,  </a:t>
            </a:r>
          </a:p>
          <a:p>
            <a:pPr eaLnBrk="0" hangingPunct="0"/>
            <a:r>
              <a:rPr lang="uk-UA" sz="1600">
                <a:latin typeface="Tahoma" pitchFamily="34" charset="0"/>
              </a:rPr>
              <a:t>1665-1967 рр.</a:t>
            </a:r>
            <a:endParaRPr lang="ru-RU" sz="1600">
              <a:latin typeface="Tahoma" pitchFamily="34" charset="0"/>
            </a:endParaRPr>
          </a:p>
        </p:txBody>
      </p:sp>
      <p:sp>
        <p:nvSpPr>
          <p:cNvPr id="121883" name="Text Box 38"/>
          <p:cNvSpPr txBox="1">
            <a:spLocks noChangeArrowheads="1"/>
          </p:cNvSpPr>
          <p:nvPr/>
        </p:nvSpPr>
        <p:spPr bwMode="auto">
          <a:xfrm>
            <a:off x="1916113" y="4284663"/>
            <a:ext cx="3384550" cy="581025"/>
          </a:xfrm>
          <a:prstGeom prst="rect">
            <a:avLst/>
          </a:prstGeom>
          <a:noFill/>
          <a:ln w="9525">
            <a:noFill/>
            <a:miter lim="800000"/>
            <a:headEnd/>
            <a:tailEnd/>
          </a:ln>
        </p:spPr>
        <p:txBody>
          <a:bodyPr>
            <a:spAutoFit/>
          </a:bodyPr>
          <a:lstStyle/>
          <a:p>
            <a:pPr eaLnBrk="0" hangingPunct="0"/>
            <a:r>
              <a:rPr lang="uk-UA" sz="1600">
                <a:latin typeface="Tahoma" pitchFamily="34" charset="0"/>
              </a:rPr>
              <a:t>Планк, ле Бройль, Шредінгер,</a:t>
            </a:r>
            <a:r>
              <a:rPr lang="en-US" sz="1600">
                <a:latin typeface="Tahoma" pitchFamily="34" charset="0"/>
              </a:rPr>
              <a:t> 1900-1924 </a:t>
            </a:r>
            <a:r>
              <a:rPr lang="uk-UA" sz="1600">
                <a:latin typeface="Tahoma" pitchFamily="34" charset="0"/>
              </a:rPr>
              <a:t>рр. </a:t>
            </a:r>
            <a:endParaRPr lang="ru-RU" sz="1600">
              <a:latin typeface="Tahoma" pitchFamily="34" charset="0"/>
            </a:endParaRPr>
          </a:p>
        </p:txBody>
      </p:sp>
      <p:sp>
        <p:nvSpPr>
          <p:cNvPr id="121884" name="Text Box 39"/>
          <p:cNvSpPr txBox="1">
            <a:spLocks noChangeArrowheads="1"/>
          </p:cNvSpPr>
          <p:nvPr/>
        </p:nvSpPr>
        <p:spPr bwMode="auto">
          <a:xfrm>
            <a:off x="5607050" y="2259013"/>
            <a:ext cx="2808288" cy="581025"/>
          </a:xfrm>
          <a:prstGeom prst="rect">
            <a:avLst/>
          </a:prstGeom>
          <a:noFill/>
          <a:ln w="9525">
            <a:noFill/>
            <a:miter lim="800000"/>
            <a:headEnd/>
            <a:tailEnd/>
          </a:ln>
        </p:spPr>
        <p:txBody>
          <a:bodyPr>
            <a:spAutoFit/>
          </a:bodyPr>
          <a:lstStyle/>
          <a:p>
            <a:pPr eaLnBrk="0" hangingPunct="0"/>
            <a:r>
              <a:rPr lang="uk-UA" sz="1600">
                <a:latin typeface="Tahoma" pitchFamily="34" charset="0"/>
              </a:rPr>
              <a:t>Засновник Ейнштейн, </a:t>
            </a:r>
          </a:p>
          <a:p>
            <a:pPr eaLnBrk="0" hangingPunct="0"/>
            <a:r>
              <a:rPr lang="uk-UA" sz="1600">
                <a:latin typeface="Tahoma" pitchFamily="34" charset="0"/>
              </a:rPr>
              <a:t>1905 р.– СТВ, 1915 р.- ЗТВ</a:t>
            </a:r>
            <a:endParaRPr lang="ru-RU" sz="1600">
              <a:latin typeface="Tahoma" pitchFamily="34" charset="0"/>
            </a:endParaRPr>
          </a:p>
        </p:txBody>
      </p:sp>
      <p:sp>
        <p:nvSpPr>
          <p:cNvPr id="121885" name="Text Box 42"/>
          <p:cNvSpPr txBox="1">
            <a:spLocks noChangeArrowheads="1"/>
          </p:cNvSpPr>
          <p:nvPr/>
        </p:nvSpPr>
        <p:spPr bwMode="auto">
          <a:xfrm>
            <a:off x="2097088" y="2933700"/>
            <a:ext cx="2808287" cy="366713"/>
          </a:xfrm>
          <a:prstGeom prst="rect">
            <a:avLst/>
          </a:prstGeom>
          <a:noFill/>
          <a:ln w="9525">
            <a:noFill/>
            <a:miter lim="800000"/>
            <a:headEnd/>
            <a:tailEnd/>
          </a:ln>
        </p:spPr>
        <p:txBody>
          <a:bodyPr>
            <a:spAutoFit/>
          </a:bodyPr>
          <a:lstStyle/>
          <a:p>
            <a:pPr eaLnBrk="0" hangingPunct="0"/>
            <a:r>
              <a:rPr lang="en-US" i="1">
                <a:latin typeface="Tahoma" pitchFamily="34" charset="0"/>
              </a:rPr>
              <a:t>L, m - </a:t>
            </a:r>
            <a:r>
              <a:rPr lang="uk-UA" i="1">
                <a:latin typeface="Tahoma" pitchFamily="34" charset="0"/>
              </a:rPr>
              <a:t>великі, </a:t>
            </a:r>
            <a:r>
              <a:rPr lang="en-US" i="1">
                <a:latin typeface="Tahoma" pitchFamily="34" charset="0"/>
              </a:rPr>
              <a:t>v&lt;&lt;c     </a:t>
            </a:r>
            <a:r>
              <a:rPr lang="en-US" i="1">
                <a:solidFill>
                  <a:srgbClr val="FF3300"/>
                </a:solidFill>
              </a:rPr>
              <a:t>G</a:t>
            </a:r>
            <a:endParaRPr lang="uk-UA" i="1">
              <a:solidFill>
                <a:srgbClr val="FF3300"/>
              </a:solidFill>
            </a:endParaRPr>
          </a:p>
        </p:txBody>
      </p:sp>
      <p:sp>
        <p:nvSpPr>
          <p:cNvPr id="121886" name="Text Box 43"/>
          <p:cNvSpPr txBox="1">
            <a:spLocks noChangeArrowheads="1"/>
          </p:cNvSpPr>
          <p:nvPr/>
        </p:nvSpPr>
        <p:spPr bwMode="auto">
          <a:xfrm>
            <a:off x="5876925" y="2933700"/>
            <a:ext cx="2430463" cy="366713"/>
          </a:xfrm>
          <a:prstGeom prst="rect">
            <a:avLst/>
          </a:prstGeom>
          <a:noFill/>
          <a:ln w="9525">
            <a:noFill/>
            <a:miter lim="800000"/>
            <a:headEnd/>
            <a:tailEnd/>
          </a:ln>
        </p:spPr>
        <p:txBody>
          <a:bodyPr>
            <a:spAutoFit/>
          </a:bodyPr>
          <a:lstStyle/>
          <a:p>
            <a:pPr eaLnBrk="0" hangingPunct="0"/>
            <a:r>
              <a:rPr lang="en-US" i="1">
                <a:latin typeface="Tahoma" pitchFamily="34" charset="0"/>
              </a:rPr>
              <a:t>L, m - </a:t>
            </a:r>
            <a:r>
              <a:rPr lang="uk-UA" i="1">
                <a:latin typeface="Tahoma" pitchFamily="34" charset="0"/>
              </a:rPr>
              <a:t>великі, </a:t>
            </a:r>
            <a:r>
              <a:rPr lang="en-US" i="1">
                <a:latin typeface="Tahoma" pitchFamily="34" charset="0"/>
              </a:rPr>
              <a:t>v~c   </a:t>
            </a:r>
            <a:r>
              <a:rPr lang="en-US" i="1">
                <a:solidFill>
                  <a:srgbClr val="FF3300"/>
                </a:solidFill>
              </a:rPr>
              <a:t>c</a:t>
            </a:r>
            <a:endParaRPr lang="uk-UA" i="1">
              <a:solidFill>
                <a:srgbClr val="FF3300"/>
              </a:solidFill>
            </a:endParaRPr>
          </a:p>
        </p:txBody>
      </p:sp>
      <p:sp>
        <p:nvSpPr>
          <p:cNvPr id="121887" name="Text Box 44"/>
          <p:cNvSpPr txBox="1">
            <a:spLocks noChangeArrowheads="1"/>
          </p:cNvSpPr>
          <p:nvPr/>
        </p:nvSpPr>
        <p:spPr bwMode="auto">
          <a:xfrm>
            <a:off x="2501900" y="4959350"/>
            <a:ext cx="2655888" cy="366713"/>
          </a:xfrm>
          <a:prstGeom prst="rect">
            <a:avLst/>
          </a:prstGeom>
          <a:noFill/>
          <a:ln w="9525">
            <a:noFill/>
            <a:miter lim="800000"/>
            <a:headEnd/>
            <a:tailEnd/>
          </a:ln>
        </p:spPr>
        <p:txBody>
          <a:bodyPr>
            <a:spAutoFit/>
          </a:bodyPr>
          <a:lstStyle/>
          <a:p>
            <a:pPr eaLnBrk="0" hangingPunct="0"/>
            <a:r>
              <a:rPr lang="en-US" i="1">
                <a:latin typeface="Tahoma" pitchFamily="34" charset="0"/>
              </a:rPr>
              <a:t>L, m - </a:t>
            </a:r>
            <a:r>
              <a:rPr lang="uk-UA" i="1">
                <a:latin typeface="Tahoma" pitchFamily="34" charset="0"/>
              </a:rPr>
              <a:t>малі, </a:t>
            </a:r>
            <a:r>
              <a:rPr lang="en-US" i="1">
                <a:latin typeface="Tahoma" pitchFamily="34" charset="0"/>
              </a:rPr>
              <a:t>v&lt;&lt;c    </a:t>
            </a:r>
            <a:r>
              <a:rPr lang="en-US" i="1">
                <a:solidFill>
                  <a:srgbClr val="FF3300"/>
                </a:solidFill>
              </a:rPr>
              <a:t>h</a:t>
            </a:r>
            <a:endParaRPr lang="uk-UA" i="1">
              <a:solidFill>
                <a:srgbClr val="FF3300"/>
              </a:solidFill>
            </a:endParaRPr>
          </a:p>
        </p:txBody>
      </p:sp>
      <p:sp>
        <p:nvSpPr>
          <p:cNvPr id="121888" name="Text Box 45"/>
          <p:cNvSpPr txBox="1">
            <a:spLocks noChangeArrowheads="1"/>
          </p:cNvSpPr>
          <p:nvPr/>
        </p:nvSpPr>
        <p:spPr bwMode="auto">
          <a:xfrm>
            <a:off x="5876925" y="4959350"/>
            <a:ext cx="2087563" cy="366713"/>
          </a:xfrm>
          <a:prstGeom prst="rect">
            <a:avLst/>
          </a:prstGeom>
          <a:noFill/>
          <a:ln w="9525">
            <a:noFill/>
            <a:miter lim="800000"/>
            <a:headEnd/>
            <a:tailEnd/>
          </a:ln>
        </p:spPr>
        <p:txBody>
          <a:bodyPr>
            <a:spAutoFit/>
          </a:bodyPr>
          <a:lstStyle/>
          <a:p>
            <a:pPr eaLnBrk="0" hangingPunct="0"/>
            <a:r>
              <a:rPr lang="en-US" i="1">
                <a:latin typeface="Tahoma" pitchFamily="34" charset="0"/>
              </a:rPr>
              <a:t>L, m - </a:t>
            </a:r>
            <a:r>
              <a:rPr lang="uk-UA" i="1">
                <a:latin typeface="Tahoma" pitchFamily="34" charset="0"/>
              </a:rPr>
              <a:t>малі, </a:t>
            </a:r>
            <a:r>
              <a:rPr lang="en-US" i="1">
                <a:latin typeface="Tahoma" pitchFamily="34" charset="0"/>
              </a:rPr>
              <a:t>v~c</a:t>
            </a:r>
            <a:endParaRPr lang="uk-UA" i="1">
              <a:latin typeface="Tahoma" pitchFamily="34" charset="0"/>
            </a:endParaRPr>
          </a:p>
        </p:txBody>
      </p:sp>
      <p:sp>
        <p:nvSpPr>
          <p:cNvPr id="23598" name="Rectangle 46"/>
          <p:cNvSpPr>
            <a:spLocks noChangeArrowheads="1"/>
          </p:cNvSpPr>
          <p:nvPr/>
        </p:nvSpPr>
        <p:spPr bwMode="auto">
          <a:xfrm>
            <a:off x="7342188" y="6597650"/>
            <a:ext cx="1801812" cy="98425"/>
          </a:xfrm>
          <a:prstGeom prst="rect">
            <a:avLst/>
          </a:prstGeom>
          <a:noFill/>
          <a:ln w="9525">
            <a:noFill/>
            <a:miter lim="800000"/>
            <a:headEnd/>
            <a:tailEnd/>
          </a:ln>
          <a:effectLst/>
        </p:spPr>
        <p:txBody>
          <a:bodyPr/>
          <a:lstStyle/>
          <a:p>
            <a:pPr algn="just" eaLnBrk="0" hangingPunct="0">
              <a:defRPr/>
            </a:pPr>
            <a:r>
              <a:rPr lang="uk-UA" sz="800">
                <a:effectLst>
                  <a:outerShdw blurRad="38100" dist="38100" dir="2700000" algn="tl">
                    <a:srgbClr val="FFFFFF"/>
                  </a:outerShdw>
                </a:effectLst>
                <a:latin typeface="Tahoma" pitchFamily="34" charset="0"/>
                <a:sym typeface="Symbol" pitchFamily="18" charset="2"/>
              </a:rPr>
              <a:t></a:t>
            </a:r>
            <a:r>
              <a:rPr lang="uk-UA" sz="800">
                <a:effectLst>
                  <a:outerShdw blurRad="38100" dist="38100" dir="2700000" algn="tl">
                    <a:srgbClr val="FFFFFF"/>
                  </a:outerShdw>
                </a:effectLst>
                <a:latin typeface="Tahoma" pitchFamily="34" charset="0"/>
              </a:rPr>
              <a:t>  Опанасюк А.С.</a:t>
            </a:r>
            <a:endParaRPr lang="ru-RU" sz="800">
              <a:effectLst>
                <a:outerShdw blurRad="38100" dist="38100" dir="2700000" algn="tl">
                  <a:srgbClr val="FFFFFF"/>
                </a:outerShdw>
              </a:effectLst>
              <a:latin typeface="Tahoma"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ПІДСУМКИ</a:t>
            </a:r>
            <a:endParaRPr lang="ru-RU" b="1" i="1" dirty="0" smtClean="0">
              <a:latin typeface="Arial" pitchFamily="34" charset="0"/>
              <a:cs typeface="Arial" pitchFamily="34" charset="0"/>
            </a:endParaRPr>
          </a:p>
        </p:txBody>
      </p:sp>
      <p:sp>
        <p:nvSpPr>
          <p:cNvPr id="160771" name="Rectangle 3"/>
          <p:cNvSpPr>
            <a:spLocks noGrp="1" noChangeArrowheads="1"/>
          </p:cNvSpPr>
          <p:nvPr>
            <p:ph type="body" idx="1"/>
          </p:nvPr>
        </p:nvSpPr>
        <p:spPr>
          <a:xfrm>
            <a:off x="431800" y="1042988"/>
            <a:ext cx="8229600" cy="5400675"/>
          </a:xfrm>
        </p:spPr>
        <p:txBody>
          <a:bodyPr/>
          <a:lstStyle/>
          <a:p>
            <a:pPr algn="just" eaLnBrk="1" hangingPunct="1">
              <a:lnSpc>
                <a:spcPct val="80000"/>
              </a:lnSpc>
            </a:pPr>
            <a:r>
              <a:rPr lang="uk-UA" sz="1600" dirty="0" smtClean="0">
                <a:latin typeface="Times New Roman" pitchFamily="18" charset="0"/>
              </a:rPr>
              <a:t>Всі існуючі системи в природі можна поділити на два принципово різних види: </a:t>
            </a:r>
            <a:r>
              <a:rPr lang="uk-UA" sz="1600" b="1" i="1" dirty="0" smtClean="0">
                <a:solidFill>
                  <a:srgbClr val="C00000"/>
                </a:solidFill>
                <a:latin typeface="Times New Roman" pitchFamily="18" charset="0"/>
              </a:rPr>
              <a:t>ізольовані</a:t>
            </a:r>
            <a:r>
              <a:rPr lang="uk-UA" sz="1600" i="1" dirty="0" smtClean="0">
                <a:latin typeface="Times New Roman" pitchFamily="18" charset="0"/>
              </a:rPr>
              <a:t> </a:t>
            </a:r>
            <a:r>
              <a:rPr lang="uk-UA" sz="1600" dirty="0" smtClean="0">
                <a:latin typeface="Times New Roman" pitchFamily="18" charset="0"/>
              </a:rPr>
              <a:t>(класичні)</a:t>
            </a:r>
            <a:r>
              <a:rPr lang="uk-UA" sz="1600" i="1" dirty="0" smtClean="0">
                <a:latin typeface="Times New Roman" pitchFamily="18" charset="0"/>
              </a:rPr>
              <a:t> і </a:t>
            </a:r>
            <a:r>
              <a:rPr lang="uk-UA" sz="1600" b="1" i="1" dirty="0" smtClean="0">
                <a:solidFill>
                  <a:srgbClr val="C00000"/>
                </a:solidFill>
                <a:latin typeface="Times New Roman" pitchFamily="18" charset="0"/>
              </a:rPr>
              <a:t>відкриті</a:t>
            </a:r>
            <a:r>
              <a:rPr lang="uk-UA" sz="1600" i="1" dirty="0" smtClean="0">
                <a:latin typeface="Times New Roman" pitchFamily="18" charset="0"/>
              </a:rPr>
              <a:t> </a:t>
            </a:r>
            <a:r>
              <a:rPr lang="uk-UA" sz="1600" dirty="0" smtClean="0">
                <a:latin typeface="Times New Roman" pitchFamily="18" charset="0"/>
              </a:rPr>
              <a:t>(синергетичні). При цьому ізольовані системи, які вивчає класична термодинаміка, є частковим випадком відкритих. </a:t>
            </a:r>
            <a:r>
              <a:rPr lang="uk-UA" sz="1600" b="1" i="1" dirty="0" smtClean="0">
                <a:latin typeface="Times New Roman" pitchFamily="18" charset="0"/>
              </a:rPr>
              <a:t>Останні відрізняються тим, що можуть обмінюватися з довколишнім середовищем речовиною, енергією або інформацією. </a:t>
            </a:r>
          </a:p>
          <a:p>
            <a:pPr algn="just" eaLnBrk="1" hangingPunct="1">
              <a:lnSpc>
                <a:spcPct val="80000"/>
              </a:lnSpc>
            </a:pPr>
            <a:r>
              <a:rPr lang="uk-UA" sz="1600" b="1" i="1" dirty="0" smtClean="0">
                <a:solidFill>
                  <a:srgbClr val="C00000"/>
                </a:solidFill>
                <a:latin typeface="Times New Roman" pitchFamily="18" charset="0"/>
              </a:rPr>
              <a:t>Процеси в ізольованих і відкритих системах розвиваються за абсолютно різними законами</a:t>
            </a:r>
            <a:r>
              <a:rPr lang="uk-UA" sz="1600" dirty="0" smtClean="0">
                <a:solidFill>
                  <a:srgbClr val="C00000"/>
                </a:solidFill>
                <a:latin typeface="Times New Roman" pitchFamily="18" charset="0"/>
              </a:rPr>
              <a:t>. </a:t>
            </a:r>
            <a:r>
              <a:rPr lang="uk-UA" sz="1600" dirty="0" smtClean="0">
                <a:latin typeface="Times New Roman" pitchFamily="18" charset="0"/>
              </a:rPr>
              <a:t>Процеси в замкнутих системах ведуть до встановлення теплової рівноваги. Вони відбуваються в напрямку від порядку до хаосу, ентропія таких систем збільшується. </a:t>
            </a:r>
          </a:p>
          <a:p>
            <a:pPr algn="just" eaLnBrk="1" hangingPunct="1">
              <a:lnSpc>
                <a:spcPct val="80000"/>
              </a:lnSpc>
            </a:pPr>
            <a:r>
              <a:rPr lang="uk-UA" sz="1600" dirty="0" smtClean="0">
                <a:latin typeface="Times New Roman" pitchFamily="18" charset="0"/>
              </a:rPr>
              <a:t>У відкритих </a:t>
            </a:r>
            <a:r>
              <a:rPr lang="uk-UA" sz="1600" dirty="0" err="1" smtClean="0">
                <a:latin typeface="Times New Roman" pitchFamily="18" charset="0"/>
              </a:rPr>
              <a:t>нерівноважних</a:t>
            </a:r>
            <a:r>
              <a:rPr lang="uk-UA" sz="1600" dirty="0" smtClean="0">
                <a:latin typeface="Times New Roman" pitchFamily="18" charset="0"/>
              </a:rPr>
              <a:t> системах процеси можуть відбуватися в зворотному напрямку: </a:t>
            </a:r>
            <a:r>
              <a:rPr lang="uk-UA" sz="1600" b="1" i="1" dirty="0" smtClean="0">
                <a:solidFill>
                  <a:srgbClr val="C00000"/>
                </a:solidFill>
                <a:latin typeface="Times New Roman" pitchFamily="18" charset="0"/>
              </a:rPr>
              <a:t>від хаосу до порядку</a:t>
            </a:r>
            <a:r>
              <a:rPr lang="uk-UA" sz="1600" dirty="0" smtClean="0">
                <a:latin typeface="Times New Roman" pitchFamily="18" charset="0"/>
              </a:rPr>
              <a:t>. При цьому порядок в них народжується з хаосу, тобто </a:t>
            </a:r>
            <a:r>
              <a:rPr lang="uk-UA" sz="1600" b="1" i="1" dirty="0" smtClean="0">
                <a:solidFill>
                  <a:srgbClr val="C00000"/>
                </a:solidFill>
                <a:latin typeface="Times New Roman" pitchFamily="18" charset="0"/>
              </a:rPr>
              <a:t>хаос є не тільки руйнівним, але і творчим, конструктивним елементом</a:t>
            </a:r>
            <a:r>
              <a:rPr lang="uk-UA" sz="1600" b="1" dirty="0" smtClean="0">
                <a:solidFill>
                  <a:srgbClr val="C00000"/>
                </a:solidFill>
                <a:latin typeface="Times New Roman" pitchFamily="18" charset="0"/>
              </a:rPr>
              <a:t>. </a:t>
            </a:r>
          </a:p>
          <a:p>
            <a:pPr algn="just" eaLnBrk="1" hangingPunct="1">
              <a:lnSpc>
                <a:spcPct val="80000"/>
              </a:lnSpc>
            </a:pPr>
            <a:r>
              <a:rPr lang="uk-UA" sz="1600" dirty="0" smtClean="0">
                <a:latin typeface="Times New Roman" pitchFamily="18" charset="0"/>
              </a:rPr>
              <a:t>Відкриті системи у природі численні і різноманітні: вихори в океані і атмосфері, хімічні реакції з часовою і просторовою періодичністю, лазери, живі організми і екосистеми, нарешті ринкова економіка, в якій хаотичні дії мільйонів вільних індивідів приводять до утворення стійких і складних макроструктур. В таких системах завжди спостерігається злагоджена поведінка підсистем, зменшується ентропія, внаслідок чого зростає ступінь їх впорядкування.</a:t>
            </a:r>
          </a:p>
          <a:p>
            <a:pPr algn="just" eaLnBrk="1" hangingPunct="1">
              <a:lnSpc>
                <a:spcPct val="80000"/>
              </a:lnSpc>
            </a:pPr>
            <a:r>
              <a:rPr lang="uk-UA" sz="1600" dirty="0" smtClean="0">
                <a:latin typeface="Times New Roman" pitchFamily="18" charset="0"/>
              </a:rPr>
              <a:t>Останніми роками стало зрозуміло</a:t>
            </a:r>
            <a:r>
              <a:rPr lang="uk-UA" sz="1600" i="1" dirty="0" smtClean="0">
                <a:latin typeface="Times New Roman" pitchFamily="18" charset="0"/>
              </a:rPr>
              <a:t>, що лінійний характер еволюції складних систем, до якого звикла класична наука, не правило, а швидше виняток</a:t>
            </a:r>
            <a:r>
              <a:rPr lang="uk-UA" sz="1600" dirty="0" smtClean="0">
                <a:latin typeface="Times New Roman" pitchFamily="18" charset="0"/>
              </a:rPr>
              <a:t>. </a:t>
            </a:r>
            <a:r>
              <a:rPr lang="uk-UA" sz="1600" b="1" i="1" dirty="0" smtClean="0">
                <a:latin typeface="Times New Roman" pitchFamily="18" charset="0"/>
              </a:rPr>
              <a:t>Розвиток більшості природних систем має нелінійний характер</a:t>
            </a:r>
            <a:r>
              <a:rPr lang="uk-UA" sz="1600" b="1" dirty="0" smtClean="0">
                <a:latin typeface="Times New Roman" pitchFamily="18" charset="0"/>
              </a:rPr>
              <a:t>.</a:t>
            </a:r>
            <a:r>
              <a:rPr lang="uk-UA" sz="1600" i="1" dirty="0" smtClean="0">
                <a:latin typeface="Times New Roman" pitchFamily="18" charset="0"/>
              </a:rPr>
              <a:t> </a:t>
            </a:r>
            <a:r>
              <a:rPr lang="uk-UA" sz="1600" dirty="0" smtClean="0">
                <a:latin typeface="Times New Roman" pitchFamily="18" charset="0"/>
              </a:rPr>
              <a:t>А це означає, що для складних систем завжди існує декілька можливих шляхів еволюції. Розвиток здійснюється через випадковий вибір однієї з декількох дозволених можливостей подальшої еволюції в точці біфуркації. Отже, </a:t>
            </a:r>
            <a:r>
              <a:rPr lang="uk-UA" sz="1600" b="1" i="1" dirty="0" smtClean="0">
                <a:solidFill>
                  <a:srgbClr val="C00000"/>
                </a:solidFill>
                <a:latin typeface="Times New Roman" pitchFamily="18" charset="0"/>
              </a:rPr>
              <a:t>випадковість - не прикре непорозуміння, вона вбудована в механізм еволюції</a:t>
            </a:r>
            <a:r>
              <a:rPr lang="uk-UA" sz="1600" b="1" dirty="0" smtClean="0">
                <a:solidFill>
                  <a:srgbClr val="C00000"/>
                </a:solidFill>
                <a:latin typeface="Times New Roman" pitchFamily="18" charset="0"/>
              </a:rPr>
              <a:t>.</a:t>
            </a:r>
            <a:r>
              <a:rPr lang="uk-UA" sz="1600" b="1" dirty="0" smtClean="0">
                <a:solidFill>
                  <a:srgbClr val="C00000"/>
                </a:solidFill>
              </a:rPr>
              <a:t> </a:t>
            </a:r>
            <a:endParaRPr lang="ru-RU" sz="1600" b="1" dirty="0" smtClean="0">
              <a:solidFill>
                <a:srgbClr val="C00000"/>
              </a:solidFill>
            </a:endParaRPr>
          </a:p>
        </p:txBody>
      </p:sp>
      <p:sp>
        <p:nvSpPr>
          <p:cNvPr id="160772"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389669" y="116632"/>
            <a:ext cx="8229600" cy="1143000"/>
          </a:xfrm>
        </p:spPr>
        <p:txBody>
          <a:bodyPr>
            <a:normAutofit/>
          </a:bodyPr>
          <a:lstStyle/>
          <a:p>
            <a:r>
              <a:rPr lang="uk-UA" b="1" i="1" dirty="0" smtClean="0">
                <a:latin typeface="Arial" pitchFamily="34" charset="0"/>
                <a:cs typeface="Arial" pitchFamily="34" charset="0"/>
              </a:rPr>
              <a:t>МЕГАСВІТ</a:t>
            </a:r>
          </a:p>
        </p:txBody>
      </p:sp>
      <p:sp>
        <p:nvSpPr>
          <p:cNvPr id="10243" name="Текст 2"/>
          <p:cNvSpPr>
            <a:spLocks noGrp="1"/>
          </p:cNvSpPr>
          <p:nvPr>
            <p:ph type="body" sz="half" idx="1"/>
          </p:nvPr>
        </p:nvSpPr>
        <p:spPr>
          <a:xfrm>
            <a:off x="611560" y="1268760"/>
            <a:ext cx="3905250" cy="2578100"/>
          </a:xfrm>
        </p:spPr>
        <p:txBody>
          <a:bodyPr>
            <a:normAutofit/>
          </a:bodyPr>
          <a:lstStyle/>
          <a:p>
            <a:pPr>
              <a:buFontTx/>
              <a:buNone/>
            </a:pPr>
            <a:r>
              <a:rPr lang="ru-RU" sz="1600" b="1" dirty="0" smtClean="0">
                <a:latin typeface="Times New Roman" pitchFamily="18" charset="0"/>
                <a:cs typeface="Times New Roman" pitchFamily="18" charset="0"/>
              </a:rPr>
              <a:t>ПАРАДОКС ЖИЗНИ </a:t>
            </a:r>
          </a:p>
          <a:p>
            <a:endParaRPr lang="ru-RU" sz="1600" dirty="0" smtClean="0">
              <a:latin typeface="Times New Roman" pitchFamily="18" charset="0"/>
              <a:cs typeface="Times New Roman" pitchFamily="18" charset="0"/>
            </a:endParaRPr>
          </a:p>
          <a:p>
            <a:pPr>
              <a:buFontTx/>
              <a:buNone/>
            </a:pPr>
            <a:r>
              <a:rPr lang="ru-RU" sz="1600" b="1" i="1" dirty="0" smtClean="0">
                <a:latin typeface="Times New Roman" pitchFamily="18" charset="0"/>
                <a:cs typeface="Times New Roman" pitchFamily="18" charset="0"/>
              </a:rPr>
              <a:t>Философский </a:t>
            </a:r>
            <a:r>
              <a:rPr lang="ru-RU" sz="1600" b="1" i="1" dirty="0" err="1" smtClean="0">
                <a:latin typeface="Times New Roman" pitchFamily="18" charset="0"/>
                <a:cs typeface="Times New Roman" pitchFamily="18" charset="0"/>
              </a:rPr>
              <a:t>грук</a:t>
            </a:r>
            <a:r>
              <a:rPr lang="ru-RU" sz="1600" b="1" i="1" dirty="0" smtClean="0">
                <a:latin typeface="Times New Roman" pitchFamily="18" charset="0"/>
                <a:cs typeface="Times New Roman" pitchFamily="18" charset="0"/>
              </a:rPr>
              <a:t> </a:t>
            </a:r>
          </a:p>
          <a:p>
            <a:pPr marL="0" indent="0">
              <a:lnSpc>
                <a:spcPct val="80000"/>
              </a:lnSpc>
              <a:buNone/>
            </a:pPr>
            <a:r>
              <a:rPr lang="ru-RU" sz="1600" dirty="0">
                <a:latin typeface="Times New Roman" pitchFamily="18" charset="0"/>
                <a:cs typeface="Times New Roman" pitchFamily="18" charset="0"/>
              </a:rPr>
              <a:t>Когда я думаю о замысле Творца, </a:t>
            </a:r>
          </a:p>
          <a:p>
            <a:pPr marL="0" indent="0">
              <a:lnSpc>
                <a:spcPct val="80000"/>
              </a:lnSpc>
              <a:buNone/>
            </a:pPr>
            <a:r>
              <a:rPr lang="ru-RU" sz="1600" dirty="0">
                <a:latin typeface="Times New Roman" pitchFamily="18" charset="0"/>
                <a:cs typeface="Times New Roman" pitchFamily="18" charset="0"/>
              </a:rPr>
              <a:t>когда меня загадка жизни мучит, </a:t>
            </a:r>
          </a:p>
          <a:p>
            <a:pPr marL="0" indent="0">
              <a:lnSpc>
                <a:spcPct val="80000"/>
              </a:lnSpc>
              <a:buNone/>
            </a:pPr>
            <a:r>
              <a:rPr lang="ru-RU" sz="1600" dirty="0">
                <a:latin typeface="Times New Roman" pitchFamily="18" charset="0"/>
                <a:cs typeface="Times New Roman" pitchFamily="18" charset="0"/>
              </a:rPr>
              <a:t>встают перед глазами два ларца, </a:t>
            </a:r>
          </a:p>
          <a:p>
            <a:pPr marL="0" indent="0">
              <a:lnSpc>
                <a:spcPct val="80000"/>
              </a:lnSpc>
              <a:buNone/>
            </a:pPr>
            <a:r>
              <a:rPr lang="ru-RU" sz="1600" dirty="0">
                <a:latin typeface="Times New Roman" pitchFamily="18" charset="0"/>
                <a:cs typeface="Times New Roman" pitchFamily="18" charset="0"/>
              </a:rPr>
              <a:t>и в каждом заперт от другого ключик</a:t>
            </a:r>
            <a:endParaRPr lang="uk-UA" sz="1600" dirty="0">
              <a:latin typeface="Times New Roman" pitchFamily="18" charset="0"/>
              <a:cs typeface="Times New Roman" pitchFamily="18" charset="0"/>
            </a:endParaRPr>
          </a:p>
        </p:txBody>
      </p:sp>
      <p:sp>
        <p:nvSpPr>
          <p:cNvPr id="10244" name="Содержимое 3"/>
          <p:cNvSpPr>
            <a:spLocks noGrp="1"/>
          </p:cNvSpPr>
          <p:nvPr>
            <p:ph sz="half" idx="2"/>
          </p:nvPr>
        </p:nvSpPr>
        <p:spPr>
          <a:xfrm>
            <a:off x="3988594" y="1340768"/>
            <a:ext cx="4038600" cy="2139950"/>
          </a:xfrm>
        </p:spPr>
        <p:txBody>
          <a:bodyPr>
            <a:normAutofit fontScale="92500" lnSpcReduction="20000"/>
          </a:bodyPr>
          <a:lstStyle/>
          <a:p>
            <a:pPr marL="0" indent="0">
              <a:buFontTx/>
              <a:buNone/>
            </a:pPr>
            <a:r>
              <a:rPr lang="ru-RU" sz="1700" b="1" dirty="0" smtClean="0">
                <a:latin typeface="Times New Roman" pitchFamily="18" charset="0"/>
                <a:cs typeface="Times New Roman" pitchFamily="18" charset="0"/>
              </a:rPr>
              <a:t>ХОТЕЛ БЫ </a:t>
            </a:r>
          </a:p>
          <a:p>
            <a:pPr marL="0" indent="0">
              <a:buFontTx/>
              <a:buNone/>
            </a:pPr>
            <a:endParaRPr lang="ru-RU" sz="1700" b="1" dirty="0" smtClean="0">
              <a:latin typeface="Times New Roman" pitchFamily="18" charset="0"/>
              <a:cs typeface="Times New Roman" pitchFamily="18" charset="0"/>
            </a:endParaRPr>
          </a:p>
          <a:p>
            <a:pPr marL="0" indent="0">
              <a:buFontTx/>
              <a:buNone/>
            </a:pPr>
            <a:r>
              <a:rPr lang="ru-RU" sz="1700" dirty="0" smtClean="0">
                <a:latin typeface="Times New Roman" pitchFamily="18" charset="0"/>
                <a:cs typeface="Times New Roman" pitchFamily="18" charset="0"/>
              </a:rPr>
              <a:t>Хотел бы знать, </a:t>
            </a:r>
            <a:endParaRPr lang="uk-UA" sz="1700" dirty="0" smtClean="0">
              <a:latin typeface="Times New Roman" pitchFamily="18" charset="0"/>
              <a:cs typeface="Times New Roman" pitchFamily="18" charset="0"/>
            </a:endParaRPr>
          </a:p>
          <a:p>
            <a:pPr marL="0" indent="0">
              <a:buFontTx/>
              <a:buNone/>
            </a:pPr>
            <a:r>
              <a:rPr lang="ru-RU" sz="1700" dirty="0" smtClean="0">
                <a:latin typeface="Times New Roman" pitchFamily="18" charset="0"/>
                <a:cs typeface="Times New Roman" pitchFamily="18" charset="0"/>
              </a:rPr>
              <a:t>постичь, </a:t>
            </a:r>
            <a:endParaRPr lang="uk-UA" sz="1700" dirty="0" smtClean="0">
              <a:latin typeface="Times New Roman" pitchFamily="18" charset="0"/>
              <a:cs typeface="Times New Roman" pitchFamily="18" charset="0"/>
            </a:endParaRPr>
          </a:p>
          <a:p>
            <a:pPr marL="0" indent="0">
              <a:buFontTx/>
              <a:buNone/>
            </a:pPr>
            <a:r>
              <a:rPr lang="ru-RU" sz="1700" dirty="0" smtClean="0">
                <a:latin typeface="Times New Roman" pitchFamily="18" charset="0"/>
                <a:cs typeface="Times New Roman" pitchFamily="18" charset="0"/>
              </a:rPr>
              <a:t>понять, </a:t>
            </a:r>
            <a:endParaRPr lang="uk-UA" sz="1700" dirty="0" smtClean="0">
              <a:latin typeface="Times New Roman" pitchFamily="18" charset="0"/>
              <a:cs typeface="Times New Roman" pitchFamily="18" charset="0"/>
            </a:endParaRPr>
          </a:p>
          <a:p>
            <a:pPr marL="0" indent="0">
              <a:buFontTx/>
              <a:buNone/>
            </a:pPr>
            <a:r>
              <a:rPr lang="ru-RU" sz="1700" dirty="0" smtClean="0">
                <a:latin typeface="Times New Roman" pitchFamily="18" charset="0"/>
                <a:cs typeface="Times New Roman" pitchFamily="18" charset="0"/>
              </a:rPr>
              <a:t>успеть составить мнение, </a:t>
            </a:r>
            <a:endParaRPr lang="uk-UA" sz="1700" dirty="0" smtClean="0">
              <a:latin typeface="Times New Roman" pitchFamily="18" charset="0"/>
              <a:cs typeface="Times New Roman" pitchFamily="18" charset="0"/>
            </a:endParaRPr>
          </a:p>
          <a:p>
            <a:pPr marL="0" indent="0">
              <a:buFontTx/>
              <a:buNone/>
            </a:pPr>
            <a:r>
              <a:rPr lang="ru-RU" sz="1700" dirty="0" smtClean="0">
                <a:latin typeface="Times New Roman" pitchFamily="18" charset="0"/>
                <a:cs typeface="Times New Roman" pitchFamily="18" charset="0"/>
              </a:rPr>
              <a:t>пока не кончили давать </a:t>
            </a:r>
            <a:endParaRPr lang="uk-UA" sz="1700" dirty="0" smtClean="0">
              <a:latin typeface="Times New Roman" pitchFamily="18" charset="0"/>
              <a:cs typeface="Times New Roman" pitchFamily="18" charset="0"/>
            </a:endParaRPr>
          </a:p>
          <a:p>
            <a:pPr marL="0" indent="0">
              <a:buFontTx/>
              <a:buNone/>
            </a:pPr>
            <a:r>
              <a:rPr lang="ru-RU" sz="1700" dirty="0" smtClean="0">
                <a:latin typeface="Times New Roman" pitchFamily="18" charset="0"/>
                <a:cs typeface="Times New Roman" pitchFamily="18" charset="0"/>
              </a:rPr>
              <a:t>все это представление</a:t>
            </a:r>
            <a:endParaRPr lang="uk-UA" sz="1700" dirty="0" smtClean="0">
              <a:latin typeface="Times New Roman" pitchFamily="18" charset="0"/>
              <a:cs typeface="Times New Roman" pitchFamily="18" charset="0"/>
            </a:endParaRPr>
          </a:p>
          <a:p>
            <a:pPr marL="0" indent="0">
              <a:buFontTx/>
              <a:buNone/>
            </a:pPr>
            <a:endParaRPr lang="ru-RU" sz="1600" dirty="0" smtClean="0">
              <a:latin typeface="Times New Roman" pitchFamily="18" charset="0"/>
              <a:cs typeface="Times New Roman" pitchFamily="18" charset="0"/>
            </a:endParaRPr>
          </a:p>
        </p:txBody>
      </p:sp>
      <p:pic>
        <p:nvPicPr>
          <p:cNvPr id="1024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41763" y="4059238"/>
            <a:ext cx="2276475" cy="2066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Прямоугольник 6"/>
          <p:cNvSpPr/>
          <p:nvPr/>
        </p:nvSpPr>
        <p:spPr>
          <a:xfrm>
            <a:off x="6372225" y="4103688"/>
            <a:ext cx="2222500" cy="2308225"/>
          </a:xfrm>
          <a:prstGeom prst="rect">
            <a:avLst/>
          </a:prstGeom>
        </p:spPr>
        <p:txBody>
          <a:bodyPr>
            <a:spAutoFit/>
          </a:bodyPr>
          <a:lstStyle/>
          <a:p>
            <a:pPr eaLnBrk="0" hangingPunct="0">
              <a:spcBef>
                <a:spcPct val="20000"/>
              </a:spcBef>
              <a:defRPr/>
            </a:pPr>
            <a:r>
              <a:rPr lang="ru-RU" sz="1600" b="1" kern="0" dirty="0">
                <a:solidFill>
                  <a:srgbClr val="000000"/>
                </a:solidFill>
                <a:latin typeface="Times New Roman" pitchFamily="18" charset="0"/>
                <a:cs typeface="Times New Roman" pitchFamily="18" charset="0"/>
              </a:rPr>
              <a:t>В ОДИН МИГ </a:t>
            </a:r>
          </a:p>
          <a:p>
            <a:pPr eaLnBrk="0" hangingPunct="0">
              <a:spcBef>
                <a:spcPct val="20000"/>
              </a:spcBef>
              <a:defRPr/>
            </a:pPr>
            <a:endParaRPr lang="ru-RU" sz="1600" kern="0" dirty="0">
              <a:solidFill>
                <a:srgbClr val="000000"/>
              </a:solidFill>
              <a:latin typeface="Times New Roman" pitchFamily="18" charset="0"/>
              <a:cs typeface="Times New Roman" pitchFamily="18" charset="0"/>
            </a:endParaRPr>
          </a:p>
          <a:p>
            <a:pPr eaLnBrk="0" hangingPunct="0">
              <a:spcBef>
                <a:spcPct val="20000"/>
              </a:spcBef>
              <a:defRPr/>
            </a:pPr>
            <a:r>
              <a:rPr lang="ru-RU" sz="1600" kern="0" dirty="0">
                <a:solidFill>
                  <a:srgbClr val="000000"/>
                </a:solidFill>
                <a:latin typeface="Times New Roman" pitchFamily="18" charset="0"/>
                <a:cs typeface="Times New Roman" pitchFamily="18" charset="0"/>
              </a:rPr>
              <a:t>Когда ты образ вечности постиг,</a:t>
            </a:r>
          </a:p>
          <a:p>
            <a:pPr eaLnBrk="0" hangingPunct="0">
              <a:spcBef>
                <a:spcPct val="20000"/>
              </a:spcBef>
              <a:defRPr/>
            </a:pPr>
            <a:r>
              <a:rPr lang="ru-RU" sz="1600" kern="0" dirty="0">
                <a:solidFill>
                  <a:srgbClr val="000000"/>
                </a:solidFill>
                <a:latin typeface="Times New Roman" pitchFamily="18" charset="0"/>
                <a:cs typeface="Times New Roman" pitchFamily="18" charset="0"/>
              </a:rPr>
              <a:t>Вся жизнь вмещается в единый миг</a:t>
            </a:r>
          </a:p>
          <a:p>
            <a:pPr eaLnBrk="0" hangingPunct="0">
              <a:spcBef>
                <a:spcPct val="20000"/>
              </a:spcBef>
              <a:defRPr/>
            </a:pPr>
            <a:r>
              <a:rPr lang="ru-RU" sz="1600" dirty="0">
                <a:latin typeface="Times New Roman" pitchFamily="18" charset="0"/>
                <a:cs typeface="Times New Roman" pitchFamily="18" charset="0"/>
              </a:rPr>
              <a:t>                     Пит </a:t>
            </a:r>
            <a:r>
              <a:rPr lang="ru-RU" sz="1600" dirty="0" err="1">
                <a:latin typeface="Times New Roman" pitchFamily="18" charset="0"/>
                <a:cs typeface="Times New Roman" pitchFamily="18" charset="0"/>
              </a:rPr>
              <a:t>Хейн</a:t>
            </a:r>
            <a:endParaRPr lang="ru-RU" sz="1600" dirty="0">
              <a:latin typeface="Times New Roman" pitchFamily="18" charset="0"/>
              <a:cs typeface="Times New Roman" pitchFamily="18" charset="0"/>
            </a:endParaRPr>
          </a:p>
          <a:p>
            <a:pPr eaLnBrk="0" hangingPunct="0">
              <a:spcBef>
                <a:spcPct val="20000"/>
              </a:spcBef>
              <a:defRPr/>
            </a:pPr>
            <a:endParaRPr lang="uk-UA" sz="1600" kern="0" dirty="0">
              <a:solidFill>
                <a:srgbClr val="000000"/>
              </a:solidFill>
              <a:latin typeface="Times New Roman" pitchFamily="18" charset="0"/>
              <a:cs typeface="Times New Roman" pitchFamily="18" charset="0"/>
            </a:endParaRPr>
          </a:p>
        </p:txBody>
      </p:sp>
      <p:pic>
        <p:nvPicPr>
          <p:cNvPr id="10247"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51613" y="1340768"/>
            <a:ext cx="2206625" cy="210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48" name="Picture 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1675" y="4059238"/>
            <a:ext cx="2444750" cy="209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9" name="Номер слайда 9"/>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17F93D-4D6D-490B-8CFF-E3BCDDA576F4}" type="slidenum">
              <a:rPr lang="ru-RU" smtClean="0"/>
              <a:pPr eaLnBrk="1" hangingPunct="1"/>
              <a:t>61</a:t>
            </a:fld>
            <a:endParaRPr lang="ru-RU" smtClean="0"/>
          </a:p>
        </p:txBody>
      </p:sp>
      <p:sp>
        <p:nvSpPr>
          <p:cNvPr id="1025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368890092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МЕГАСВІТ</a:t>
            </a:r>
            <a:endParaRPr lang="ru-RU" b="1" i="1" dirty="0" smtClean="0">
              <a:latin typeface="Arial" pitchFamily="34" charset="0"/>
              <a:cs typeface="Arial" pitchFamily="34" charset="0"/>
            </a:endParaRPr>
          </a:p>
        </p:txBody>
      </p:sp>
      <p:sp>
        <p:nvSpPr>
          <p:cNvPr id="161795" name="Text Box 9"/>
          <p:cNvSpPr txBox="1">
            <a:spLocks noChangeArrowheads="1"/>
          </p:cNvSpPr>
          <p:nvPr/>
        </p:nvSpPr>
        <p:spPr bwMode="auto">
          <a:xfrm>
            <a:off x="611188" y="1042988"/>
            <a:ext cx="8101012" cy="5221287"/>
          </a:xfrm>
          <a:prstGeom prst="rect">
            <a:avLst/>
          </a:prstGeom>
          <a:noFill/>
          <a:ln w="9525">
            <a:noFill/>
            <a:miter lim="800000"/>
            <a:headEnd/>
            <a:tailEnd/>
          </a:ln>
        </p:spPr>
        <p:txBody>
          <a:bodyPr lIns="0" tIns="0" rIns="0" bIns="0"/>
          <a:lstStyle/>
          <a:p>
            <a:pPr algn="just"/>
            <a:r>
              <a:rPr lang="ru-RU" sz="1600">
                <a:latin typeface="Times New Roman" pitchFamily="18" charset="0"/>
              </a:rPr>
              <a:t>Вивченням навколишнього світу у мегамасштабах займається наука, яка називається</a:t>
            </a:r>
            <a:r>
              <a:rPr lang="ru-RU" sz="1600" b="1">
                <a:latin typeface="Times New Roman" pitchFamily="18" charset="0"/>
              </a:rPr>
              <a:t> </a:t>
            </a:r>
            <a:r>
              <a:rPr lang="ru-RU" sz="1600" b="1" i="1">
                <a:latin typeface="Times New Roman" pitchFamily="18" charset="0"/>
              </a:rPr>
              <a:t>космологією</a:t>
            </a:r>
            <a:r>
              <a:rPr lang="ru-RU" sz="1600" b="1">
                <a:latin typeface="Times New Roman" pitchFamily="18" charset="0"/>
              </a:rPr>
              <a:t>. </a:t>
            </a:r>
          </a:p>
          <a:p>
            <a:pPr algn="just"/>
            <a:r>
              <a:rPr lang="ru-RU" sz="1600" b="1" i="1">
                <a:solidFill>
                  <a:srgbClr val="C00000"/>
                </a:solidFill>
                <a:latin typeface="Times New Roman" pitchFamily="18" charset="0"/>
              </a:rPr>
              <a:t>Космологія – розділ астрономії, що описує найзагальніші властивості навколишнього Всесвіту у цілому.</a:t>
            </a:r>
            <a:r>
              <a:rPr lang="ru-RU" sz="1600">
                <a:solidFill>
                  <a:srgbClr val="C00000"/>
                </a:solidFill>
                <a:latin typeface="Times New Roman" pitchFamily="18" charset="0"/>
              </a:rPr>
              <a:t> </a:t>
            </a:r>
          </a:p>
          <a:p>
            <a:pPr algn="just"/>
            <a:r>
              <a:rPr lang="ru-RU" sz="1600">
                <a:latin typeface="Times New Roman" pitchFamily="18" charset="0"/>
              </a:rPr>
              <a:t>Основним методом наукового дослідження загальних закономірностей розвитку Всесвіту у сучасній космології є метод </a:t>
            </a:r>
            <a:r>
              <a:rPr lang="ru-RU" sz="1600" b="1" i="1">
                <a:latin typeface="Times New Roman" pitchFamily="18" charset="0"/>
              </a:rPr>
              <a:t>побудови космологічних моделей</a:t>
            </a:r>
            <a:r>
              <a:rPr lang="ru-RU" sz="1600" i="1">
                <a:latin typeface="Times New Roman" pitchFamily="18" charset="0"/>
              </a:rPr>
              <a:t>. </a:t>
            </a:r>
          </a:p>
          <a:p>
            <a:pPr algn="just"/>
            <a:r>
              <a:rPr lang="ru-RU" sz="1600" b="1" i="1">
                <a:solidFill>
                  <a:srgbClr val="C00000"/>
                </a:solidFill>
                <a:latin typeface="Times New Roman" pitchFamily="18" charset="0"/>
              </a:rPr>
              <a:t>Побудувати модель Всесвіту - означає визначити, як змінюються з часом t його параметри: густина, температура та відстані між довільно взятими точками.</a:t>
            </a:r>
          </a:p>
          <a:p>
            <a:pPr algn="just"/>
            <a:r>
              <a:rPr lang="ru-RU" sz="1600">
                <a:latin typeface="Times New Roman" pitchFamily="18" charset="0"/>
              </a:rPr>
              <a:t>Становлення сучасної космології пов’язують з розробленням А.Ейнштейном ЗТВ (1907-1917 рр.). Ця теорія вперше в історії фізики дозволила описати Всесвіт у цілому. У рамках ЗТВ Ейнштейн зробив спробу побудувати модель статичного (стаціонарного) однорідного Всесвіту</a:t>
            </a:r>
            <a:r>
              <a:rPr lang="ru-RU" sz="1600" b="1" i="1">
                <a:latin typeface="Times New Roman" pitchFamily="18" charset="0"/>
              </a:rPr>
              <a:t>,</a:t>
            </a:r>
            <a:r>
              <a:rPr lang="ru-RU" sz="1600">
                <a:latin typeface="Times New Roman" pitchFamily="18" charset="0"/>
              </a:rPr>
              <a:t>   </a:t>
            </a:r>
            <a:r>
              <a:rPr lang="uk-UA" sz="1600">
                <a:latin typeface="Times New Roman" pitchFamily="18" charset="0"/>
              </a:rPr>
              <a:t>тобто Всесвіту, для якого тиск (</a:t>
            </a:r>
            <a:r>
              <a:rPr lang="uk-UA" sz="1600" i="1">
                <a:latin typeface="Times New Roman" pitchFamily="18" charset="0"/>
              </a:rPr>
              <a:t>Р</a:t>
            </a:r>
            <a:r>
              <a:rPr lang="uk-UA" sz="1600">
                <a:latin typeface="Times New Roman" pitchFamily="18" charset="0"/>
              </a:rPr>
              <a:t>) і густина матерії (</a:t>
            </a:r>
            <a:r>
              <a:rPr lang="uk-UA" sz="1600" i="1">
                <a:latin typeface="Times New Roman" pitchFamily="18" charset="0"/>
                <a:sym typeface="Symbol" pitchFamily="18" charset="2"/>
              </a:rPr>
              <a:t></a:t>
            </a:r>
            <a:r>
              <a:rPr lang="uk-UA" sz="1600">
                <a:latin typeface="Times New Roman" pitchFamily="18" charset="0"/>
              </a:rPr>
              <a:t>) у всіх точках простору є сталими величинами, що не залежать від часу. Однак виявилося, що при будь-яких значеннях </a:t>
            </a:r>
            <a:r>
              <a:rPr lang="uk-UA" sz="1600" i="1">
                <a:latin typeface="Times New Roman" pitchFamily="18" charset="0"/>
              </a:rPr>
              <a:t>Р&gt;0</a:t>
            </a:r>
            <a:r>
              <a:rPr lang="uk-UA" sz="1600">
                <a:latin typeface="Times New Roman" pitchFamily="18" charset="0"/>
              </a:rPr>
              <a:t>  і </a:t>
            </a:r>
            <a:r>
              <a:rPr lang="uk-UA" sz="1600" i="1">
                <a:latin typeface="Times New Roman" pitchFamily="18" charset="0"/>
                <a:sym typeface="Symbol" pitchFamily="18" charset="2"/>
              </a:rPr>
              <a:t></a:t>
            </a:r>
            <a:r>
              <a:rPr lang="uk-UA" sz="1600" i="1">
                <a:latin typeface="Times New Roman" pitchFamily="18" charset="0"/>
              </a:rPr>
              <a:t>&gt;0</a:t>
            </a:r>
            <a:r>
              <a:rPr lang="uk-UA" sz="1600">
                <a:latin typeface="Times New Roman" pitchFamily="18" charset="0"/>
              </a:rPr>
              <a:t> рівняння ЗТВ не сумісні з уявленнями про статичний Всесвіт, оскільки </a:t>
            </a:r>
            <a:r>
              <a:rPr lang="uk-UA" sz="1600" b="1" i="1">
                <a:latin typeface="Times New Roman" pitchFamily="18" charset="0"/>
              </a:rPr>
              <a:t>гравітаційні сили у такому Всесвіті є нескомпенсованими</a:t>
            </a:r>
            <a:r>
              <a:rPr lang="uk-UA" sz="1600" i="1">
                <a:latin typeface="Times New Roman" pitchFamily="18" charset="0"/>
              </a:rPr>
              <a:t>.</a:t>
            </a:r>
            <a:r>
              <a:rPr lang="uk-UA" sz="1600">
                <a:latin typeface="Times New Roman" pitchFamily="18" charset="0"/>
              </a:rPr>
              <a:t> </a:t>
            </a:r>
          </a:p>
          <a:p>
            <a:pPr algn="just"/>
            <a:r>
              <a:rPr lang="uk-UA" sz="1600">
                <a:latin typeface="Times New Roman" pitchFamily="18" charset="0"/>
              </a:rPr>
              <a:t>Під впливом загальноприйнятої фізичної парадигми того часу про незмінність Всесвіту, Ейнштейн був змушений ввести у свої рівняння додатковий доданок </a:t>
            </a:r>
            <a:r>
              <a:rPr lang="uk-UA" sz="1600" i="1">
                <a:latin typeface="Times New Roman" pitchFamily="18" charset="0"/>
                <a:sym typeface="Symbol" pitchFamily="18" charset="2"/>
              </a:rPr>
              <a:t></a:t>
            </a:r>
            <a:r>
              <a:rPr lang="uk-UA" sz="1600">
                <a:latin typeface="Times New Roman" pitchFamily="18" charset="0"/>
              </a:rPr>
              <a:t>, який одержав назву </a:t>
            </a:r>
            <a:r>
              <a:rPr lang="uk-UA" sz="1600" i="1">
                <a:latin typeface="Times New Roman" pitchFamily="18" charset="0"/>
              </a:rPr>
              <a:t>космологічної сталої.</a:t>
            </a:r>
            <a:r>
              <a:rPr lang="uk-UA" sz="1600">
                <a:latin typeface="Times New Roman" pitchFamily="18" charset="0"/>
              </a:rPr>
              <a:t> Цей </a:t>
            </a:r>
            <a:r>
              <a:rPr lang="uk-UA" sz="1600" b="1" i="1">
                <a:latin typeface="Times New Roman" pitchFamily="18" charset="0"/>
              </a:rPr>
              <a:t>доданок фактично враховує наявність у Всесвіті деяких сил відштовхування</a:t>
            </a:r>
            <a:r>
              <a:rPr lang="uk-UA" sz="1600" b="1">
                <a:latin typeface="Times New Roman" pitchFamily="18" charset="0"/>
              </a:rPr>
              <a:t> (</a:t>
            </a:r>
            <a:r>
              <a:rPr lang="uk-UA" sz="1600" b="1" i="1">
                <a:latin typeface="Times New Roman" pitchFamily="18" charset="0"/>
                <a:sym typeface="Symbol" pitchFamily="18" charset="2"/>
              </a:rPr>
              <a:t></a:t>
            </a:r>
            <a:r>
              <a:rPr lang="uk-UA" sz="1600" b="1">
                <a:latin typeface="Times New Roman" pitchFamily="18" charset="0"/>
              </a:rPr>
              <a:t>&gt;0) </a:t>
            </a:r>
            <a:r>
              <a:rPr lang="uk-UA" sz="1600" b="1" i="1">
                <a:latin typeface="Times New Roman" pitchFamily="18" charset="0"/>
              </a:rPr>
              <a:t>чи притягання</a:t>
            </a:r>
            <a:r>
              <a:rPr lang="uk-UA" sz="1600">
                <a:latin typeface="Times New Roman" pitchFamily="18" charset="0"/>
              </a:rPr>
              <a:t> (</a:t>
            </a:r>
            <a:r>
              <a:rPr lang="uk-UA" sz="1600" i="1">
                <a:latin typeface="Times New Roman" pitchFamily="18" charset="0"/>
                <a:sym typeface="Symbol" pitchFamily="18" charset="2"/>
              </a:rPr>
              <a:t></a:t>
            </a:r>
            <a:r>
              <a:rPr lang="uk-UA" sz="1600">
                <a:latin typeface="Times New Roman" pitchFamily="18" charset="0"/>
              </a:rPr>
              <a:t>&lt;0) не гравітаційної природи. Саме ці сили, врівноважуючи гравітаційні, забезпечили незмінність Всесвіту у моделі Ейнштейна. Як показують розрахунки, відповідні сили повинні зростати при збільшенні відстані між точками Всесвіту і не залежати від маси тіл.</a:t>
            </a:r>
            <a:endParaRPr lang="ru-RU" sz="1600">
              <a:latin typeface="Times New Roman" pitchFamily="18" charset="0"/>
            </a:endParaRPr>
          </a:p>
        </p:txBody>
      </p:sp>
      <p:sp>
        <p:nvSpPr>
          <p:cNvPr id="161796" name="Rectangle 11"/>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normAutofit fontScale="90000"/>
          </a:bodyPr>
          <a:lstStyle/>
          <a:p>
            <a:r>
              <a:rPr lang="uk-UA" b="1" i="1" dirty="0" smtClean="0">
                <a:latin typeface="Arial" pitchFamily="34" charset="0"/>
                <a:cs typeface="Arial" pitchFamily="34" charset="0"/>
              </a:rPr>
              <a:t>СТРУКТУРОУТВОРЕННЯ У ВСЕСВІТІ</a:t>
            </a:r>
            <a:endParaRPr lang="ru-RU" dirty="0" smtClean="0">
              <a:latin typeface="Arial" pitchFamily="34" charset="0"/>
              <a:cs typeface="Arial" pitchFamily="34" charset="0"/>
            </a:endParaRPr>
          </a:p>
        </p:txBody>
      </p:sp>
      <p:pic>
        <p:nvPicPr>
          <p:cNvPr id="1229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27100" y="1584325"/>
            <a:ext cx="7258050" cy="477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2" name="Номер слайда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441EFE-FEF8-4012-B1C0-3CE5EE5E4935}" type="slidenum">
              <a:rPr lang="ru-RU" smtClean="0"/>
              <a:pPr eaLnBrk="1" hangingPunct="1"/>
              <a:t>63</a:t>
            </a:fld>
            <a:endParaRPr lang="ru-RU" smtClean="0"/>
          </a:p>
        </p:txBody>
      </p:sp>
      <p:sp>
        <p:nvSpPr>
          <p:cNvPr id="12293"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312100828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76250" y="142875"/>
            <a:ext cx="8229600" cy="1143000"/>
          </a:xfrm>
        </p:spPr>
        <p:txBody>
          <a:bodyPr>
            <a:normAutofit fontScale="90000"/>
          </a:bodyPr>
          <a:lstStyle/>
          <a:p>
            <a:pPr eaLnBrk="1" hangingPunct="1"/>
            <a:r>
              <a:rPr lang="uk-UA" sz="4000" b="1" i="1" dirty="0" smtClean="0">
                <a:latin typeface="Arial" pitchFamily="34" charset="0"/>
                <a:cs typeface="Arial" pitchFamily="34" charset="0"/>
              </a:rPr>
              <a:t>СТРУКТУРОУТВОРЕННЯ У ВСЕСВІТІ</a:t>
            </a:r>
            <a:endParaRPr lang="ru-RU" sz="4000" b="1" i="1" dirty="0" smtClean="0">
              <a:latin typeface="Arial" pitchFamily="34" charset="0"/>
              <a:cs typeface="Arial" pitchFamily="34" charset="0"/>
            </a:endParaRPr>
          </a:p>
        </p:txBody>
      </p:sp>
      <p:pic>
        <p:nvPicPr>
          <p:cNvPr id="1331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46463" y="3698875"/>
            <a:ext cx="2279650" cy="293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6" name="Rectangle 6"/>
          <p:cNvSpPr>
            <a:spLocks noChangeArrowheads="1"/>
          </p:cNvSpPr>
          <p:nvPr/>
        </p:nvSpPr>
        <p:spPr bwMode="auto">
          <a:xfrm>
            <a:off x="5876925" y="5138738"/>
            <a:ext cx="3060700" cy="1314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uk-UA" sz="1600">
                <a:latin typeface="Times New Roman" pitchFamily="18" charset="0"/>
              </a:rPr>
              <a:t>Г</a:t>
            </a:r>
            <a:r>
              <a:rPr lang="ru-RU" sz="1600">
                <a:latin typeface="Times New Roman" pitchFamily="18" charset="0"/>
              </a:rPr>
              <a:t>алактика М31 (Туманість Андромеди). Для порівняння в кадрі розміщено Місяць, що дає уявлення про размір М31 на небесній сфері. </a:t>
            </a:r>
          </a:p>
        </p:txBody>
      </p:sp>
      <p:pic>
        <p:nvPicPr>
          <p:cNvPr id="13317"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02013" y="1314450"/>
            <a:ext cx="2293937" cy="2293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8" name="Picture 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46800" y="1314450"/>
            <a:ext cx="2609850" cy="2392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9" name="Rectangle 10"/>
          <p:cNvSpPr>
            <a:spLocks noChangeArrowheads="1"/>
          </p:cNvSpPr>
          <p:nvPr/>
        </p:nvSpPr>
        <p:spPr bwMode="auto">
          <a:xfrm>
            <a:off x="5876925" y="3968750"/>
            <a:ext cx="3097213"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uk-UA" sz="1600">
                <a:latin typeface="Times New Roman" pitchFamily="18" charset="0"/>
              </a:rPr>
              <a:t>Об'ємне зображення найбільш крупного об'єкта Всесвіту</a:t>
            </a:r>
          </a:p>
        </p:txBody>
      </p:sp>
      <p:pic>
        <p:nvPicPr>
          <p:cNvPr id="13320" name="Picture 1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31800" y="1358900"/>
            <a:ext cx="2339975" cy="2339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21" name="Rectangle 12"/>
          <p:cNvSpPr>
            <a:spLocks noChangeArrowheads="1"/>
          </p:cNvSpPr>
          <p:nvPr/>
        </p:nvSpPr>
        <p:spPr bwMode="auto">
          <a:xfrm>
            <a:off x="341313" y="3294063"/>
            <a:ext cx="259715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a:solidFill>
                  <a:schemeClr val="bg1"/>
                </a:solidFill>
                <a:latin typeface="Times New Roman" pitchFamily="18" charset="0"/>
              </a:rPr>
              <a:t>Альфа Терезів, кратна зірка</a:t>
            </a:r>
          </a:p>
        </p:txBody>
      </p:sp>
      <p:sp>
        <p:nvSpPr>
          <p:cNvPr id="13322" name="Rectangle 13"/>
          <p:cNvSpPr>
            <a:spLocks noChangeArrowheads="1"/>
          </p:cNvSpPr>
          <p:nvPr/>
        </p:nvSpPr>
        <p:spPr bwMode="auto">
          <a:xfrm>
            <a:off x="3446463" y="3249613"/>
            <a:ext cx="23145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a:solidFill>
                  <a:schemeClr val="bg1"/>
                </a:solidFill>
                <a:latin typeface="Times New Roman" pitchFamily="18" charset="0"/>
              </a:rPr>
              <a:t>Шарове скупчення зірок</a:t>
            </a:r>
          </a:p>
        </p:txBody>
      </p:sp>
      <p:pic>
        <p:nvPicPr>
          <p:cNvPr id="13323" name="Picture 1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31800" y="3789363"/>
            <a:ext cx="2384425" cy="287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24" name="Rectangle 15"/>
          <p:cNvSpPr>
            <a:spLocks noChangeArrowheads="1"/>
          </p:cNvSpPr>
          <p:nvPr/>
        </p:nvSpPr>
        <p:spPr bwMode="auto">
          <a:xfrm>
            <a:off x="296863" y="6354763"/>
            <a:ext cx="316071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ru-RU" sz="1600">
                <a:solidFill>
                  <a:schemeClr val="bg1"/>
                </a:solidFill>
                <a:latin typeface="Times New Roman" pitchFamily="18" charset="0"/>
              </a:rPr>
              <a:t>Діаграма Герцшпрунга — Рассела</a:t>
            </a:r>
          </a:p>
        </p:txBody>
      </p:sp>
      <p:sp>
        <p:nvSpPr>
          <p:cNvPr id="13325" name="Номер слайда 1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3F4B7F-B13A-46C6-B621-66C50DA753D6}" type="slidenum">
              <a:rPr lang="ru-RU" smtClean="0"/>
              <a:pPr eaLnBrk="1" hangingPunct="1"/>
              <a:t>64</a:t>
            </a:fld>
            <a:endParaRPr lang="ru-RU" smtClean="0"/>
          </a:p>
        </p:txBody>
      </p:sp>
      <p:sp>
        <p:nvSpPr>
          <p:cNvPr id="13326"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80252424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НАША ГАЛАКТИКА</a:t>
            </a:r>
          </a:p>
        </p:txBody>
      </p:sp>
      <p:sp>
        <p:nvSpPr>
          <p:cNvPr id="14339" name="Содержимое 2"/>
          <p:cNvSpPr>
            <a:spLocks noGrp="1"/>
          </p:cNvSpPr>
          <p:nvPr>
            <p:ph idx="1"/>
          </p:nvPr>
        </p:nvSpPr>
        <p:spPr>
          <a:xfrm>
            <a:off x="3897313" y="1223962"/>
            <a:ext cx="4933950" cy="2339975"/>
          </a:xfrm>
        </p:spPr>
        <p:txBody>
          <a:bodyPr>
            <a:normAutofit/>
          </a:bodyPr>
          <a:lstStyle/>
          <a:p>
            <a:pPr marL="0" indent="0" algn="just">
              <a:buFontTx/>
              <a:buNone/>
            </a:pPr>
            <a:r>
              <a:rPr lang="uk-UA" sz="1400" dirty="0" smtClean="0">
                <a:latin typeface="Times New Roman" pitchFamily="18" charset="0"/>
                <a:cs typeface="Times New Roman" pitchFamily="18" charset="0"/>
              </a:rPr>
              <a:t>Основний диск </a:t>
            </a:r>
            <a:r>
              <a:rPr lang="uk-UA" sz="1400" b="1" i="1" dirty="0" smtClean="0">
                <a:latin typeface="Times New Roman" pitchFamily="18" charset="0"/>
                <a:cs typeface="Times New Roman" pitchFamily="18" charset="0"/>
              </a:rPr>
              <a:t>Чумацького Шляху </a:t>
            </a:r>
            <a:r>
              <a:rPr lang="uk-UA" sz="1400" dirty="0" smtClean="0">
                <a:latin typeface="Times New Roman" pitchFamily="18" charset="0"/>
                <a:cs typeface="Times New Roman" pitchFamily="18" charset="0"/>
              </a:rPr>
              <a:t>складає близько 80 000 - 100 000 світлових років у діаметрі та близько 250 000-300 000 у периметрі. Поза межами ядра галактики товщина Чумацького Шляху складає приблизно 1 000 світлових років. Якщо зменшити діаметр галактики до 130 кілометрів, то Сонячна система займала б лише 2 міліметри. Гало Чумацького шляху простягається набагато дальше його фізичних розмірів, але обмежується орбітами двох галактик-супутників: </a:t>
            </a:r>
            <a:r>
              <a:rPr lang="uk-UA" sz="1400" b="1" i="1" dirty="0" smtClean="0">
                <a:latin typeface="Times New Roman" pitchFamily="18" charset="0"/>
                <a:cs typeface="Times New Roman" pitchFamily="18" charset="0"/>
              </a:rPr>
              <a:t>Великої та Малої </a:t>
            </a:r>
            <a:r>
              <a:rPr lang="uk-UA" sz="1400" b="1" i="1" dirty="0" err="1" smtClean="0">
                <a:latin typeface="Times New Roman" pitchFamily="18" charset="0"/>
                <a:cs typeface="Times New Roman" pitchFamily="18" charset="0"/>
              </a:rPr>
              <a:t>Магелланових</a:t>
            </a:r>
            <a:r>
              <a:rPr lang="uk-UA" sz="1400" b="1" i="1" dirty="0" smtClean="0">
                <a:latin typeface="Times New Roman" pitchFamily="18" charset="0"/>
                <a:cs typeface="Times New Roman" pitchFamily="18" charset="0"/>
              </a:rPr>
              <a:t> Хмар</a:t>
            </a:r>
            <a:r>
              <a:rPr lang="uk-UA" sz="1400" dirty="0" smtClean="0">
                <a:latin typeface="Times New Roman" pitchFamily="18" charset="0"/>
                <a:cs typeface="Times New Roman" pitchFamily="18" charset="0"/>
              </a:rPr>
              <a:t>, відстань до яких складає біля 180 000 світлових років. </a:t>
            </a:r>
          </a:p>
        </p:txBody>
      </p:sp>
      <p:pic>
        <p:nvPicPr>
          <p:cNvPr id="1434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1675" y="3698875"/>
            <a:ext cx="2978150" cy="2592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1" name="Номер слайда 6"/>
          <p:cNvSpPr>
            <a:spLocks noGrp="1"/>
          </p:cNvSpPr>
          <p:nvPr>
            <p:ph type="sldNum" sz="quarter" idx="12"/>
          </p:nvPr>
        </p:nvSpPr>
        <p:spPr>
          <a:xfrm>
            <a:off x="6686550" y="6381750"/>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6FFA45-93DA-484D-9E8E-5434C12E143F}" type="slidenum">
              <a:rPr lang="ru-RU" smtClean="0"/>
              <a:pPr eaLnBrk="1" hangingPunct="1"/>
              <a:t>65</a:t>
            </a:fld>
            <a:endParaRPr lang="ru-RU" smtClean="0"/>
          </a:p>
        </p:txBody>
      </p:sp>
      <p:sp>
        <p:nvSpPr>
          <p:cNvPr id="14342"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4343" name="Picture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1675" y="1314450"/>
            <a:ext cx="3016250" cy="2249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4"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51275" y="3698875"/>
            <a:ext cx="4876800" cy="260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305590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476250" y="188913"/>
            <a:ext cx="8229600" cy="1143000"/>
          </a:xfrm>
        </p:spPr>
        <p:txBody>
          <a:bodyPr>
            <a:normAutofit fontScale="90000"/>
          </a:bodyPr>
          <a:lstStyle/>
          <a:p>
            <a:r>
              <a:rPr lang="uk-UA" sz="4000" b="1" i="1" dirty="0" smtClean="0">
                <a:latin typeface="Arial" pitchFamily="34" charset="0"/>
                <a:cs typeface="Arial" pitchFamily="34" charset="0"/>
              </a:rPr>
              <a:t>ПОЛОЖЕННЯ СОНЯЧНОЇ СИСТЕМИ У ВСЕСВІТІ</a:t>
            </a:r>
            <a:endParaRPr lang="ru-RU" sz="4000" b="1" i="1" dirty="0" smtClean="0">
              <a:latin typeface="Arial" pitchFamily="34" charset="0"/>
              <a:cs typeface="Arial" pitchFamily="34" charset="0"/>
            </a:endParaRPr>
          </a:p>
        </p:txBody>
      </p:sp>
      <p:sp>
        <p:nvSpPr>
          <p:cNvPr id="15363" name="Содержимое 2"/>
          <p:cNvSpPr>
            <a:spLocks noGrp="1"/>
          </p:cNvSpPr>
          <p:nvPr>
            <p:ph idx="1"/>
          </p:nvPr>
        </p:nvSpPr>
        <p:spPr>
          <a:xfrm>
            <a:off x="3132138" y="3789363"/>
            <a:ext cx="5670550" cy="2430462"/>
          </a:xfrm>
        </p:spPr>
        <p:txBody>
          <a:bodyPr>
            <a:normAutofit lnSpcReduction="10000"/>
          </a:bodyPr>
          <a:lstStyle/>
          <a:p>
            <a:pPr marL="0" indent="0" algn="just">
              <a:buFontTx/>
              <a:buNone/>
            </a:pPr>
            <a:r>
              <a:rPr lang="uk-UA" sz="1400" b="1" i="1" dirty="0" smtClean="0">
                <a:latin typeface="Times New Roman" pitchFamily="18" charset="0"/>
                <a:cs typeface="Times New Roman" pitchFamily="18" charset="0"/>
              </a:rPr>
              <a:t>Місцеве </a:t>
            </a:r>
            <a:r>
              <a:rPr lang="uk-UA" sz="1400" b="1" i="1" dirty="0" err="1" smtClean="0">
                <a:latin typeface="Times New Roman" pitchFamily="18" charset="0"/>
                <a:cs typeface="Times New Roman" pitchFamily="18" charset="0"/>
              </a:rPr>
              <a:t>надскупчення</a:t>
            </a:r>
            <a:r>
              <a:rPr lang="uk-UA" sz="1400" b="1" i="1" dirty="0" smtClean="0">
                <a:latin typeface="Times New Roman" pitchFamily="18" charset="0"/>
                <a:cs typeface="Times New Roman" pitchFamily="18" charset="0"/>
              </a:rPr>
              <a:t> галактик </a:t>
            </a:r>
            <a:r>
              <a:rPr lang="uk-UA" sz="1400" dirty="0" smtClean="0">
                <a:latin typeface="Times New Roman" pitchFamily="18" charset="0"/>
                <a:cs typeface="Times New Roman" pitchFamily="18" charset="0"/>
              </a:rPr>
              <a:t>(</a:t>
            </a:r>
            <a:r>
              <a:rPr lang="uk-UA" sz="1400" dirty="0" err="1" smtClean="0">
                <a:latin typeface="Times New Roman" pitchFamily="18" charset="0"/>
                <a:cs typeface="Times New Roman" pitchFamily="18" charset="0"/>
              </a:rPr>
              <a:t>надскупчення</a:t>
            </a:r>
            <a:r>
              <a:rPr lang="uk-UA" sz="1400" dirty="0" smtClean="0">
                <a:latin typeface="Times New Roman" pitchFamily="18" charset="0"/>
                <a:cs typeface="Times New Roman" pitchFamily="18" charset="0"/>
              </a:rPr>
              <a:t> Діви) - система галактик розміром близько 200 млн. св. років, що включає Місцеву групу галактик, скупчення галактик у Діві і кілька інших скупчень і груп галактик. Всього до складу Місцевого </a:t>
            </a:r>
            <a:r>
              <a:rPr lang="uk-UA" sz="1400" dirty="0" err="1" smtClean="0">
                <a:latin typeface="Times New Roman" pitchFamily="18" charset="0"/>
                <a:cs typeface="Times New Roman" pitchFamily="18" charset="0"/>
              </a:rPr>
              <a:t>надскупчення</a:t>
            </a:r>
            <a:r>
              <a:rPr lang="uk-UA" sz="1400" dirty="0" smtClean="0">
                <a:latin typeface="Times New Roman" pitchFamily="18" charset="0"/>
                <a:cs typeface="Times New Roman" pitchFamily="18" charset="0"/>
              </a:rPr>
              <a:t> входять 100 груп і скупчень галактик (з домінуючим скупченням Діви в центрі) і близько 30 тисяч галактик; його маса за порядком величини 10</a:t>
            </a:r>
            <a:r>
              <a:rPr lang="uk-UA" sz="1400" baseline="30000" dirty="0" smtClean="0">
                <a:latin typeface="Times New Roman" pitchFamily="18" charset="0"/>
                <a:cs typeface="Times New Roman" pitchFamily="18" charset="0"/>
              </a:rPr>
              <a:t>15</a:t>
            </a:r>
            <a:r>
              <a:rPr lang="uk-UA" sz="1400" dirty="0" smtClean="0">
                <a:latin typeface="Times New Roman" pitchFamily="18" charset="0"/>
                <a:cs typeface="Times New Roman" pitchFamily="18" charset="0"/>
              </a:rPr>
              <a:t> мас Сонця (2.10</a:t>
            </a:r>
            <a:r>
              <a:rPr lang="uk-UA" sz="1400" baseline="30000" dirty="0" smtClean="0">
                <a:latin typeface="Times New Roman" pitchFamily="18" charset="0"/>
                <a:cs typeface="Times New Roman" pitchFamily="18" charset="0"/>
              </a:rPr>
              <a:t>46</a:t>
            </a:r>
            <a:r>
              <a:rPr lang="uk-UA" sz="1400" dirty="0" smtClean="0">
                <a:latin typeface="Times New Roman" pitchFamily="18" charset="0"/>
                <a:cs typeface="Times New Roman" pitchFamily="18" charset="0"/>
              </a:rPr>
              <a:t> кг). Оскільки його світність занадто мала для такої кількості зірок, вважається, що велику частину маси </a:t>
            </a:r>
            <a:r>
              <a:rPr lang="uk-UA" sz="1400" dirty="0" err="1" smtClean="0">
                <a:latin typeface="Times New Roman" pitchFamily="18" charset="0"/>
                <a:cs typeface="Times New Roman" pitchFamily="18" charset="0"/>
              </a:rPr>
              <a:t>надскупчення</a:t>
            </a:r>
            <a:r>
              <a:rPr lang="uk-UA" sz="1400" dirty="0" smtClean="0">
                <a:latin typeface="Times New Roman" pitchFamily="18" charset="0"/>
                <a:cs typeface="Times New Roman" pitchFamily="18" charset="0"/>
              </a:rPr>
              <a:t> складає маса темної матерії. </a:t>
            </a:r>
            <a:r>
              <a:rPr lang="uk-UA" sz="1400" dirty="0" err="1" smtClean="0">
                <a:latin typeface="Times New Roman" pitchFamily="18" charset="0"/>
                <a:cs typeface="Times New Roman" pitchFamily="18" charset="0"/>
              </a:rPr>
              <a:t>Надскупчення</a:t>
            </a:r>
            <a:r>
              <a:rPr lang="uk-UA" sz="1400" dirty="0" smtClean="0">
                <a:latin typeface="Times New Roman" pitchFamily="18" charset="0"/>
                <a:cs typeface="Times New Roman" pitchFamily="18" charset="0"/>
              </a:rPr>
              <a:t> Діви притягається до гравітаційної аномалії під назвою </a:t>
            </a:r>
            <a:r>
              <a:rPr lang="uk-UA" sz="1400" b="1" i="1" dirty="0" smtClean="0">
                <a:latin typeface="Times New Roman" pitchFamily="18" charset="0"/>
                <a:cs typeface="Times New Roman" pitchFamily="18" charset="0"/>
              </a:rPr>
              <a:t>Великий </a:t>
            </a:r>
            <a:r>
              <a:rPr lang="uk-UA" sz="1400" b="1" i="1" dirty="0" err="1" smtClean="0">
                <a:latin typeface="Times New Roman" pitchFamily="18" charset="0"/>
                <a:cs typeface="Times New Roman" pitchFamily="18" charset="0"/>
              </a:rPr>
              <a:t>атрактор</a:t>
            </a:r>
            <a:r>
              <a:rPr lang="uk-UA" sz="1400" dirty="0" smtClean="0">
                <a:latin typeface="Times New Roman" pitchFamily="18" charset="0"/>
                <a:cs typeface="Times New Roman" pitchFamily="18" charset="0"/>
              </a:rPr>
              <a:t>, яка розташована поруч зі скупченням </a:t>
            </a:r>
            <a:r>
              <a:rPr lang="uk-UA" sz="1400" dirty="0" err="1" smtClean="0">
                <a:latin typeface="Times New Roman" pitchFamily="18" charset="0"/>
                <a:cs typeface="Times New Roman" pitchFamily="18" charset="0"/>
              </a:rPr>
              <a:t>Угольник</a:t>
            </a:r>
            <a:r>
              <a:rPr lang="uk-UA" sz="1400" dirty="0" smtClean="0">
                <a:latin typeface="Times New Roman" pitchFamily="18" charset="0"/>
                <a:cs typeface="Times New Roman" pitchFamily="18" charset="0"/>
              </a:rPr>
              <a:t>.</a:t>
            </a:r>
          </a:p>
        </p:txBody>
      </p:sp>
      <p:pic>
        <p:nvPicPr>
          <p:cNvPr id="1536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5763" y="1493838"/>
            <a:ext cx="8574087" cy="214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6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5763" y="3654425"/>
            <a:ext cx="2565400" cy="2652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6" name="Номер слайда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4A995D-00F8-4642-B350-EF5941EC01FE}" type="slidenum">
              <a:rPr lang="ru-RU" smtClean="0"/>
              <a:pPr eaLnBrk="1" hangingPunct="1"/>
              <a:t>66</a:t>
            </a:fld>
            <a:endParaRPr lang="ru-RU" smtClean="0"/>
          </a:p>
        </p:txBody>
      </p:sp>
      <p:sp>
        <p:nvSpPr>
          <p:cNvPr id="1536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139087498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431800" y="0"/>
            <a:ext cx="8229600" cy="1143000"/>
          </a:xfrm>
        </p:spPr>
        <p:txBody>
          <a:bodyPr/>
          <a:lstStyle/>
          <a:p>
            <a:pPr eaLnBrk="1" hangingPunct="1"/>
            <a:r>
              <a:rPr lang="ru-RU" b="1" i="1" dirty="0" smtClean="0">
                <a:latin typeface="Arial" pitchFamily="34" charset="0"/>
                <a:cs typeface="Arial" pitchFamily="34" charset="0"/>
              </a:rPr>
              <a:t>ФРІДМАНІВСЬКА МОДЕЛЬ</a:t>
            </a:r>
            <a:r>
              <a:rPr lang="ru-RU" dirty="0" smtClean="0">
                <a:latin typeface="Arial" pitchFamily="34" charset="0"/>
                <a:cs typeface="Arial" pitchFamily="34" charset="0"/>
              </a:rPr>
              <a:t> </a:t>
            </a:r>
          </a:p>
        </p:txBody>
      </p:sp>
      <p:pic>
        <p:nvPicPr>
          <p:cNvPr id="8197" name="Picture 5" descr="linde_presentation_7"/>
          <p:cNvPicPr>
            <a:picLocks noChangeAspect="1" noChangeArrowheads="1"/>
          </p:cNvPicPr>
          <p:nvPr/>
        </p:nvPicPr>
        <p:blipFill>
          <a:blip r:embed="rId3" cstate="print"/>
          <a:srcRect/>
          <a:stretch>
            <a:fillRect/>
          </a:stretch>
        </p:blipFill>
        <p:spPr bwMode="auto">
          <a:xfrm>
            <a:off x="611188" y="1719263"/>
            <a:ext cx="6256337" cy="4692650"/>
          </a:xfrm>
          <a:prstGeom prst="rect">
            <a:avLst/>
          </a:prstGeom>
          <a:noFill/>
          <a:ln w="9525">
            <a:noFill/>
            <a:miter lim="800000"/>
            <a:headEnd/>
            <a:tailEnd/>
          </a:ln>
        </p:spPr>
      </p:pic>
      <p:sp>
        <p:nvSpPr>
          <p:cNvPr id="8198" name="Rectangle 8"/>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uk-UA"/>
          </a:p>
        </p:txBody>
      </p:sp>
      <p:graphicFrame>
        <p:nvGraphicFramePr>
          <p:cNvPr id="8194" name="Object 7"/>
          <p:cNvGraphicFramePr>
            <a:graphicFrameLocks noChangeAspect="1"/>
          </p:cNvGraphicFramePr>
          <p:nvPr/>
        </p:nvGraphicFramePr>
        <p:xfrm>
          <a:off x="701675" y="954088"/>
          <a:ext cx="3240088" cy="622300"/>
        </p:xfrm>
        <a:graphic>
          <a:graphicData uri="http://schemas.openxmlformats.org/presentationml/2006/ole">
            <p:oleObj spid="_x0000_s8274" name="Формула" r:id="rId4" imgW="2184400" imgH="419100" progId="Equation.3">
              <p:embed/>
            </p:oleObj>
          </a:graphicData>
        </a:graphic>
      </p:graphicFrame>
      <p:sp>
        <p:nvSpPr>
          <p:cNvPr id="8199" name="Rectangle 10"/>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uk-UA"/>
          </a:p>
        </p:txBody>
      </p:sp>
      <p:graphicFrame>
        <p:nvGraphicFramePr>
          <p:cNvPr id="8195" name="Object 9"/>
          <p:cNvGraphicFramePr>
            <a:graphicFrameLocks noChangeAspect="1"/>
          </p:cNvGraphicFramePr>
          <p:nvPr/>
        </p:nvGraphicFramePr>
        <p:xfrm>
          <a:off x="4122738" y="954088"/>
          <a:ext cx="2474912" cy="576262"/>
        </p:xfrm>
        <a:graphic>
          <a:graphicData uri="http://schemas.openxmlformats.org/presentationml/2006/ole">
            <p:oleObj spid="_x0000_s8275" name="Формула" r:id="rId5" imgW="1803400" imgH="419100" progId="Equation.3">
              <p:embed/>
            </p:oleObj>
          </a:graphicData>
        </a:graphic>
      </p:graphicFrame>
      <p:sp>
        <p:nvSpPr>
          <p:cNvPr id="8200" name="Rectangle 11"/>
          <p:cNvSpPr>
            <a:spLocks noGrp="1" noChangeArrowheads="1"/>
          </p:cNvSpPr>
          <p:nvPr>
            <p:ph type="body" idx="1"/>
          </p:nvPr>
        </p:nvSpPr>
        <p:spPr>
          <a:xfrm>
            <a:off x="6597650" y="1719263"/>
            <a:ext cx="2160588" cy="4406900"/>
          </a:xfrm>
          <a:noFill/>
        </p:spPr>
        <p:txBody>
          <a:bodyPr/>
          <a:lstStyle/>
          <a:p>
            <a:pPr algn="just" eaLnBrk="1" hangingPunct="1">
              <a:lnSpc>
                <a:spcPct val="80000"/>
              </a:lnSpc>
              <a:buFontTx/>
              <a:buNone/>
            </a:pPr>
            <a:r>
              <a:rPr lang="ru-RU" sz="2000" smtClean="0">
                <a:latin typeface="Times New Roman" pitchFamily="18" charset="0"/>
              </a:rPr>
              <a:t>	Хоча перша модель Всесвіту, що розширюється, була побудована на основі ЗТВ, її загальні висновки, можуть бути </a:t>
            </a:r>
            <a:r>
              <a:rPr lang="ru-RU" sz="2000" i="1" smtClean="0">
                <a:solidFill>
                  <a:srgbClr val="C00000"/>
                </a:solidFill>
                <a:latin typeface="Times New Roman" pitchFamily="18" charset="0"/>
              </a:rPr>
              <a:t>одержані у рамках ньютонівської теорії гравітації</a:t>
            </a:r>
            <a:r>
              <a:rPr lang="ru-RU" sz="2000" smtClean="0">
                <a:solidFill>
                  <a:srgbClr val="C00000"/>
                </a:solidFill>
                <a:latin typeface="Times New Roman" pitchFamily="18" charset="0"/>
              </a:rPr>
              <a:t> </a:t>
            </a:r>
          </a:p>
        </p:txBody>
      </p:sp>
      <p:sp>
        <p:nvSpPr>
          <p:cNvPr id="8201" name="Rectangle 13"/>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uk-UA"/>
          </a:p>
        </p:txBody>
      </p:sp>
      <p:sp>
        <p:nvSpPr>
          <p:cNvPr id="8202" name="Rectangle 1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1"/>
          <p:cNvSpPr>
            <a:spLocks noGrp="1" noChangeArrowheads="1"/>
          </p:cNvSpPr>
          <p:nvPr>
            <p:ph type="title"/>
          </p:nvPr>
        </p:nvSpPr>
        <p:spPr>
          <a:xfrm>
            <a:off x="341313" y="0"/>
            <a:ext cx="8229600" cy="1143000"/>
          </a:xfrm>
        </p:spPr>
        <p:txBody>
          <a:bodyPr/>
          <a:lstStyle/>
          <a:p>
            <a:pPr eaLnBrk="1" hangingPunct="1"/>
            <a:r>
              <a:rPr lang="ru-RU" sz="3600" b="1" i="1" dirty="0" smtClean="0">
                <a:latin typeface="Arial" pitchFamily="34" charset="0"/>
                <a:cs typeface="Arial" pitchFamily="34" charset="0"/>
              </a:rPr>
              <a:t>НЬЮТОНІВСЬКЕ НАБЛИЖЕННЯ</a:t>
            </a:r>
          </a:p>
        </p:txBody>
      </p:sp>
      <p:sp>
        <p:nvSpPr>
          <p:cNvPr id="2054" name="Rectangle 3"/>
          <p:cNvSpPr>
            <a:spLocks noGrp="1" noChangeArrowheads="1"/>
          </p:cNvSpPr>
          <p:nvPr>
            <p:ph type="body" sz="half" idx="1"/>
          </p:nvPr>
        </p:nvSpPr>
        <p:spPr>
          <a:xfrm>
            <a:off x="3806825" y="954088"/>
            <a:ext cx="4725988" cy="4525962"/>
          </a:xfrm>
        </p:spPr>
        <p:txBody>
          <a:bodyPr/>
          <a:lstStyle/>
          <a:p>
            <a:pPr algn="just" eaLnBrk="1" hangingPunct="1"/>
            <a:r>
              <a:rPr lang="uk-UA" sz="1400" smtClean="0">
                <a:latin typeface="Times New Roman" pitchFamily="18" charset="0"/>
              </a:rPr>
              <a:t>При розгляді основних етапів еволюції Всесвіту вважають, що динаміка його розширення визначається </a:t>
            </a:r>
            <a:r>
              <a:rPr lang="uk-UA" sz="1400" b="1" i="1" smtClean="0">
                <a:latin typeface="Times New Roman" pitchFamily="18" charset="0"/>
              </a:rPr>
              <a:t>винятково гравітаційними силами</a:t>
            </a:r>
            <a:r>
              <a:rPr lang="uk-UA" sz="1400" b="1" smtClean="0">
                <a:latin typeface="Times New Roman" pitchFamily="18" charset="0"/>
              </a:rPr>
              <a:t>. </a:t>
            </a:r>
          </a:p>
          <a:p>
            <a:pPr algn="just" eaLnBrk="1" hangingPunct="1"/>
            <a:r>
              <a:rPr lang="uk-UA" sz="1400" smtClean="0">
                <a:latin typeface="Times New Roman" pitchFamily="18" charset="0"/>
              </a:rPr>
              <a:t>Постулати однорідності та ізотропності матерії у Всесвіті приблизно відповідають образу сфери, рівномірно заповненої речовиною. Отже, у ньютонівському наближенні задача про розширення Всесвіту зводиться до </a:t>
            </a:r>
            <a:r>
              <a:rPr lang="uk-UA" sz="1400" b="1" i="1" smtClean="0">
                <a:solidFill>
                  <a:srgbClr val="C00000"/>
                </a:solidFill>
                <a:latin typeface="Times New Roman" pitchFamily="18" charset="0"/>
              </a:rPr>
              <a:t>розгляду динаміки однорідної та ізотропної сфери речовини у власному гравітаційному полі</a:t>
            </a:r>
            <a:r>
              <a:rPr lang="uk-UA" sz="1400" b="1" smtClean="0">
                <a:solidFill>
                  <a:srgbClr val="C00000"/>
                </a:solidFill>
                <a:latin typeface="Times New Roman" pitchFamily="18" charset="0"/>
              </a:rPr>
              <a:t>.</a:t>
            </a:r>
          </a:p>
          <a:p>
            <a:pPr algn="just" eaLnBrk="1" hangingPunct="1"/>
            <a:r>
              <a:rPr lang="uk-UA" sz="1400" smtClean="0">
                <a:latin typeface="Times New Roman" pitchFamily="18" charset="0"/>
              </a:rPr>
              <a:t>Записавши 2-закон Ньютона і розв'язавши його отримаємо</a:t>
            </a:r>
          </a:p>
          <a:p>
            <a:pPr algn="just" eaLnBrk="1" hangingPunct="1"/>
            <a:endParaRPr lang="uk-UA" sz="1400" smtClean="0">
              <a:latin typeface="Times New Roman" pitchFamily="18" charset="0"/>
            </a:endParaRPr>
          </a:p>
          <a:p>
            <a:pPr algn="just" eaLnBrk="1" hangingPunct="1"/>
            <a:endParaRPr lang="ru-RU" sz="1600" smtClean="0">
              <a:latin typeface="Times New Roman" pitchFamily="18" charset="0"/>
            </a:endParaRPr>
          </a:p>
        </p:txBody>
      </p:sp>
      <p:grpSp>
        <p:nvGrpSpPr>
          <p:cNvPr id="2055" name="Group 4"/>
          <p:cNvGrpSpPr>
            <a:grpSpLocks/>
          </p:cNvGrpSpPr>
          <p:nvPr/>
        </p:nvGrpSpPr>
        <p:grpSpPr bwMode="auto">
          <a:xfrm>
            <a:off x="1062038" y="1042988"/>
            <a:ext cx="2439987" cy="2611437"/>
            <a:chOff x="3291" y="4193"/>
            <a:chExt cx="1914" cy="2148"/>
          </a:xfrm>
        </p:grpSpPr>
        <p:sp>
          <p:nvSpPr>
            <p:cNvPr id="2061" name="Oval 5"/>
            <p:cNvSpPr>
              <a:spLocks noChangeArrowheads="1"/>
            </p:cNvSpPr>
            <p:nvPr/>
          </p:nvSpPr>
          <p:spPr bwMode="auto">
            <a:xfrm>
              <a:off x="3291" y="4193"/>
              <a:ext cx="1902" cy="1902"/>
            </a:xfrm>
            <a:prstGeom prst="ellipse">
              <a:avLst/>
            </a:prstGeom>
            <a:solidFill>
              <a:srgbClr val="FFFFFF"/>
            </a:solidFill>
            <a:ln w="9525">
              <a:solidFill>
                <a:srgbClr val="000000"/>
              </a:solidFill>
              <a:round/>
              <a:headEnd/>
              <a:tailEnd/>
            </a:ln>
          </p:spPr>
          <p:txBody>
            <a:bodyPr/>
            <a:lstStyle/>
            <a:p>
              <a:endParaRPr lang="uk-UA"/>
            </a:p>
          </p:txBody>
        </p:sp>
        <p:sp>
          <p:nvSpPr>
            <p:cNvPr id="2062" name="Oval 6"/>
            <p:cNvSpPr>
              <a:spLocks noChangeArrowheads="1"/>
            </p:cNvSpPr>
            <p:nvPr/>
          </p:nvSpPr>
          <p:spPr bwMode="auto">
            <a:xfrm>
              <a:off x="3657" y="4579"/>
              <a:ext cx="1176" cy="1146"/>
            </a:xfrm>
            <a:prstGeom prst="ellipse">
              <a:avLst/>
            </a:prstGeom>
            <a:solidFill>
              <a:srgbClr val="969696"/>
            </a:solidFill>
            <a:ln w="9525">
              <a:solidFill>
                <a:srgbClr val="000000"/>
              </a:solidFill>
              <a:round/>
              <a:headEnd/>
              <a:tailEnd/>
            </a:ln>
          </p:spPr>
          <p:txBody>
            <a:bodyPr/>
            <a:lstStyle/>
            <a:p>
              <a:endParaRPr lang="uk-UA"/>
            </a:p>
          </p:txBody>
        </p:sp>
        <p:sp>
          <p:nvSpPr>
            <p:cNvPr id="2063" name="Oval 7"/>
            <p:cNvSpPr>
              <a:spLocks noChangeArrowheads="1"/>
            </p:cNvSpPr>
            <p:nvPr/>
          </p:nvSpPr>
          <p:spPr bwMode="auto">
            <a:xfrm>
              <a:off x="4590" y="4681"/>
              <a:ext cx="102" cy="102"/>
            </a:xfrm>
            <a:prstGeom prst="ellipse">
              <a:avLst/>
            </a:prstGeom>
            <a:solidFill>
              <a:srgbClr val="333333"/>
            </a:solidFill>
            <a:ln w="9525">
              <a:solidFill>
                <a:srgbClr val="000000"/>
              </a:solidFill>
              <a:round/>
              <a:headEnd/>
              <a:tailEnd/>
            </a:ln>
          </p:spPr>
          <p:txBody>
            <a:bodyPr/>
            <a:lstStyle/>
            <a:p>
              <a:endParaRPr lang="uk-UA"/>
            </a:p>
          </p:txBody>
        </p:sp>
        <p:sp>
          <p:nvSpPr>
            <p:cNvPr id="2064" name="Oval 8"/>
            <p:cNvSpPr>
              <a:spLocks noChangeArrowheads="1"/>
            </p:cNvSpPr>
            <p:nvPr/>
          </p:nvSpPr>
          <p:spPr bwMode="auto">
            <a:xfrm>
              <a:off x="4239" y="5243"/>
              <a:ext cx="30" cy="30"/>
            </a:xfrm>
            <a:prstGeom prst="ellipse">
              <a:avLst/>
            </a:prstGeom>
            <a:solidFill>
              <a:srgbClr val="333333"/>
            </a:solidFill>
            <a:ln w="9525">
              <a:solidFill>
                <a:srgbClr val="000000"/>
              </a:solidFill>
              <a:round/>
              <a:headEnd/>
              <a:tailEnd/>
            </a:ln>
          </p:spPr>
          <p:txBody>
            <a:bodyPr/>
            <a:lstStyle/>
            <a:p>
              <a:endParaRPr lang="uk-UA"/>
            </a:p>
          </p:txBody>
        </p:sp>
        <p:sp>
          <p:nvSpPr>
            <p:cNvPr id="2065" name="Line 9"/>
            <p:cNvSpPr>
              <a:spLocks noChangeShapeType="1"/>
            </p:cNvSpPr>
            <p:nvPr/>
          </p:nvSpPr>
          <p:spPr bwMode="auto">
            <a:xfrm>
              <a:off x="4263" y="5228"/>
              <a:ext cx="0" cy="108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066" name="Line 10"/>
            <p:cNvSpPr>
              <a:spLocks noChangeShapeType="1"/>
            </p:cNvSpPr>
            <p:nvPr/>
          </p:nvSpPr>
          <p:spPr bwMode="auto">
            <a:xfrm>
              <a:off x="4827" y="5255"/>
              <a:ext cx="0" cy="648"/>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067" name="Line 11"/>
            <p:cNvSpPr>
              <a:spLocks noChangeShapeType="1"/>
            </p:cNvSpPr>
            <p:nvPr/>
          </p:nvSpPr>
          <p:spPr bwMode="auto">
            <a:xfrm>
              <a:off x="5205" y="5261"/>
              <a:ext cx="0" cy="108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068" name="Line 12"/>
            <p:cNvSpPr>
              <a:spLocks noChangeShapeType="1"/>
            </p:cNvSpPr>
            <p:nvPr/>
          </p:nvSpPr>
          <p:spPr bwMode="auto">
            <a:xfrm>
              <a:off x="4275" y="6270"/>
              <a:ext cx="918" cy="0"/>
            </a:xfrm>
            <a:prstGeom prst="line">
              <a:avLst/>
            </a:prstGeom>
            <a:noFill/>
            <a:ln w="9525">
              <a:solidFill>
                <a:srgbClr val="000000"/>
              </a:solidFill>
              <a:round/>
              <a:headEnd type="triangle" w="sm" len="lg"/>
              <a:tailEnd type="triangle" w="sm" len="lg"/>
            </a:ln>
            <a:extLst>
              <a:ext uri="{909E8E84-426E-40DD-AFC4-6F175D3DCCD1}">
                <a14:hiddenFill xmlns:a14="http://schemas.microsoft.com/office/drawing/2010/main" xmlns="">
                  <a:noFill/>
                </a14:hiddenFill>
              </a:ext>
            </a:extLst>
          </p:spPr>
          <p:txBody>
            <a:bodyPr/>
            <a:lstStyle/>
            <a:p>
              <a:endParaRPr lang="ru-RU"/>
            </a:p>
          </p:txBody>
        </p:sp>
        <p:sp>
          <p:nvSpPr>
            <p:cNvPr id="2069" name="Line 13"/>
            <p:cNvSpPr>
              <a:spLocks noChangeShapeType="1"/>
            </p:cNvSpPr>
            <p:nvPr/>
          </p:nvSpPr>
          <p:spPr bwMode="auto">
            <a:xfrm>
              <a:off x="4263" y="5842"/>
              <a:ext cx="552" cy="0"/>
            </a:xfrm>
            <a:prstGeom prst="line">
              <a:avLst/>
            </a:prstGeom>
            <a:noFill/>
            <a:ln w="9525">
              <a:solidFill>
                <a:srgbClr val="000000"/>
              </a:solidFill>
              <a:round/>
              <a:headEnd type="triangle" w="sm" len="lg"/>
              <a:tailEnd type="triangle" w="sm" len="lg"/>
            </a:ln>
            <a:extLst>
              <a:ext uri="{909E8E84-426E-40DD-AFC4-6F175D3DCCD1}">
                <a14:hiddenFill xmlns:a14="http://schemas.microsoft.com/office/drawing/2010/main" xmlns="">
                  <a:noFill/>
                </a14:hiddenFill>
              </a:ext>
            </a:extLst>
          </p:spPr>
          <p:txBody>
            <a:bodyPr/>
            <a:lstStyle/>
            <a:p>
              <a:endParaRPr lang="ru-RU"/>
            </a:p>
          </p:txBody>
        </p:sp>
        <p:sp>
          <p:nvSpPr>
            <p:cNvPr id="2070" name="Text Box 14"/>
            <p:cNvSpPr txBox="1">
              <a:spLocks noChangeArrowheads="1"/>
            </p:cNvSpPr>
            <p:nvPr/>
          </p:nvSpPr>
          <p:spPr bwMode="auto">
            <a:xfrm>
              <a:off x="4503" y="5586"/>
              <a:ext cx="144"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a:latin typeface="Times New Roman" pitchFamily="18" charset="0"/>
                </a:rPr>
                <a:t>r</a:t>
              </a:r>
              <a:endParaRPr lang="ru-RU"/>
            </a:p>
          </p:txBody>
        </p:sp>
        <p:sp>
          <p:nvSpPr>
            <p:cNvPr id="2071" name="Text Box 15"/>
            <p:cNvSpPr txBox="1">
              <a:spLocks noChangeArrowheads="1"/>
            </p:cNvSpPr>
            <p:nvPr/>
          </p:nvSpPr>
          <p:spPr bwMode="auto">
            <a:xfrm>
              <a:off x="4674" y="5985"/>
              <a:ext cx="144"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a:latin typeface="Times New Roman" pitchFamily="18" charset="0"/>
                </a:rPr>
                <a:t>R</a:t>
              </a:r>
              <a:endParaRPr lang="ru-RU"/>
            </a:p>
          </p:txBody>
        </p:sp>
        <p:sp>
          <p:nvSpPr>
            <p:cNvPr id="2072" name="Text Box 16"/>
            <p:cNvSpPr txBox="1">
              <a:spLocks noChangeArrowheads="1"/>
            </p:cNvSpPr>
            <p:nvPr/>
          </p:nvSpPr>
          <p:spPr bwMode="auto">
            <a:xfrm>
              <a:off x="4788" y="4503"/>
              <a:ext cx="219"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a:latin typeface="Times New Roman" pitchFamily="18" charset="0"/>
                </a:rPr>
                <a:t>m</a:t>
              </a:r>
              <a:r>
                <a:rPr lang="en-US" sz="1200" baseline="-25000">
                  <a:latin typeface="Times New Roman" pitchFamily="18" charset="0"/>
                </a:rPr>
                <a:t>R</a:t>
              </a:r>
              <a:endParaRPr lang="ru-RU" baseline="-25000"/>
            </a:p>
          </p:txBody>
        </p:sp>
        <p:sp>
          <p:nvSpPr>
            <p:cNvPr id="2073" name="Text Box 17"/>
            <p:cNvSpPr txBox="1">
              <a:spLocks noChangeArrowheads="1"/>
            </p:cNvSpPr>
            <p:nvPr/>
          </p:nvSpPr>
          <p:spPr bwMode="auto">
            <a:xfrm>
              <a:off x="3780" y="5016"/>
              <a:ext cx="219"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a:latin typeface="Times New Roman" pitchFamily="18" charset="0"/>
                </a:rPr>
                <a:t>M</a:t>
              </a:r>
              <a:r>
                <a:rPr lang="uk-UA" sz="1200" baseline="-25000">
                  <a:latin typeface="Times New Roman" pitchFamily="18" charset="0"/>
                </a:rPr>
                <a:t>В</a:t>
              </a:r>
              <a:endParaRPr lang="ru-RU" baseline="-25000"/>
            </a:p>
          </p:txBody>
        </p:sp>
        <p:sp>
          <p:nvSpPr>
            <p:cNvPr id="2074" name="Line 18"/>
            <p:cNvSpPr>
              <a:spLocks noChangeShapeType="1"/>
            </p:cNvSpPr>
            <p:nvPr/>
          </p:nvSpPr>
          <p:spPr bwMode="auto">
            <a:xfrm flipH="1">
              <a:off x="4380" y="4740"/>
              <a:ext cx="252" cy="37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2075" name="Text Box 19"/>
            <p:cNvSpPr txBox="1">
              <a:spLocks noChangeArrowheads="1"/>
            </p:cNvSpPr>
            <p:nvPr/>
          </p:nvSpPr>
          <p:spPr bwMode="auto">
            <a:xfrm>
              <a:off x="4176" y="4638"/>
              <a:ext cx="219"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i="1">
                  <a:latin typeface="Times New Roman" pitchFamily="18" charset="0"/>
                </a:rPr>
                <a:t>F</a:t>
              </a:r>
              <a:r>
                <a:rPr lang="en-US" sz="1200" baseline="-25000">
                  <a:latin typeface="Times New Roman" pitchFamily="18" charset="0"/>
                </a:rPr>
                <a:t>R</a:t>
              </a:r>
              <a:endParaRPr lang="ru-RU" baseline="-25000"/>
            </a:p>
          </p:txBody>
        </p:sp>
      </p:grpSp>
      <p:graphicFrame>
        <p:nvGraphicFramePr>
          <p:cNvPr id="2050" name="Object 20"/>
          <p:cNvGraphicFramePr>
            <a:graphicFrameLocks noGrp="1" noChangeAspect="1"/>
          </p:cNvGraphicFramePr>
          <p:nvPr>
            <p:ph sz="half" idx="2"/>
          </p:nvPr>
        </p:nvGraphicFramePr>
        <p:xfrm>
          <a:off x="611188" y="3698875"/>
          <a:ext cx="1889125" cy="812800"/>
        </p:xfrm>
        <a:graphic>
          <a:graphicData uri="http://schemas.openxmlformats.org/presentationml/2006/ole">
            <p:oleObj spid="_x0000_s74865" name="Формула" r:id="rId3" imgW="914400" imgH="393700" progId="Equation.3">
              <p:embed/>
            </p:oleObj>
          </a:graphicData>
        </a:graphic>
      </p:graphicFrame>
      <p:sp>
        <p:nvSpPr>
          <p:cNvPr id="2056" name="Rectangle 24"/>
          <p:cNvSpPr>
            <a:spLocks noChangeArrowheads="1"/>
          </p:cNvSpPr>
          <p:nvPr/>
        </p:nvSpPr>
        <p:spPr bwMode="auto">
          <a:xfrm>
            <a:off x="0" y="31956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2051" name="Object 23"/>
          <p:cNvGraphicFramePr>
            <a:graphicFrameLocks noChangeAspect="1"/>
          </p:cNvGraphicFramePr>
          <p:nvPr/>
        </p:nvGraphicFramePr>
        <p:xfrm>
          <a:off x="2727325" y="3654425"/>
          <a:ext cx="2520950" cy="901700"/>
        </p:xfrm>
        <a:graphic>
          <a:graphicData uri="http://schemas.openxmlformats.org/presentationml/2006/ole">
            <p:oleObj spid="_x0000_s74866" name="Формула" r:id="rId4" imgW="1308100" imgH="469900" progId="Equation.3">
              <p:embed/>
            </p:oleObj>
          </a:graphicData>
        </a:graphic>
      </p:graphicFrame>
      <p:sp>
        <p:nvSpPr>
          <p:cNvPr id="2057" name="Rectangle 26"/>
          <p:cNvSpPr>
            <a:spLocks noChangeArrowheads="1"/>
          </p:cNvSpPr>
          <p:nvPr/>
        </p:nvSpPr>
        <p:spPr bwMode="auto">
          <a:xfrm>
            <a:off x="0" y="31765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2052" name="Object 25"/>
          <p:cNvGraphicFramePr>
            <a:graphicFrameLocks noChangeAspect="1"/>
          </p:cNvGraphicFramePr>
          <p:nvPr/>
        </p:nvGraphicFramePr>
        <p:xfrm>
          <a:off x="5562600" y="3608388"/>
          <a:ext cx="2565400" cy="877887"/>
        </p:xfrm>
        <a:graphic>
          <a:graphicData uri="http://schemas.openxmlformats.org/presentationml/2006/ole">
            <p:oleObj spid="_x0000_s74867" name="Формула" r:id="rId5" imgW="1473200" imgH="508000" progId="Equation.3">
              <p:embed/>
            </p:oleObj>
          </a:graphicData>
        </a:graphic>
      </p:graphicFrame>
      <p:sp>
        <p:nvSpPr>
          <p:cNvPr id="2058" name="Rectangle 69"/>
          <p:cNvSpPr>
            <a:spLocks noChangeArrowheads="1"/>
          </p:cNvSpPr>
          <p:nvPr/>
        </p:nvSpPr>
        <p:spPr bwMode="auto">
          <a:xfrm>
            <a:off x="0" y="4284663"/>
            <a:ext cx="8667750" cy="313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buFontTx/>
              <a:buChar char="•"/>
            </a:pPr>
            <a:endParaRPr lang="uk-UA" sz="1600">
              <a:latin typeface="Times New Roman" pitchFamily="18" charset="0"/>
            </a:endParaRPr>
          </a:p>
          <a:p>
            <a:pPr marL="342900" indent="-342900" algn="just">
              <a:spcBef>
                <a:spcPct val="20000"/>
              </a:spcBef>
              <a:buFontTx/>
              <a:buChar char="•"/>
            </a:pPr>
            <a:r>
              <a:rPr lang="uk-UA" sz="1400">
                <a:latin typeface="Times New Roman" pitchFamily="18" charset="0"/>
              </a:rPr>
              <a:t>Останнє співвідношення має просту фізичну інтерпретацію. </a:t>
            </a:r>
            <a:r>
              <a:rPr lang="uk-UA" sz="1400" b="1" i="1">
                <a:latin typeface="Times New Roman" pitchFamily="18" charset="0"/>
              </a:rPr>
              <a:t>Воно є законом збереження енергії</a:t>
            </a:r>
            <a:r>
              <a:rPr lang="uk-UA" sz="1400">
                <a:latin typeface="Times New Roman" pitchFamily="18" charset="0"/>
              </a:rPr>
              <a:t> “ізольованого” елемента Всесвіту з масою </a:t>
            </a:r>
            <a:r>
              <a:rPr lang="uk-UA" sz="1400" i="1">
                <a:latin typeface="Times New Roman" pitchFamily="18" charset="0"/>
              </a:rPr>
              <a:t>m </a:t>
            </a:r>
            <a:r>
              <a:rPr lang="uk-UA" sz="1400">
                <a:latin typeface="Times New Roman" pitchFamily="18" charset="0"/>
              </a:rPr>
              <a:t>і містить кінетичну і потенціальну енергії цього елемента. </a:t>
            </a:r>
          </a:p>
          <a:p>
            <a:pPr marL="342900" indent="-342900" algn="just">
              <a:spcBef>
                <a:spcPct val="20000"/>
              </a:spcBef>
              <a:buFontTx/>
              <a:buChar char="•"/>
            </a:pPr>
            <a:r>
              <a:rPr lang="uk-UA" sz="1400">
                <a:latin typeface="Times New Roman" pitchFamily="18" charset="0"/>
              </a:rPr>
              <a:t>Якщо кінетична енергія є більшою потенціальної, розширення сфери речовини буде продовжуватися нескінченно довго (аналогія – тіло, кинуте із землі зі швидкістю, що перевищує першу космічну). Цей випадок відповідає моделі так званого </a:t>
            </a:r>
            <a:r>
              <a:rPr lang="uk-UA" sz="1400" b="1" i="1">
                <a:latin typeface="Times New Roman" pitchFamily="18" charset="0"/>
              </a:rPr>
              <a:t>відкритого Всесвіту</a:t>
            </a:r>
            <a:r>
              <a:rPr lang="uk-UA" sz="1400">
                <a:latin typeface="Times New Roman" pitchFamily="18" charset="0"/>
              </a:rPr>
              <a:t> (ВВ). В іншому випадку рух пробної частинки буде відбуватися </a:t>
            </a:r>
            <a:r>
              <a:rPr lang="uk-UA" sz="1400" b="1" i="1">
                <a:latin typeface="Times New Roman" pitchFamily="18" charset="0"/>
              </a:rPr>
              <a:t>з уповільненням</a:t>
            </a:r>
            <a:r>
              <a:rPr lang="uk-UA" sz="1400">
                <a:latin typeface="Times New Roman" pitchFamily="18" charset="0"/>
              </a:rPr>
              <a:t> і у момент часу, коли її швидкість </a:t>
            </a:r>
            <a:r>
              <a:rPr lang="uk-UA" sz="1400" i="1">
                <a:latin typeface="Times New Roman" pitchFamily="18" charset="0"/>
                <a:sym typeface="Symbol" pitchFamily="18" charset="2"/>
              </a:rPr>
              <a:t></a:t>
            </a:r>
            <a:r>
              <a:rPr lang="uk-UA" sz="1400">
                <a:latin typeface="Times New Roman" pitchFamily="18" charset="0"/>
              </a:rPr>
              <a:t> обертається у нуль, розширення Всесвіту зміниться на стискання (аналогія – тіло, кинуте зі швидкістю, яка менша, ніж перша космічна). Такий сценарій називають </a:t>
            </a:r>
            <a:r>
              <a:rPr lang="uk-UA" sz="1400" b="1" i="1">
                <a:latin typeface="Times New Roman" pitchFamily="18" charset="0"/>
              </a:rPr>
              <a:t>моделлю замкненого (закритого) Всесвіту</a:t>
            </a:r>
            <a:r>
              <a:rPr lang="uk-UA" sz="1400">
                <a:latin typeface="Times New Roman" pitchFamily="18" charset="0"/>
              </a:rPr>
              <a:t> (ЗВ). </a:t>
            </a:r>
            <a:endParaRPr lang="ru-RU" sz="1400">
              <a:latin typeface="Times New Roman" pitchFamily="18" charset="0"/>
            </a:endParaRPr>
          </a:p>
        </p:txBody>
      </p:sp>
      <p:sp>
        <p:nvSpPr>
          <p:cNvPr id="2059" name="Номер слайда 2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1D499E2-20AC-4BD9-8242-81CCA392DFFD}" type="slidenum">
              <a:rPr lang="ru-RU" smtClean="0"/>
              <a:pPr eaLnBrk="1" hangingPunct="1"/>
              <a:t>68</a:t>
            </a:fld>
            <a:endParaRPr lang="ru-RU" smtClean="0"/>
          </a:p>
        </p:txBody>
      </p:sp>
      <p:sp>
        <p:nvSpPr>
          <p:cNvPr id="206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41911127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31800" y="142875"/>
            <a:ext cx="8229600" cy="904875"/>
          </a:xfrm>
        </p:spPr>
        <p:txBody>
          <a:bodyPr>
            <a:normAutofit/>
          </a:bodyPr>
          <a:lstStyle/>
          <a:p>
            <a:pPr eaLnBrk="1" hangingPunct="1"/>
            <a:r>
              <a:rPr lang="ru-RU" sz="4000" b="1" i="1" dirty="0" smtClean="0">
                <a:solidFill>
                  <a:schemeClr val="tx1"/>
                </a:solidFill>
                <a:latin typeface="Arial" pitchFamily="34" charset="0"/>
                <a:cs typeface="Arial" pitchFamily="34" charset="0"/>
              </a:rPr>
              <a:t>ВЕЛИКИЙ ВИБУХ</a:t>
            </a:r>
          </a:p>
        </p:txBody>
      </p:sp>
      <p:pic>
        <p:nvPicPr>
          <p:cNvPr id="9220" name="Picture 4" descr="Безымянный"/>
          <p:cNvPicPr>
            <a:picLocks noGrp="1" noChangeAspect="1" noChangeArrowheads="1"/>
          </p:cNvPicPr>
          <p:nvPr>
            <p:ph type="body" idx="1"/>
          </p:nvPr>
        </p:nvPicPr>
        <p:blipFill>
          <a:blip r:embed="rId3" cstate="print"/>
          <a:srcRect/>
          <a:stretch>
            <a:fillRect/>
          </a:stretch>
        </p:blipFill>
        <p:spPr>
          <a:xfrm>
            <a:off x="431800" y="1943100"/>
            <a:ext cx="8145463" cy="4371975"/>
          </a:xfrm>
          <a:noFill/>
        </p:spPr>
      </p:pic>
      <p:sp>
        <p:nvSpPr>
          <p:cNvPr id="9221" name="Rectangle 5"/>
          <p:cNvSpPr>
            <a:spLocks noChangeArrowheads="1"/>
          </p:cNvSpPr>
          <p:nvPr/>
        </p:nvSpPr>
        <p:spPr bwMode="auto">
          <a:xfrm>
            <a:off x="522288" y="1223963"/>
            <a:ext cx="7651750" cy="495300"/>
          </a:xfrm>
          <a:prstGeom prst="rect">
            <a:avLst/>
          </a:prstGeom>
          <a:noFill/>
          <a:ln w="9525">
            <a:noFill/>
            <a:miter lim="800000"/>
            <a:headEnd/>
            <a:tailEnd/>
          </a:ln>
        </p:spPr>
        <p:txBody>
          <a:bodyPr/>
          <a:lstStyle/>
          <a:p>
            <a:pPr marL="342900" indent="-342900" algn="just">
              <a:lnSpc>
                <a:spcPct val="80000"/>
              </a:lnSpc>
              <a:spcBef>
                <a:spcPct val="20000"/>
              </a:spcBef>
            </a:pPr>
            <a:r>
              <a:rPr lang="ru-RU" sz="2000">
                <a:latin typeface="Times New Roman" pitchFamily="18" charset="0"/>
              </a:rPr>
              <a:t>	</a:t>
            </a:r>
          </a:p>
        </p:txBody>
      </p:sp>
      <p:sp>
        <p:nvSpPr>
          <p:cNvPr id="9222" name="Rectangle 7"/>
          <p:cNvSpPr>
            <a:spLocks noChangeArrowheads="1"/>
          </p:cNvSpPr>
          <p:nvPr/>
        </p:nvSpPr>
        <p:spPr bwMode="auto">
          <a:xfrm>
            <a:off x="0" y="3176588"/>
            <a:ext cx="9144000" cy="0"/>
          </a:xfrm>
          <a:prstGeom prst="rect">
            <a:avLst/>
          </a:prstGeom>
          <a:noFill/>
          <a:ln w="9525">
            <a:noFill/>
            <a:miter lim="800000"/>
            <a:headEnd/>
            <a:tailEnd/>
          </a:ln>
        </p:spPr>
        <p:txBody>
          <a:bodyPr wrap="none" anchor="ctr">
            <a:spAutoFit/>
          </a:bodyPr>
          <a:lstStyle/>
          <a:p>
            <a:endParaRPr lang="uk-UA"/>
          </a:p>
        </p:txBody>
      </p:sp>
      <p:graphicFrame>
        <p:nvGraphicFramePr>
          <p:cNvPr id="9218" name="Object 6"/>
          <p:cNvGraphicFramePr>
            <a:graphicFrameLocks noChangeAspect="1"/>
          </p:cNvGraphicFramePr>
          <p:nvPr/>
        </p:nvGraphicFramePr>
        <p:xfrm>
          <a:off x="1062038" y="2528888"/>
          <a:ext cx="1935162" cy="661987"/>
        </p:xfrm>
        <a:graphic>
          <a:graphicData uri="http://schemas.openxmlformats.org/presentationml/2006/ole">
            <p:oleObj spid="_x0000_s9258" name="Формула" r:id="rId4" imgW="1473200" imgH="508000" progId="Equation.3">
              <p:embed/>
            </p:oleObj>
          </a:graphicData>
        </a:graphic>
      </p:graphicFrame>
      <p:sp>
        <p:nvSpPr>
          <p:cNvPr id="9223" name="Rectangle 10"/>
          <p:cNvSpPr>
            <a:spLocks noChangeArrowheads="1"/>
          </p:cNvSpPr>
          <p:nvPr/>
        </p:nvSpPr>
        <p:spPr bwMode="auto">
          <a:xfrm>
            <a:off x="476250" y="993775"/>
            <a:ext cx="8235950" cy="739775"/>
          </a:xfrm>
          <a:prstGeom prst="rect">
            <a:avLst/>
          </a:prstGeom>
          <a:noFill/>
          <a:ln w="9525">
            <a:noFill/>
            <a:miter lim="800000"/>
            <a:headEnd/>
            <a:tailEnd/>
          </a:ln>
        </p:spPr>
        <p:txBody>
          <a:bodyPr anchor="ctr">
            <a:spAutoFit/>
          </a:bodyPr>
          <a:lstStyle/>
          <a:p>
            <a:pPr algn="just"/>
            <a:r>
              <a:rPr lang="ru-RU" sz="1400">
                <a:latin typeface="Times New Roman" pitchFamily="18" charset="0"/>
              </a:rPr>
              <a:t>У момент часу </a:t>
            </a:r>
            <a:r>
              <a:rPr lang="ru-RU" sz="1400" i="1">
                <a:latin typeface="Times New Roman" pitchFamily="18" charset="0"/>
              </a:rPr>
              <a:t>t</a:t>
            </a:r>
            <a:r>
              <a:rPr lang="ru-RU" sz="1400">
                <a:latin typeface="Times New Roman" pitchFamily="18" charset="0"/>
              </a:rPr>
              <a:t> = 0 радіус Всесвіту дорівнював нулю. Цей стан одержав назву </a:t>
            </a:r>
            <a:r>
              <a:rPr lang="ru-RU" sz="1400" b="1" i="1">
                <a:latin typeface="Times New Roman" pitchFamily="18" charset="0"/>
              </a:rPr>
              <a:t>сингулярності</a:t>
            </a:r>
            <a:r>
              <a:rPr lang="ru-RU" sz="1400" b="1">
                <a:latin typeface="Times New Roman" pitchFamily="18" charset="0"/>
              </a:rPr>
              <a:t>.</a:t>
            </a:r>
            <a:r>
              <a:rPr lang="ru-RU" sz="1400">
                <a:latin typeface="Times New Roman" pitchFamily="18" charset="0"/>
              </a:rPr>
              <a:t> Саме в даний момент в результаті </a:t>
            </a:r>
            <a:r>
              <a:rPr lang="ru-RU" sz="1400" b="1" i="1">
                <a:solidFill>
                  <a:srgbClr val="C00000"/>
                </a:solidFill>
                <a:latin typeface="Times New Roman" pitchFamily="18" charset="0"/>
              </a:rPr>
              <a:t>Великого Вибуху</a:t>
            </a:r>
            <a:r>
              <a:rPr lang="ru-RU" sz="1400" b="1">
                <a:solidFill>
                  <a:srgbClr val="C00000"/>
                </a:solidFill>
                <a:latin typeface="Times New Roman" pitchFamily="18" charset="0"/>
              </a:rPr>
              <a:t> (</a:t>
            </a:r>
            <a:r>
              <a:rPr lang="ru-RU" sz="1400" b="1" i="1">
                <a:solidFill>
                  <a:srgbClr val="C00000"/>
                </a:solidFill>
                <a:latin typeface="Times New Roman" pitchFamily="18" charset="0"/>
              </a:rPr>
              <a:t>Big Band</a:t>
            </a:r>
            <a:r>
              <a:rPr lang="ru-RU" sz="1400" b="1">
                <a:solidFill>
                  <a:srgbClr val="C00000"/>
                </a:solidFill>
                <a:latin typeface="Times New Roman" pitchFamily="18" charset="0"/>
              </a:rPr>
              <a:t>)</a:t>
            </a:r>
            <a:r>
              <a:rPr lang="ru-RU" sz="1400">
                <a:solidFill>
                  <a:srgbClr val="C00000"/>
                </a:solidFill>
                <a:latin typeface="Times New Roman" pitchFamily="18" charset="0"/>
              </a:rPr>
              <a:t> </a:t>
            </a:r>
            <a:r>
              <a:rPr lang="ru-RU" sz="1400">
                <a:latin typeface="Times New Roman" pitchFamily="18" charset="0"/>
              </a:rPr>
              <a:t>виник наш Всесвіт. При цьому, оскільки повна енергія Всесвіту дорівнює нулю, витрат енергії на його розширення не знадобилося! </a:t>
            </a:r>
          </a:p>
        </p:txBody>
      </p:sp>
      <p:sp>
        <p:nvSpPr>
          <p:cNvPr id="9224" name="Rectangle 11"/>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500034" y="0"/>
            <a:ext cx="8229600" cy="1143000"/>
          </a:xfrm>
        </p:spPr>
        <p:txBody>
          <a:bodyPr>
            <a:normAutofit fontScale="90000"/>
          </a:bodyPr>
          <a:lstStyle/>
          <a:p>
            <a:pPr eaLnBrk="1" hangingPunct="1"/>
            <a:r>
              <a:rPr lang="uk-UA" sz="3600" b="1" i="1" dirty="0" smtClean="0">
                <a:latin typeface="Arial" pitchFamily="34" charset="0"/>
                <a:cs typeface="Arial" pitchFamily="34" charset="0"/>
              </a:rPr>
              <a:t>КВАНТОВО-РЕЛЯТИВІСТСЬКА КАРТИНА СВІТУ</a:t>
            </a:r>
            <a:endParaRPr lang="ru-RU" sz="3600" b="1" i="1" dirty="0" smtClean="0">
              <a:latin typeface="Arial" pitchFamily="34" charset="0"/>
              <a:cs typeface="Arial" pitchFamily="34" charset="0"/>
            </a:endParaRPr>
          </a:p>
        </p:txBody>
      </p:sp>
      <p:sp>
        <p:nvSpPr>
          <p:cNvPr id="131075" name="Rectangle 3"/>
          <p:cNvSpPr>
            <a:spLocks noGrp="1" noChangeArrowheads="1"/>
          </p:cNvSpPr>
          <p:nvPr>
            <p:ph type="body" idx="1"/>
          </p:nvPr>
        </p:nvSpPr>
        <p:spPr>
          <a:xfrm>
            <a:off x="285720" y="1357298"/>
            <a:ext cx="8364537" cy="5157787"/>
          </a:xfrm>
        </p:spPr>
        <p:txBody>
          <a:bodyPr/>
          <a:lstStyle/>
          <a:p>
            <a:pPr algn="just" eaLnBrk="1" hangingPunct="1">
              <a:lnSpc>
                <a:spcPct val="80000"/>
              </a:lnSpc>
              <a:defRPr/>
            </a:pPr>
            <a:r>
              <a:rPr lang="uk-UA" sz="2400" dirty="0" smtClean="0">
                <a:latin typeface="Times New Roman" pitchFamily="18" charset="0"/>
              </a:rPr>
              <a:t>Основа</a:t>
            </a:r>
            <a:r>
              <a:rPr lang="uk-UA" sz="2400" i="1" dirty="0" smtClean="0">
                <a:latin typeface="Times New Roman" pitchFamily="18" charset="0"/>
              </a:rPr>
              <a:t> - </a:t>
            </a:r>
            <a:r>
              <a:rPr lang="uk-UA" sz="2400" b="1" i="1" dirty="0" smtClean="0">
                <a:latin typeface="Times New Roman" pitchFamily="18" charset="0"/>
              </a:rPr>
              <a:t>релятивістська фізика</a:t>
            </a:r>
            <a:r>
              <a:rPr lang="uk-UA" sz="2400" dirty="0" smtClean="0">
                <a:latin typeface="Times New Roman" pitchFamily="18" charset="0"/>
              </a:rPr>
              <a:t> і </a:t>
            </a:r>
            <a:r>
              <a:rPr lang="uk-UA" sz="2400" b="1" i="1" dirty="0" smtClean="0">
                <a:latin typeface="Times New Roman" pitchFamily="18" charset="0"/>
              </a:rPr>
              <a:t>квантова механіка</a:t>
            </a:r>
            <a:r>
              <a:rPr lang="uk-UA" sz="2400" i="1" dirty="0" smtClean="0">
                <a:latin typeface="Times New Roman" pitchFamily="18" charset="0"/>
              </a:rPr>
              <a:t>.</a:t>
            </a:r>
            <a:r>
              <a:rPr lang="uk-UA" sz="2400" dirty="0" smtClean="0">
                <a:latin typeface="Times New Roman" pitchFamily="18" charset="0"/>
              </a:rPr>
              <a:t> </a:t>
            </a:r>
          </a:p>
          <a:p>
            <a:pPr algn="just" eaLnBrk="1" hangingPunct="1">
              <a:lnSpc>
                <a:spcPct val="80000"/>
              </a:lnSpc>
              <a:defRPr/>
            </a:pPr>
            <a:r>
              <a:rPr lang="uk-UA" sz="2400" dirty="0" smtClean="0">
                <a:latin typeface="Times New Roman" pitchFamily="18" charset="0"/>
              </a:rPr>
              <a:t>В фізику вводиться ідея</a:t>
            </a:r>
            <a:r>
              <a:rPr lang="uk-UA" sz="2400" b="1" i="1" dirty="0" smtClean="0">
                <a:latin typeface="Times New Roman" pitchFamily="18" charset="0"/>
              </a:rPr>
              <a:t> </a:t>
            </a:r>
            <a:r>
              <a:rPr lang="uk-UA" sz="2400" b="1" i="1" dirty="0" smtClean="0">
                <a:solidFill>
                  <a:srgbClr val="C00000"/>
                </a:solidFill>
                <a:latin typeface="Times New Roman" pitchFamily="18" charset="0"/>
              </a:rPr>
              <a:t>дискретності, </a:t>
            </a:r>
            <a:r>
              <a:rPr lang="uk-UA" sz="2400" b="1" i="1" dirty="0" err="1" smtClean="0">
                <a:solidFill>
                  <a:srgbClr val="C00000"/>
                </a:solidFill>
                <a:latin typeface="Times New Roman" pitchFamily="18" charset="0"/>
              </a:rPr>
              <a:t>кватово-корпускулярного</a:t>
            </a:r>
            <a:r>
              <a:rPr lang="uk-UA" sz="2400" b="1" i="1" dirty="0" smtClean="0">
                <a:solidFill>
                  <a:srgbClr val="C00000"/>
                </a:solidFill>
                <a:latin typeface="Times New Roman" pitchFamily="18" charset="0"/>
              </a:rPr>
              <a:t> дуалізму. Затирається грань між речовиною і полем.</a:t>
            </a:r>
          </a:p>
          <a:p>
            <a:pPr algn="just" eaLnBrk="1" hangingPunct="1">
              <a:lnSpc>
                <a:spcPct val="80000"/>
              </a:lnSpc>
              <a:defRPr/>
            </a:pPr>
            <a:r>
              <a:rPr lang="uk-UA" sz="2400" b="1" i="1" dirty="0" smtClean="0">
                <a:latin typeface="Times New Roman" pitchFamily="18" charset="0"/>
              </a:rPr>
              <a:t>Простір і час </a:t>
            </a:r>
            <a:r>
              <a:rPr lang="uk-UA" sz="2400" b="1" i="1" dirty="0" smtClean="0">
                <a:solidFill>
                  <a:srgbClr val="C00000"/>
                </a:solidFill>
                <a:latin typeface="Times New Roman" pitchFamily="18" charset="0"/>
              </a:rPr>
              <a:t>відносні і пов'язані як між собою так і з матерією</a:t>
            </a:r>
            <a:r>
              <a:rPr lang="uk-UA" sz="2400" i="1" dirty="0" smtClean="0">
                <a:solidFill>
                  <a:srgbClr val="C00000"/>
                </a:solidFill>
                <a:latin typeface="Times New Roman" pitchFamily="18" charset="0"/>
              </a:rPr>
              <a:t>.</a:t>
            </a:r>
            <a:endParaRPr lang="uk-UA" sz="2400" b="1" i="1" dirty="0" smtClean="0">
              <a:solidFill>
                <a:srgbClr val="C00000"/>
              </a:solidFill>
              <a:latin typeface="Times New Roman" pitchFamily="18" charset="0"/>
            </a:endParaRPr>
          </a:p>
          <a:p>
            <a:pPr algn="just" eaLnBrk="1" hangingPunct="1">
              <a:lnSpc>
                <a:spcPct val="80000"/>
              </a:lnSpc>
              <a:defRPr/>
            </a:pPr>
            <a:r>
              <a:rPr lang="uk-UA" sz="2400" dirty="0" smtClean="0">
                <a:latin typeface="Times New Roman" pitchFamily="18" charset="0"/>
              </a:rPr>
              <a:t>Виникає ідея розвитку (</a:t>
            </a:r>
            <a:r>
              <a:rPr lang="uk-UA" sz="2400" b="1" i="1" dirty="0" smtClean="0">
                <a:solidFill>
                  <a:srgbClr val="C00000"/>
                </a:solidFill>
                <a:latin typeface="Times New Roman" pitchFamily="18" charset="0"/>
              </a:rPr>
              <a:t>діалектики</a:t>
            </a:r>
            <a:r>
              <a:rPr lang="uk-UA" sz="2400" i="1" dirty="0" smtClean="0">
                <a:latin typeface="Times New Roman" pitchFamily="18" charset="0"/>
              </a:rPr>
              <a:t>) </a:t>
            </a:r>
            <a:r>
              <a:rPr lang="uk-UA" sz="2400" dirty="0" smtClean="0">
                <a:latin typeface="Times New Roman" pitchFamily="18" charset="0"/>
              </a:rPr>
              <a:t>природи</a:t>
            </a:r>
            <a:r>
              <a:rPr lang="uk-UA" sz="2400" i="1" dirty="0" smtClean="0">
                <a:latin typeface="Times New Roman" pitchFamily="18" charset="0"/>
              </a:rPr>
              <a:t>.</a:t>
            </a:r>
            <a:endParaRPr lang="uk-UA" sz="2400" dirty="0" smtClean="0">
              <a:latin typeface="Times New Roman" pitchFamily="18" charset="0"/>
            </a:endParaRPr>
          </a:p>
          <a:p>
            <a:pPr algn="just" eaLnBrk="1" hangingPunct="1">
              <a:lnSpc>
                <a:spcPct val="80000"/>
              </a:lnSpc>
              <a:defRPr/>
            </a:pPr>
            <a:r>
              <a:rPr lang="uk-UA" sz="2400" dirty="0" smtClean="0">
                <a:latin typeface="Times New Roman" pitchFamily="18" charset="0"/>
              </a:rPr>
              <a:t>Атом є подільним. Стабільність елементарних частинок виняток,</a:t>
            </a:r>
            <a:r>
              <a:rPr lang="uk-UA" sz="2400" i="1" dirty="0" smtClean="0">
                <a:latin typeface="Times New Roman" pitchFamily="18" charset="0"/>
              </a:rPr>
              <a:t> правилом є їх нестабільність.</a:t>
            </a:r>
            <a:endParaRPr lang="uk-UA" sz="2400" dirty="0" smtClean="0">
              <a:latin typeface="Times New Roman" pitchFamily="18" charset="0"/>
            </a:endParaRPr>
          </a:p>
          <a:p>
            <a:pPr algn="just" eaLnBrk="1" hangingPunct="1">
              <a:lnSpc>
                <a:spcPct val="80000"/>
              </a:lnSpc>
              <a:defRPr/>
            </a:pPr>
            <a:r>
              <a:rPr lang="uk-UA" sz="2400" i="1" dirty="0" smtClean="0">
                <a:latin typeface="Times New Roman" pitchFamily="18" charset="0"/>
              </a:rPr>
              <a:t>Фундаментальними є </a:t>
            </a:r>
            <a:r>
              <a:rPr lang="uk-UA" sz="2400" b="1" i="1" dirty="0" smtClean="0">
                <a:latin typeface="Times New Roman" pitchFamily="18" charset="0"/>
              </a:rPr>
              <a:t>закономірності ймовірності</a:t>
            </a:r>
            <a:r>
              <a:rPr lang="uk-UA" sz="2400" i="1" dirty="0" smtClean="0">
                <a:latin typeface="Times New Roman" pitchFamily="18" charset="0"/>
              </a:rPr>
              <a:t>, </a:t>
            </a:r>
            <a:r>
              <a:rPr lang="uk-UA" sz="2400" b="1" i="1" dirty="0" smtClean="0">
                <a:latin typeface="Times New Roman" pitchFamily="18" charset="0"/>
              </a:rPr>
              <a:t>що не зводяться до динамічних</a:t>
            </a:r>
            <a:r>
              <a:rPr lang="uk-UA" sz="2400" dirty="0" smtClean="0">
                <a:latin typeface="Times New Roman" pitchFamily="18" charset="0"/>
              </a:rPr>
              <a:t>. Природа речей ґрунтується на </a:t>
            </a:r>
            <a:r>
              <a:rPr lang="uk-UA" sz="2400" b="1" i="1" dirty="0" smtClean="0">
                <a:latin typeface="Times New Roman" pitchFamily="18" charset="0"/>
              </a:rPr>
              <a:t>випадковості і невизначеності</a:t>
            </a:r>
            <a:r>
              <a:rPr lang="uk-UA" sz="2400" i="1" dirty="0" smtClean="0">
                <a:latin typeface="Times New Roman" pitchFamily="18" charset="0"/>
              </a:rPr>
              <a:t>. </a:t>
            </a:r>
            <a:r>
              <a:rPr lang="uk-UA" sz="2400" dirty="0" smtClean="0">
                <a:latin typeface="Times New Roman" pitchFamily="18" charset="0"/>
              </a:rPr>
              <a:t>Опис природи на рівні мікросвіту та ансамблю частинок </a:t>
            </a:r>
            <a:r>
              <a:rPr lang="uk-UA" sz="2400" b="1" i="1" dirty="0" err="1" smtClean="0">
                <a:latin typeface="Times New Roman" pitchFamily="18" charset="0"/>
              </a:rPr>
              <a:t>ймовірностний</a:t>
            </a:r>
            <a:r>
              <a:rPr lang="uk-UA" sz="2400" dirty="0" smtClean="0">
                <a:latin typeface="Times New Roman" pitchFamily="18" charset="0"/>
              </a:rPr>
              <a:t>.</a:t>
            </a:r>
          </a:p>
          <a:p>
            <a:pPr algn="just" eaLnBrk="1" hangingPunct="1">
              <a:lnSpc>
                <a:spcPct val="80000"/>
              </a:lnSpc>
              <a:defRPr/>
            </a:pPr>
            <a:r>
              <a:rPr lang="uk-UA" sz="2400" b="1" i="1" dirty="0" smtClean="0">
                <a:solidFill>
                  <a:srgbClr val="C00000"/>
                </a:solidFill>
                <a:latin typeface="Times New Roman" pitchFamily="18" charset="0"/>
              </a:rPr>
              <a:t>Принципово неможливо відокремити спостерігача від об’єкта досліджень.</a:t>
            </a:r>
            <a:r>
              <a:rPr lang="uk-UA" sz="2400" b="1" i="1" dirty="0" smtClean="0">
                <a:solidFill>
                  <a:srgbClr val="FF0000"/>
                </a:solidFill>
                <a:latin typeface="Times New Roman" pitchFamily="18" charset="0"/>
              </a:rPr>
              <a:t> </a:t>
            </a:r>
            <a:r>
              <a:rPr lang="uk-UA" sz="2400" dirty="0" smtClean="0">
                <a:solidFill>
                  <a:schemeClr val="tx1">
                    <a:lumMod val="95000"/>
                    <a:lumOff val="5000"/>
                  </a:schemeClr>
                </a:solidFill>
                <a:latin typeface="Times New Roman" pitchFamily="18" charset="0"/>
              </a:rPr>
              <a:t>Звідси картина світу </a:t>
            </a:r>
            <a:r>
              <a:rPr lang="uk-UA" sz="2400" dirty="0" smtClean="0">
                <a:latin typeface="Times New Roman" pitchFamily="18" charset="0"/>
              </a:rPr>
              <a:t>є </a:t>
            </a:r>
            <a:r>
              <a:rPr lang="uk-UA" sz="2400" b="1" i="1" dirty="0" smtClean="0">
                <a:solidFill>
                  <a:srgbClr val="C00000"/>
                </a:solidFill>
                <a:latin typeface="Times New Roman" pitchFamily="18" charset="0"/>
              </a:rPr>
              <a:t>суб'єктивною.</a:t>
            </a:r>
            <a:r>
              <a:rPr lang="uk-UA" sz="2400" dirty="0" smtClean="0">
                <a:solidFill>
                  <a:srgbClr val="C00000"/>
                </a:solidFill>
                <a:latin typeface="Times New Roman" pitchFamily="18" charset="0"/>
              </a:rPr>
              <a:t> </a:t>
            </a:r>
          </a:p>
          <a:p>
            <a:pPr eaLnBrk="1" hangingPunct="1">
              <a:lnSpc>
                <a:spcPct val="80000"/>
              </a:lnSpc>
              <a:defRPr/>
            </a:pPr>
            <a:endParaRPr lang="uk-UA" sz="2400" dirty="0" smtClean="0">
              <a:latin typeface="Times New Roman" pitchFamily="18" charset="0"/>
            </a:endParaRPr>
          </a:p>
        </p:txBody>
      </p:sp>
      <p:sp>
        <p:nvSpPr>
          <p:cNvPr id="122884" name="Rectangle 4"/>
          <p:cNvSpPr>
            <a:spLocks noChangeArrowheads="1"/>
          </p:cNvSpPr>
          <p:nvPr/>
        </p:nvSpPr>
        <p:spPr bwMode="auto">
          <a:xfrm>
            <a:off x="7342188" y="657860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31800" y="142875"/>
            <a:ext cx="8229600" cy="1143000"/>
          </a:xfrm>
        </p:spPr>
        <p:txBody>
          <a:bodyPr/>
          <a:lstStyle/>
          <a:p>
            <a:pPr eaLnBrk="1" hangingPunct="1"/>
            <a:r>
              <a:rPr lang="uk-UA" sz="4000" b="1" i="1" dirty="0" smtClean="0">
                <a:latin typeface="Arial" pitchFamily="34" charset="0"/>
                <a:cs typeface="Arial" pitchFamily="34" charset="0"/>
              </a:rPr>
              <a:t>РЕЛЯТИВІСТСЬКИЙ ВСЕСВІТ</a:t>
            </a:r>
            <a:endParaRPr lang="ru-RU" sz="4000" b="1" i="1" dirty="0" smtClean="0">
              <a:latin typeface="Arial" pitchFamily="34" charset="0"/>
              <a:cs typeface="Arial" pitchFamily="34" charset="0"/>
            </a:endParaRPr>
          </a:p>
        </p:txBody>
      </p:sp>
      <p:sp>
        <p:nvSpPr>
          <p:cNvPr id="16387" name="Rectangle 3"/>
          <p:cNvSpPr>
            <a:spLocks noGrp="1" noChangeArrowheads="1"/>
          </p:cNvSpPr>
          <p:nvPr>
            <p:ph type="body" idx="1"/>
          </p:nvPr>
        </p:nvSpPr>
        <p:spPr>
          <a:xfrm>
            <a:off x="3762375" y="1493838"/>
            <a:ext cx="5014913" cy="5130800"/>
          </a:xfrm>
        </p:spPr>
        <p:txBody>
          <a:bodyPr/>
          <a:lstStyle/>
          <a:p>
            <a:pPr algn="just" eaLnBrk="1" hangingPunct="1"/>
            <a:r>
              <a:rPr lang="uk-UA" sz="1600" b="1" smtClean="0">
                <a:latin typeface="Times New Roman" pitchFamily="18" charset="0"/>
              </a:rPr>
              <a:t>В</a:t>
            </a:r>
            <a:r>
              <a:rPr lang="uk-UA" sz="1600" b="1" i="1" smtClean="0">
                <a:latin typeface="Times New Roman" pitchFamily="18" charset="0"/>
              </a:rPr>
              <a:t> релятивістському наближенні потрібно</a:t>
            </a:r>
            <a:r>
              <a:rPr lang="uk-UA" sz="1600" b="1" smtClean="0">
                <a:latin typeface="Times New Roman" pitchFamily="18" charset="0"/>
              </a:rPr>
              <a:t> </a:t>
            </a:r>
            <a:r>
              <a:rPr lang="uk-UA" sz="1600" b="1" i="1" smtClean="0">
                <a:latin typeface="Times New Roman" pitchFamily="18" charset="0"/>
              </a:rPr>
              <a:t>враховувати викривлення простору-часу</a:t>
            </a:r>
            <a:r>
              <a:rPr lang="uk-UA" sz="1600" i="1" smtClean="0">
                <a:latin typeface="Times New Roman" pitchFamily="18" charset="0"/>
              </a:rPr>
              <a:t>.       </a:t>
            </a:r>
            <a:r>
              <a:rPr lang="uk-UA" sz="1600" smtClean="0">
                <a:latin typeface="Times New Roman" pitchFamily="18" charset="0"/>
              </a:rPr>
              <a:t>Кривина     простору     Всесвіту    визначається співвідношенням</a:t>
            </a:r>
          </a:p>
          <a:p>
            <a:pPr algn="just" eaLnBrk="1" hangingPunct="1"/>
            <a:endParaRPr lang="uk-UA" sz="1600" smtClean="0">
              <a:latin typeface="Times New Roman" pitchFamily="18" charset="0"/>
            </a:endParaRPr>
          </a:p>
          <a:p>
            <a:pPr algn="just" eaLnBrk="1" hangingPunct="1"/>
            <a:endParaRPr lang="uk-UA" sz="1600" smtClean="0">
              <a:latin typeface="Times New Roman" pitchFamily="18" charset="0"/>
            </a:endParaRPr>
          </a:p>
          <a:p>
            <a:pPr algn="just" eaLnBrk="1" hangingPunct="1"/>
            <a:r>
              <a:rPr lang="uk-UA" sz="1600" smtClean="0">
                <a:latin typeface="Times New Roman" pitchFamily="18" charset="0"/>
              </a:rPr>
              <a:t>Відповідно, </a:t>
            </a:r>
            <a:r>
              <a:rPr lang="uk-UA" sz="1600" i="1" smtClean="0">
                <a:latin typeface="Times New Roman" pitchFamily="18" charset="0"/>
              </a:rPr>
              <a:t>у замкненому Всесвіті </a:t>
            </a:r>
            <a:r>
              <a:rPr lang="uk-UA" sz="1600" smtClean="0">
                <a:latin typeface="Times New Roman" pitchFamily="18" charset="0"/>
              </a:rPr>
              <a:t>(</a:t>
            </a:r>
            <a:r>
              <a:rPr lang="uk-UA" sz="1600" i="1" smtClean="0">
                <a:latin typeface="Times New Roman" pitchFamily="18" charset="0"/>
                <a:sym typeface="Symbol" pitchFamily="18" charset="2"/>
              </a:rPr>
              <a:t></a:t>
            </a:r>
            <a:r>
              <a:rPr lang="uk-UA" sz="1600" i="1" smtClean="0">
                <a:latin typeface="Times New Roman" pitchFamily="18" charset="0"/>
              </a:rPr>
              <a:t>&gt;</a:t>
            </a:r>
            <a:r>
              <a:rPr lang="uk-UA" sz="1600" i="1" smtClean="0">
                <a:latin typeface="Times New Roman" pitchFamily="18" charset="0"/>
                <a:sym typeface="Symbol" pitchFamily="18" charset="2"/>
              </a:rPr>
              <a:t></a:t>
            </a:r>
            <a:r>
              <a:rPr lang="uk-UA" sz="1600" i="1" baseline="-25000" smtClean="0">
                <a:latin typeface="Times New Roman" pitchFamily="18" charset="0"/>
              </a:rPr>
              <a:t>k</a:t>
            </a:r>
            <a:r>
              <a:rPr lang="uk-UA" sz="1600" i="1" smtClean="0">
                <a:latin typeface="Times New Roman" pitchFamily="18" charset="0"/>
              </a:rPr>
              <a:t>, </a:t>
            </a:r>
            <a:r>
              <a:rPr lang="uk-UA" sz="1600" i="1" smtClean="0">
                <a:latin typeface="Times New Roman" pitchFamily="18" charset="0"/>
                <a:sym typeface="Symbol" pitchFamily="18" charset="2"/>
              </a:rPr>
              <a:t></a:t>
            </a:r>
            <a:r>
              <a:rPr lang="uk-UA" sz="1600" i="1" smtClean="0">
                <a:latin typeface="Times New Roman" pitchFamily="18" charset="0"/>
              </a:rPr>
              <a:t>&gt;1, К&gt;0</a:t>
            </a:r>
            <a:r>
              <a:rPr lang="uk-UA" sz="1600" smtClean="0">
                <a:latin typeface="Times New Roman" pitchFamily="18" charset="0"/>
              </a:rPr>
              <a:t>)</a:t>
            </a:r>
            <a:r>
              <a:rPr lang="uk-UA" sz="1600" i="1" smtClean="0">
                <a:latin typeface="Times New Roman" pitchFamily="18" charset="0"/>
              </a:rPr>
              <a:t> </a:t>
            </a:r>
            <a:r>
              <a:rPr lang="uk-UA" sz="1600" b="1" i="1" smtClean="0">
                <a:latin typeface="Times New Roman" pitchFamily="18" charset="0"/>
              </a:rPr>
              <a:t>властивості простору визначає сферична геометрія </a:t>
            </a:r>
            <a:r>
              <a:rPr lang="uk-UA" sz="1600" smtClean="0">
                <a:latin typeface="Times New Roman" pitchFamily="18" charset="0"/>
              </a:rPr>
              <a:t>(геометрія простору з додатною кривиною або геометрія Римана). Якщо </a:t>
            </a:r>
            <a:r>
              <a:rPr lang="uk-UA" sz="1600" i="1" smtClean="0">
                <a:latin typeface="Times New Roman" pitchFamily="18" charset="0"/>
                <a:sym typeface="Symbol" pitchFamily="18" charset="2"/>
              </a:rPr>
              <a:t></a:t>
            </a:r>
            <a:r>
              <a:rPr lang="uk-UA" sz="1600" i="1" smtClean="0">
                <a:latin typeface="Times New Roman" pitchFamily="18" charset="0"/>
              </a:rPr>
              <a:t>=</a:t>
            </a:r>
            <a:r>
              <a:rPr lang="uk-UA" sz="1600" i="1" smtClean="0">
                <a:latin typeface="Times New Roman" pitchFamily="18" charset="0"/>
                <a:sym typeface="Symbol" pitchFamily="18" charset="2"/>
              </a:rPr>
              <a:t></a:t>
            </a:r>
            <a:r>
              <a:rPr lang="uk-UA" sz="1600" i="1" baseline="-25000" smtClean="0">
                <a:latin typeface="Times New Roman" pitchFamily="18" charset="0"/>
              </a:rPr>
              <a:t>k</a:t>
            </a:r>
            <a:r>
              <a:rPr lang="uk-UA" sz="1600" smtClean="0">
                <a:latin typeface="Times New Roman" pitchFamily="18" charset="0"/>
              </a:rPr>
              <a:t> (</a:t>
            </a:r>
            <a:r>
              <a:rPr lang="uk-UA" sz="1600" i="1" smtClean="0">
                <a:latin typeface="Times New Roman" pitchFamily="18" charset="0"/>
                <a:sym typeface="Symbol" pitchFamily="18" charset="2"/>
              </a:rPr>
              <a:t></a:t>
            </a:r>
            <a:r>
              <a:rPr lang="uk-UA" sz="1600" smtClean="0">
                <a:latin typeface="Times New Roman" pitchFamily="18" charset="0"/>
              </a:rPr>
              <a:t>=1,</a:t>
            </a:r>
            <a:r>
              <a:rPr lang="uk-UA" sz="1600" i="1" smtClean="0">
                <a:latin typeface="Times New Roman" pitchFamily="18" charset="0"/>
              </a:rPr>
              <a:t> К=</a:t>
            </a:r>
            <a:r>
              <a:rPr lang="uk-UA" sz="1600" smtClean="0">
                <a:latin typeface="Times New Roman" pitchFamily="18" charset="0"/>
              </a:rPr>
              <a:t>0), то геометрія Всесвіту евклідова (кривина простору дорівнює нулю). У випадку, коли </a:t>
            </a:r>
            <a:r>
              <a:rPr lang="uk-UA" sz="1600" i="1" smtClean="0">
                <a:latin typeface="Times New Roman" pitchFamily="18" charset="0"/>
                <a:sym typeface="Symbol" pitchFamily="18" charset="2"/>
              </a:rPr>
              <a:t></a:t>
            </a:r>
            <a:r>
              <a:rPr lang="uk-UA" sz="1600" i="1" smtClean="0">
                <a:latin typeface="Times New Roman" pitchFamily="18" charset="0"/>
              </a:rPr>
              <a:t>&lt;</a:t>
            </a:r>
            <a:r>
              <a:rPr lang="uk-UA" sz="1600" i="1" smtClean="0">
                <a:latin typeface="Times New Roman" pitchFamily="18" charset="0"/>
                <a:sym typeface="Symbol" pitchFamily="18" charset="2"/>
              </a:rPr>
              <a:t></a:t>
            </a:r>
            <a:r>
              <a:rPr lang="uk-UA" sz="1600" i="1" baseline="-25000" smtClean="0">
                <a:latin typeface="Times New Roman" pitchFamily="18" charset="0"/>
              </a:rPr>
              <a:t>k</a:t>
            </a:r>
            <a:r>
              <a:rPr lang="uk-UA" sz="1600" smtClean="0">
                <a:latin typeface="Times New Roman" pitchFamily="18" charset="0"/>
              </a:rPr>
              <a:t> (</a:t>
            </a:r>
            <a:r>
              <a:rPr lang="uk-UA" sz="1600" i="1" smtClean="0">
                <a:latin typeface="Times New Roman" pitchFamily="18" charset="0"/>
                <a:sym typeface="Symbol" pitchFamily="18" charset="2"/>
              </a:rPr>
              <a:t></a:t>
            </a:r>
            <a:r>
              <a:rPr lang="uk-UA" sz="1600" smtClean="0">
                <a:latin typeface="Times New Roman" pitchFamily="18" charset="0"/>
              </a:rPr>
              <a:t>&lt;1,</a:t>
            </a:r>
            <a:r>
              <a:rPr lang="uk-UA" sz="1600" i="1" smtClean="0">
                <a:latin typeface="Times New Roman" pitchFamily="18" charset="0"/>
              </a:rPr>
              <a:t> К&lt;</a:t>
            </a:r>
            <a:r>
              <a:rPr lang="uk-UA" sz="1600" smtClean="0">
                <a:latin typeface="Times New Roman" pitchFamily="18" charset="0"/>
              </a:rPr>
              <a:t>0)</a:t>
            </a:r>
            <a:r>
              <a:rPr lang="uk-UA" sz="1600" i="1" smtClean="0">
                <a:latin typeface="Times New Roman" pitchFamily="18" charset="0"/>
              </a:rPr>
              <a:t>,</a:t>
            </a:r>
            <a:r>
              <a:rPr lang="uk-UA" sz="1600" smtClean="0">
                <a:latin typeface="Times New Roman" pitchFamily="18" charset="0"/>
              </a:rPr>
              <a:t> </a:t>
            </a:r>
            <a:r>
              <a:rPr lang="uk-UA" sz="1600" i="1" smtClean="0">
                <a:latin typeface="Times New Roman" pitchFamily="18" charset="0"/>
              </a:rPr>
              <a:t>геометрія Всесвіту аналогічна до геометрії на поверхні Лобачевського</a:t>
            </a:r>
            <a:r>
              <a:rPr lang="uk-UA" sz="1600" smtClean="0">
                <a:latin typeface="Times New Roman" pitchFamily="18" charset="0"/>
              </a:rPr>
              <a:t> (простір від'ємної кривини). </a:t>
            </a:r>
            <a:endParaRPr lang="ru-RU" sz="1600" smtClean="0">
              <a:latin typeface="Times New Roman" pitchFamily="18" charset="0"/>
            </a:endParaRPr>
          </a:p>
          <a:p>
            <a:pPr algn="just" eaLnBrk="1" hangingPunct="1"/>
            <a:r>
              <a:rPr lang="uk-UA" sz="1600" smtClean="0">
                <a:latin typeface="Times New Roman" pitchFamily="18" charset="0"/>
              </a:rPr>
              <a:t>У випадку якщо </a:t>
            </a:r>
            <a:r>
              <a:rPr lang="uk-UA" sz="1600" i="1" smtClean="0">
                <a:latin typeface="Times New Roman" pitchFamily="18" charset="0"/>
                <a:sym typeface="Symbol" pitchFamily="18" charset="2"/>
              </a:rPr>
              <a:t></a:t>
            </a:r>
            <a:r>
              <a:rPr lang="uk-UA" sz="1600" i="1" smtClean="0">
                <a:latin typeface="Times New Roman" pitchFamily="18" charset="0"/>
              </a:rPr>
              <a:t>&gt;</a:t>
            </a:r>
            <a:r>
              <a:rPr lang="uk-UA" sz="1600" i="1" smtClean="0">
                <a:latin typeface="Times New Roman" pitchFamily="18" charset="0"/>
                <a:sym typeface="Symbol" pitchFamily="18" charset="2"/>
              </a:rPr>
              <a:t></a:t>
            </a:r>
            <a:r>
              <a:rPr lang="uk-UA" sz="1600" i="1" baseline="-25000" smtClean="0">
                <a:latin typeface="Times New Roman" pitchFamily="18" charset="0"/>
              </a:rPr>
              <a:t>k</a:t>
            </a:r>
            <a:r>
              <a:rPr lang="uk-UA" sz="1600" i="1" smtClean="0">
                <a:latin typeface="Times New Roman" pitchFamily="18" charset="0"/>
              </a:rPr>
              <a:t> </a:t>
            </a:r>
            <a:r>
              <a:rPr lang="uk-UA" sz="1600" smtClean="0">
                <a:latin typeface="Times New Roman" pitchFamily="18" charset="0"/>
              </a:rPr>
              <a:t>(</a:t>
            </a:r>
            <a:r>
              <a:rPr lang="uk-UA" sz="1600" i="1" smtClean="0">
                <a:latin typeface="Times New Roman" pitchFamily="18" charset="0"/>
                <a:sym typeface="Symbol" pitchFamily="18" charset="2"/>
              </a:rPr>
              <a:t></a:t>
            </a:r>
            <a:r>
              <a:rPr lang="uk-UA" sz="1600" i="1" smtClean="0">
                <a:latin typeface="Times New Roman" pitchFamily="18" charset="0"/>
              </a:rPr>
              <a:t>&gt;1</a:t>
            </a:r>
            <a:r>
              <a:rPr lang="uk-UA" sz="1600" smtClean="0">
                <a:latin typeface="Times New Roman" pitchFamily="18" charset="0"/>
              </a:rPr>
              <a:t>) Всесвіт – замкнений об’єм (</a:t>
            </a:r>
            <a:r>
              <a:rPr lang="uk-UA" sz="1600" b="1" i="1" smtClean="0">
                <a:solidFill>
                  <a:srgbClr val="C00000"/>
                </a:solidFill>
                <a:latin typeface="Times New Roman" pitchFamily="18" charset="0"/>
              </a:rPr>
              <a:t>гіперсфера</a:t>
            </a:r>
            <a:r>
              <a:rPr lang="uk-UA" sz="1600" smtClean="0">
                <a:solidFill>
                  <a:srgbClr val="C00000"/>
                </a:solidFill>
                <a:latin typeface="Times New Roman" pitchFamily="18" charset="0"/>
              </a:rPr>
              <a:t>)</a:t>
            </a:r>
            <a:r>
              <a:rPr lang="uk-UA" sz="1600" smtClean="0">
                <a:latin typeface="Times New Roman" pitchFamily="18" charset="0"/>
              </a:rPr>
              <a:t> у тривимірному, неевклідовому просторі</a:t>
            </a:r>
            <a:r>
              <a:rPr lang="uk-UA" sz="2800" smtClean="0">
                <a:latin typeface="Times New Roman" pitchFamily="18" charset="0"/>
              </a:rPr>
              <a:t> </a:t>
            </a:r>
          </a:p>
        </p:txBody>
      </p:sp>
      <p:pic>
        <p:nvPicPr>
          <p:cNvPr id="1638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11863" y="2393950"/>
            <a:ext cx="2116137" cy="54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89" name="Picture 5" descr="linde_presentation_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1800" y="1673225"/>
            <a:ext cx="3465513" cy="314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0"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941513" y="2779713"/>
            <a:ext cx="466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1"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941513" y="3282950"/>
            <a:ext cx="466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2"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941513" y="3786188"/>
            <a:ext cx="466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93" name="Rectangle 9"/>
          <p:cNvSpPr>
            <a:spLocks noChangeArrowheads="1"/>
          </p:cNvSpPr>
          <p:nvPr/>
        </p:nvSpPr>
        <p:spPr bwMode="auto">
          <a:xfrm>
            <a:off x="431800" y="5138738"/>
            <a:ext cx="3330575"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uk-UA" sz="1600">
                <a:latin typeface="Times New Roman" pitchFamily="18" charset="0"/>
                <a:cs typeface="Times New Roman" pitchFamily="18" charset="0"/>
              </a:rPr>
              <a:t>Різні геометрії Всесвіту, що відповідають різній густині його матерії </a:t>
            </a:r>
            <a:endParaRPr lang="uk-UA" sz="1600">
              <a:latin typeface="Times New Roman" pitchFamily="18" charset="0"/>
            </a:endParaRPr>
          </a:p>
        </p:txBody>
      </p:sp>
      <p:sp>
        <p:nvSpPr>
          <p:cNvPr id="16394" name="Rectangle 10"/>
          <p:cNvSpPr>
            <a:spLocks noChangeArrowheads="1"/>
          </p:cNvSpPr>
          <p:nvPr/>
        </p:nvSpPr>
        <p:spPr bwMode="auto">
          <a:xfrm>
            <a:off x="1941513" y="3071813"/>
            <a:ext cx="9398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just"/>
            <a:r>
              <a:rPr lang="uk-UA" sz="1200">
                <a:cs typeface="Times New Roman" pitchFamily="18" charset="0"/>
              </a:rPr>
              <a:t> (а); </a:t>
            </a:r>
            <a:endParaRPr lang="uk-UA"/>
          </a:p>
        </p:txBody>
      </p:sp>
      <p:sp>
        <p:nvSpPr>
          <p:cNvPr id="16395" name="Rectangle 11"/>
          <p:cNvSpPr>
            <a:spLocks noChangeArrowheads="1"/>
          </p:cNvSpPr>
          <p:nvPr/>
        </p:nvSpPr>
        <p:spPr bwMode="auto">
          <a:xfrm>
            <a:off x="1941513" y="3575050"/>
            <a:ext cx="94932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just"/>
            <a:r>
              <a:rPr lang="uk-UA" sz="1200">
                <a:cs typeface="Times New Roman" pitchFamily="18" charset="0"/>
              </a:rPr>
              <a:t> (б); </a:t>
            </a:r>
            <a:endParaRPr lang="uk-UA"/>
          </a:p>
        </p:txBody>
      </p:sp>
      <p:sp>
        <p:nvSpPr>
          <p:cNvPr id="16396" name="Rectangle 12"/>
          <p:cNvSpPr>
            <a:spLocks noChangeArrowheads="1"/>
          </p:cNvSpPr>
          <p:nvPr/>
        </p:nvSpPr>
        <p:spPr bwMode="auto">
          <a:xfrm>
            <a:off x="1941513" y="4078288"/>
            <a:ext cx="85725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just"/>
            <a:r>
              <a:rPr lang="uk-UA" sz="1200">
                <a:cs typeface="Times New Roman" pitchFamily="18" charset="0"/>
              </a:rPr>
              <a:t> (в)</a:t>
            </a:r>
            <a:endParaRPr lang="uk-UA"/>
          </a:p>
        </p:txBody>
      </p:sp>
      <p:sp>
        <p:nvSpPr>
          <p:cNvPr id="16397" name="Номер слайда 1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342F50-ED2C-44E3-A082-85E847E48FBD}" type="slidenum">
              <a:rPr lang="ru-RU" smtClean="0"/>
              <a:pPr eaLnBrk="1" hangingPunct="1"/>
              <a:t>70</a:t>
            </a:fld>
            <a:endParaRPr lang="ru-RU" smtClean="0"/>
          </a:p>
        </p:txBody>
      </p:sp>
      <p:sp>
        <p:nvSpPr>
          <p:cNvPr id="1639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27716757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2"/>
          <p:cNvSpPr>
            <a:spLocks noGrp="1" noChangeArrowheads="1"/>
          </p:cNvSpPr>
          <p:nvPr>
            <p:ph type="title"/>
          </p:nvPr>
        </p:nvSpPr>
        <p:spPr>
          <a:xfrm>
            <a:off x="431800" y="0"/>
            <a:ext cx="8229600" cy="1143000"/>
          </a:xfrm>
        </p:spPr>
        <p:txBody>
          <a:bodyPr/>
          <a:lstStyle/>
          <a:p>
            <a:pPr eaLnBrk="1" hangingPunct="1"/>
            <a:r>
              <a:rPr lang="uk-UA" b="1" i="1" dirty="0" smtClean="0">
                <a:latin typeface="Arial" pitchFamily="34" charset="0"/>
                <a:cs typeface="Arial" pitchFamily="34" charset="0"/>
              </a:rPr>
              <a:t>ЧЕРВОНЕ ЗМІЩЕННЯ</a:t>
            </a:r>
            <a:endParaRPr lang="ru-RU" b="1" i="1" dirty="0" smtClean="0">
              <a:latin typeface="Arial" pitchFamily="34" charset="0"/>
              <a:cs typeface="Arial" pitchFamily="34" charset="0"/>
            </a:endParaRPr>
          </a:p>
        </p:txBody>
      </p:sp>
      <p:sp>
        <p:nvSpPr>
          <p:cNvPr id="5126" name="Rectangle 3"/>
          <p:cNvSpPr>
            <a:spLocks noGrp="1" noChangeArrowheads="1"/>
          </p:cNvSpPr>
          <p:nvPr>
            <p:ph type="body" idx="1"/>
          </p:nvPr>
        </p:nvSpPr>
        <p:spPr>
          <a:xfrm>
            <a:off x="206375" y="1179513"/>
            <a:ext cx="8596313" cy="2428875"/>
          </a:xfrm>
        </p:spPr>
        <p:txBody>
          <a:bodyPr/>
          <a:lstStyle/>
          <a:p>
            <a:pPr algn="just" eaLnBrk="1" hangingPunct="1">
              <a:lnSpc>
                <a:spcPct val="80000"/>
              </a:lnSpc>
            </a:pPr>
            <a:r>
              <a:rPr lang="uk-UA" sz="1800" dirty="0" smtClean="0">
                <a:latin typeface="Times New Roman" pitchFamily="18" charset="0"/>
              </a:rPr>
              <a:t>Теорія </a:t>
            </a:r>
            <a:r>
              <a:rPr lang="uk-UA" sz="1800" dirty="0" err="1" smtClean="0">
                <a:latin typeface="Times New Roman" pitchFamily="18" charset="0"/>
              </a:rPr>
              <a:t>Фрідмана</a:t>
            </a:r>
            <a:r>
              <a:rPr lang="uk-UA" sz="1800" dirty="0" smtClean="0">
                <a:latin typeface="Times New Roman" pitchFamily="18" charset="0"/>
              </a:rPr>
              <a:t> була остаточно підтверджена дослідженнями В. </a:t>
            </a:r>
            <a:r>
              <a:rPr lang="uk-UA" sz="1800" dirty="0" err="1" smtClean="0">
                <a:latin typeface="Times New Roman" pitchFamily="18" charset="0"/>
              </a:rPr>
              <a:t>Слайфера</a:t>
            </a:r>
            <a:r>
              <a:rPr lang="uk-UA" sz="1800" dirty="0" smtClean="0">
                <a:latin typeface="Times New Roman" pitchFamily="18" charset="0"/>
              </a:rPr>
              <a:t> і Е. </a:t>
            </a:r>
            <a:r>
              <a:rPr lang="uk-UA" sz="1800" dirty="0" err="1" smtClean="0">
                <a:latin typeface="Times New Roman" pitchFamily="18" charset="0"/>
              </a:rPr>
              <a:t>Хаббла</a:t>
            </a:r>
            <a:r>
              <a:rPr lang="uk-UA" sz="1800" dirty="0" smtClean="0">
                <a:latin typeface="Times New Roman" pitchFamily="18" charset="0"/>
              </a:rPr>
              <a:t>. Згідно з даними </a:t>
            </a:r>
            <a:r>
              <a:rPr lang="uk-UA" sz="1800" dirty="0" err="1" smtClean="0">
                <a:latin typeface="Times New Roman" pitchFamily="18" charset="0"/>
              </a:rPr>
              <a:t>Слайфера</a:t>
            </a:r>
            <a:r>
              <a:rPr lang="uk-UA" sz="1800" dirty="0" smtClean="0">
                <a:latin typeface="Times New Roman" pitchFamily="18" charset="0"/>
              </a:rPr>
              <a:t> </a:t>
            </a:r>
            <a:r>
              <a:rPr lang="uk-UA" sz="1800" b="1" i="1" dirty="0" smtClean="0">
                <a:latin typeface="Times New Roman" pitchFamily="18" charset="0"/>
              </a:rPr>
              <a:t>усі галактики віддаляються від нашої</a:t>
            </a:r>
            <a:r>
              <a:rPr lang="uk-UA" sz="1800" b="1" dirty="0" smtClean="0">
                <a:latin typeface="Times New Roman" pitchFamily="18" charset="0"/>
              </a:rPr>
              <a:t>. </a:t>
            </a:r>
            <a:r>
              <a:rPr lang="uk-UA" sz="1800" dirty="0" smtClean="0">
                <a:latin typeface="Times New Roman" pitchFamily="18" charset="0"/>
              </a:rPr>
              <a:t>Про це свідчить той факт, що </a:t>
            </a:r>
            <a:r>
              <a:rPr lang="uk-UA" sz="1800" b="1" i="1" dirty="0" smtClean="0">
                <a:latin typeface="Times New Roman" pitchFamily="18" charset="0"/>
              </a:rPr>
              <a:t>лінії в їх спектрах випромінювання є зміщеними до червоного краю</a:t>
            </a:r>
            <a:r>
              <a:rPr lang="uk-UA" sz="1800" b="1" dirty="0" smtClean="0">
                <a:latin typeface="Times New Roman" pitchFamily="18" charset="0"/>
              </a:rPr>
              <a:t>.</a:t>
            </a:r>
            <a:r>
              <a:rPr lang="uk-UA" sz="1800" dirty="0" smtClean="0">
                <a:latin typeface="Times New Roman" pitchFamily="18" charset="0"/>
              </a:rPr>
              <a:t> Це зміщення виникає внаслідок ефекту </a:t>
            </a:r>
            <a:r>
              <a:rPr lang="uk-UA" sz="1800" dirty="0" err="1" smtClean="0">
                <a:latin typeface="Times New Roman" pitchFamily="18" charset="0"/>
              </a:rPr>
              <a:t>Доплера</a:t>
            </a:r>
            <a:r>
              <a:rPr lang="uk-UA" sz="1800" dirty="0" smtClean="0">
                <a:latin typeface="Times New Roman" pitchFamily="18" charset="0"/>
              </a:rPr>
              <a:t> і характеризується параметром              , де </a:t>
            </a:r>
            <a:r>
              <a:rPr lang="uk-UA" sz="1800" i="1" dirty="0" smtClean="0">
                <a:latin typeface="Times New Roman" pitchFamily="18" charset="0"/>
                <a:sym typeface="Symbol" pitchFamily="18" charset="2"/>
              </a:rPr>
              <a:t></a:t>
            </a:r>
            <a:r>
              <a:rPr lang="uk-UA" sz="1800" dirty="0" smtClean="0">
                <a:latin typeface="Times New Roman" pitchFamily="18" charset="0"/>
              </a:rPr>
              <a:t> - довжина хвилі світла, що випромінюється; </a:t>
            </a:r>
            <a:r>
              <a:rPr lang="uk-UA" sz="1800" i="1" dirty="0" smtClean="0">
                <a:latin typeface="Times New Roman" pitchFamily="18" charset="0"/>
                <a:sym typeface="Symbol" pitchFamily="18" charset="2"/>
              </a:rPr>
              <a:t></a:t>
            </a:r>
            <a:r>
              <a:rPr lang="uk-UA" sz="1800" i="1" baseline="-25000" dirty="0" smtClean="0">
                <a:latin typeface="Times New Roman" pitchFamily="18" charset="0"/>
              </a:rPr>
              <a:t>0</a:t>
            </a:r>
            <a:r>
              <a:rPr lang="uk-UA" sz="1800" dirty="0" smtClean="0">
                <a:latin typeface="Times New Roman" pitchFamily="18" charset="0"/>
              </a:rPr>
              <a:t> – довжина хвилі світла, що сприймається; </a:t>
            </a:r>
            <a:r>
              <a:rPr lang="en-US" sz="1800" dirty="0" smtClean="0">
                <a:latin typeface="Symbol" pitchFamily="18" charset="2"/>
              </a:rPr>
              <a:t>u</a:t>
            </a:r>
            <a:r>
              <a:rPr lang="uk-UA" sz="1800" dirty="0" smtClean="0">
                <a:latin typeface="Times New Roman" pitchFamily="18" charset="0"/>
              </a:rPr>
              <a:t> - швидкість руху об’єкта. Звідси можна визначити швидкість віддалення будь-якої зірки або галактики, яка дорівнює</a:t>
            </a:r>
            <a:r>
              <a:rPr lang="en-US" sz="1800" dirty="0" smtClean="0">
                <a:latin typeface="Times New Roman" pitchFamily="18" charset="0"/>
              </a:rPr>
              <a:t>  </a:t>
            </a:r>
            <a:r>
              <a:rPr lang="uk-UA" sz="1800" dirty="0" smtClean="0">
                <a:latin typeface="Times New Roman" pitchFamily="18" charset="0"/>
              </a:rPr>
              <a:t> </a:t>
            </a:r>
            <a:r>
              <a:rPr lang="en-US" sz="1800" dirty="0" smtClean="0">
                <a:latin typeface="Times New Roman" pitchFamily="18" charset="0"/>
              </a:rPr>
              <a:t>     </a:t>
            </a:r>
            <a:r>
              <a:rPr lang="uk-UA" sz="1800" dirty="0" smtClean="0">
                <a:latin typeface="Times New Roman" pitchFamily="18" charset="0"/>
              </a:rPr>
              <a:t>. Даний ефект одержав назву </a:t>
            </a:r>
            <a:r>
              <a:rPr lang="uk-UA" sz="1800" b="1" i="1" dirty="0" smtClean="0">
                <a:solidFill>
                  <a:srgbClr val="C00000"/>
                </a:solidFill>
                <a:latin typeface="Times New Roman" pitchFamily="18" charset="0"/>
              </a:rPr>
              <a:t>червоного зміщення випромінювання. </a:t>
            </a:r>
          </a:p>
        </p:txBody>
      </p:sp>
      <p:sp>
        <p:nvSpPr>
          <p:cNvPr id="51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5122" name="Object 4"/>
          <p:cNvGraphicFramePr>
            <a:graphicFrameLocks noChangeAspect="1"/>
          </p:cNvGraphicFramePr>
          <p:nvPr/>
        </p:nvGraphicFramePr>
        <p:xfrm>
          <a:off x="3671888" y="2033588"/>
          <a:ext cx="630237" cy="354012"/>
        </p:xfrm>
        <a:graphic>
          <a:graphicData uri="http://schemas.openxmlformats.org/presentationml/2006/ole">
            <p:oleObj spid="_x0000_s75889" r:id="rId3" imgW="698197" imgH="393529" progId="">
              <p:embed/>
            </p:oleObj>
          </a:graphicData>
        </a:graphic>
      </p:graphicFrame>
      <p:sp>
        <p:nvSpPr>
          <p:cNvPr id="5128"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5123" name="Object 6"/>
          <p:cNvGraphicFramePr>
            <a:graphicFrameLocks noChangeAspect="1"/>
          </p:cNvGraphicFramePr>
          <p:nvPr/>
        </p:nvGraphicFramePr>
        <p:xfrm>
          <a:off x="4302125" y="2033588"/>
          <a:ext cx="657225" cy="390525"/>
        </p:xfrm>
        <a:graphic>
          <a:graphicData uri="http://schemas.openxmlformats.org/presentationml/2006/ole">
            <p:oleObj spid="_x0000_s75890" name="Формула" r:id="rId4" imgW="660113" imgH="393529" progId="Equation.3">
              <p:embed/>
            </p:oleObj>
          </a:graphicData>
        </a:graphic>
      </p:graphicFrame>
      <p:sp>
        <p:nvSpPr>
          <p:cNvPr id="5129"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uk-UA"/>
          </a:p>
        </p:txBody>
      </p:sp>
      <p:graphicFrame>
        <p:nvGraphicFramePr>
          <p:cNvPr id="5124" name="Object 8"/>
          <p:cNvGraphicFramePr>
            <a:graphicFrameLocks noChangeAspect="1"/>
          </p:cNvGraphicFramePr>
          <p:nvPr/>
        </p:nvGraphicFramePr>
        <p:xfrm>
          <a:off x="3132138" y="2754313"/>
          <a:ext cx="539750" cy="214312"/>
        </p:xfrm>
        <a:graphic>
          <a:graphicData uri="http://schemas.openxmlformats.org/presentationml/2006/ole">
            <p:oleObj spid="_x0000_s75891" name="Формула" r:id="rId5" imgW="457002" imgH="177723" progId="Equation.3">
              <p:embed/>
            </p:oleObj>
          </a:graphicData>
        </a:graphic>
      </p:graphicFrame>
      <p:pic>
        <p:nvPicPr>
          <p:cNvPr id="5130" name="Picture 10"/>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31800" y="3429000"/>
            <a:ext cx="3825875" cy="2466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31" name="Rectangle 11"/>
          <p:cNvSpPr>
            <a:spLocks noChangeArrowheads="1"/>
          </p:cNvSpPr>
          <p:nvPr/>
        </p:nvSpPr>
        <p:spPr bwMode="auto">
          <a:xfrm>
            <a:off x="4076700" y="3384550"/>
            <a:ext cx="4770438" cy="305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lnSpc>
                <a:spcPct val="80000"/>
              </a:lnSpc>
              <a:spcBef>
                <a:spcPct val="20000"/>
              </a:spcBef>
            </a:pPr>
            <a:r>
              <a:rPr lang="uk-UA" dirty="0">
                <a:latin typeface="Times New Roman" pitchFamily="18" charset="0"/>
              </a:rPr>
              <a:t>	</a:t>
            </a:r>
            <a:r>
              <a:rPr lang="uk-UA" sz="1600" dirty="0" err="1">
                <a:latin typeface="Times New Roman" pitchFamily="18" charset="0"/>
                <a:cs typeface="Times New Roman" pitchFamily="18" charset="0"/>
              </a:rPr>
              <a:t>Хаббл</a:t>
            </a:r>
            <a:r>
              <a:rPr lang="uk-UA" sz="1600" dirty="0">
                <a:latin typeface="Times New Roman" pitchFamily="18" charset="0"/>
                <a:cs typeface="Times New Roman" pitchFamily="18" charset="0"/>
              </a:rPr>
              <a:t>, скориставшись спостереженнями </a:t>
            </a:r>
            <a:r>
              <a:rPr lang="uk-UA" sz="1600" dirty="0" err="1">
                <a:latin typeface="Times New Roman" pitchFamily="18" charset="0"/>
                <a:cs typeface="Times New Roman" pitchFamily="18" charset="0"/>
              </a:rPr>
              <a:t>Слайфера</a:t>
            </a:r>
            <a:r>
              <a:rPr lang="uk-UA" sz="1600" dirty="0">
                <a:latin typeface="Times New Roman" pitchFamily="18" charset="0"/>
                <a:cs typeface="Times New Roman" pitchFamily="18" charset="0"/>
              </a:rPr>
              <a:t>, визначив відстань до багатьох галактик і у 1929 р. сформулював </a:t>
            </a:r>
            <a:r>
              <a:rPr lang="uk-UA" sz="1600" b="1" i="1" dirty="0">
                <a:latin typeface="Times New Roman" pitchFamily="18" charset="0"/>
                <a:cs typeface="Times New Roman" pitchFamily="18" charset="0"/>
              </a:rPr>
              <a:t>закон </a:t>
            </a:r>
            <a:r>
              <a:rPr lang="uk-UA" sz="1600" b="1" i="1" dirty="0" err="1">
                <a:latin typeface="Times New Roman" pitchFamily="18" charset="0"/>
                <a:cs typeface="Times New Roman" pitchFamily="18" charset="0"/>
              </a:rPr>
              <a:t>Хаббла</a:t>
            </a:r>
            <a:r>
              <a:rPr lang="uk-UA" sz="1600" b="1" dirty="0">
                <a:latin typeface="Times New Roman" pitchFamily="18" charset="0"/>
                <a:cs typeface="Times New Roman" pitchFamily="18" charset="0"/>
              </a:rPr>
              <a:t>. </a:t>
            </a:r>
            <a:r>
              <a:rPr lang="uk-UA" sz="1600" dirty="0">
                <a:latin typeface="Times New Roman" pitchFamily="18" charset="0"/>
                <a:cs typeface="Times New Roman" pitchFamily="18" charset="0"/>
              </a:rPr>
              <a:t>З цього закону випливає, що </a:t>
            </a:r>
            <a:r>
              <a:rPr lang="uk-UA" sz="1600" b="1" i="1" dirty="0">
                <a:latin typeface="Times New Roman" pitchFamily="18" charset="0"/>
                <a:cs typeface="Times New Roman" pitchFamily="18" charset="0"/>
              </a:rPr>
              <a:t>галактики "розбігаються" у просторі з тим більшою швидкістю чим далі від нас вони знаходяться. </a:t>
            </a:r>
            <a:r>
              <a:rPr lang="uk-UA" sz="1600" dirty="0">
                <a:latin typeface="Times New Roman" pitchFamily="18" charset="0"/>
                <a:cs typeface="Times New Roman" pitchFamily="18" charset="0"/>
              </a:rPr>
              <a:t>Це означає тільки одне: </a:t>
            </a:r>
            <a:r>
              <a:rPr lang="uk-UA" sz="1600" b="1" i="1" dirty="0">
                <a:solidFill>
                  <a:srgbClr val="C00000"/>
                </a:solidFill>
                <a:latin typeface="Times New Roman" pitchFamily="18" charset="0"/>
                <a:cs typeface="Times New Roman" pitchFamily="18" charset="0"/>
              </a:rPr>
              <a:t>Всесвіт дійсно розширюється</a:t>
            </a:r>
            <a:r>
              <a:rPr lang="uk-UA" sz="1600" dirty="0">
                <a:latin typeface="Times New Roman" pitchFamily="18" charset="0"/>
                <a:cs typeface="Times New Roman" pitchFamily="18" charset="0"/>
              </a:rPr>
              <a:t>. При цьому мова йде про розширення простору-часу Всесвіту. Визначивши сталу </a:t>
            </a:r>
            <a:r>
              <a:rPr lang="uk-UA" sz="1600" dirty="0" err="1">
                <a:latin typeface="Times New Roman" pitchFamily="18" charset="0"/>
                <a:cs typeface="Times New Roman" pitchFamily="18" charset="0"/>
              </a:rPr>
              <a:t>Хаббла</a:t>
            </a:r>
            <a:r>
              <a:rPr lang="uk-UA" sz="1600" dirty="0">
                <a:latin typeface="Times New Roman" pitchFamily="18" charset="0"/>
                <a:cs typeface="Times New Roman" pitchFamily="18" charset="0"/>
              </a:rPr>
              <a:t> можна оцінити його час існування, який складає 13,7</a:t>
            </a:r>
            <a:r>
              <a:rPr lang="en-US" sz="1600" dirty="0">
                <a:latin typeface="Times New Roman" pitchFamily="18" charset="0"/>
                <a:cs typeface="Times New Roman" pitchFamily="18" charset="0"/>
              </a:rPr>
              <a:t>7</a:t>
            </a:r>
            <a:r>
              <a:rPr lang="uk-UA" sz="1600" dirty="0">
                <a:latin typeface="Times New Roman" pitchFamily="18" charset="0"/>
                <a:cs typeface="Times New Roman" pitchFamily="18" charset="0"/>
                <a:sym typeface="Symbol" pitchFamily="18" charset="2"/>
              </a:rPr>
              <a:t></a:t>
            </a:r>
            <a:r>
              <a:rPr lang="uk-UA" sz="1600" dirty="0">
                <a:latin typeface="Times New Roman" pitchFamily="18" charset="0"/>
                <a:cs typeface="Times New Roman" pitchFamily="18" charset="0"/>
              </a:rPr>
              <a:t>0,2 млрд. років.</a:t>
            </a:r>
            <a:r>
              <a:rPr lang="ru-RU" sz="1600" dirty="0">
                <a:latin typeface="Times New Roman" pitchFamily="18" charset="0"/>
                <a:cs typeface="Times New Roman" pitchFamily="18" charset="0"/>
              </a:rPr>
              <a:t> У </a:t>
            </a:r>
            <a:r>
              <a:rPr lang="ru-RU" sz="1600" dirty="0" err="1">
                <a:latin typeface="Times New Roman" pitchFamily="18" charset="0"/>
                <a:cs typeface="Times New Roman" pitchFamily="18" charset="0"/>
              </a:rPr>
              <a:t>сучасну</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епоху</a:t>
            </a:r>
            <a:r>
              <a:rPr lang="ru-RU" sz="1600" dirty="0">
                <a:latin typeface="Times New Roman" pitchFamily="18" charset="0"/>
                <a:cs typeface="Times New Roman" pitchFamily="18" charset="0"/>
              </a:rPr>
              <a:t> </a:t>
            </a:r>
            <a:r>
              <a:rPr lang="ru-RU" sz="1600" i="1" dirty="0">
                <a:latin typeface="Times New Roman" pitchFamily="18" charset="0"/>
                <a:cs typeface="Times New Roman" pitchFamily="18" charset="0"/>
              </a:rPr>
              <a:t>Н</a:t>
            </a:r>
            <a:r>
              <a:rPr lang="ru-RU" sz="1600" i="1" baseline="-25000" dirty="0">
                <a:latin typeface="Times New Roman" pitchFamily="18" charset="0"/>
                <a:cs typeface="Times New Roman" pitchFamily="18" charset="0"/>
              </a:rPr>
              <a:t>0</a:t>
            </a:r>
            <a:r>
              <a:rPr lang="ru-RU" sz="1600" dirty="0">
                <a:latin typeface="Times New Roman" pitchFamily="18" charset="0"/>
                <a:cs typeface="Times New Roman" pitchFamily="18" charset="0"/>
              </a:rPr>
              <a:t>~(73 8) км</a:t>
            </a:r>
            <a:r>
              <a:rPr lang="ru-RU" sz="1600" dirty="0">
                <a:latin typeface="Times New Roman" pitchFamily="18" charset="0"/>
                <a:cs typeface="Times New Roman" pitchFamily="18" charset="0"/>
                <a:sym typeface="Symbol" pitchFamily="18" charset="2"/>
              </a:rPr>
              <a:t></a:t>
            </a:r>
            <a:r>
              <a:rPr lang="ru-RU" sz="1600" dirty="0">
                <a:latin typeface="Times New Roman" pitchFamily="18" charset="0"/>
                <a:cs typeface="Times New Roman" pitchFamily="18" charset="0"/>
              </a:rPr>
              <a:t>c</a:t>
            </a:r>
            <a:r>
              <a:rPr lang="ru-RU" sz="1600" baseline="30000" dirty="0">
                <a:latin typeface="Times New Roman" pitchFamily="18" charset="0"/>
                <a:cs typeface="Times New Roman" pitchFamily="18" charset="0"/>
              </a:rPr>
              <a:t>-1  </a:t>
            </a:r>
            <a:r>
              <a:rPr lang="ru-RU" sz="1600" dirty="0">
                <a:latin typeface="Times New Roman" pitchFamily="18" charset="0"/>
                <a:cs typeface="Times New Roman" pitchFamily="18" charset="0"/>
              </a:rPr>
              <a:t>Мпк</a:t>
            </a:r>
            <a:r>
              <a:rPr lang="ru-RU" sz="1600" baseline="30000" dirty="0">
                <a:latin typeface="Times New Roman" pitchFamily="18" charset="0"/>
                <a:cs typeface="Times New Roman" pitchFamily="18" charset="0"/>
              </a:rPr>
              <a:t>-1       </a:t>
            </a:r>
            <a:r>
              <a:rPr lang="ru-RU" sz="1600" dirty="0">
                <a:latin typeface="Times New Roman" pitchFamily="18" charset="0"/>
                <a:cs typeface="Times New Roman" pitchFamily="18" charset="0"/>
              </a:rPr>
              <a:t>(1 парсек = 3,26 св. </a:t>
            </a:r>
            <a:r>
              <a:rPr lang="ru-RU" sz="1600" dirty="0" err="1">
                <a:latin typeface="Times New Roman" pitchFamily="18" charset="0"/>
                <a:cs typeface="Times New Roman" pitchFamily="18" charset="0"/>
              </a:rPr>
              <a:t>років</a:t>
            </a:r>
            <a:r>
              <a:rPr lang="ru-RU" sz="1600" dirty="0">
                <a:latin typeface="Times New Roman" pitchFamily="18" charset="0"/>
                <a:cs typeface="Times New Roman" pitchFamily="18" charset="0"/>
              </a:rPr>
              <a:t>). </a:t>
            </a:r>
            <a:endParaRPr lang="uk-UA" sz="1600" dirty="0">
              <a:latin typeface="Times New Roman" pitchFamily="18" charset="0"/>
              <a:cs typeface="Times New Roman" pitchFamily="18" charset="0"/>
            </a:endParaRPr>
          </a:p>
        </p:txBody>
      </p:sp>
      <p:sp>
        <p:nvSpPr>
          <p:cNvPr id="5132" name="Rectangle 12"/>
          <p:cNvSpPr>
            <a:spLocks noChangeArrowheads="1"/>
          </p:cNvSpPr>
          <p:nvPr/>
        </p:nvSpPr>
        <p:spPr bwMode="auto">
          <a:xfrm>
            <a:off x="341313" y="6035675"/>
            <a:ext cx="4186237"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ru-RU" sz="1400" dirty="0" err="1">
                <a:latin typeface="Times New Roman" pitchFamily="18" charset="0"/>
              </a:rPr>
              <a:t>Діаграма</a:t>
            </a:r>
            <a:r>
              <a:rPr lang="ru-RU" sz="1400" dirty="0">
                <a:latin typeface="Times New Roman" pitchFamily="18" charset="0"/>
              </a:rPr>
              <a:t> Хаббла </a:t>
            </a:r>
            <a:r>
              <a:rPr lang="ru-RU" sz="1400" dirty="0" err="1">
                <a:latin typeface="Times New Roman" pitchFamily="18" charset="0"/>
              </a:rPr>
              <a:t>побудована</a:t>
            </a:r>
            <a:r>
              <a:rPr lang="ru-RU" sz="1400" dirty="0">
                <a:latin typeface="Times New Roman" pitchFamily="18" charset="0"/>
              </a:rPr>
              <a:t> для 145 галактик </a:t>
            </a:r>
            <a:r>
              <a:rPr lang="ru-RU" sz="1400" dirty="0" err="1">
                <a:latin typeface="Times New Roman" pitchFamily="18" charset="0"/>
              </a:rPr>
              <a:t>Місцевого</a:t>
            </a:r>
            <a:r>
              <a:rPr lang="ru-RU" sz="1400" dirty="0">
                <a:latin typeface="Times New Roman" pitchFamily="18" charset="0"/>
              </a:rPr>
              <a:t> </a:t>
            </a:r>
            <a:r>
              <a:rPr lang="ru-RU" sz="1400" dirty="0" err="1">
                <a:latin typeface="Times New Roman" pitchFamily="18" charset="0"/>
              </a:rPr>
              <a:t>об’єму</a:t>
            </a:r>
            <a:r>
              <a:rPr lang="ru-RU" sz="1400" dirty="0">
                <a:latin typeface="Times New Roman" pitchFamily="18" charset="0"/>
              </a:rPr>
              <a:t>, в </a:t>
            </a:r>
            <a:r>
              <a:rPr lang="ru-RU" sz="1400" dirty="0" err="1">
                <a:latin typeface="Times New Roman" pitchFamily="18" charset="0"/>
              </a:rPr>
              <a:t>який</a:t>
            </a:r>
            <a:r>
              <a:rPr lang="ru-RU" sz="1400" dirty="0">
                <a:latin typeface="Times New Roman" pitchFamily="18" charset="0"/>
              </a:rPr>
              <a:t> входить і наша галактика. </a:t>
            </a:r>
          </a:p>
        </p:txBody>
      </p:sp>
      <p:sp>
        <p:nvSpPr>
          <p:cNvPr id="5133" name="Номер слайда 1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F902945-397C-47BD-8655-67FE5A7CAF4B}" type="slidenum">
              <a:rPr lang="ru-RU" smtClean="0"/>
              <a:pPr eaLnBrk="1" hangingPunct="1"/>
              <a:t>71</a:t>
            </a:fld>
            <a:endParaRPr lang="ru-RU" smtClean="0"/>
          </a:p>
        </p:txBody>
      </p:sp>
      <p:sp>
        <p:nvSpPr>
          <p:cNvPr id="513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24400996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438150" y="0"/>
            <a:ext cx="8229600" cy="1143000"/>
          </a:xfrm>
        </p:spPr>
        <p:txBody>
          <a:bodyPr/>
          <a:lstStyle/>
          <a:p>
            <a:r>
              <a:rPr lang="uk-UA" b="1" i="1" dirty="0" smtClean="0">
                <a:latin typeface="Arial" pitchFamily="34" charset="0"/>
                <a:cs typeface="Arial" pitchFamily="34" charset="0"/>
              </a:rPr>
              <a:t>ЧЕРВОНЕ ЗМІЩЕННЯ</a:t>
            </a:r>
            <a:endParaRPr lang="uk-UA" dirty="0" smtClean="0">
              <a:latin typeface="Arial" pitchFamily="34" charset="0"/>
              <a:cs typeface="Arial" pitchFamily="34" charset="0"/>
            </a:endParaRPr>
          </a:p>
        </p:txBody>
      </p:sp>
      <p:sp>
        <p:nvSpPr>
          <p:cNvPr id="17411" name="Содержимое 2"/>
          <p:cNvSpPr>
            <a:spLocks noGrp="1"/>
          </p:cNvSpPr>
          <p:nvPr>
            <p:ph idx="1"/>
          </p:nvPr>
        </p:nvSpPr>
        <p:spPr>
          <a:xfrm>
            <a:off x="571500" y="4140200"/>
            <a:ext cx="3492500" cy="2033588"/>
          </a:xfrm>
        </p:spPr>
        <p:txBody>
          <a:bodyPr/>
          <a:lstStyle/>
          <a:p>
            <a:pPr marL="0" indent="0" algn="just">
              <a:buFontTx/>
              <a:buNone/>
            </a:pPr>
            <a:r>
              <a:rPr lang="ru-RU" sz="1600" smtClean="0">
                <a:latin typeface="Times New Roman" pitchFamily="18" charset="0"/>
                <a:cs typeface="Times New Roman" pitchFamily="18" charset="0"/>
              </a:rPr>
              <a:t>Галактика </a:t>
            </a:r>
            <a:r>
              <a:rPr lang="en-US" sz="1600" smtClean="0">
                <a:latin typeface="Times New Roman" pitchFamily="18" charset="0"/>
                <a:cs typeface="Times New Roman" pitchFamily="18" charset="0"/>
              </a:rPr>
              <a:t>UDFy</a:t>
            </a:r>
            <a:r>
              <a:rPr lang="ru-RU" sz="1600" smtClean="0">
                <a:latin typeface="Times New Roman" pitchFamily="18" charset="0"/>
                <a:cs typeface="Times New Roman" pitchFamily="18" charset="0"/>
              </a:rPr>
              <a:t> -38135539, найбільш далека з усіх відомих. До неї - 13,1 млд. світлових років (червоне зміщення 8,6). Знімок отримано Дуже Великим Телескопом (</a:t>
            </a:r>
            <a:r>
              <a:rPr lang="en-US" sz="1600" smtClean="0">
                <a:latin typeface="Times New Roman" pitchFamily="18" charset="0"/>
                <a:cs typeface="Times New Roman" pitchFamily="18" charset="0"/>
              </a:rPr>
              <a:t>Very Large Telescope</a:t>
            </a:r>
            <a:r>
              <a:rPr lang="ru-RU" sz="1600" smtClean="0">
                <a:latin typeface="Times New Roman" pitchFamily="18" charset="0"/>
                <a:cs typeface="Times New Roman" pitchFamily="18" charset="0"/>
              </a:rPr>
              <a:t>), який установлений у Чилі.</a:t>
            </a:r>
            <a:endParaRPr lang="uk-UA" sz="1600" smtClean="0">
              <a:latin typeface="Times New Roman" pitchFamily="18" charset="0"/>
              <a:cs typeface="Times New Roman" pitchFamily="18" charset="0"/>
            </a:endParaRPr>
          </a:p>
          <a:p>
            <a:pPr marL="0" indent="0" algn="just"/>
            <a:endParaRPr lang="uk-UA" sz="1600" smtClean="0">
              <a:latin typeface="Times New Roman" pitchFamily="18" charset="0"/>
              <a:cs typeface="Times New Roman" pitchFamily="18" charset="0"/>
            </a:endParaRPr>
          </a:p>
        </p:txBody>
      </p:sp>
      <p:pic>
        <p:nvPicPr>
          <p:cNvPr id="1741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06938" y="3024188"/>
            <a:ext cx="3914775" cy="3352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1500" y="1117600"/>
            <a:ext cx="3733800" cy="279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4"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11863" y="954088"/>
            <a:ext cx="2609850" cy="2070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415" name="Прямоугольник 7"/>
          <p:cNvSpPr>
            <a:spLocks noChangeArrowheads="1"/>
          </p:cNvSpPr>
          <p:nvPr/>
        </p:nvSpPr>
        <p:spPr bwMode="auto">
          <a:xfrm>
            <a:off x="4437063" y="1358900"/>
            <a:ext cx="1574800" cy="138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uk-UA" sz="1400">
                <a:latin typeface="Times New Roman" pitchFamily="18" charset="0"/>
                <a:cs typeface="Times New Roman" pitchFamily="18" charset="0"/>
              </a:rPr>
              <a:t>Телескоп Hubble сфотографував випромінювання галактик, що зародилися 13,2 млрд. років тому</a:t>
            </a:r>
          </a:p>
        </p:txBody>
      </p:sp>
      <p:sp>
        <p:nvSpPr>
          <p:cNvPr id="17416" name="Номер слайда 7"/>
          <p:cNvSpPr>
            <a:spLocks noGrp="1"/>
          </p:cNvSpPr>
          <p:nvPr>
            <p:ph type="sldNum" sz="quarter" idx="12"/>
          </p:nvPr>
        </p:nvSpPr>
        <p:spPr>
          <a:xfrm>
            <a:off x="6777038" y="6381750"/>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913A7CE-91BC-4BBE-8F6E-5327ECA90ED1}" type="slidenum">
              <a:rPr lang="ru-RU" smtClean="0"/>
              <a:pPr eaLnBrk="1" hangingPunct="1"/>
              <a:t>72</a:t>
            </a:fld>
            <a:endParaRPr lang="ru-RU" smtClean="0"/>
          </a:p>
        </p:txBody>
      </p:sp>
      <p:sp>
        <p:nvSpPr>
          <p:cNvPr id="1741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383218612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uk-UA" sz="4000" b="1" i="1" dirty="0" smtClean="0">
                <a:latin typeface="Arial" pitchFamily="34" charset="0"/>
                <a:cs typeface="Arial" pitchFamily="34" charset="0"/>
              </a:rPr>
              <a:t>МОДЕЛЬ ГАРЯЧОГО ВСЕСВІТУ</a:t>
            </a:r>
            <a:r>
              <a:rPr lang="uk-UA" sz="4000" b="1" dirty="0" smtClean="0"/>
              <a:t/>
            </a:r>
            <a:br>
              <a:rPr lang="uk-UA" sz="4000" b="1" dirty="0" smtClean="0"/>
            </a:br>
            <a:endParaRPr lang="ru-RU" sz="4000" b="1" dirty="0" smtClean="0"/>
          </a:p>
        </p:txBody>
      </p:sp>
      <p:sp>
        <p:nvSpPr>
          <p:cNvPr id="18435" name="Rectangle 3"/>
          <p:cNvSpPr>
            <a:spLocks noGrp="1" noChangeArrowheads="1"/>
          </p:cNvSpPr>
          <p:nvPr>
            <p:ph type="body" idx="1"/>
          </p:nvPr>
        </p:nvSpPr>
        <p:spPr>
          <a:xfrm>
            <a:off x="4886325" y="1179513"/>
            <a:ext cx="3819525" cy="6030912"/>
          </a:xfrm>
        </p:spPr>
        <p:txBody>
          <a:bodyPr/>
          <a:lstStyle/>
          <a:p>
            <a:pPr algn="just" eaLnBrk="1" hangingPunct="1">
              <a:lnSpc>
                <a:spcPct val="80000"/>
              </a:lnSpc>
            </a:pPr>
            <a:r>
              <a:rPr lang="uk-UA" sz="1600" smtClean="0">
                <a:latin typeface="Times New Roman" pitchFamily="18" charset="0"/>
              </a:rPr>
              <a:t>Початок нового етапу розвитку космології був пов'язаний з роботами Дж. Гамова (1948 р.), який показав, що </a:t>
            </a:r>
            <a:r>
              <a:rPr lang="uk-UA" sz="1600" b="1" i="1" smtClean="0">
                <a:latin typeface="Times New Roman" pitchFamily="18" charset="0"/>
              </a:rPr>
              <a:t>"ранній" Всесвіт повинен бути гарячим.</a:t>
            </a:r>
            <a:r>
              <a:rPr lang="uk-UA" sz="1600" b="1" smtClean="0">
                <a:latin typeface="Times New Roman" pitchFamily="18" charset="0"/>
              </a:rPr>
              <a:t> </a:t>
            </a:r>
            <a:r>
              <a:rPr lang="uk-UA" sz="1600" smtClean="0">
                <a:latin typeface="Times New Roman" pitchFamily="18" charset="0"/>
              </a:rPr>
              <a:t>Запропонована ним космологічна модель свідчить, що в деякий момент часу (</a:t>
            </a:r>
            <a:r>
              <a:rPr lang="ru-RU" sz="1600" b="1" i="1" smtClean="0">
                <a:latin typeface="Times New Roman" pitchFamily="18" charset="0"/>
              </a:rPr>
              <a:t>t</a:t>
            </a:r>
            <a:r>
              <a:rPr lang="ru-RU" sz="1600" b="1" smtClean="0">
                <a:latin typeface="Times New Roman" pitchFamily="18" charset="0"/>
              </a:rPr>
              <a:t> ~ 300 </a:t>
            </a:r>
            <a:r>
              <a:rPr lang="ru-RU" sz="1600" b="1" i="1" smtClean="0">
                <a:latin typeface="Times New Roman" pitchFamily="18" charset="0"/>
              </a:rPr>
              <a:t>тис</a:t>
            </a:r>
            <a:r>
              <a:rPr lang="ru-RU" sz="1600" b="1" smtClean="0">
                <a:latin typeface="Times New Roman" pitchFamily="18" charset="0"/>
              </a:rPr>
              <a:t>. </a:t>
            </a:r>
            <a:r>
              <a:rPr lang="ru-RU" sz="1600" b="1" i="1" smtClean="0">
                <a:latin typeface="Times New Roman" pitchFamily="18" charset="0"/>
              </a:rPr>
              <a:t>років</a:t>
            </a:r>
            <a:r>
              <a:rPr lang="ru-RU" sz="1600" b="1" smtClean="0">
                <a:latin typeface="Times New Roman" pitchFamily="18" charset="0"/>
              </a:rPr>
              <a:t>) </a:t>
            </a:r>
            <a:r>
              <a:rPr lang="uk-UA" sz="1600" smtClean="0">
                <a:latin typeface="Times New Roman" pitchFamily="18" charset="0"/>
              </a:rPr>
              <a:t> практично припиняється взаємодія випромінювання з речовиною. З цього моменту випромінювання еволюціонує незалежно від матерії. Подібне залишкове випромінювання, що заповнює Всесвіт і має спектр абсолютно чорного тіла, одержало назву </a:t>
            </a:r>
            <a:r>
              <a:rPr lang="uk-UA" sz="1600" b="1" i="1" smtClean="0">
                <a:solidFill>
                  <a:srgbClr val="C00000"/>
                </a:solidFill>
                <a:latin typeface="Times New Roman" pitchFamily="18" charset="0"/>
              </a:rPr>
              <a:t>реліктового</a:t>
            </a:r>
            <a:r>
              <a:rPr lang="uk-UA" sz="1600" b="1" smtClean="0">
                <a:solidFill>
                  <a:srgbClr val="C00000"/>
                </a:solidFill>
                <a:latin typeface="Times New Roman" pitchFamily="18" charset="0"/>
              </a:rPr>
              <a:t>.</a:t>
            </a:r>
          </a:p>
          <a:p>
            <a:pPr algn="just" eaLnBrk="1" hangingPunct="1">
              <a:lnSpc>
                <a:spcPct val="80000"/>
              </a:lnSpc>
              <a:buFontTx/>
              <a:buNone/>
            </a:pPr>
            <a:r>
              <a:rPr lang="uk-UA" sz="1600" smtClean="0">
                <a:latin typeface="Times New Roman" pitchFamily="18" charset="0"/>
              </a:rPr>
              <a:t>	Реліктове випромінювання було відкрите у 1965 р. американськими радіоастрономами А. Пензіасом та Р. Вілсоном. Після цього відкриття теорія "гарячого Всесвіту" стала загальновизнаною і одержала назву </a:t>
            </a:r>
            <a:r>
              <a:rPr lang="uk-UA" sz="1600" b="1" i="1" smtClean="0">
                <a:solidFill>
                  <a:srgbClr val="C00000"/>
                </a:solidFill>
                <a:latin typeface="Times New Roman" pitchFamily="18" charset="0"/>
              </a:rPr>
              <a:t>Стандартної космологічної моделі</a:t>
            </a:r>
            <a:r>
              <a:rPr lang="uk-UA" sz="1600" b="1" smtClean="0">
                <a:latin typeface="Times New Roman" pitchFamily="18" charset="0"/>
              </a:rPr>
              <a:t>. </a:t>
            </a:r>
          </a:p>
          <a:p>
            <a:pPr algn="just" eaLnBrk="1" hangingPunct="1">
              <a:lnSpc>
                <a:spcPct val="80000"/>
              </a:lnSpc>
              <a:buFontTx/>
              <a:buNone/>
            </a:pPr>
            <a:r>
              <a:rPr lang="uk-UA" sz="1600" b="1" smtClean="0">
                <a:latin typeface="Times New Roman" pitchFamily="18" charset="0"/>
              </a:rPr>
              <a:t>	</a:t>
            </a:r>
            <a:r>
              <a:rPr lang="uk-UA" sz="1600" smtClean="0">
                <a:latin typeface="Times New Roman" pitchFamily="18" charset="0"/>
              </a:rPr>
              <a:t>Нейтрино відокремилися через</a:t>
            </a:r>
            <a:r>
              <a:rPr lang="uk-UA" sz="1600" b="1" smtClean="0">
                <a:latin typeface="Times New Roman" pitchFamily="18" charset="0"/>
              </a:rPr>
              <a:t>  </a:t>
            </a:r>
            <a:r>
              <a:rPr lang="uk-UA" sz="1600" i="1" smtClean="0">
                <a:latin typeface="Times New Roman" pitchFamily="18" charset="0"/>
              </a:rPr>
              <a:t>t</a:t>
            </a:r>
            <a:r>
              <a:rPr lang="uk-UA" sz="1600" smtClean="0">
                <a:latin typeface="Times New Roman" pitchFamily="18" charset="0"/>
              </a:rPr>
              <a:t>~1 c після Великого Вибуху.</a:t>
            </a:r>
            <a:endParaRPr lang="uk-UA" sz="1600" b="1" smtClean="0">
              <a:latin typeface="Times New Roman" pitchFamily="18" charset="0"/>
            </a:endParaRPr>
          </a:p>
          <a:p>
            <a:pPr algn="just" eaLnBrk="1" hangingPunct="1">
              <a:lnSpc>
                <a:spcPct val="80000"/>
              </a:lnSpc>
              <a:buFontTx/>
              <a:buNone/>
            </a:pPr>
            <a:r>
              <a:rPr lang="ru-RU" sz="1400" b="1" i="1" smtClean="0">
                <a:latin typeface="Times New Roman" pitchFamily="18" charset="0"/>
              </a:rPr>
              <a:t>	</a:t>
            </a:r>
          </a:p>
        </p:txBody>
      </p:sp>
      <p:pic>
        <p:nvPicPr>
          <p:cNvPr id="18436" name="Picture 4" descr="rubakov_pict3_old"/>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6250" y="1042988"/>
            <a:ext cx="4635500" cy="299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7" name="Rectangle 5"/>
          <p:cNvSpPr>
            <a:spLocks noChangeArrowheads="1"/>
          </p:cNvSpPr>
          <p:nvPr/>
        </p:nvSpPr>
        <p:spPr bwMode="auto">
          <a:xfrm>
            <a:off x="0" y="4429125"/>
            <a:ext cx="5246688" cy="242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lnSpc>
                <a:spcPct val="80000"/>
              </a:lnSpc>
              <a:spcBef>
                <a:spcPct val="20000"/>
              </a:spcBef>
            </a:pPr>
            <a:r>
              <a:rPr lang="uk-UA" sz="1600">
                <a:latin typeface="Times New Roman" pitchFamily="18" charset="0"/>
              </a:rPr>
              <a:t>	Матерія у Всесвіті існує у двох формах: </a:t>
            </a:r>
            <a:r>
              <a:rPr lang="uk-UA" sz="1600" b="1" i="1">
                <a:latin typeface="Times New Roman" pitchFamily="18" charset="0"/>
              </a:rPr>
              <a:t>речовини і випромінювання</a:t>
            </a:r>
            <a:r>
              <a:rPr lang="uk-UA" sz="1600">
                <a:latin typeface="Times New Roman" pitchFamily="18" charset="0"/>
              </a:rPr>
              <a:t>. Але аналіз, проведений Ейнштейном та Фрідманом, ґрунтувався на припущенні, що Всесвіт складається </a:t>
            </a:r>
            <a:r>
              <a:rPr lang="uk-UA" sz="1600" i="1">
                <a:latin typeface="Times New Roman" pitchFamily="18" charset="0"/>
              </a:rPr>
              <a:t>тільки із речовини</a:t>
            </a:r>
            <a:r>
              <a:rPr lang="uk-UA" sz="1600">
                <a:latin typeface="Times New Roman" pitchFamily="18" charset="0"/>
              </a:rPr>
              <a:t>. Крім того, припускалося, що ця речовина є “холодною”, тобто кінетична енергія речовини є набагато меншою за масу спокою. Відповідна модель одержала назву моделі “</a:t>
            </a:r>
            <a:r>
              <a:rPr lang="uk-UA" sz="1600" b="1" i="1">
                <a:solidFill>
                  <a:srgbClr val="C00000"/>
                </a:solidFill>
                <a:latin typeface="Times New Roman" pitchFamily="18" charset="0"/>
              </a:rPr>
              <a:t>холодного Всесвіту</a:t>
            </a:r>
            <a:r>
              <a:rPr lang="uk-UA" sz="1600" b="1" i="1">
                <a:latin typeface="Times New Roman" pitchFamily="18" charset="0"/>
              </a:rPr>
              <a:t>”</a:t>
            </a:r>
            <a:r>
              <a:rPr lang="uk-UA" sz="1600">
                <a:latin typeface="Times New Roman" pitchFamily="18" charset="0"/>
              </a:rPr>
              <a:t>. Вона панувала у космології майже до 60-х років ХХ ст.</a:t>
            </a:r>
            <a:r>
              <a:rPr lang="uk-UA" sz="1200">
                <a:latin typeface="Times New Roman" pitchFamily="18" charset="0"/>
              </a:rPr>
              <a:t> </a:t>
            </a:r>
          </a:p>
        </p:txBody>
      </p:sp>
      <p:sp>
        <p:nvSpPr>
          <p:cNvPr id="18438" name="Rectangle 6"/>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18439" name="Номер слайда 6"/>
          <p:cNvSpPr>
            <a:spLocks noGrp="1"/>
          </p:cNvSpPr>
          <p:nvPr>
            <p:ph type="sldNum" sz="quarter" idx="12"/>
          </p:nvPr>
        </p:nvSpPr>
        <p:spPr>
          <a:xfrm>
            <a:off x="8307388" y="6245225"/>
            <a:ext cx="450850" cy="3333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B738CF-186E-40CB-BD15-7FD7F2A46C67}" type="slidenum">
              <a:rPr lang="ru-RU" smtClean="0"/>
              <a:pPr eaLnBrk="1" hangingPunct="1"/>
              <a:t>73</a:t>
            </a:fld>
            <a:endParaRPr lang="ru-RU" smtClean="0"/>
          </a:p>
        </p:txBody>
      </p:sp>
      <p:sp>
        <p:nvSpPr>
          <p:cNvPr id="18440" name="Прямоугольник 8"/>
          <p:cNvSpPr>
            <a:spLocks noChangeArrowheads="1"/>
          </p:cNvSpPr>
          <p:nvPr/>
        </p:nvSpPr>
        <p:spPr bwMode="auto">
          <a:xfrm>
            <a:off x="657225" y="3968750"/>
            <a:ext cx="431958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uk-UA" b="1" i="1">
                <a:latin typeface="Times New Roman" pitchFamily="18" charset="0"/>
                <a:cs typeface="Times New Roman" pitchFamily="18" charset="0"/>
              </a:rPr>
              <a:t>Варіації - реліктового випромінювання</a:t>
            </a:r>
            <a:endParaRPr lang="ru-RU"/>
          </a:p>
        </p:txBody>
      </p:sp>
    </p:spTree>
    <p:extLst>
      <p:ext uri="{BB962C8B-B14F-4D97-AF65-F5344CB8AC3E}">
        <p14:creationId xmlns:p14="http://schemas.microsoft.com/office/powerpoint/2010/main" xmlns="" val="397816919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271432" y="2660"/>
            <a:ext cx="8505825" cy="1143000"/>
          </a:xfrm>
        </p:spPr>
        <p:txBody>
          <a:bodyPr/>
          <a:lstStyle/>
          <a:p>
            <a:r>
              <a:rPr lang="uk-UA" sz="2800" b="1" i="1" dirty="0" smtClean="0">
                <a:latin typeface="Arial" pitchFamily="34" charset="0"/>
                <a:cs typeface="Arial" pitchFamily="34" charset="0"/>
              </a:rPr>
              <a:t>ДОСЛІДЖЕННЯ РЕЛІКТОВОГО ВИПРОМІНЮВАННЯ ТЕЛЕСКОПОМ ПЛАНК</a:t>
            </a:r>
            <a:endParaRPr lang="ru-RU" sz="2800" b="1" i="1" dirty="0" smtClean="0">
              <a:latin typeface="Arial" pitchFamily="34" charset="0"/>
              <a:cs typeface="Arial" pitchFamily="34" charset="0"/>
            </a:endParaRPr>
          </a:p>
        </p:txBody>
      </p:sp>
      <p:sp>
        <p:nvSpPr>
          <p:cNvPr id="19459" name="Содержимое 2"/>
          <p:cNvSpPr>
            <a:spLocks noGrp="1"/>
          </p:cNvSpPr>
          <p:nvPr>
            <p:ph idx="1"/>
          </p:nvPr>
        </p:nvSpPr>
        <p:spPr>
          <a:xfrm>
            <a:off x="4572000" y="4373563"/>
            <a:ext cx="4186238" cy="2098675"/>
          </a:xfrm>
        </p:spPr>
        <p:txBody>
          <a:bodyPr/>
          <a:lstStyle/>
          <a:p>
            <a:pPr marL="0" indent="0" algn="just"/>
            <a:r>
              <a:rPr lang="uk-UA" sz="1400" smtClean="0">
                <a:latin typeface="Times New Roman" pitchFamily="18" charset="0"/>
                <a:cs typeface="Times New Roman" pitchFamily="18" charset="0"/>
              </a:rPr>
              <a:t>Планк - астрономічний супутник Європейського космічного агентства (ЄКА), </a:t>
            </a:r>
            <a:r>
              <a:rPr lang="uk-UA" sz="1400" b="1" i="1" smtClean="0">
                <a:latin typeface="Times New Roman" pitchFamily="18" charset="0"/>
                <a:cs typeface="Times New Roman" pitchFamily="18" charset="0"/>
              </a:rPr>
              <a:t>створений для вивчення варіацій космічного мікрохвильового фону - реліктового випромінювання. </a:t>
            </a:r>
            <a:r>
              <a:rPr lang="uk-UA" sz="1400" smtClean="0">
                <a:latin typeface="Times New Roman" pitchFamily="18" charset="0"/>
                <a:cs typeface="Times New Roman" pitchFamily="18" charset="0"/>
              </a:rPr>
              <a:t>Запущений 14 травня 2009 ракетою-носієм «Аріан-5». У період з вересня 2009 по листопад 2010 року «Планк» успішно закінчив основну частину своєї дослідницької місії, перейшовши до додаткової.</a:t>
            </a:r>
          </a:p>
        </p:txBody>
      </p:sp>
      <p:sp>
        <p:nvSpPr>
          <p:cNvPr id="19460" name="Номер слайда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A600579-EA1D-4D19-A0E6-8F7FDE721EE8}" type="slidenum">
              <a:rPr lang="ru-RU" smtClean="0"/>
              <a:pPr eaLnBrk="1" hangingPunct="1"/>
              <a:t>74</a:t>
            </a:fld>
            <a:endParaRPr lang="ru-RU" smtClean="0"/>
          </a:p>
        </p:txBody>
      </p:sp>
      <p:pic>
        <p:nvPicPr>
          <p:cNvPr id="1946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6250" y="1449388"/>
            <a:ext cx="3916363" cy="293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2"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6250" y="4284663"/>
            <a:ext cx="3916363" cy="2201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3"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92613" y="1449388"/>
            <a:ext cx="4352925" cy="2543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763198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ru-RU" sz="4000" b="1" i="1" dirty="0" smtClean="0">
                <a:latin typeface="Arial" pitchFamily="34" charset="0"/>
                <a:cs typeface="Arial" pitchFamily="34" charset="0"/>
              </a:rPr>
              <a:t>СЦЕНАРІЙ ІНФЛЯЦІЙНОГО РОЗШИРЕННЯ</a:t>
            </a:r>
            <a:r>
              <a:rPr lang="ru-RU" sz="4000" dirty="0" smtClean="0">
                <a:latin typeface="Arial" pitchFamily="34" charset="0"/>
                <a:cs typeface="Arial" pitchFamily="34" charset="0"/>
              </a:rPr>
              <a:t> </a:t>
            </a:r>
          </a:p>
        </p:txBody>
      </p:sp>
      <p:sp>
        <p:nvSpPr>
          <p:cNvPr id="20483" name="Rectangle 3"/>
          <p:cNvSpPr>
            <a:spLocks noGrp="1" noChangeArrowheads="1"/>
          </p:cNvSpPr>
          <p:nvPr>
            <p:ph type="body" idx="1"/>
          </p:nvPr>
        </p:nvSpPr>
        <p:spPr>
          <a:xfrm>
            <a:off x="115888" y="1584325"/>
            <a:ext cx="8821737" cy="5273675"/>
          </a:xfrm>
        </p:spPr>
        <p:txBody>
          <a:bodyPr/>
          <a:lstStyle/>
          <a:p>
            <a:pPr algn="just" eaLnBrk="1" hangingPunct="1">
              <a:lnSpc>
                <a:spcPct val="80000"/>
              </a:lnSpc>
            </a:pPr>
            <a:r>
              <a:rPr lang="uk-UA" sz="1400" smtClean="0">
                <a:latin typeface="Times New Roman" pitchFamily="18" charset="0"/>
              </a:rPr>
              <a:t>У середині 70-х років XX cт. стало зрозумілим, що у рамках Стандартної моделі гарячого Всесвіту неможливо вирішити цілий ряд космологічних проблем. Серед них такі.</a:t>
            </a:r>
            <a:endParaRPr lang="uk-UA" sz="1400" i="1" smtClean="0">
              <a:latin typeface="Times New Roman" pitchFamily="18" charset="0"/>
            </a:endParaRPr>
          </a:p>
          <a:p>
            <a:pPr algn="just" eaLnBrk="1" hangingPunct="1">
              <a:lnSpc>
                <a:spcPct val="80000"/>
              </a:lnSpc>
            </a:pPr>
            <a:r>
              <a:rPr lang="uk-UA" sz="1400" b="1" i="1" smtClean="0">
                <a:solidFill>
                  <a:srgbClr val="C00000"/>
                </a:solidFill>
                <a:latin typeface="Times New Roman" pitchFamily="18" charset="0"/>
              </a:rPr>
              <a:t>1 Проблема сингулярності</a:t>
            </a:r>
            <a:endParaRPr lang="uk-UA" sz="1400" b="1" smtClean="0">
              <a:solidFill>
                <a:srgbClr val="C00000"/>
              </a:solidFill>
              <a:latin typeface="Times New Roman" pitchFamily="18" charset="0"/>
            </a:endParaRPr>
          </a:p>
          <a:p>
            <a:pPr algn="just" eaLnBrk="1" hangingPunct="1">
              <a:lnSpc>
                <a:spcPct val="80000"/>
              </a:lnSpc>
            </a:pPr>
            <a:r>
              <a:rPr lang="uk-UA" sz="1400" smtClean="0">
                <a:latin typeface="Times New Roman" pitchFamily="18" charset="0"/>
              </a:rPr>
              <a:t>Згідно з моделлю Гамова </a:t>
            </a:r>
            <a:r>
              <a:rPr lang="uk-UA" sz="1400" i="1" smtClean="0">
                <a:latin typeface="Times New Roman" pitchFamily="18" charset="0"/>
              </a:rPr>
              <a:t>Всесвіт виник зі стану нескінченної густини</a:t>
            </a:r>
            <a:r>
              <a:rPr lang="uk-UA" sz="1400" smtClean="0">
                <a:latin typeface="Times New Roman" pitchFamily="18" charset="0"/>
              </a:rPr>
              <a:t> у момент часу </a:t>
            </a:r>
            <a:r>
              <a:rPr lang="uk-UA" sz="1400" i="1" smtClean="0">
                <a:latin typeface="Times New Roman" pitchFamily="18" charset="0"/>
              </a:rPr>
              <a:t>t</a:t>
            </a:r>
            <a:r>
              <a:rPr lang="uk-UA" sz="1400" smtClean="0">
                <a:latin typeface="Times New Roman" pitchFamily="18" charset="0"/>
              </a:rPr>
              <a:t>=0 (сингулярний стан). Але тоді незрозуміло, що було до моменту Великого Вибуху і з чого утворився наш Всесвіт, адже у цей момент не було ні простору, ні часу.</a:t>
            </a:r>
            <a:endParaRPr lang="uk-UA" sz="1400" i="1" smtClean="0">
              <a:latin typeface="Times New Roman" pitchFamily="18" charset="0"/>
            </a:endParaRPr>
          </a:p>
          <a:p>
            <a:pPr algn="just" eaLnBrk="1" hangingPunct="1">
              <a:lnSpc>
                <a:spcPct val="80000"/>
              </a:lnSpc>
            </a:pPr>
            <a:r>
              <a:rPr lang="uk-UA" sz="1400" b="1" i="1" smtClean="0">
                <a:solidFill>
                  <a:srgbClr val="C00000"/>
                </a:solidFill>
                <a:latin typeface="Times New Roman" pitchFamily="18" charset="0"/>
              </a:rPr>
              <a:t>2 Проблема евклідовості геометрії простору (проблема горизонту)</a:t>
            </a:r>
            <a:endParaRPr lang="uk-UA" sz="1400" b="1" smtClean="0">
              <a:solidFill>
                <a:srgbClr val="C00000"/>
              </a:solidFill>
              <a:latin typeface="Times New Roman" pitchFamily="18" charset="0"/>
            </a:endParaRPr>
          </a:p>
          <a:p>
            <a:pPr algn="just" eaLnBrk="1" hangingPunct="1">
              <a:lnSpc>
                <a:spcPct val="80000"/>
              </a:lnSpc>
            </a:pPr>
            <a:r>
              <a:rPr lang="uk-UA" sz="1400" smtClean="0">
                <a:latin typeface="Times New Roman" pitchFamily="18" charset="0"/>
              </a:rPr>
              <a:t>При відмінності густини матерії у Всесвіті від критичної геометрія світу повинна суттєво відрізнятися від евклідової. Разом з тим експерименти підтверджують, що </a:t>
            </a:r>
            <a:r>
              <a:rPr lang="uk-UA" sz="1400" i="1" smtClean="0">
                <a:latin typeface="Times New Roman" pitchFamily="18" charset="0"/>
              </a:rPr>
              <a:t>геометрія нашого світу є саме евклідовою,</a:t>
            </a:r>
            <a:r>
              <a:rPr lang="uk-UA" sz="1400" smtClean="0">
                <a:latin typeface="Times New Roman" pitchFamily="18" charset="0"/>
              </a:rPr>
              <a:t> але це можливо при збігу  </a:t>
            </a:r>
            <a:r>
              <a:rPr lang="uk-UA" sz="1400" i="1" smtClean="0">
                <a:latin typeface="Times New Roman" pitchFamily="18" charset="0"/>
                <a:sym typeface="Symbol" pitchFamily="18" charset="2"/>
              </a:rPr>
              <a:t></a:t>
            </a:r>
            <a:r>
              <a:rPr lang="uk-UA" sz="1400" i="1" smtClean="0">
                <a:latin typeface="Times New Roman" pitchFamily="18" charset="0"/>
              </a:rPr>
              <a:t>  </a:t>
            </a:r>
            <a:r>
              <a:rPr lang="uk-UA" sz="1400" smtClean="0">
                <a:latin typeface="Times New Roman" pitchFamily="18" charset="0"/>
              </a:rPr>
              <a:t>і</a:t>
            </a:r>
            <a:r>
              <a:rPr lang="uk-UA" sz="1400" i="1" smtClean="0">
                <a:latin typeface="Times New Roman" pitchFamily="18" charset="0"/>
              </a:rPr>
              <a:t> </a:t>
            </a:r>
            <a:r>
              <a:rPr lang="uk-UA" sz="1400" i="1" smtClean="0">
                <a:latin typeface="Times New Roman" pitchFamily="18" charset="0"/>
                <a:sym typeface="Symbol" pitchFamily="18" charset="2"/>
              </a:rPr>
              <a:t></a:t>
            </a:r>
            <a:r>
              <a:rPr lang="uk-UA" sz="1400" smtClean="0">
                <a:latin typeface="Times New Roman" pitchFamily="18" charset="0"/>
              </a:rPr>
              <a:t>к з точністю до 50 знаків після коми!!!</a:t>
            </a:r>
            <a:endParaRPr lang="uk-UA" sz="1400" i="1" smtClean="0">
              <a:latin typeface="Times New Roman" pitchFamily="18" charset="0"/>
            </a:endParaRPr>
          </a:p>
          <a:p>
            <a:pPr algn="just" eaLnBrk="1" hangingPunct="1">
              <a:lnSpc>
                <a:spcPct val="80000"/>
              </a:lnSpc>
            </a:pPr>
            <a:r>
              <a:rPr lang="uk-UA" sz="1400" b="1" i="1" smtClean="0">
                <a:solidFill>
                  <a:srgbClr val="C00000"/>
                </a:solidFill>
                <a:latin typeface="Times New Roman" pitchFamily="18" charset="0"/>
              </a:rPr>
              <a:t>3 Проблема однорідності і проблема виникнення галактик</a:t>
            </a:r>
            <a:r>
              <a:rPr lang="uk-UA" sz="1400" i="1" smtClean="0">
                <a:solidFill>
                  <a:srgbClr val="C00000"/>
                </a:solidFill>
                <a:latin typeface="Times New Roman" pitchFamily="18" charset="0"/>
              </a:rPr>
              <a:t> </a:t>
            </a:r>
            <a:endParaRPr lang="uk-UA" sz="1400" smtClean="0">
              <a:solidFill>
                <a:srgbClr val="C00000"/>
              </a:solidFill>
              <a:latin typeface="Times New Roman" pitchFamily="18" charset="0"/>
            </a:endParaRPr>
          </a:p>
          <a:p>
            <a:pPr algn="just" eaLnBrk="1" hangingPunct="1">
              <a:lnSpc>
                <a:spcPct val="80000"/>
              </a:lnSpc>
            </a:pPr>
            <a:r>
              <a:rPr lang="uk-UA" sz="1400" smtClean="0">
                <a:latin typeface="Times New Roman" pitchFamily="18" charset="0"/>
              </a:rPr>
              <a:t>Дослідження реліктового випромінювання показало, що у ранньому Всесвіті матерія була розподілена рівномірно. Тоді не зрозуміло, </a:t>
            </a:r>
            <a:r>
              <a:rPr lang="uk-UA" sz="1400" i="1" smtClean="0">
                <a:latin typeface="Times New Roman" pitchFamily="18" charset="0"/>
              </a:rPr>
              <a:t>як утворилися початкові неоднорідності</a:t>
            </a:r>
            <a:r>
              <a:rPr lang="uk-UA" sz="1400" smtClean="0">
                <a:latin typeface="Times New Roman" pitchFamily="18" charset="0"/>
              </a:rPr>
              <a:t> </a:t>
            </a:r>
            <a:r>
              <a:rPr lang="uk-UA" sz="1400" i="1" smtClean="0">
                <a:latin typeface="Times New Roman" pitchFamily="18" charset="0"/>
              </a:rPr>
              <a:t>матерії</a:t>
            </a:r>
            <a:r>
              <a:rPr lang="uk-UA" sz="1400" smtClean="0">
                <a:latin typeface="Times New Roman" pitchFamily="18" charset="0"/>
              </a:rPr>
              <a:t>, з яких потім виникли галактики та їх скупчення.</a:t>
            </a:r>
            <a:endParaRPr lang="uk-UA" sz="1400" i="1" smtClean="0">
              <a:latin typeface="Times New Roman" pitchFamily="18" charset="0"/>
            </a:endParaRPr>
          </a:p>
          <a:p>
            <a:pPr algn="just" eaLnBrk="1" hangingPunct="1">
              <a:lnSpc>
                <a:spcPct val="80000"/>
              </a:lnSpc>
            </a:pPr>
            <a:r>
              <a:rPr lang="uk-UA" sz="1400" b="1" i="1" smtClean="0">
                <a:solidFill>
                  <a:srgbClr val="C00000"/>
                </a:solidFill>
                <a:latin typeface="Times New Roman" pitchFamily="18" charset="0"/>
              </a:rPr>
              <a:t>4 Проблема розмірності простору</a:t>
            </a:r>
            <a:endParaRPr lang="uk-UA" sz="1400" b="1" smtClean="0">
              <a:solidFill>
                <a:srgbClr val="C00000"/>
              </a:solidFill>
              <a:latin typeface="Times New Roman" pitchFamily="18" charset="0"/>
            </a:endParaRPr>
          </a:p>
          <a:p>
            <a:pPr algn="just" eaLnBrk="1" hangingPunct="1">
              <a:lnSpc>
                <a:spcPct val="80000"/>
              </a:lnSpc>
            </a:pPr>
            <a:r>
              <a:rPr lang="uk-UA" sz="1400" smtClean="0">
                <a:latin typeface="Times New Roman" pitchFamily="18" charset="0"/>
              </a:rPr>
              <a:t>Теорії, які розробляються останнім часом для пояснення будови Всесвіту, свідчать, що </a:t>
            </a:r>
            <a:r>
              <a:rPr lang="uk-UA" sz="1400" i="1" smtClean="0">
                <a:latin typeface="Times New Roman" pitchFamily="18" charset="0"/>
              </a:rPr>
              <a:t>його простір не є тривимірним.</a:t>
            </a:r>
            <a:r>
              <a:rPr lang="uk-UA" sz="1400" smtClean="0">
                <a:latin typeface="Times New Roman" pitchFamily="18" charset="0"/>
              </a:rPr>
              <a:t> Тоді зовсім не зрозуміло, чому простір нашого Всесвіту при цьому став саме тривимірним?</a:t>
            </a:r>
            <a:endParaRPr lang="uk-UA" sz="1400" i="1" smtClean="0">
              <a:latin typeface="Times New Roman" pitchFamily="18" charset="0"/>
            </a:endParaRPr>
          </a:p>
          <a:p>
            <a:pPr algn="just" eaLnBrk="1" hangingPunct="1">
              <a:lnSpc>
                <a:spcPct val="80000"/>
              </a:lnSpc>
            </a:pPr>
            <a:r>
              <a:rPr lang="uk-UA" sz="1400" b="1" i="1" smtClean="0">
                <a:solidFill>
                  <a:srgbClr val="C00000"/>
                </a:solidFill>
                <a:latin typeface="Times New Roman" pitchFamily="18" charset="0"/>
              </a:rPr>
              <a:t>5 Проблема відсутності монополів Дірака</a:t>
            </a:r>
            <a:endParaRPr lang="uk-UA" sz="1400" b="1" smtClean="0">
              <a:solidFill>
                <a:srgbClr val="C00000"/>
              </a:solidFill>
              <a:latin typeface="Times New Roman" pitchFamily="18" charset="0"/>
            </a:endParaRPr>
          </a:p>
          <a:p>
            <a:pPr algn="just" eaLnBrk="1" hangingPunct="1">
              <a:lnSpc>
                <a:spcPct val="80000"/>
              </a:lnSpc>
            </a:pPr>
            <a:r>
              <a:rPr lang="uk-UA" sz="1400" smtClean="0">
                <a:latin typeface="Times New Roman" pitchFamily="18" charset="0"/>
              </a:rPr>
              <a:t>Частинки, що несуть магнітні заряди, весь час з'являються в багатьох новітніх фізичних теоріях, але </a:t>
            </a:r>
            <a:r>
              <a:rPr lang="uk-UA" sz="1400" i="1" smtClean="0">
                <a:latin typeface="Times New Roman" pitchFamily="18" charset="0"/>
              </a:rPr>
              <a:t>експериментально ці частинки не виявлені.</a:t>
            </a:r>
            <a:r>
              <a:rPr lang="uk-UA" sz="1400" smtClean="0">
                <a:latin typeface="Times New Roman" pitchFamily="18" charset="0"/>
              </a:rPr>
              <a:t> Необхідно відповісти на запитання, чому?</a:t>
            </a:r>
            <a:endParaRPr lang="uk-UA" sz="1400" i="1" smtClean="0">
              <a:latin typeface="Times New Roman" pitchFamily="18" charset="0"/>
            </a:endParaRPr>
          </a:p>
          <a:p>
            <a:pPr algn="just" eaLnBrk="1" hangingPunct="1">
              <a:lnSpc>
                <a:spcPct val="80000"/>
              </a:lnSpc>
            </a:pPr>
            <a:r>
              <a:rPr lang="uk-UA" sz="1400" b="1" i="1" smtClean="0">
                <a:solidFill>
                  <a:srgbClr val="C00000"/>
                </a:solidFill>
                <a:latin typeface="Times New Roman" pitchFamily="18" charset="0"/>
              </a:rPr>
              <a:t>6 Проблема баріонної асиметрії Всесвіту</a:t>
            </a:r>
            <a:endParaRPr lang="uk-UA" sz="1400" b="1" smtClean="0">
              <a:solidFill>
                <a:srgbClr val="C00000"/>
              </a:solidFill>
              <a:latin typeface="Times New Roman" pitchFamily="18" charset="0"/>
            </a:endParaRPr>
          </a:p>
          <a:p>
            <a:pPr algn="just" eaLnBrk="1" hangingPunct="1">
              <a:lnSpc>
                <a:spcPct val="80000"/>
              </a:lnSpc>
            </a:pPr>
            <a:r>
              <a:rPr lang="uk-UA" sz="1400" smtClean="0">
                <a:latin typeface="Times New Roman" pitchFamily="18" charset="0"/>
              </a:rPr>
              <a:t>У нашому Всесвіті зовсім відсутня антиречовина. Хоча в результаті Великого Вибуху у однаковій кількості виникали як частинки, так і античастинки. Необхідно пояснити, </a:t>
            </a:r>
            <a:r>
              <a:rPr lang="uk-UA" sz="1400" i="1" smtClean="0">
                <a:latin typeface="Times New Roman" pitchFamily="18" charset="0"/>
              </a:rPr>
              <a:t>куди зникли античастинки</a:t>
            </a:r>
            <a:r>
              <a:rPr lang="uk-UA" sz="1400" smtClean="0">
                <a:latin typeface="Times New Roman" pitchFamily="18" charset="0"/>
              </a:rPr>
              <a:t> у процесі еволюції Всесвіту? </a:t>
            </a:r>
          </a:p>
        </p:txBody>
      </p:sp>
      <p:sp>
        <p:nvSpPr>
          <p:cNvPr id="20484"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a:t>
            </a:r>
            <a:r>
              <a:rPr lang="en-US" sz="800"/>
              <a:t> </a:t>
            </a:r>
            <a:r>
              <a:rPr lang="uk-UA" sz="800"/>
              <a:t> А.С.</a:t>
            </a:r>
            <a:endParaRPr lang="ru-RU" sz="800"/>
          </a:p>
        </p:txBody>
      </p:sp>
      <p:sp>
        <p:nvSpPr>
          <p:cNvPr id="20485" name="Номер слайда 4"/>
          <p:cNvSpPr>
            <a:spLocks noGrp="1"/>
          </p:cNvSpPr>
          <p:nvPr>
            <p:ph type="sldNum" sz="quarter" idx="12"/>
          </p:nvPr>
        </p:nvSpPr>
        <p:spPr>
          <a:xfrm>
            <a:off x="7451725" y="6245225"/>
            <a:ext cx="1235075" cy="2889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2A1528-12FB-461B-A055-90CDC2B4B5ED}" type="slidenum">
              <a:rPr lang="ru-RU" smtClean="0"/>
              <a:pPr eaLnBrk="1" hangingPunct="1"/>
              <a:t>75</a:t>
            </a:fld>
            <a:endParaRPr lang="ru-RU" smtClean="0"/>
          </a:p>
        </p:txBody>
      </p:sp>
    </p:spTree>
    <p:extLst>
      <p:ext uri="{BB962C8B-B14F-4D97-AF65-F5344CB8AC3E}">
        <p14:creationId xmlns:p14="http://schemas.microsoft.com/office/powerpoint/2010/main" xmlns="" val="226310036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eaLnBrk="1" hangingPunct="1"/>
            <a:r>
              <a:rPr lang="ru-RU" sz="4000" b="1" i="1" dirty="0" smtClean="0">
                <a:latin typeface="Arial" pitchFamily="34" charset="0"/>
                <a:cs typeface="Arial" pitchFamily="34" charset="0"/>
              </a:rPr>
              <a:t>СЦЕНАРІЙ ІНФЛЯЦІЙНОГО РОЗШИРЕННЯ</a:t>
            </a:r>
          </a:p>
        </p:txBody>
      </p:sp>
      <p:sp>
        <p:nvSpPr>
          <p:cNvPr id="21507" name="Rectangle 3"/>
          <p:cNvSpPr>
            <a:spLocks noGrp="1" noChangeArrowheads="1"/>
          </p:cNvSpPr>
          <p:nvPr>
            <p:ph type="body" idx="1"/>
          </p:nvPr>
        </p:nvSpPr>
        <p:spPr>
          <a:xfrm>
            <a:off x="296863" y="1719263"/>
            <a:ext cx="8389937" cy="4525962"/>
          </a:xfrm>
        </p:spPr>
        <p:txBody>
          <a:bodyPr/>
          <a:lstStyle/>
          <a:p>
            <a:pPr algn="just" eaLnBrk="1" hangingPunct="1">
              <a:lnSpc>
                <a:spcPct val="80000"/>
              </a:lnSpc>
            </a:pPr>
            <a:r>
              <a:rPr lang="uk-UA" sz="1800" smtClean="0">
                <a:latin typeface="Times New Roman" pitchFamily="18" charset="0"/>
              </a:rPr>
              <a:t>Необхідність вирішення зазначених і багатьох інших проблем (більше десяти), які не вирішені у рамках Стандартної космологічної моделі, привела до розроблення принципово нової </a:t>
            </a:r>
            <a:r>
              <a:rPr lang="uk-UA" sz="1800" b="1" i="1" smtClean="0">
                <a:solidFill>
                  <a:srgbClr val="C00000"/>
                </a:solidFill>
                <a:latin typeface="Times New Roman" pitchFamily="18" charset="0"/>
              </a:rPr>
              <a:t>моделі Всесвіту, що розширюється інфляційно</a:t>
            </a:r>
            <a:r>
              <a:rPr lang="uk-UA" sz="1800" b="1" smtClean="0">
                <a:solidFill>
                  <a:srgbClr val="C00000"/>
                </a:solidFill>
                <a:latin typeface="Times New Roman" pitchFamily="18" charset="0"/>
              </a:rPr>
              <a:t>. </a:t>
            </a:r>
          </a:p>
          <a:p>
            <a:pPr algn="just" eaLnBrk="1" hangingPunct="1">
              <a:lnSpc>
                <a:spcPct val="80000"/>
              </a:lnSpc>
            </a:pPr>
            <a:r>
              <a:rPr lang="uk-UA" sz="1800" smtClean="0">
                <a:latin typeface="Times New Roman" pitchFamily="18" charset="0"/>
              </a:rPr>
              <a:t>Згідно з новою моделлю розширення Всесвіту </a:t>
            </a:r>
            <a:r>
              <a:rPr lang="uk-UA" sz="1800" i="1" smtClean="0">
                <a:latin typeface="Times New Roman" pitchFamily="18" charset="0"/>
              </a:rPr>
              <a:t>відбувається у дві стадії</a:t>
            </a:r>
            <a:r>
              <a:rPr lang="uk-UA" sz="1800" smtClean="0">
                <a:latin typeface="Times New Roman" pitchFamily="18" charset="0"/>
              </a:rPr>
              <a:t>. </a:t>
            </a:r>
          </a:p>
          <a:p>
            <a:pPr algn="just" eaLnBrk="1" hangingPunct="1">
              <a:lnSpc>
                <a:spcPct val="80000"/>
              </a:lnSpc>
            </a:pPr>
            <a:r>
              <a:rPr lang="uk-UA" sz="1800" smtClean="0">
                <a:latin typeface="Times New Roman" pitchFamily="18" charset="0"/>
              </a:rPr>
              <a:t>На ранній стадії він роздувався так, що </a:t>
            </a:r>
            <a:r>
              <a:rPr lang="uk-UA" sz="1800" b="1" i="1" smtClean="0">
                <a:latin typeface="Times New Roman" pitchFamily="18" charset="0"/>
              </a:rPr>
              <a:t>масштабний фактор зростав із часом за експоненціальним законом</a:t>
            </a:r>
            <a:r>
              <a:rPr lang="uk-UA" sz="1800" smtClean="0">
                <a:latin typeface="Times New Roman" pitchFamily="18" charset="0"/>
              </a:rPr>
              <a:t>  Причиною розширення Всесвіту на цьому етапі є </a:t>
            </a:r>
            <a:r>
              <a:rPr lang="uk-UA" sz="1800" i="1" smtClean="0">
                <a:latin typeface="Times New Roman" pitchFamily="18" charset="0"/>
              </a:rPr>
              <a:t>негативний тиск фізичного вакууму</a:t>
            </a:r>
            <a:r>
              <a:rPr lang="uk-UA" sz="1800" smtClean="0">
                <a:latin typeface="Times New Roman" pitchFamily="18" charset="0"/>
              </a:rPr>
              <a:t>. Внаслідок дії сили відштовхування за проміжок  часу  від 10</a:t>
            </a:r>
            <a:r>
              <a:rPr lang="uk-UA" sz="1800" baseline="30000" smtClean="0">
                <a:latin typeface="Times New Roman" pitchFamily="18" charset="0"/>
              </a:rPr>
              <a:t>-43</a:t>
            </a:r>
            <a:r>
              <a:rPr lang="uk-UA" sz="1800" smtClean="0">
                <a:latin typeface="Times New Roman" pitchFamily="18" charset="0"/>
              </a:rPr>
              <a:t> с до 10</a:t>
            </a:r>
            <a:r>
              <a:rPr lang="uk-UA" sz="1800" baseline="30000" smtClean="0">
                <a:latin typeface="Times New Roman" pitchFamily="18" charset="0"/>
              </a:rPr>
              <a:t>-35</a:t>
            </a:r>
            <a:r>
              <a:rPr lang="uk-UA" sz="1800" smtClean="0">
                <a:latin typeface="Times New Roman" pitchFamily="18" charset="0"/>
              </a:rPr>
              <a:t> с масштаби Всесвіту зросли в 10</a:t>
            </a:r>
            <a:r>
              <a:rPr lang="uk-UA" sz="1800" baseline="30000" smtClean="0">
                <a:latin typeface="Times New Roman" pitchFamily="18" charset="0"/>
              </a:rPr>
              <a:t>100000000 </a:t>
            </a:r>
            <a:r>
              <a:rPr lang="uk-UA" sz="1800" smtClean="0">
                <a:latin typeface="Times New Roman" pitchFamily="18" charset="0"/>
              </a:rPr>
              <a:t>разів.</a:t>
            </a:r>
          </a:p>
          <a:p>
            <a:pPr algn="just" eaLnBrk="1" hangingPunct="1">
              <a:lnSpc>
                <a:spcPct val="80000"/>
              </a:lnSpc>
            </a:pPr>
            <a:r>
              <a:rPr lang="uk-UA" sz="1800" smtClean="0">
                <a:latin typeface="Times New Roman" pitchFamily="18" charset="0"/>
              </a:rPr>
              <a:t> На другому етапі розширення Всесвіту відбувалося у відповідності </a:t>
            </a:r>
            <a:r>
              <a:rPr lang="uk-UA" sz="1800" i="1" smtClean="0">
                <a:latin typeface="Times New Roman" pitchFamily="18" charset="0"/>
              </a:rPr>
              <a:t>до Стандартної космологічної моделі за степеневим законом.</a:t>
            </a:r>
            <a:r>
              <a:rPr lang="uk-UA" sz="1800" smtClean="0">
                <a:latin typeface="Times New Roman" pitchFamily="18" charset="0"/>
              </a:rPr>
              <a:t> </a:t>
            </a:r>
          </a:p>
          <a:p>
            <a:pPr algn="just" eaLnBrk="1" hangingPunct="1">
              <a:lnSpc>
                <a:spcPct val="80000"/>
              </a:lnSpc>
            </a:pPr>
            <a:r>
              <a:rPr lang="uk-UA" sz="1800" smtClean="0">
                <a:latin typeface="Times New Roman" pitchFamily="18" charset="0"/>
              </a:rPr>
              <a:t>На стадії інфляційного роздування розміри Всесвіту збільшувалися зі швидкістю </a:t>
            </a:r>
            <a:r>
              <a:rPr lang="uk-UA" sz="1800" i="1" smtClean="0">
                <a:latin typeface="Times New Roman" pitchFamily="18" charset="0"/>
                <a:sym typeface="Symbol" pitchFamily="18" charset="2"/>
              </a:rPr>
              <a:t></a:t>
            </a:r>
            <a:r>
              <a:rPr lang="uk-UA" sz="1800" smtClean="0">
                <a:latin typeface="Times New Roman" pitchFamily="18" charset="0"/>
              </a:rPr>
              <a:t>~10</a:t>
            </a:r>
            <a:r>
              <a:rPr lang="uk-UA" sz="1800" baseline="30000" smtClean="0">
                <a:latin typeface="Times New Roman" pitchFamily="18" charset="0"/>
              </a:rPr>
              <a:t>10</a:t>
            </a:r>
            <a:r>
              <a:rPr lang="uk-UA" sz="1800" smtClean="0">
                <a:latin typeface="Times New Roman" pitchFamily="18" charset="0"/>
              </a:rPr>
              <a:t> см/с, яка </a:t>
            </a:r>
            <a:r>
              <a:rPr lang="uk-UA" sz="1800" b="1" i="1" smtClean="0">
                <a:latin typeface="Times New Roman" pitchFamily="18" charset="0"/>
              </a:rPr>
              <a:t>на багато порядків перевищувала швидкість світла. </a:t>
            </a:r>
            <a:r>
              <a:rPr lang="uk-UA" sz="1800" smtClean="0">
                <a:latin typeface="Times New Roman" pitchFamily="18" charset="0"/>
              </a:rPr>
              <a:t>Але це не суперечить висновкам ЗТВ, оскільки </a:t>
            </a:r>
            <a:r>
              <a:rPr lang="uk-UA" sz="1800" i="1" smtClean="0">
                <a:latin typeface="Times New Roman" pitchFamily="18" charset="0"/>
              </a:rPr>
              <a:t>швидкість збільшення розміру простору</a:t>
            </a:r>
            <a:r>
              <a:rPr lang="en-US" sz="1800" i="1" smtClean="0">
                <a:latin typeface="Times New Roman" pitchFamily="18" charset="0"/>
              </a:rPr>
              <a:t>-</a:t>
            </a:r>
            <a:r>
              <a:rPr lang="uk-UA" sz="1800" i="1" smtClean="0">
                <a:latin typeface="Times New Roman" pitchFamily="18" charset="0"/>
              </a:rPr>
              <a:t>часу, на відміну від швидкості передачі сигналу, може бути довільною. </a:t>
            </a:r>
            <a:r>
              <a:rPr lang="uk-UA" sz="1800" smtClean="0">
                <a:latin typeface="Times New Roman" pitchFamily="18" charset="0"/>
              </a:rPr>
              <a:t>В результаті інфляції розміри Всесвіту збільшилися неймовірно, у 10</a:t>
            </a:r>
            <a:r>
              <a:rPr lang="uk-UA" sz="1800" baseline="30000" smtClean="0">
                <a:latin typeface="Times New Roman" pitchFamily="18" charset="0"/>
              </a:rPr>
              <a:t>100000000  </a:t>
            </a:r>
            <a:r>
              <a:rPr lang="uk-UA" sz="1800" smtClean="0">
                <a:latin typeface="Times New Roman" pitchFamily="18" charset="0"/>
              </a:rPr>
              <a:t>разів.</a:t>
            </a:r>
            <a:endParaRPr lang="ru-RU" sz="1800" smtClean="0">
              <a:latin typeface="Times New Roman" pitchFamily="18" charset="0"/>
            </a:endParaRPr>
          </a:p>
          <a:p>
            <a:pPr eaLnBrk="1" hangingPunct="1">
              <a:lnSpc>
                <a:spcPct val="80000"/>
              </a:lnSpc>
            </a:pPr>
            <a:endParaRPr lang="ru-RU" sz="2000" smtClean="0">
              <a:latin typeface="Times New Roman" pitchFamily="18" charset="0"/>
            </a:endParaRPr>
          </a:p>
        </p:txBody>
      </p:sp>
      <p:sp>
        <p:nvSpPr>
          <p:cNvPr id="2150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21509" name="Номер слайда 4"/>
          <p:cNvSpPr>
            <a:spLocks noGrp="1"/>
          </p:cNvSpPr>
          <p:nvPr>
            <p:ph type="sldNum" sz="quarter" idx="12"/>
          </p:nvPr>
        </p:nvSpPr>
        <p:spPr>
          <a:xfrm>
            <a:off x="8307388" y="6245225"/>
            <a:ext cx="450850" cy="3333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CC6BF2F-715B-4880-8299-60958B4130BA}" type="slidenum">
              <a:rPr lang="ru-RU" smtClean="0"/>
              <a:pPr eaLnBrk="1" hangingPunct="1"/>
              <a:t>76</a:t>
            </a:fld>
            <a:endParaRPr lang="ru-RU" smtClean="0"/>
          </a:p>
        </p:txBody>
      </p:sp>
    </p:spTree>
    <p:extLst>
      <p:ext uri="{BB962C8B-B14F-4D97-AF65-F5344CB8AC3E}">
        <p14:creationId xmlns:p14="http://schemas.microsoft.com/office/powerpoint/2010/main" xmlns="" val="427827671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a:xfrm>
            <a:off x="522288" y="0"/>
            <a:ext cx="8229600" cy="1143000"/>
          </a:xfrm>
        </p:spPr>
        <p:txBody>
          <a:bodyPr>
            <a:normAutofit/>
          </a:bodyPr>
          <a:lstStyle/>
          <a:p>
            <a:r>
              <a:rPr lang="uk-UA" sz="4000" b="1" i="1" dirty="0" smtClean="0">
                <a:latin typeface="Arial" pitchFamily="34" charset="0"/>
                <a:cs typeface="Arial" pitchFamily="34" charset="0"/>
              </a:rPr>
              <a:t>ЧОМУ ВСЕСВІТ ЕВКЛІДІВ</a:t>
            </a:r>
          </a:p>
        </p:txBody>
      </p:sp>
      <p:pic>
        <p:nvPicPr>
          <p:cNvPr id="2355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550" y="1133475"/>
            <a:ext cx="6931025" cy="5197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6" name="Номер слайда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F81F12C-D147-4016-AC3A-794E054A0CD5}" type="slidenum">
              <a:rPr lang="ru-RU" smtClean="0"/>
              <a:pPr eaLnBrk="1" hangingPunct="1"/>
              <a:t>77</a:t>
            </a:fld>
            <a:endParaRPr lang="ru-RU" smtClean="0"/>
          </a:p>
        </p:txBody>
      </p:sp>
      <p:sp>
        <p:nvSpPr>
          <p:cNvPr id="23557"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39856636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76250" y="0"/>
            <a:ext cx="8229600" cy="1143000"/>
          </a:xfrm>
        </p:spPr>
        <p:txBody>
          <a:bodyPr/>
          <a:lstStyle/>
          <a:p>
            <a:pPr eaLnBrk="1" hangingPunct="1"/>
            <a:r>
              <a:rPr lang="uk-UA" sz="4000" b="1" i="1" dirty="0" smtClean="0">
                <a:latin typeface="Arial" pitchFamily="34" charset="0"/>
                <a:cs typeface="Arial" pitchFamily="34" charset="0"/>
              </a:rPr>
              <a:t>ВСЕСВІТ</a:t>
            </a:r>
            <a:r>
              <a:rPr lang="en-US" sz="4000" b="1" i="1" dirty="0" smtClean="0">
                <a:latin typeface="Arial" pitchFamily="34" charset="0"/>
                <a:cs typeface="Arial" pitchFamily="34" charset="0"/>
              </a:rPr>
              <a:t>- </a:t>
            </a:r>
            <a:r>
              <a:rPr lang="uk-UA" sz="4000" b="1" i="1" dirty="0" smtClean="0">
                <a:latin typeface="Arial" pitchFamily="34" charset="0"/>
                <a:cs typeface="Arial" pitchFamily="34" charset="0"/>
              </a:rPr>
              <a:t>МІКРОЧАСТИНКА</a:t>
            </a:r>
            <a:endParaRPr lang="ru-RU" sz="4000" i="1" dirty="0" smtClean="0">
              <a:latin typeface="Arial" pitchFamily="34" charset="0"/>
              <a:cs typeface="Arial" pitchFamily="34" charset="0"/>
            </a:endParaRPr>
          </a:p>
        </p:txBody>
      </p:sp>
      <p:sp>
        <p:nvSpPr>
          <p:cNvPr id="22531" name="Rectangle 3"/>
          <p:cNvSpPr>
            <a:spLocks noGrp="1" noChangeArrowheads="1"/>
          </p:cNvSpPr>
          <p:nvPr>
            <p:ph type="body" idx="1"/>
          </p:nvPr>
        </p:nvSpPr>
        <p:spPr>
          <a:xfrm>
            <a:off x="3986213" y="1133475"/>
            <a:ext cx="4700587" cy="5454650"/>
          </a:xfrm>
        </p:spPr>
        <p:txBody>
          <a:bodyPr/>
          <a:lstStyle/>
          <a:p>
            <a:pPr algn="just" eaLnBrk="1" hangingPunct="1">
              <a:lnSpc>
                <a:spcPct val="80000"/>
              </a:lnSpc>
            </a:pPr>
            <a:r>
              <a:rPr lang="uk-UA" sz="1800" smtClean="0">
                <a:latin typeface="Times New Roman" pitchFamily="18" charset="0"/>
              </a:rPr>
              <a:t>З факту розширення Всесвіту випливає, що </a:t>
            </a:r>
            <a:r>
              <a:rPr lang="uk-UA" sz="1800" b="1" i="1" smtClean="0">
                <a:latin typeface="Times New Roman" pitchFamily="18" charset="0"/>
              </a:rPr>
              <a:t>у минулому він мав мікроскопічні розміри. </a:t>
            </a:r>
            <a:r>
              <a:rPr lang="uk-UA" sz="1800" smtClean="0">
                <a:latin typeface="Times New Roman" pitchFamily="18" charset="0"/>
              </a:rPr>
              <a:t>Але добре відомо, що </a:t>
            </a:r>
            <a:r>
              <a:rPr lang="uk-UA" sz="1800" i="1" smtClean="0">
                <a:latin typeface="Times New Roman" pitchFamily="18" charset="0"/>
              </a:rPr>
              <a:t>у мікросвіті діють закони квантової теорії.</a:t>
            </a:r>
            <a:r>
              <a:rPr lang="uk-UA" sz="1800" smtClean="0">
                <a:latin typeface="Times New Roman" pitchFamily="18" charset="0"/>
              </a:rPr>
              <a:t> Відповідно у міру повернення до моменту Великого Вибуху розширення Всесвіту спочатку можна описувати у рамках класичних теорій, потім необхідно за допомогою квантової теорії поля розглядати народження суб’ядерних частинок (і інші квантово-польові ефекти) у викривленому просторі - часі. Нарешті, у випадку, коли час життя Всесвіту стає меншим від 10</a:t>
            </a:r>
            <a:r>
              <a:rPr lang="uk-UA" sz="1800" baseline="30000" smtClean="0">
                <a:latin typeface="Times New Roman" pitchFamily="18" charset="0"/>
              </a:rPr>
              <a:t>-35</a:t>
            </a:r>
            <a:r>
              <a:rPr lang="uk-UA" sz="1800" smtClean="0">
                <a:latin typeface="Times New Roman" pitchFamily="18" charset="0"/>
              </a:rPr>
              <a:t> с, слід квантувати геометрію простору-часу. Така операція одержала назву </a:t>
            </a:r>
            <a:r>
              <a:rPr lang="uk-UA" sz="1800" b="1" i="1" smtClean="0">
                <a:solidFill>
                  <a:srgbClr val="C00000"/>
                </a:solidFill>
                <a:latin typeface="Times New Roman" pitchFamily="18" charset="0"/>
              </a:rPr>
              <a:t>квантової геометродинаміки</a:t>
            </a:r>
            <a:r>
              <a:rPr lang="uk-UA" sz="1800" smtClean="0">
                <a:solidFill>
                  <a:srgbClr val="C00000"/>
                </a:solidFill>
                <a:latin typeface="Times New Roman" pitchFamily="18" charset="0"/>
              </a:rPr>
              <a:t>.</a:t>
            </a:r>
            <a:r>
              <a:rPr lang="uk-UA" sz="1800" smtClean="0">
                <a:latin typeface="Times New Roman" pitchFamily="18" charset="0"/>
              </a:rPr>
              <a:t> Її основним рівнянням є рівняння </a:t>
            </a:r>
            <a:r>
              <a:rPr lang="uk-UA" sz="1800" b="1" i="1" smtClean="0">
                <a:solidFill>
                  <a:srgbClr val="C00000"/>
                </a:solidFill>
                <a:latin typeface="Times New Roman" pitchFamily="18" charset="0"/>
              </a:rPr>
              <a:t>Уїлера - де Вітта</a:t>
            </a:r>
            <a:r>
              <a:rPr lang="uk-UA" sz="1800" smtClean="0">
                <a:latin typeface="Times New Roman" pitchFamily="18" charset="0"/>
              </a:rPr>
              <a:t>. Відповідно нова космологія одержала назву </a:t>
            </a:r>
            <a:r>
              <a:rPr lang="uk-UA" sz="1800" b="1" i="1" smtClean="0">
                <a:latin typeface="Times New Roman" pitchFamily="18" charset="0"/>
              </a:rPr>
              <a:t>квантової космології</a:t>
            </a:r>
            <a:r>
              <a:rPr lang="uk-UA" sz="1800" b="1" smtClean="0">
                <a:latin typeface="Times New Roman" pitchFamily="18" charset="0"/>
              </a:rPr>
              <a:t>. </a:t>
            </a:r>
          </a:p>
          <a:p>
            <a:pPr algn="just" eaLnBrk="1" hangingPunct="1">
              <a:lnSpc>
                <a:spcPct val="80000"/>
              </a:lnSpc>
              <a:buFontTx/>
              <a:buNone/>
            </a:pPr>
            <a:r>
              <a:rPr lang="uk-UA" sz="1800" smtClean="0">
                <a:latin typeface="Times New Roman" pitchFamily="18" charset="0"/>
              </a:rPr>
              <a:t>	У простих випадках </a:t>
            </a:r>
            <a:r>
              <a:rPr lang="uk-UA" sz="1800" b="1" i="1" smtClean="0">
                <a:solidFill>
                  <a:srgbClr val="C00000"/>
                </a:solidFill>
                <a:latin typeface="Times New Roman" pitchFamily="18" charset="0"/>
              </a:rPr>
              <a:t>квантова геометродинаміка формально зводиться до квантової механіки.</a:t>
            </a:r>
          </a:p>
          <a:p>
            <a:pPr algn="just" eaLnBrk="1" hangingPunct="1">
              <a:lnSpc>
                <a:spcPct val="80000"/>
              </a:lnSpc>
            </a:pPr>
            <a:endParaRPr lang="ru-RU" sz="1600" b="1" smtClean="0">
              <a:solidFill>
                <a:srgbClr val="FF3300"/>
              </a:solidFill>
              <a:latin typeface="Times New Roman" pitchFamily="18" charset="0"/>
            </a:endParaRPr>
          </a:p>
        </p:txBody>
      </p:sp>
      <p:pic>
        <p:nvPicPr>
          <p:cNvPr id="22532" name="Picture 4" descr="linde_presentation_1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6738" y="1223963"/>
            <a:ext cx="3487737" cy="2655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3" name="Rectangle 5"/>
          <p:cNvSpPr>
            <a:spLocks noChangeArrowheads="1"/>
          </p:cNvSpPr>
          <p:nvPr/>
        </p:nvSpPr>
        <p:spPr bwMode="auto">
          <a:xfrm>
            <a:off x="431800" y="4238625"/>
            <a:ext cx="3825875" cy="2078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uk-UA" sz="1600">
                <a:latin typeface="Times New Roman" pitchFamily="18" charset="0"/>
              </a:rPr>
              <a:t>Розв'язавши відповідне рівняння, можна одержати </a:t>
            </a:r>
            <a:r>
              <a:rPr lang="uk-UA" sz="1600" i="1">
                <a:latin typeface="Times New Roman" pitchFamily="18" charset="0"/>
              </a:rPr>
              <a:t>хвильову функцію Всесвіту</a:t>
            </a:r>
            <a:r>
              <a:rPr lang="uk-UA" sz="1600">
                <a:latin typeface="Times New Roman" pitchFamily="18" charset="0"/>
              </a:rPr>
              <a:t>. З</a:t>
            </a:r>
            <a:r>
              <a:rPr lang="uk-UA" sz="1600" i="1">
                <a:latin typeface="Times New Roman" pitchFamily="18" charset="0"/>
              </a:rPr>
              <a:t> вигляду якої можна знайти, яку залежність від часу матиме масштабний фактор в класичній області розширення Всесвіту.</a:t>
            </a:r>
            <a:r>
              <a:rPr lang="uk-UA" sz="1600">
                <a:latin typeface="Times New Roman" pitchFamily="18" charset="0"/>
              </a:rPr>
              <a:t> </a:t>
            </a:r>
            <a:r>
              <a:rPr lang="uk-UA" sz="1600" b="1" i="1">
                <a:solidFill>
                  <a:srgbClr val="C00000"/>
                </a:solidFill>
                <a:latin typeface="Times New Roman" pitchFamily="18" charset="0"/>
              </a:rPr>
              <a:t>Класичний світ у квантовій космології виявляється запрограмованим на квантовому рівні.</a:t>
            </a:r>
            <a:r>
              <a:rPr lang="uk-UA" b="1">
                <a:solidFill>
                  <a:srgbClr val="C00000"/>
                </a:solidFill>
              </a:rPr>
              <a:t> </a:t>
            </a:r>
          </a:p>
        </p:txBody>
      </p:sp>
      <p:sp>
        <p:nvSpPr>
          <p:cNvPr id="22534" name="Rectangle 6"/>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22535" name="Номер слайда 6"/>
          <p:cNvSpPr>
            <a:spLocks noGrp="1"/>
          </p:cNvSpPr>
          <p:nvPr>
            <p:ph type="sldNum" sz="quarter" idx="12"/>
          </p:nvPr>
        </p:nvSpPr>
        <p:spPr>
          <a:xfrm>
            <a:off x="6597650" y="6245225"/>
            <a:ext cx="2089150" cy="3333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4003E6-3214-43D4-808F-42F4D39C8640}" type="slidenum">
              <a:rPr lang="ru-RU" smtClean="0"/>
              <a:pPr eaLnBrk="1" hangingPunct="1"/>
              <a:t>78</a:t>
            </a:fld>
            <a:endParaRPr lang="ru-RU" smtClean="0"/>
          </a:p>
        </p:txBody>
      </p:sp>
    </p:spTree>
    <p:extLst>
      <p:ext uri="{BB962C8B-B14F-4D97-AF65-F5344CB8AC3E}">
        <p14:creationId xmlns:p14="http://schemas.microsoft.com/office/powerpoint/2010/main" xmlns="" val="5012448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eaLnBrk="1" hangingPunct="1"/>
            <a:r>
              <a:rPr lang="uk-UA" sz="4000" b="1" i="1" dirty="0" smtClean="0">
                <a:latin typeface="Arial" pitchFamily="34" charset="0"/>
                <a:cs typeface="Arial" pitchFamily="34" charset="0"/>
              </a:rPr>
              <a:t>КВАНТОВЕ НАРОДЖЕННЯ ВСЕСВІТУ З ВАКУУМУ</a:t>
            </a:r>
            <a:endParaRPr lang="ru-RU" sz="4000" b="1" i="1" dirty="0" smtClean="0">
              <a:latin typeface="Arial" pitchFamily="34" charset="0"/>
              <a:cs typeface="Arial" pitchFamily="34" charset="0"/>
            </a:endParaRPr>
          </a:p>
        </p:txBody>
      </p:sp>
      <p:sp>
        <p:nvSpPr>
          <p:cNvPr id="25603" name="Rectangle 3"/>
          <p:cNvSpPr>
            <a:spLocks noGrp="1" noChangeArrowheads="1"/>
          </p:cNvSpPr>
          <p:nvPr>
            <p:ph type="body" idx="1"/>
          </p:nvPr>
        </p:nvSpPr>
        <p:spPr>
          <a:xfrm>
            <a:off x="296863" y="1600200"/>
            <a:ext cx="8389937" cy="4525963"/>
          </a:xfrm>
        </p:spPr>
        <p:txBody>
          <a:bodyPr/>
          <a:lstStyle/>
          <a:p>
            <a:pPr algn="just" eaLnBrk="1" hangingPunct="1"/>
            <a:r>
              <a:rPr lang="uk-UA" sz="2000" dirty="0" smtClean="0">
                <a:latin typeface="Times New Roman" pitchFamily="18" charset="0"/>
              </a:rPr>
              <a:t>Згідно з ідеями П.І. Фоміна і Є. </a:t>
            </a:r>
            <a:r>
              <a:rPr lang="uk-UA" sz="2000" dirty="0" err="1" smtClean="0">
                <a:latin typeface="Times New Roman" pitchFamily="18" charset="0"/>
              </a:rPr>
              <a:t>Тріона</a:t>
            </a:r>
            <a:r>
              <a:rPr lang="uk-UA" sz="2000" dirty="0" smtClean="0">
                <a:latin typeface="Times New Roman" pitchFamily="18" charset="0"/>
              </a:rPr>
              <a:t> </a:t>
            </a:r>
            <a:r>
              <a:rPr lang="uk-UA" sz="2000" b="1" i="1" dirty="0" smtClean="0">
                <a:solidFill>
                  <a:srgbClr val="C00000"/>
                </a:solidFill>
                <a:latin typeface="Times New Roman" pitchFamily="18" charset="0"/>
              </a:rPr>
              <a:t>Всесвіт виник з вакуумної флуктуації структури простору-часу (метрики)</a:t>
            </a:r>
            <a:r>
              <a:rPr lang="uk-UA" sz="2000" dirty="0" smtClean="0">
                <a:solidFill>
                  <a:srgbClr val="C00000"/>
                </a:solidFill>
                <a:latin typeface="Times New Roman" pitchFamily="18" charset="0"/>
              </a:rPr>
              <a:t> </a:t>
            </a:r>
            <a:r>
              <a:rPr lang="uk-UA" sz="2000" dirty="0" smtClean="0">
                <a:latin typeface="Times New Roman" pitchFamily="18" charset="0"/>
              </a:rPr>
              <a:t>з початковою густиною матерії </a:t>
            </a:r>
            <a:r>
              <a:rPr lang="uk-UA" sz="2000" i="1" dirty="0" smtClean="0">
                <a:latin typeface="Times New Roman" pitchFamily="18" charset="0"/>
                <a:sym typeface="Symbol" pitchFamily="18" charset="2"/>
              </a:rPr>
              <a:t></a:t>
            </a:r>
            <a:r>
              <a:rPr lang="uk-UA" sz="2000" dirty="0" smtClean="0">
                <a:latin typeface="Times New Roman" pitchFamily="18" charset="0"/>
              </a:rPr>
              <a:t> = 10</a:t>
            </a:r>
            <a:r>
              <a:rPr lang="uk-UA" sz="2000" baseline="30000" dirty="0" smtClean="0">
                <a:latin typeface="Times New Roman" pitchFamily="18" charset="0"/>
              </a:rPr>
              <a:t>94</a:t>
            </a:r>
            <a:r>
              <a:rPr lang="uk-UA" sz="2000" dirty="0" smtClean="0">
                <a:latin typeface="Times New Roman" pitchFamily="18" charset="0"/>
              </a:rPr>
              <a:t> г/см</a:t>
            </a:r>
            <a:r>
              <a:rPr lang="uk-UA" sz="2000" baseline="30000" dirty="0" smtClean="0">
                <a:latin typeface="Times New Roman" pitchFamily="18" charset="0"/>
              </a:rPr>
              <a:t>3</a:t>
            </a:r>
            <a:r>
              <a:rPr lang="uk-UA" sz="2000" dirty="0" smtClean="0">
                <a:latin typeface="Times New Roman" pitchFamily="18" charset="0"/>
              </a:rPr>
              <a:t>  і на початковій стадії був подібний до елементарної частинки. Розмір раннього Всесвіту дорівнював 10</a:t>
            </a:r>
            <a:r>
              <a:rPr lang="uk-UA" sz="2000" baseline="30000" dirty="0" smtClean="0">
                <a:latin typeface="Times New Roman" pitchFamily="18" charset="0"/>
              </a:rPr>
              <a:t>-35</a:t>
            </a:r>
            <a:r>
              <a:rPr lang="uk-UA" sz="2000" dirty="0" smtClean="0">
                <a:latin typeface="Times New Roman" pitchFamily="18" charset="0"/>
              </a:rPr>
              <a:t> см, що менше ніж </a:t>
            </a:r>
            <a:r>
              <a:rPr lang="uk-UA" sz="2000" dirty="0" err="1" smtClean="0">
                <a:latin typeface="Times New Roman" pitchFamily="18" charset="0"/>
              </a:rPr>
              <a:t>планківська</a:t>
            </a:r>
            <a:r>
              <a:rPr lang="uk-UA" sz="2000" dirty="0" smtClean="0">
                <a:latin typeface="Times New Roman" pitchFamily="18" charset="0"/>
              </a:rPr>
              <a:t> довжина</a:t>
            </a:r>
            <a:r>
              <a:rPr lang="uk-UA" sz="2000" i="1" dirty="0" smtClean="0">
                <a:latin typeface="Times New Roman" pitchFamily="18" charset="0"/>
              </a:rPr>
              <a:t>.</a:t>
            </a:r>
          </a:p>
          <a:p>
            <a:pPr algn="just" eaLnBrk="1" hangingPunct="1"/>
            <a:r>
              <a:rPr lang="uk-UA" sz="2000" dirty="0" smtClean="0">
                <a:latin typeface="Times New Roman" pitchFamily="18" charset="0"/>
              </a:rPr>
              <a:t>Народження Всесвіту в квантовій космології в найпростішому випадку моделюється проходженням </a:t>
            </a:r>
            <a:r>
              <a:rPr lang="uk-UA" sz="2000" b="1" i="1" dirty="0" err="1" smtClean="0">
                <a:solidFill>
                  <a:srgbClr val="C00000"/>
                </a:solidFill>
                <a:latin typeface="Times New Roman" pitchFamily="18" charset="0"/>
              </a:rPr>
              <a:t>планкеона</a:t>
            </a:r>
            <a:r>
              <a:rPr lang="uk-UA" sz="2000" dirty="0" smtClean="0">
                <a:solidFill>
                  <a:srgbClr val="C00000"/>
                </a:solidFill>
                <a:latin typeface="Times New Roman" pitchFamily="18" charset="0"/>
              </a:rPr>
              <a:t> </a:t>
            </a:r>
            <a:r>
              <a:rPr lang="uk-UA" sz="2000" dirty="0" smtClean="0">
                <a:latin typeface="Times New Roman" pitchFamily="18" charset="0"/>
              </a:rPr>
              <a:t>(суб’ядерна частинка з масою 10</a:t>
            </a:r>
            <a:r>
              <a:rPr lang="uk-UA" sz="2000" baseline="30000" dirty="0" smtClean="0">
                <a:latin typeface="Times New Roman" pitchFamily="18" charset="0"/>
              </a:rPr>
              <a:t>-5</a:t>
            </a:r>
            <a:r>
              <a:rPr lang="uk-UA" sz="2000" dirty="0" smtClean="0">
                <a:latin typeface="Times New Roman" pitchFamily="18" charset="0"/>
              </a:rPr>
              <a:t> г, яка необхідна для об'єднання чотирьох видів взаємодії) через потенціальний бар'єр за рахунок тунельного  ефекту,  аналогічно   до   того   як   випромінюється   </a:t>
            </a:r>
            <a:r>
              <a:rPr lang="uk-UA" sz="2000" dirty="0" smtClean="0">
                <a:latin typeface="Times New Roman" pitchFamily="18" charset="0"/>
                <a:sym typeface="Symbol" pitchFamily="18" charset="2"/>
              </a:rPr>
              <a:t></a:t>
            </a:r>
            <a:r>
              <a:rPr lang="uk-UA" sz="2000" dirty="0" smtClean="0">
                <a:latin typeface="Times New Roman" pitchFamily="18" charset="0"/>
              </a:rPr>
              <a:t>-частинка  атомним  ядром. Вихід </a:t>
            </a:r>
            <a:r>
              <a:rPr lang="uk-UA" sz="2000" dirty="0" err="1" smtClean="0">
                <a:latin typeface="Times New Roman" pitchFamily="18" charset="0"/>
              </a:rPr>
              <a:t>планкеона</a:t>
            </a:r>
            <a:r>
              <a:rPr lang="uk-UA" sz="2000" dirty="0" smtClean="0">
                <a:latin typeface="Times New Roman" pitchFamily="18" charset="0"/>
              </a:rPr>
              <a:t> з-під бар'єра відповідає народженню Всесвіту з вакууму. Розрахунки показують, що ймовірність такого народження дуже мала і не перевищує значення </a:t>
            </a:r>
            <a:r>
              <a:rPr lang="uk-UA" sz="2000" dirty="0" err="1" smtClean="0">
                <a:latin typeface="Times New Roman" pitchFamily="18" charset="0"/>
                <a:sym typeface="Symbol" pitchFamily="18" charset="2"/>
              </a:rPr>
              <a:t></a:t>
            </a:r>
            <a:r>
              <a:rPr lang="uk-UA" sz="2000" dirty="0" err="1" smtClean="0">
                <a:latin typeface="Times New Roman" pitchFamily="18" charset="0"/>
              </a:rPr>
              <a:t>~еxp</a:t>
            </a:r>
            <a:r>
              <a:rPr lang="uk-UA" sz="2000" dirty="0" smtClean="0">
                <a:latin typeface="Times New Roman" pitchFamily="18" charset="0"/>
              </a:rPr>
              <a:t>(-10</a:t>
            </a:r>
            <a:r>
              <a:rPr lang="uk-UA" sz="2000" baseline="30000" dirty="0" smtClean="0">
                <a:latin typeface="Times New Roman" pitchFamily="18" charset="0"/>
              </a:rPr>
              <a:t>9</a:t>
            </a:r>
            <a:r>
              <a:rPr lang="uk-UA" sz="2000" dirty="0" smtClean="0">
                <a:latin typeface="Times New Roman" pitchFamily="18" charset="0"/>
              </a:rPr>
              <a:t>).</a:t>
            </a:r>
          </a:p>
          <a:p>
            <a:pPr algn="just" eaLnBrk="1" hangingPunct="1"/>
            <a:endParaRPr lang="ru-RU" sz="2000" dirty="0" smtClean="0">
              <a:latin typeface="Times New Roman" pitchFamily="18" charset="0"/>
            </a:endParaRPr>
          </a:p>
        </p:txBody>
      </p:sp>
      <p:sp>
        <p:nvSpPr>
          <p:cNvPr id="25604" name="Rectangle 5"/>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25605" name="Номер слайда 4"/>
          <p:cNvSpPr>
            <a:spLocks noGrp="1"/>
          </p:cNvSpPr>
          <p:nvPr>
            <p:ph type="sldNum" sz="quarter" idx="12"/>
          </p:nvPr>
        </p:nvSpPr>
        <p:spPr>
          <a:xfrm>
            <a:off x="6686550" y="6245225"/>
            <a:ext cx="2000250" cy="2889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C841B7-2F48-4FA1-B750-1737A79D8D6C}" type="slidenum">
              <a:rPr lang="ru-RU" smtClean="0"/>
              <a:pPr eaLnBrk="1" hangingPunct="1"/>
              <a:t>79</a:t>
            </a:fld>
            <a:endParaRPr lang="ru-RU" smtClean="0"/>
          </a:p>
        </p:txBody>
      </p:sp>
    </p:spTree>
    <p:extLst>
      <p:ext uri="{BB962C8B-B14F-4D97-AF65-F5344CB8AC3E}">
        <p14:creationId xmlns:p14="http://schemas.microsoft.com/office/powerpoint/2010/main" xmlns="" val="3712266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539750" y="4857750"/>
            <a:ext cx="8099425" cy="1524000"/>
          </a:xfrm>
          <a:prstGeom prst="rect">
            <a:avLst/>
          </a:prstGeom>
          <a:solidFill>
            <a:srgbClr val="FFEAAF">
              <a:alpha val="0"/>
            </a:srgbClr>
          </a:solidFill>
          <a:ln w="9525">
            <a:noFill/>
            <a:miter lim="800000"/>
            <a:headEnd/>
            <a:tailEnd/>
          </a:ln>
        </p:spPr>
        <p:txBody>
          <a:bodyPr lIns="0" tIns="0" rIns="0" bIns="0">
            <a:spAutoFit/>
          </a:bodyPr>
          <a:lstStyle/>
          <a:p>
            <a:pPr algn="just"/>
            <a:r>
              <a:rPr lang="uk-UA" sz="2000" dirty="0">
                <a:latin typeface="Times New Roman" pitchFamily="18" charset="0"/>
                <a:cs typeface="Times New Roman" pitchFamily="18" charset="0"/>
              </a:rPr>
              <a:t>Графічна ілюстрація </a:t>
            </a:r>
            <a:r>
              <a:rPr lang="uk-UA" sz="2000" b="1" i="1" dirty="0">
                <a:latin typeface="Times New Roman" pitchFamily="18" charset="0"/>
                <a:cs typeface="Times New Roman" pitchFamily="18" charset="0"/>
              </a:rPr>
              <a:t>викривлення простору </a:t>
            </a:r>
            <a:r>
              <a:rPr lang="uk-UA" sz="2000" dirty="0">
                <a:latin typeface="Times New Roman" pitchFamily="18" charset="0"/>
                <a:cs typeface="Times New Roman" pitchFamily="18" charset="0"/>
              </a:rPr>
              <a:t>- часу під дією матеріальних тіл одне з основних передбачень загальної теорії відносності. Зліва -  невеличка  воронка, яка утворилася під дією Сонця; в центрі </a:t>
            </a:r>
            <a:r>
              <a:rPr lang="en-US" sz="2000" dirty="0" smtClean="0">
                <a:latin typeface="Times New Roman" pitchFamily="18" charset="0"/>
                <a:cs typeface="Times New Roman" pitchFamily="18" charset="0"/>
              </a:rPr>
              <a:t>-</a:t>
            </a:r>
            <a:r>
              <a:rPr lang="uk-UA" sz="2000" dirty="0" smtClean="0">
                <a:latin typeface="Times New Roman" pitchFamily="18" charset="0"/>
                <a:cs typeface="Times New Roman" pitchFamily="18" charset="0"/>
              </a:rPr>
              <a:t> </a:t>
            </a:r>
            <a:r>
              <a:rPr lang="uk-UA" sz="2000" dirty="0">
                <a:latin typeface="Times New Roman" pitchFamily="18" charset="0"/>
                <a:cs typeface="Times New Roman" pitchFamily="18" charset="0"/>
              </a:rPr>
              <a:t>викривлений простір-час  більш масивної нейтронної зірки; справа - глибока  воронка без дна – чорна дірка</a:t>
            </a:r>
          </a:p>
        </p:txBody>
      </p:sp>
      <p:pic>
        <p:nvPicPr>
          <p:cNvPr id="123907" name="Picture 3" descr="Графическая иллюстрация искривления пространства-времени под воздействием материальных тел"/>
          <p:cNvPicPr>
            <a:picLocks noChangeAspect="1" noChangeArrowheads="1"/>
          </p:cNvPicPr>
          <p:nvPr/>
        </p:nvPicPr>
        <p:blipFill>
          <a:blip r:embed="rId2" r:link="rId3" cstate="print"/>
          <a:srcRect/>
          <a:stretch>
            <a:fillRect/>
          </a:stretch>
        </p:blipFill>
        <p:spPr bwMode="auto">
          <a:xfrm>
            <a:off x="1547813" y="260350"/>
            <a:ext cx="5543550" cy="4414838"/>
          </a:xfrm>
          <a:prstGeom prst="rect">
            <a:avLst/>
          </a:prstGeom>
          <a:noFill/>
          <a:ln w="9525">
            <a:noFill/>
            <a:miter lim="800000"/>
            <a:headEnd/>
            <a:tailEnd/>
          </a:ln>
        </p:spPr>
      </p:pic>
      <p:sp>
        <p:nvSpPr>
          <p:cNvPr id="123908" name="Rectangle 5"/>
          <p:cNvSpPr>
            <a:spLocks noChangeArrowheads="1"/>
          </p:cNvSpPr>
          <p:nvPr/>
        </p:nvSpPr>
        <p:spPr bwMode="auto">
          <a:xfrm>
            <a:off x="7342188" y="657860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Заголовок 1"/>
          <p:cNvSpPr>
            <a:spLocks noGrp="1"/>
          </p:cNvSpPr>
          <p:nvPr>
            <p:ph type="title"/>
          </p:nvPr>
        </p:nvSpPr>
        <p:spPr/>
        <p:txBody>
          <a:bodyPr>
            <a:normAutofit fontScale="90000"/>
          </a:bodyPr>
          <a:lstStyle/>
          <a:p>
            <a:r>
              <a:rPr lang="uk-UA" sz="4000" b="1" i="1" dirty="0" smtClean="0">
                <a:latin typeface="Arial" pitchFamily="34" charset="0"/>
                <a:cs typeface="Arial" pitchFamily="34" charset="0"/>
              </a:rPr>
              <a:t>ФАЗОВІ ПЕРЕХОДИ У ВСЕСВІТІ ЩО РОЗШИРЮЄТЬСЯ</a:t>
            </a:r>
          </a:p>
        </p:txBody>
      </p:sp>
      <p:sp>
        <p:nvSpPr>
          <p:cNvPr id="162819" name="Содержимое 2"/>
          <p:cNvSpPr>
            <a:spLocks noGrp="1"/>
          </p:cNvSpPr>
          <p:nvPr>
            <p:ph idx="1"/>
          </p:nvPr>
        </p:nvSpPr>
        <p:spPr>
          <a:xfrm>
            <a:off x="660400" y="5340350"/>
            <a:ext cx="8026400" cy="1040978"/>
          </a:xfrm>
        </p:spPr>
        <p:txBody>
          <a:bodyPr>
            <a:normAutofit/>
          </a:bodyPr>
          <a:lstStyle/>
          <a:p>
            <a:pPr marL="0" indent="0" algn="just"/>
            <a:r>
              <a:rPr lang="uk-UA" sz="1400" b="1" i="1" dirty="0" smtClean="0">
                <a:solidFill>
                  <a:srgbClr val="C00000"/>
                </a:solidFill>
                <a:latin typeface="Times New Roman" pitchFamily="18" charset="0"/>
                <a:cs typeface="Times New Roman" pitchFamily="18" charset="0"/>
              </a:rPr>
              <a:t>В процесі розширення у Всесвіті проходить ряд фазових переходів при яких відбувається відділення фундаментальних взаємодій від загальної взаємодії. </a:t>
            </a:r>
            <a:r>
              <a:rPr lang="uk-UA" sz="1400" dirty="0" smtClean="0">
                <a:latin typeface="Times New Roman" pitchFamily="18" charset="0"/>
                <a:cs typeface="Times New Roman" pitchFamily="18" charset="0"/>
              </a:rPr>
              <a:t>В результаті утворюється відомий складний всесвіт з 4 фундаментальними взаємодіями і великою кількістю різноманітних елементарних частинок.</a:t>
            </a:r>
          </a:p>
        </p:txBody>
      </p:sp>
      <p:pic>
        <p:nvPicPr>
          <p:cNvPr id="162820" name="Picture 2"/>
          <p:cNvPicPr>
            <a:picLocks noChangeAspect="1" noChangeArrowheads="1"/>
          </p:cNvPicPr>
          <p:nvPr/>
        </p:nvPicPr>
        <p:blipFill>
          <a:blip r:embed="rId2" cstate="print"/>
          <a:srcRect/>
          <a:stretch>
            <a:fillRect/>
          </a:stretch>
        </p:blipFill>
        <p:spPr bwMode="auto">
          <a:xfrm>
            <a:off x="749300" y="1562100"/>
            <a:ext cx="7620000" cy="3752850"/>
          </a:xfrm>
          <a:prstGeom prst="rect">
            <a:avLst/>
          </a:prstGeom>
          <a:noFill/>
          <a:ln w="9525">
            <a:noFill/>
            <a:miter lim="800000"/>
            <a:headEnd/>
            <a:tailEnd/>
          </a:ln>
        </p:spPr>
      </p:pic>
      <p:sp>
        <p:nvSpPr>
          <p:cNvPr id="162821" name="Rectangle 4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31800" y="142875"/>
            <a:ext cx="8389938" cy="1143000"/>
          </a:xfrm>
        </p:spPr>
        <p:txBody>
          <a:bodyPr/>
          <a:lstStyle/>
          <a:p>
            <a:pPr eaLnBrk="1" hangingPunct="1"/>
            <a:r>
              <a:rPr lang="ru-RU" sz="4000" b="1" i="1" dirty="0" smtClean="0">
                <a:latin typeface="Arial" pitchFamily="34" charset="0"/>
                <a:cs typeface="Arial" pitchFamily="34" charset="0"/>
              </a:rPr>
              <a:t>ТЕОРІЯ ЧИСЛЕННИХ ВСЕСВІТІВ</a:t>
            </a:r>
            <a:r>
              <a:rPr lang="ru-RU" sz="4000" dirty="0" smtClean="0">
                <a:latin typeface="Arial" pitchFamily="34" charset="0"/>
                <a:cs typeface="Arial" pitchFamily="34" charset="0"/>
              </a:rPr>
              <a:t> </a:t>
            </a:r>
          </a:p>
        </p:txBody>
      </p:sp>
      <p:sp>
        <p:nvSpPr>
          <p:cNvPr id="27651" name="Rectangle 13"/>
          <p:cNvSpPr>
            <a:spLocks noGrp="1" noChangeArrowheads="1"/>
          </p:cNvSpPr>
          <p:nvPr>
            <p:ph type="body" idx="1"/>
          </p:nvPr>
        </p:nvSpPr>
        <p:spPr>
          <a:xfrm>
            <a:off x="250825" y="1314450"/>
            <a:ext cx="8435975" cy="5068888"/>
          </a:xfrm>
          <a:noFill/>
        </p:spPr>
        <p:txBody>
          <a:bodyPr/>
          <a:lstStyle/>
          <a:p>
            <a:pPr algn="just" eaLnBrk="1" hangingPunct="1">
              <a:lnSpc>
                <a:spcPct val="90000"/>
              </a:lnSpc>
            </a:pPr>
            <a:r>
              <a:rPr lang="uk-UA" sz="1800" smtClean="0">
                <a:latin typeface="Times New Roman" pitchFamily="18" charset="0"/>
              </a:rPr>
              <a:t>У середині восьмидесятих років фізики звернули увагу на </a:t>
            </a:r>
            <a:r>
              <a:rPr lang="uk-UA" sz="1800" b="1" i="1" smtClean="0">
                <a:latin typeface="Times New Roman" pitchFamily="18" charset="0"/>
              </a:rPr>
              <a:t>нестійкість структури Всесвіту відносно числових значень фундаментальних фізичних сталих.</a:t>
            </a:r>
            <a:r>
              <a:rPr lang="uk-UA" sz="1800" i="1" smtClean="0">
                <a:latin typeface="Times New Roman" pitchFamily="18" charset="0"/>
              </a:rPr>
              <a:t> </a:t>
            </a:r>
            <a:r>
              <a:rPr lang="uk-UA" sz="1800" smtClean="0">
                <a:latin typeface="Times New Roman" pitchFamily="18" charset="0"/>
              </a:rPr>
              <a:t>Незначна варіація цих величин приводить до якісної зміни будови Всесвіту. Ця зміна зводиться до зникнення одного чи декількох основних елементів (стійких станів) Всесвіту: ядер, атомів, зірок або галактик, - тобто суттєвого його спрощення. Доказ нестійкості Всесвіту ґрунтується на докорінній зміні його властивостей при незначній варіації таких фундаментальних параметрів, як маса електрона </a:t>
            </a:r>
            <a:r>
              <a:rPr lang="uk-UA" sz="1800" i="1" smtClean="0">
                <a:latin typeface="Times New Roman" pitchFamily="18" charset="0"/>
              </a:rPr>
              <a:t>m</a:t>
            </a:r>
            <a:r>
              <a:rPr lang="uk-UA" sz="1800" i="1" baseline="-25000" smtClean="0">
                <a:latin typeface="Times New Roman" pitchFamily="18" charset="0"/>
              </a:rPr>
              <a:t>е</a:t>
            </a:r>
            <a:r>
              <a:rPr lang="uk-UA" sz="1800" smtClean="0">
                <a:latin typeface="Times New Roman" pitchFamily="18" charset="0"/>
              </a:rPr>
              <a:t>, нейтрона </a:t>
            </a:r>
            <a:r>
              <a:rPr lang="uk-UA" sz="1800" i="1" smtClean="0">
                <a:latin typeface="Times New Roman" pitchFamily="18" charset="0"/>
              </a:rPr>
              <a:t>m</a:t>
            </a:r>
            <a:r>
              <a:rPr lang="uk-UA" sz="1800" i="1" baseline="-25000" smtClean="0">
                <a:latin typeface="Times New Roman" pitchFamily="18" charset="0"/>
              </a:rPr>
              <a:t>n</a:t>
            </a:r>
            <a:r>
              <a:rPr lang="uk-UA" sz="1800" i="1" smtClean="0">
                <a:latin typeface="Times New Roman" pitchFamily="18" charset="0"/>
              </a:rPr>
              <a:t> </a:t>
            </a:r>
            <a:r>
              <a:rPr lang="uk-UA" sz="1800" smtClean="0">
                <a:latin typeface="Times New Roman" pitchFamily="18" charset="0"/>
              </a:rPr>
              <a:t>та протона </a:t>
            </a:r>
            <a:r>
              <a:rPr lang="uk-UA" sz="1800" i="1" smtClean="0">
                <a:latin typeface="Times New Roman" pitchFamily="18" charset="0"/>
              </a:rPr>
              <a:t>m</a:t>
            </a:r>
            <a:r>
              <a:rPr lang="uk-UA" sz="1800" i="1" baseline="-25000" smtClean="0">
                <a:latin typeface="Times New Roman" pitchFamily="18" charset="0"/>
              </a:rPr>
              <a:t>p</a:t>
            </a:r>
            <a:r>
              <a:rPr lang="uk-UA" sz="1800" smtClean="0">
                <a:latin typeface="Times New Roman" pitchFamily="18" charset="0"/>
              </a:rPr>
              <a:t>, розмірність простору </a:t>
            </a:r>
            <a:r>
              <a:rPr lang="uk-UA" sz="1800" i="1" smtClean="0">
                <a:latin typeface="Times New Roman" pitchFamily="18" charset="0"/>
              </a:rPr>
              <a:t>N</a:t>
            </a:r>
            <a:r>
              <a:rPr lang="uk-UA" sz="1800" smtClean="0">
                <a:latin typeface="Times New Roman" pitchFamily="18" charset="0"/>
              </a:rPr>
              <a:t>, значення сталих гравітаційної </a:t>
            </a:r>
            <a:r>
              <a:rPr lang="uk-UA" sz="1800" i="1" smtClean="0">
                <a:latin typeface="Times New Roman" pitchFamily="18" charset="0"/>
                <a:sym typeface="Symbol" pitchFamily="18" charset="2"/>
              </a:rPr>
              <a:t></a:t>
            </a:r>
            <a:r>
              <a:rPr lang="uk-UA" sz="1800" i="1" baseline="-25000" smtClean="0">
                <a:latin typeface="Times New Roman" pitchFamily="18" charset="0"/>
              </a:rPr>
              <a:t>g</a:t>
            </a:r>
            <a:r>
              <a:rPr lang="uk-UA" sz="1800" smtClean="0">
                <a:latin typeface="Times New Roman" pitchFamily="18" charset="0"/>
              </a:rPr>
              <a:t>, електромагнітної </a:t>
            </a:r>
            <a:r>
              <a:rPr lang="uk-UA" sz="1800" i="1" smtClean="0">
                <a:latin typeface="Times New Roman" pitchFamily="18" charset="0"/>
                <a:sym typeface="Symbol" pitchFamily="18" charset="2"/>
              </a:rPr>
              <a:t></a:t>
            </a:r>
            <a:r>
              <a:rPr lang="uk-UA" sz="1800" i="1" baseline="-25000" smtClean="0">
                <a:latin typeface="Times New Roman" pitchFamily="18" charset="0"/>
              </a:rPr>
              <a:t>e</a:t>
            </a:r>
            <a:r>
              <a:rPr lang="uk-UA" sz="1800" smtClean="0">
                <a:latin typeface="Times New Roman" pitchFamily="18" charset="0"/>
              </a:rPr>
              <a:t>, слабкої </a:t>
            </a:r>
            <a:r>
              <a:rPr lang="uk-UA" sz="1800" i="1" smtClean="0">
                <a:latin typeface="Times New Roman" pitchFamily="18" charset="0"/>
                <a:sym typeface="Symbol" pitchFamily="18" charset="2"/>
              </a:rPr>
              <a:t></a:t>
            </a:r>
            <a:r>
              <a:rPr lang="uk-UA" sz="1800" i="1" baseline="-25000" smtClean="0">
                <a:latin typeface="Times New Roman" pitchFamily="18" charset="0"/>
                <a:sym typeface="Symbol" pitchFamily="18" charset="2"/>
              </a:rPr>
              <a:t></a:t>
            </a:r>
            <a:r>
              <a:rPr lang="uk-UA" sz="1800" smtClean="0">
                <a:latin typeface="Times New Roman" pitchFamily="18" charset="0"/>
              </a:rPr>
              <a:t> та сильної взаємодій </a:t>
            </a:r>
            <a:r>
              <a:rPr lang="uk-UA" sz="1800" i="1" smtClean="0">
                <a:latin typeface="Times New Roman" pitchFamily="18" charset="0"/>
                <a:sym typeface="Symbol" pitchFamily="18" charset="2"/>
              </a:rPr>
              <a:t></a:t>
            </a:r>
            <a:r>
              <a:rPr lang="uk-UA" sz="1800" i="1" baseline="-25000" smtClean="0">
                <a:latin typeface="Times New Roman" pitchFamily="18" charset="0"/>
              </a:rPr>
              <a:t>s</a:t>
            </a:r>
            <a:r>
              <a:rPr lang="uk-UA" sz="1800" smtClean="0">
                <a:latin typeface="Times New Roman" pitchFamily="18" charset="0"/>
              </a:rPr>
              <a:t>. Всесвіт подібний нашому може реалізуватися при неймовірному збігу фундаментальних констант.</a:t>
            </a:r>
          </a:p>
          <a:p>
            <a:pPr algn="just" eaLnBrk="1" hangingPunct="1">
              <a:lnSpc>
                <a:spcPct val="90000"/>
              </a:lnSpc>
            </a:pPr>
            <a:r>
              <a:rPr lang="uk-UA" sz="1800" smtClean="0">
                <a:latin typeface="Times New Roman" pitchFamily="18" charset="0"/>
              </a:rPr>
              <a:t>Сукупність численних випадковостей такого типу була влучно названа П.Девісом "</a:t>
            </a:r>
            <a:r>
              <a:rPr lang="uk-UA" sz="1800" b="1" i="1" smtClean="0">
                <a:solidFill>
                  <a:srgbClr val="C00000"/>
                </a:solidFill>
                <a:latin typeface="Times New Roman" pitchFamily="18" charset="0"/>
              </a:rPr>
              <a:t>тонким настроюванням Всесвіту</a:t>
            </a:r>
            <a:r>
              <a:rPr lang="uk-UA" sz="1800" smtClean="0">
                <a:latin typeface="Times New Roman" pitchFamily="18" charset="0"/>
              </a:rPr>
              <a:t>”. Такий факт, якщо виключити гіпотезу існування Бога, має єдину інтерпретацію - </a:t>
            </a:r>
            <a:r>
              <a:rPr lang="uk-UA" sz="1800" b="1" i="1" smtClean="0">
                <a:latin typeface="Times New Roman" pitchFamily="18" charset="0"/>
              </a:rPr>
              <a:t>існування великої кількості всесвітів</a:t>
            </a:r>
            <a:r>
              <a:rPr lang="uk-UA" sz="1800" smtClean="0">
                <a:latin typeface="Times New Roman" pitchFamily="18" charset="0"/>
              </a:rPr>
              <a:t>. Як правило, ці всесвіти мають набагато простішу структуру, ніж наш, у якому відповідний набір фундаментальних сталих забезпечує його безпрецедентно складну архітектуру.</a:t>
            </a:r>
          </a:p>
          <a:p>
            <a:pPr algn="just" eaLnBrk="1" hangingPunct="1">
              <a:lnSpc>
                <a:spcPct val="90000"/>
              </a:lnSpc>
            </a:pPr>
            <a:r>
              <a:rPr lang="uk-UA" sz="1800" b="1" i="1" smtClean="0">
                <a:solidFill>
                  <a:srgbClr val="C00000"/>
                </a:solidFill>
                <a:latin typeface="Times New Roman" pitchFamily="18" charset="0"/>
              </a:rPr>
              <a:t>Відповідно наш Всесвіт є космічним феноменом.</a:t>
            </a:r>
            <a:endParaRPr lang="ru-RU" sz="1800" b="1" i="1" smtClean="0">
              <a:solidFill>
                <a:srgbClr val="C00000"/>
              </a:solidFill>
              <a:latin typeface="Times New Roman" pitchFamily="18" charset="0"/>
            </a:endParaRPr>
          </a:p>
        </p:txBody>
      </p:sp>
      <p:sp>
        <p:nvSpPr>
          <p:cNvPr id="27652" name="Rectangle 1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27653" name="Номер слайда 4"/>
          <p:cNvSpPr>
            <a:spLocks noGrp="1"/>
          </p:cNvSpPr>
          <p:nvPr>
            <p:ph type="sldNum" sz="quarter" idx="12"/>
          </p:nvPr>
        </p:nvSpPr>
        <p:spPr>
          <a:xfrm>
            <a:off x="6551613" y="6245225"/>
            <a:ext cx="2135187" cy="3333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A8B88A-A2D2-4FA1-AAEB-EEBA6C4B97C3}" type="slidenum">
              <a:rPr lang="ru-RU" smtClean="0"/>
              <a:pPr eaLnBrk="1" hangingPunct="1"/>
              <a:t>81</a:t>
            </a:fld>
            <a:endParaRPr lang="ru-RU" smtClean="0"/>
          </a:p>
        </p:txBody>
      </p:sp>
    </p:spTree>
    <p:extLst>
      <p:ext uri="{BB962C8B-B14F-4D97-AF65-F5344CB8AC3E}">
        <p14:creationId xmlns:p14="http://schemas.microsoft.com/office/powerpoint/2010/main" xmlns="" val="194229412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431800" y="368300"/>
            <a:ext cx="8229600" cy="1143000"/>
          </a:xfrm>
        </p:spPr>
        <p:txBody>
          <a:bodyPr>
            <a:normAutofit fontScale="90000"/>
          </a:bodyPr>
          <a:lstStyle/>
          <a:p>
            <a:r>
              <a:rPr lang="uk-UA" sz="3200" b="1" i="1" dirty="0" smtClean="0">
                <a:latin typeface="Arial" pitchFamily="34" charset="0"/>
                <a:cs typeface="Arial" pitchFamily="34" charset="0"/>
              </a:rPr>
              <a:t>ВПЛИВ ЗМІНИ ФУНДАМЕНТАЛЬНИХ СТАЛИХ НА ВИГЛЯД ВСЕСВІТУ</a:t>
            </a:r>
            <a:r>
              <a:rPr lang="ru-RU" dirty="0" smtClean="0"/>
              <a:t/>
            </a:r>
            <a:br>
              <a:rPr lang="ru-RU" dirty="0" smtClean="0"/>
            </a:br>
            <a:endParaRPr lang="ru-RU" dirty="0" smtClean="0"/>
          </a:p>
        </p:txBody>
      </p:sp>
      <p:graphicFrame>
        <p:nvGraphicFramePr>
          <p:cNvPr id="4" name="Содержимое 3"/>
          <p:cNvGraphicFramePr>
            <a:graphicFrameLocks noGrp="1"/>
          </p:cNvGraphicFramePr>
          <p:nvPr>
            <p:ph idx="1"/>
          </p:nvPr>
        </p:nvGraphicFramePr>
        <p:xfrm>
          <a:off x="457200" y="1403350"/>
          <a:ext cx="8255000" cy="4343524"/>
        </p:xfrm>
        <a:graphic>
          <a:graphicData uri="http://schemas.openxmlformats.org/drawingml/2006/table">
            <a:tbl>
              <a:tblPr/>
              <a:tblGrid>
                <a:gridCol w="2089150"/>
                <a:gridCol w="900113"/>
                <a:gridCol w="1035050"/>
                <a:gridCol w="900112"/>
                <a:gridCol w="3330575"/>
              </a:tblGrid>
              <a:tr h="566649">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1" i="0" u="none" strike="noStrike" cap="none" normalizeH="0" baseline="0" smtClean="0">
                          <a:ln>
                            <a:noFill/>
                          </a:ln>
                          <a:solidFill>
                            <a:srgbClr val="C00000"/>
                          </a:solidFill>
                          <a:effectLst/>
                          <a:latin typeface="Times New Roman" pitchFamily="18" charset="0"/>
                          <a:cs typeface="Times New Roman" pitchFamily="18" charset="0"/>
                        </a:rPr>
                        <a:t>Обґрунтування</a:t>
                      </a:r>
                      <a:endParaRPr kumimoji="0" lang="ru-RU" sz="1400" b="1"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1" i="0" u="none" strike="noStrike" cap="none" normalizeH="0" baseline="0" smtClean="0">
                          <a:ln>
                            <a:noFill/>
                          </a:ln>
                          <a:solidFill>
                            <a:srgbClr val="C00000"/>
                          </a:solidFill>
                          <a:effectLst/>
                          <a:latin typeface="Times New Roman" pitchFamily="18" charset="0"/>
                          <a:cs typeface="Times New Roman" pitchFamily="18" charset="0"/>
                        </a:rPr>
                        <a:t>f</a:t>
                      </a:r>
                      <a:r>
                        <a:rPr kumimoji="0" lang="uk-UA" sz="1400" b="1" i="0" u="none" strike="noStrike" cap="none" normalizeH="0" baseline="-25000" smtClean="0">
                          <a:ln>
                            <a:noFill/>
                          </a:ln>
                          <a:solidFill>
                            <a:srgbClr val="C00000"/>
                          </a:solidFill>
                          <a:effectLst/>
                          <a:latin typeface="Times New Roman" pitchFamily="18" charset="0"/>
                          <a:cs typeface="Times New Roman" pitchFamily="18" charset="0"/>
                        </a:rPr>
                        <a:t>-</a:t>
                      </a:r>
                      <a:endParaRPr kumimoji="0" lang="ru-RU" sz="1400" b="1"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1" i="0" u="none" strike="noStrike" cap="none" normalizeH="0" baseline="0" smtClean="0">
                          <a:ln>
                            <a:noFill/>
                          </a:ln>
                          <a:solidFill>
                            <a:srgbClr val="C00000"/>
                          </a:solidFill>
                          <a:effectLst/>
                          <a:latin typeface="Times New Roman" pitchFamily="18" charset="0"/>
                          <a:cs typeface="Times New Roman" pitchFamily="18" charset="0"/>
                        </a:rPr>
                        <a:t>Стала</a:t>
                      </a:r>
                      <a:endParaRPr kumimoji="0" lang="ru-RU" sz="1400" b="1"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1" i="0" u="none" strike="noStrike" cap="none" normalizeH="0" baseline="0" smtClean="0">
                          <a:ln>
                            <a:noFill/>
                          </a:ln>
                          <a:solidFill>
                            <a:srgbClr val="C00000"/>
                          </a:solidFill>
                          <a:effectLst/>
                          <a:latin typeface="Times New Roman" pitchFamily="18" charset="0"/>
                          <a:cs typeface="Times New Roman" pitchFamily="18" charset="0"/>
                        </a:rPr>
                        <a:t>f</a:t>
                      </a:r>
                      <a:r>
                        <a:rPr kumimoji="0" lang="uk-UA" sz="1400" b="1" i="0" u="none" strike="noStrike" cap="none" normalizeH="0" baseline="-25000" smtClean="0">
                          <a:ln>
                            <a:noFill/>
                          </a:ln>
                          <a:solidFill>
                            <a:srgbClr val="C00000"/>
                          </a:solidFill>
                          <a:effectLst/>
                          <a:latin typeface="Times New Roman" pitchFamily="18" charset="0"/>
                          <a:cs typeface="Times New Roman" pitchFamily="18" charset="0"/>
                        </a:rPr>
                        <a:t>+</a:t>
                      </a:r>
                      <a:endParaRPr kumimoji="0" lang="ru-RU" sz="1400" b="1"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1" i="0" u="none" strike="noStrike" cap="none" normalizeH="0" baseline="0" smtClean="0">
                          <a:ln>
                            <a:noFill/>
                          </a:ln>
                          <a:solidFill>
                            <a:srgbClr val="C00000"/>
                          </a:solidFill>
                          <a:effectLst/>
                          <a:latin typeface="Times New Roman" pitchFamily="18" charset="0"/>
                          <a:cs typeface="Times New Roman" pitchFamily="18" charset="0"/>
                        </a:rPr>
                        <a:t>Обґрунтування</a:t>
                      </a:r>
                      <a:endParaRPr kumimoji="0" lang="ru-RU" sz="1400" b="1" i="0" u="none" strike="noStrike" cap="none" normalizeH="0" baseline="0" smtClean="0">
                        <a:ln>
                          <a:noFill/>
                        </a:ln>
                        <a:solidFill>
                          <a:srgbClr val="C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17">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Флуктуативність сталої</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1" u="none" strike="noStrike" cap="none" normalizeH="0" baseline="0" smtClean="0">
                          <a:ln>
                            <a:noFill/>
                          </a:ln>
                          <a:solidFill>
                            <a:srgbClr val="000000"/>
                          </a:solidFill>
                          <a:effectLst/>
                          <a:latin typeface="Times New Roman" pitchFamily="18" charset="0"/>
                          <a:cs typeface="Times New Roman" pitchFamily="18" charset="0"/>
                        </a:rPr>
                        <a:t>m</a:t>
                      </a:r>
                      <a:r>
                        <a:rPr kumimoji="0" lang="uk-UA" sz="1400" b="0" i="1" u="none" strike="noStrike" cap="none" normalizeH="0" baseline="-25000" smtClean="0">
                          <a:ln>
                            <a:noFill/>
                          </a:ln>
                          <a:solidFill>
                            <a:srgbClr val="000000"/>
                          </a:solidFill>
                          <a:effectLst/>
                          <a:latin typeface="Times New Roman" pitchFamily="18" charset="0"/>
                          <a:cs typeface="Times New Roman" pitchFamily="18" charset="0"/>
                        </a:rPr>
                        <a:t>e</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1,5</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атомів</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71417">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атомів</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1" u="none" strike="noStrike" cap="none" normalizeH="0" baseline="0" smtClean="0">
                          <a:ln>
                            <a:noFill/>
                          </a:ln>
                          <a:solidFill>
                            <a:srgbClr val="000000"/>
                          </a:solidFill>
                          <a:effectLst/>
                          <a:latin typeface="Times New Roman" pitchFamily="18" charset="0"/>
                          <a:cs typeface="Times New Roman" pitchFamily="18" charset="0"/>
                          <a:sym typeface="Symbol" pitchFamily="18" charset="2"/>
                        </a:rPr>
                        <a:t></a:t>
                      </a:r>
                      <a:r>
                        <a:rPr kumimoji="0" lang="uk-UA" sz="1400" b="0" i="1" u="none" strike="noStrike" cap="none" normalizeH="0" baseline="0" smtClean="0">
                          <a:ln>
                            <a:noFill/>
                          </a:ln>
                          <a:solidFill>
                            <a:srgbClr val="000000"/>
                          </a:solidFill>
                          <a:effectLst/>
                          <a:latin typeface="Times New Roman" pitchFamily="18" charset="0"/>
                          <a:cs typeface="Times New Roman" pitchFamily="18" charset="0"/>
                        </a:rPr>
                        <a:t>m</a:t>
                      </a:r>
                      <a:r>
                        <a:rPr kumimoji="0" lang="uk-UA" sz="1400" b="0" i="1" u="none" strike="noStrike" cap="none" normalizeH="0" baseline="-25000" smtClean="0">
                          <a:ln>
                            <a:noFill/>
                          </a:ln>
                          <a:solidFill>
                            <a:srgbClr val="000000"/>
                          </a:solidFill>
                          <a:effectLst/>
                          <a:latin typeface="Times New Roman" pitchFamily="18" charset="0"/>
                          <a:cs typeface="Times New Roman" pitchFamily="18" charset="0"/>
                        </a:rPr>
                        <a:t>N</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1,6</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ядер</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95019">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Можливість побудови єдиної теорії поля</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1" u="none" strike="noStrike" cap="none" normalizeH="0" baseline="0" smtClean="0">
                          <a:ln>
                            <a:noFill/>
                          </a:ln>
                          <a:solidFill>
                            <a:srgbClr val="000000"/>
                          </a:solidFill>
                          <a:effectLst/>
                          <a:latin typeface="Times New Roman" pitchFamily="18" charset="0"/>
                          <a:cs typeface="Times New Roman" pitchFamily="18" charset="0"/>
                          <a:sym typeface="Symbol" pitchFamily="18" charset="2"/>
                        </a:rPr>
                        <a:t></a:t>
                      </a:r>
                      <a:r>
                        <a:rPr kumimoji="0" lang="uk-UA" sz="1400" b="0" i="1" u="none" strike="noStrike" cap="none" normalizeH="0" baseline="-25000" smtClean="0">
                          <a:ln>
                            <a:noFill/>
                          </a:ln>
                          <a:solidFill>
                            <a:srgbClr val="000000"/>
                          </a:solidFill>
                          <a:effectLst/>
                          <a:latin typeface="Times New Roman" pitchFamily="18" charset="0"/>
                          <a:cs typeface="Times New Roman" pitchFamily="18" charset="0"/>
                        </a:rPr>
                        <a:t>е</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1,6</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Стабільність протонів</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95019">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складних ядер</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0,9</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1" u="none" strike="noStrike" cap="none" normalizeH="0" baseline="0" smtClean="0">
                          <a:ln>
                            <a:noFill/>
                          </a:ln>
                          <a:solidFill>
                            <a:srgbClr val="000000"/>
                          </a:solidFill>
                          <a:effectLst/>
                          <a:latin typeface="Times New Roman" pitchFamily="18" charset="0"/>
                          <a:cs typeface="Times New Roman" pitchFamily="18" charset="0"/>
                          <a:sym typeface="Symbol" pitchFamily="18" charset="2"/>
                        </a:rPr>
                        <a:t></a:t>
                      </a:r>
                      <a:r>
                        <a:rPr kumimoji="0" lang="uk-UA" sz="1400" b="0" i="1" u="none" strike="noStrike" cap="none" normalizeH="0" baseline="-25000" smtClean="0">
                          <a:ln>
                            <a:noFill/>
                          </a:ln>
                          <a:solidFill>
                            <a:srgbClr val="000000"/>
                          </a:solidFill>
                          <a:effectLst/>
                          <a:latin typeface="Times New Roman" pitchFamily="18" charset="0"/>
                          <a:cs typeface="Times New Roman" pitchFamily="18" charset="0"/>
                        </a:rPr>
                        <a:t>s</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1,1</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складних ядер; існування водню</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71417">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водню</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1" u="none" strike="noStrike" cap="none" normalizeH="0" baseline="0" smtClean="0">
                          <a:ln>
                            <a:noFill/>
                          </a:ln>
                          <a:solidFill>
                            <a:srgbClr val="000000"/>
                          </a:solidFill>
                          <a:effectLst/>
                          <a:latin typeface="Times New Roman" pitchFamily="18" charset="0"/>
                          <a:cs typeface="Times New Roman" pitchFamily="18" charset="0"/>
                          <a:sym typeface="Symbol" pitchFamily="18" charset="2"/>
                        </a:rPr>
                        <a:t></a:t>
                      </a:r>
                      <a:r>
                        <a:rPr kumimoji="0" lang="uk-UA" sz="1400" b="0" i="1" u="none" strike="noStrike" cap="none" normalizeH="0" baseline="-25000" smtClean="0">
                          <a:ln>
                            <a:noFill/>
                          </a:ln>
                          <a:solidFill>
                            <a:srgbClr val="000000"/>
                          </a:solidFill>
                          <a:effectLst/>
                          <a:latin typeface="Times New Roman" pitchFamily="18" charset="0"/>
                          <a:cs typeface="Times New Roman" pitchFamily="18" charset="0"/>
                          <a:sym typeface="Symbol" pitchFamily="18" charset="2"/>
                        </a:rPr>
                        <a:t></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Існування складних елементів</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71417">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Флуктуативність сталої</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1" u="none" strike="noStrike" cap="none" normalizeH="0" baseline="0" smtClean="0">
                          <a:ln>
                            <a:noFill/>
                          </a:ln>
                          <a:solidFill>
                            <a:srgbClr val="000000"/>
                          </a:solidFill>
                          <a:effectLst/>
                          <a:latin typeface="Times New Roman" pitchFamily="18" charset="0"/>
                          <a:cs typeface="Times New Roman" pitchFamily="18" charset="0"/>
                          <a:sym typeface="Symbol" pitchFamily="18" charset="2"/>
                        </a:rPr>
                        <a:t></a:t>
                      </a:r>
                      <a:r>
                        <a:rPr kumimoji="0" lang="uk-UA" sz="1400" b="0" i="1" u="none" strike="noStrike" cap="none" normalizeH="0" baseline="-25000" smtClean="0">
                          <a:ln>
                            <a:noFill/>
                          </a:ln>
                          <a:solidFill>
                            <a:srgbClr val="000000"/>
                          </a:solidFill>
                          <a:effectLst/>
                          <a:latin typeface="Times New Roman" pitchFamily="18" charset="0"/>
                          <a:cs typeface="Times New Roman" pitchFamily="18" charset="0"/>
                        </a:rPr>
                        <a:t>g</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10</a:t>
                      </a:r>
                      <a:r>
                        <a:rPr kumimoji="0" lang="uk-UA" sz="1400" b="0" i="0" u="none" strike="noStrike" cap="none" normalizeH="0" baseline="30000" smtClean="0">
                          <a:ln>
                            <a:noFill/>
                          </a:ln>
                          <a:solidFill>
                            <a:srgbClr val="000000"/>
                          </a:solidFill>
                          <a:effectLst/>
                          <a:latin typeface="Times New Roman" pitchFamily="18" charset="0"/>
                          <a:cs typeface="Times New Roman" pitchFamily="18" charset="0"/>
                        </a:rPr>
                        <a:t>4</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Утворення галактик; антропний принцип</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806025">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Антропний принцип</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Відсутність планетних систем</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N</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Відсутність планетних систем і атомів</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95019">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Кількість можливих видів взаємодій</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1270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k</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r>
                        <a:rPr kumimoji="0" lang="uk-U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16000"/>
                        </a:lnSpc>
                        <a:spcBef>
                          <a:spcPts val="500"/>
                        </a:spcBef>
                        <a:spcAft>
                          <a:spcPct val="0"/>
                        </a:spcAft>
                        <a:buClrTx/>
                        <a:buSzTx/>
                        <a:buFontTx/>
                        <a:buNone/>
                        <a:tabLst/>
                      </a:pPr>
                      <a:endParaRPr kumimoji="0" lang="uk-UA"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28737" name="Номер слайда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0513F3B-9866-405F-96FB-FAC545392F97}" type="slidenum">
              <a:rPr lang="ru-RU" smtClean="0"/>
              <a:pPr eaLnBrk="1" hangingPunct="1"/>
              <a:t>82</a:t>
            </a:fld>
            <a:endParaRPr lang="ru-RU" smtClean="0"/>
          </a:p>
        </p:txBody>
      </p:sp>
      <p:sp>
        <p:nvSpPr>
          <p:cNvPr id="28738"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296960494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a:xfrm>
            <a:off x="431800" y="0"/>
            <a:ext cx="8229600" cy="1143000"/>
          </a:xfrm>
        </p:spPr>
        <p:txBody>
          <a:bodyPr>
            <a:normAutofit/>
          </a:bodyPr>
          <a:lstStyle/>
          <a:p>
            <a:r>
              <a:rPr lang="uk-UA" sz="2800" b="1" i="1" dirty="0" smtClean="0">
                <a:latin typeface="Arial" pitchFamily="34" charset="0"/>
                <a:cs typeface="Arial" pitchFamily="34" charset="0"/>
              </a:rPr>
              <a:t>ВПЛИВ КОНСТАНТ НА МОЖЛИВІСТЬ УТВОРЕННЯ СКЛАДНОГО ВСЕСВІТУ</a:t>
            </a:r>
            <a:endParaRPr lang="ru-RU" sz="2800" b="1" i="1" dirty="0" smtClean="0">
              <a:latin typeface="Arial" pitchFamily="34" charset="0"/>
              <a:cs typeface="Arial" pitchFamily="34" charset="0"/>
            </a:endParaRPr>
          </a:p>
        </p:txBody>
      </p:sp>
      <p:sp>
        <p:nvSpPr>
          <p:cNvPr id="29699" name="Содержимое 2"/>
          <p:cNvSpPr>
            <a:spLocks noGrp="1"/>
          </p:cNvSpPr>
          <p:nvPr>
            <p:ph idx="1"/>
          </p:nvPr>
        </p:nvSpPr>
        <p:spPr>
          <a:xfrm>
            <a:off x="4139953" y="1268412"/>
            <a:ext cx="4572248" cy="5040907"/>
          </a:xfrm>
        </p:spPr>
        <p:txBody>
          <a:bodyPr>
            <a:normAutofit/>
          </a:bodyPr>
          <a:lstStyle/>
          <a:p>
            <a:pPr marL="0" indent="0" algn="just"/>
            <a:r>
              <a:rPr lang="uk-UA" sz="1400" dirty="0" smtClean="0">
                <a:latin typeface="Times New Roman" pitchFamily="18" charset="0"/>
                <a:cs typeface="Times New Roman" pitchFamily="18" charset="0"/>
              </a:rPr>
              <a:t>Цікавою є задача визначення набору фізичних констант та параметрів (а як остаточна мета і фізичних законів) інших всесвітів, </a:t>
            </a:r>
            <a:r>
              <a:rPr lang="uk-UA" sz="1400" b="1" i="1" dirty="0" smtClean="0">
                <a:latin typeface="Times New Roman" pitchFamily="18" charset="0"/>
                <a:cs typeface="Times New Roman" pitchFamily="18" charset="0"/>
              </a:rPr>
              <a:t>в яких виконані якщо не достатні, то хоча б необхідні умови для виникнення складних структур, зокрема життя. </a:t>
            </a:r>
            <a:r>
              <a:rPr lang="uk-UA" sz="1400" dirty="0" smtClean="0">
                <a:latin typeface="Times New Roman" pitchFamily="18" charset="0"/>
                <a:cs typeface="Times New Roman" pitchFamily="18" charset="0"/>
              </a:rPr>
              <a:t>На сьогодні така задача у повному обсязі поки що не розв'язана, тому вчені поки що обмежилися розглядом можливих взаємопов'язаних змін двох констант взаємодій </a:t>
            </a:r>
            <a:r>
              <a:rPr lang="uk-UA" sz="1400" i="1" dirty="0" smtClean="0">
                <a:latin typeface="Times New Roman" pitchFamily="18" charset="0"/>
                <a:cs typeface="Times New Roman" pitchFamily="18" charset="0"/>
                <a:sym typeface="Symbol" pitchFamily="18" charset="2"/>
              </a:rPr>
              <a:t></a:t>
            </a:r>
            <a:r>
              <a:rPr lang="uk-UA" sz="1400" i="1" baseline="-25000" dirty="0" smtClean="0">
                <a:latin typeface="Times New Roman" pitchFamily="18" charset="0"/>
                <a:cs typeface="Times New Roman" pitchFamily="18" charset="0"/>
              </a:rPr>
              <a:t>g  </a:t>
            </a:r>
            <a:r>
              <a:rPr lang="uk-UA" sz="1400" dirty="0" smtClean="0">
                <a:latin typeface="Times New Roman" pitchFamily="18" charset="0"/>
                <a:cs typeface="Times New Roman" pitchFamily="18" charset="0"/>
              </a:rPr>
              <a:t>і </a:t>
            </a:r>
            <a:r>
              <a:rPr lang="uk-UA" sz="1400" i="1" dirty="0" smtClean="0">
                <a:latin typeface="Times New Roman" pitchFamily="18" charset="0"/>
                <a:cs typeface="Times New Roman" pitchFamily="18" charset="0"/>
                <a:sym typeface="Symbol" pitchFamily="18" charset="2"/>
              </a:rPr>
              <a:t></a:t>
            </a:r>
            <a:r>
              <a:rPr lang="uk-UA" sz="1400" i="1" baseline="-25000" dirty="0" smtClean="0">
                <a:latin typeface="Times New Roman" pitchFamily="18" charset="0"/>
                <a:cs typeface="Times New Roman" pitchFamily="18" charset="0"/>
              </a:rPr>
              <a:t>e</a:t>
            </a:r>
            <a:r>
              <a:rPr lang="uk-UA" sz="1400" dirty="0" smtClean="0">
                <a:latin typeface="Times New Roman" pitchFamily="18" charset="0"/>
                <a:cs typeface="Times New Roman" pitchFamily="18" charset="0"/>
              </a:rPr>
              <a:t>. </a:t>
            </a:r>
          </a:p>
          <a:p>
            <a:pPr marL="0" indent="0" algn="just"/>
            <a:r>
              <a:rPr lang="uk-UA" sz="1400" dirty="0" smtClean="0">
                <a:latin typeface="Times New Roman" pitchFamily="18" charset="0"/>
                <a:cs typeface="Times New Roman" pitchFamily="18" charset="0"/>
              </a:rPr>
              <a:t>З’ясувалося, що </a:t>
            </a:r>
            <a:r>
              <a:rPr lang="uk-UA" sz="1400" b="1" i="1" dirty="0" smtClean="0">
                <a:latin typeface="Times New Roman" pitchFamily="18" charset="0"/>
                <a:cs typeface="Times New Roman" pitchFamily="18" charset="0"/>
              </a:rPr>
              <a:t>дозволені області параметрів  і  утворюють два острівці стійкості структур. </a:t>
            </a:r>
            <a:r>
              <a:rPr lang="uk-UA" sz="1400" b="1" i="1" dirty="0" smtClean="0">
                <a:solidFill>
                  <a:srgbClr val="C00000"/>
                </a:solidFill>
                <a:latin typeface="Times New Roman" pitchFamily="18" charset="0"/>
                <a:cs typeface="Times New Roman" pitchFamily="18" charset="0"/>
              </a:rPr>
              <a:t>Точка O на рис. відповідає нашому Всесвіту. </a:t>
            </a:r>
            <a:r>
              <a:rPr lang="uk-UA" sz="1400" dirty="0" smtClean="0">
                <a:latin typeface="Times New Roman" pitchFamily="18" charset="0"/>
                <a:cs typeface="Times New Roman" pitchFamily="18" charset="0"/>
              </a:rPr>
              <a:t>Розрахунки показують, що в області А`В`С`D` утворення складних структур і відповідно життя неможливе, оскільки мінімальна маса об’єкта в цій області ~10</a:t>
            </a:r>
            <a:r>
              <a:rPr lang="uk-UA" sz="1400" baseline="30000" dirty="0" smtClean="0">
                <a:latin typeface="Times New Roman" pitchFamily="18" charset="0"/>
                <a:cs typeface="Times New Roman" pitchFamily="18" charset="0"/>
              </a:rPr>
              <a:t>-5</a:t>
            </a:r>
            <a:r>
              <a:rPr lang="uk-UA" sz="1400" dirty="0" smtClean="0">
                <a:latin typeface="Times New Roman" pitchFamily="18" charset="0"/>
                <a:cs typeface="Times New Roman" pitchFamily="18" charset="0"/>
              </a:rPr>
              <a:t>  г (маса порошинки). Всесвіти, в яких значення фундаментальних сталих дещо відрізняються від таких в нашому Всесвіті, але в яких можливе існування життя, все ж є, їм відповідає область АВСD. Саме у цій області виконуються умови, необхідні для утворення складних структур, область же необхідних і достатніх умов може бути істотно меншою.</a:t>
            </a:r>
            <a:endParaRPr lang="ru-RU" sz="1400" dirty="0" smtClean="0">
              <a:latin typeface="Times New Roman" pitchFamily="18" charset="0"/>
              <a:cs typeface="Times New Roman" pitchFamily="18" charset="0"/>
            </a:endParaRPr>
          </a:p>
          <a:p>
            <a:pPr marL="0" indent="0" algn="just"/>
            <a:endParaRPr lang="uk-UA" sz="1400" dirty="0" smtClean="0">
              <a:latin typeface="Times New Roman" pitchFamily="18" charset="0"/>
              <a:cs typeface="Times New Roman" pitchFamily="18" charset="0"/>
            </a:endParaRPr>
          </a:p>
        </p:txBody>
      </p:sp>
      <p:sp>
        <p:nvSpPr>
          <p:cNvPr id="29700" name="Номер слайда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51FBB3-B9F2-4C64-8CC1-3499C5018183}" type="slidenum">
              <a:rPr lang="ru-RU" smtClean="0"/>
              <a:pPr eaLnBrk="1" hangingPunct="1"/>
              <a:t>83</a:t>
            </a:fld>
            <a:endParaRPr lang="ru-RU" dirty="0" smtClean="0"/>
          </a:p>
        </p:txBody>
      </p:sp>
      <p:pic>
        <p:nvPicPr>
          <p:cNvPr id="29701" name="Picture 2" descr="Области появления необходимых условий для возникновения жизни"/>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7225" y="1268413"/>
            <a:ext cx="3284538" cy="4899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2709754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431800" y="0"/>
            <a:ext cx="8345488" cy="1143000"/>
          </a:xfrm>
        </p:spPr>
        <p:txBody>
          <a:bodyPr/>
          <a:lstStyle/>
          <a:p>
            <a:pPr eaLnBrk="1" hangingPunct="1"/>
            <a:r>
              <a:rPr lang="ru-RU" sz="3600" b="1" i="1" dirty="0" smtClean="0">
                <a:latin typeface="Arial" pitchFamily="34" charset="0"/>
                <a:cs typeface="Arial" pitchFamily="34" charset="0"/>
              </a:rPr>
              <a:t>МОДЕЛІ ЧИСЛЕННИХ ВСЕСВІТІВ</a:t>
            </a:r>
          </a:p>
        </p:txBody>
      </p:sp>
      <p:pic>
        <p:nvPicPr>
          <p:cNvPr id="164867" name="Picture 4" descr="linde_presentation_39"/>
          <p:cNvPicPr>
            <a:picLocks noGrp="1" noChangeAspect="1" noChangeArrowheads="1"/>
          </p:cNvPicPr>
          <p:nvPr>
            <p:ph type="body" idx="1"/>
          </p:nvPr>
        </p:nvPicPr>
        <p:blipFill>
          <a:blip r:embed="rId2" cstate="print"/>
          <a:srcRect/>
          <a:stretch>
            <a:fillRect/>
          </a:stretch>
        </p:blipFill>
        <p:spPr>
          <a:xfrm>
            <a:off x="4594225" y="1073150"/>
            <a:ext cx="3978275" cy="2622550"/>
          </a:xfrm>
          <a:noFill/>
        </p:spPr>
      </p:pic>
      <p:pic>
        <p:nvPicPr>
          <p:cNvPr id="164868" name="Picture 5" descr="met9"/>
          <p:cNvPicPr>
            <a:picLocks noChangeAspect="1" noChangeArrowheads="1"/>
          </p:cNvPicPr>
          <p:nvPr/>
        </p:nvPicPr>
        <p:blipFill>
          <a:blip r:embed="rId3" cstate="print"/>
          <a:srcRect/>
          <a:stretch>
            <a:fillRect/>
          </a:stretch>
        </p:blipFill>
        <p:spPr bwMode="auto">
          <a:xfrm>
            <a:off x="660400" y="1223963"/>
            <a:ext cx="3511550" cy="2479675"/>
          </a:xfrm>
          <a:prstGeom prst="rect">
            <a:avLst/>
          </a:prstGeom>
          <a:noFill/>
          <a:ln w="9525">
            <a:noFill/>
            <a:miter lim="800000"/>
            <a:headEnd/>
            <a:tailEnd/>
          </a:ln>
        </p:spPr>
      </p:pic>
      <p:pic>
        <p:nvPicPr>
          <p:cNvPr id="164869" name="Picture 6" descr="19"/>
          <p:cNvPicPr>
            <a:picLocks noChangeAspect="1" noChangeArrowheads="1"/>
          </p:cNvPicPr>
          <p:nvPr/>
        </p:nvPicPr>
        <p:blipFill>
          <a:blip r:embed="rId4" cstate="print"/>
          <a:srcRect/>
          <a:stretch>
            <a:fillRect/>
          </a:stretch>
        </p:blipFill>
        <p:spPr bwMode="auto">
          <a:xfrm>
            <a:off x="482600" y="4006850"/>
            <a:ext cx="3284538" cy="2268538"/>
          </a:xfrm>
          <a:prstGeom prst="rect">
            <a:avLst/>
          </a:prstGeom>
          <a:noFill/>
          <a:ln w="9525">
            <a:noFill/>
            <a:miter lim="800000"/>
            <a:headEnd/>
            <a:tailEnd/>
          </a:ln>
        </p:spPr>
      </p:pic>
      <p:pic>
        <p:nvPicPr>
          <p:cNvPr id="164870" name="Picture 7" descr="01"/>
          <p:cNvPicPr>
            <a:picLocks noChangeAspect="1" noChangeArrowheads="1"/>
          </p:cNvPicPr>
          <p:nvPr/>
        </p:nvPicPr>
        <p:blipFill>
          <a:blip r:embed="rId5" cstate="print"/>
          <a:srcRect/>
          <a:stretch>
            <a:fillRect/>
          </a:stretch>
        </p:blipFill>
        <p:spPr bwMode="auto">
          <a:xfrm>
            <a:off x="3851275" y="4006850"/>
            <a:ext cx="4792663" cy="2257425"/>
          </a:xfrm>
          <a:prstGeom prst="rect">
            <a:avLst/>
          </a:prstGeom>
          <a:noFill/>
          <a:ln w="9525">
            <a:noFill/>
            <a:miter lim="800000"/>
            <a:headEnd/>
            <a:tailEnd/>
          </a:ln>
        </p:spPr>
      </p:pic>
      <p:pic>
        <p:nvPicPr>
          <p:cNvPr id="164871" name="Picture 8" descr="linde_presentation_421"/>
          <p:cNvPicPr>
            <a:picLocks noChangeAspect="1" noChangeArrowheads="1"/>
          </p:cNvPicPr>
          <p:nvPr/>
        </p:nvPicPr>
        <p:blipFill>
          <a:blip r:embed="rId6" cstate="print"/>
          <a:srcRect/>
          <a:stretch>
            <a:fillRect/>
          </a:stretch>
        </p:blipFill>
        <p:spPr bwMode="auto">
          <a:xfrm>
            <a:off x="527050" y="1073150"/>
            <a:ext cx="3644900" cy="2660650"/>
          </a:xfrm>
          <a:prstGeom prst="rect">
            <a:avLst/>
          </a:prstGeom>
          <a:noFill/>
          <a:ln w="9525">
            <a:noFill/>
            <a:miter lim="800000"/>
            <a:headEnd/>
            <a:tailEnd/>
          </a:ln>
        </p:spPr>
      </p:pic>
      <p:sp>
        <p:nvSpPr>
          <p:cNvPr id="164872" name="Rectangle 9"/>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pic>
        <p:nvPicPr>
          <p:cNvPr id="164873" name="Picture 2"/>
          <p:cNvPicPr>
            <a:picLocks noChangeAspect="1" noChangeArrowheads="1"/>
          </p:cNvPicPr>
          <p:nvPr/>
        </p:nvPicPr>
        <p:blipFill>
          <a:blip r:embed="rId7" cstate="print"/>
          <a:srcRect/>
          <a:stretch>
            <a:fillRect/>
          </a:stretch>
        </p:blipFill>
        <p:spPr bwMode="auto">
          <a:xfrm>
            <a:off x="482600" y="5518150"/>
            <a:ext cx="151130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393700" y="0"/>
            <a:ext cx="8229600" cy="1143000"/>
          </a:xfrm>
        </p:spPr>
        <p:txBody>
          <a:bodyPr/>
          <a:lstStyle/>
          <a:p>
            <a:r>
              <a:rPr lang="uk-UA" b="1" i="1" dirty="0" smtClean="0">
                <a:latin typeface="Arial" pitchFamily="34" charset="0"/>
                <a:cs typeface="Arial" pitchFamily="34" charset="0"/>
              </a:rPr>
              <a:t>ПІДТВЕРДЖЕННЯ ТЕОРІЇ</a:t>
            </a:r>
            <a:endParaRPr lang="uk-UA" dirty="0" smtClean="0">
              <a:latin typeface="Arial" pitchFamily="34" charset="0"/>
              <a:cs typeface="Arial" pitchFamily="34" charset="0"/>
            </a:endParaRPr>
          </a:p>
        </p:txBody>
      </p:sp>
      <p:sp>
        <p:nvSpPr>
          <p:cNvPr id="31747" name="Прямоугольник 5"/>
          <p:cNvSpPr>
            <a:spLocks noChangeArrowheads="1"/>
          </p:cNvSpPr>
          <p:nvPr/>
        </p:nvSpPr>
        <p:spPr bwMode="auto">
          <a:xfrm>
            <a:off x="4211638" y="1412776"/>
            <a:ext cx="4533900"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n-US" sz="1600" dirty="0">
                <a:latin typeface="Times New Roman" pitchFamily="18" charset="0"/>
                <a:cs typeface="Times New Roman" pitchFamily="18" charset="0"/>
              </a:rPr>
              <a:t>C</a:t>
            </a:r>
            <a:r>
              <a:rPr lang="uk-UA" sz="1600" dirty="0" err="1">
                <a:latin typeface="Times New Roman" pitchFamily="18" charset="0"/>
                <a:cs typeface="Times New Roman" pitchFamily="18" charset="0"/>
              </a:rPr>
              <a:t>постереження</a:t>
            </a:r>
            <a:r>
              <a:rPr lang="uk-UA" sz="1600" dirty="0">
                <a:latin typeface="Times New Roman" pitchFamily="18" charset="0"/>
                <a:cs typeface="Times New Roman" pitchFamily="18" charset="0"/>
              </a:rPr>
              <a:t> свідчать, що </a:t>
            </a:r>
            <a:r>
              <a:rPr lang="uk-UA" sz="1600" b="1" i="1" dirty="0">
                <a:solidFill>
                  <a:srgbClr val="C00000"/>
                </a:solidFill>
                <a:latin typeface="Times New Roman" pitchFamily="18" charset="0"/>
                <a:cs typeface="Times New Roman" pitchFamily="18" charset="0"/>
              </a:rPr>
              <a:t>поряд з нашим Всесвітом можуть існувати інші.</a:t>
            </a:r>
            <a:r>
              <a:rPr lang="uk-UA" sz="1600" b="1" i="1" dirty="0">
                <a:latin typeface="Times New Roman" pitchFamily="18" charset="0"/>
                <a:cs typeface="Times New Roman" pitchFamily="18" charset="0"/>
              </a:rPr>
              <a:t> </a:t>
            </a:r>
            <a:r>
              <a:rPr lang="uk-UA" sz="1600" dirty="0">
                <a:latin typeface="Times New Roman" pitchFamily="18" charset="0"/>
                <a:cs typeface="Times New Roman" pitchFamily="18" charset="0"/>
              </a:rPr>
              <a:t>Два роки тому група фахівців НАСА під керівництвом астрофізика Олександра </a:t>
            </a:r>
            <a:r>
              <a:rPr lang="uk-UA" sz="1600" dirty="0" err="1">
                <a:latin typeface="Times New Roman" pitchFamily="18" charset="0"/>
                <a:cs typeface="Times New Roman" pitchFamily="18" charset="0"/>
              </a:rPr>
              <a:t>Кашлінського</a:t>
            </a:r>
            <a:r>
              <a:rPr lang="uk-UA" sz="1600" dirty="0">
                <a:latin typeface="Times New Roman" pitchFamily="18" charset="0"/>
                <a:cs typeface="Times New Roman" pitchFamily="18" charset="0"/>
              </a:rPr>
              <a:t> виявила дивну поведінку приблизно у 800 віддалених галактичних скупчень. Виявилось, що усі вони летять в одному напрямі зі швидкістю 1000 кілометрів в секунду. Це вселенське переміщення було назване </a:t>
            </a:r>
            <a:r>
              <a:rPr lang="uk-UA" sz="1600" b="1" i="1" dirty="0">
                <a:solidFill>
                  <a:srgbClr val="C00000"/>
                </a:solidFill>
                <a:latin typeface="Times New Roman" pitchFamily="18" charset="0"/>
                <a:cs typeface="Times New Roman" pitchFamily="18" charset="0"/>
              </a:rPr>
              <a:t>"темним потоком". </a:t>
            </a:r>
            <a:r>
              <a:rPr lang="uk-UA" sz="1600" dirty="0">
                <a:latin typeface="Times New Roman" pitchFamily="18" charset="0"/>
                <a:cs typeface="Times New Roman" pitchFamily="18" charset="0"/>
              </a:rPr>
              <a:t>Нещодавно  з'ясувалося, що "темний потік" охоплює аж 1400 галактичних скупчень і несе їх в район, </a:t>
            </a:r>
            <a:r>
              <a:rPr lang="uk-UA" sz="1600" b="1" i="1" dirty="0">
                <a:solidFill>
                  <a:srgbClr val="C00000"/>
                </a:solidFill>
                <a:latin typeface="Times New Roman" pitchFamily="18" charset="0"/>
                <a:cs typeface="Times New Roman" pitchFamily="18" charset="0"/>
              </a:rPr>
              <a:t>розташований за межами нашого Всесвіту</a:t>
            </a:r>
            <a:r>
              <a:rPr lang="uk-UA" sz="1600" dirty="0">
                <a:latin typeface="Times New Roman" pitchFamily="18" charset="0"/>
                <a:cs typeface="Times New Roman" pitchFamily="18" charset="0"/>
              </a:rPr>
              <a:t>. </a:t>
            </a:r>
            <a:r>
              <a:rPr lang="uk-UA" sz="1600" b="1" i="1" dirty="0">
                <a:latin typeface="Times New Roman" pitchFamily="18" charset="0"/>
                <a:cs typeface="Times New Roman" pitchFamily="18" charset="0"/>
              </a:rPr>
              <a:t>По одному з припущень, десь там - за межами, не доступними спостереженням - розташована величезна маса яка і притягує матерію.</a:t>
            </a:r>
            <a:r>
              <a:rPr lang="uk-UA" sz="1600" dirty="0">
                <a:latin typeface="Times New Roman" pitchFamily="18" charset="0"/>
                <a:cs typeface="Times New Roman" pitchFamily="18" charset="0"/>
              </a:rPr>
              <a:t> Лаура </a:t>
            </a:r>
            <a:r>
              <a:rPr lang="uk-UA" sz="1600" dirty="0" err="1">
                <a:latin typeface="Times New Roman" pitchFamily="18" charset="0"/>
                <a:cs typeface="Times New Roman" pitchFamily="18" charset="0"/>
              </a:rPr>
              <a:t>Мерсіні-Хоутон</a:t>
            </a:r>
            <a:r>
              <a:rPr lang="uk-UA" sz="1600" dirty="0">
                <a:latin typeface="Times New Roman" pitchFamily="18" charset="0"/>
                <a:cs typeface="Times New Roman" pitchFamily="18" charset="0"/>
              </a:rPr>
              <a:t> з Університету Північної Кароліни вважає, що ці галактики засмоктує інший Всесвіт, розташований поруч з нашим. </a:t>
            </a:r>
          </a:p>
        </p:txBody>
      </p:sp>
      <p:pic>
        <p:nvPicPr>
          <p:cNvPr id="3174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1544" y="1412776"/>
            <a:ext cx="3333750" cy="3105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49" name="Номер слайда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68C8B1-AE7F-49C3-863D-D25E98EB16F1}" type="slidenum">
              <a:rPr lang="ru-RU" smtClean="0"/>
              <a:pPr eaLnBrk="1" hangingPunct="1"/>
              <a:t>85</a:t>
            </a:fld>
            <a:endParaRPr lang="ru-RU" smtClean="0"/>
          </a:p>
        </p:txBody>
      </p:sp>
      <p:sp>
        <p:nvSpPr>
          <p:cNvPr id="31750" name="Rectangle 4"/>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extLst>
      <p:ext uri="{BB962C8B-B14F-4D97-AF65-F5344CB8AC3E}">
        <p14:creationId xmlns:p14="http://schemas.microsoft.com/office/powerpoint/2010/main" xmlns="" val="327659196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Заголовок 1"/>
          <p:cNvSpPr>
            <a:spLocks noGrp="1"/>
          </p:cNvSpPr>
          <p:nvPr>
            <p:ph type="title"/>
          </p:nvPr>
        </p:nvSpPr>
        <p:spPr>
          <a:xfrm>
            <a:off x="482600" y="0"/>
            <a:ext cx="8229600" cy="1143000"/>
          </a:xfrm>
        </p:spPr>
        <p:txBody>
          <a:bodyPr/>
          <a:lstStyle/>
          <a:p>
            <a:r>
              <a:rPr lang="uk-UA" b="1" i="1" dirty="0" smtClean="0">
                <a:latin typeface="Arial" pitchFamily="34" charset="0"/>
                <a:cs typeface="Arial" pitchFamily="34" charset="0"/>
              </a:rPr>
              <a:t>ПІДТВЕРДЖЕННЯ ТЕОРІЇ</a:t>
            </a:r>
          </a:p>
        </p:txBody>
      </p:sp>
      <p:sp>
        <p:nvSpPr>
          <p:cNvPr id="165891" name="Содержимое 2"/>
          <p:cNvSpPr>
            <a:spLocks noGrp="1"/>
          </p:cNvSpPr>
          <p:nvPr>
            <p:ph idx="1"/>
          </p:nvPr>
        </p:nvSpPr>
        <p:spPr>
          <a:xfrm>
            <a:off x="3816350" y="1206500"/>
            <a:ext cx="4870450" cy="2978150"/>
          </a:xfrm>
        </p:spPr>
        <p:txBody>
          <a:bodyPr/>
          <a:lstStyle/>
          <a:p>
            <a:pPr marL="0" indent="0" algn="just">
              <a:buFontTx/>
              <a:buNone/>
            </a:pPr>
            <a:r>
              <a:rPr lang="uk-UA" sz="1400" b="1" i="1" dirty="0" smtClean="0">
                <a:solidFill>
                  <a:srgbClr val="C00000"/>
                </a:solidFill>
                <a:latin typeface="Times New Roman" pitchFamily="18" charset="0"/>
                <a:cs typeface="Times New Roman" pitchFamily="18" charset="0"/>
              </a:rPr>
              <a:t>До нашого Всесвіту можливо існував попередній. </a:t>
            </a:r>
            <a:r>
              <a:rPr lang="uk-UA" sz="1400" dirty="0" smtClean="0">
                <a:latin typeface="Times New Roman" pitchFamily="18" charset="0"/>
                <a:cs typeface="Times New Roman" pitchFamily="18" charset="0"/>
              </a:rPr>
              <a:t>До такого висновку прийшли </a:t>
            </a:r>
            <a:r>
              <a:rPr lang="uk-UA" sz="1400" dirty="0" err="1" smtClean="0">
                <a:latin typeface="Times New Roman" pitchFamily="18" charset="0"/>
                <a:cs typeface="Times New Roman" pitchFamily="18" charset="0"/>
              </a:rPr>
              <a:t>Роджер</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Пенроуз</a:t>
            </a:r>
            <a:r>
              <a:rPr lang="uk-UA" sz="1400" dirty="0" smtClean="0">
                <a:latin typeface="Times New Roman" pitchFamily="18" charset="0"/>
                <a:cs typeface="Times New Roman" pitchFamily="18" charset="0"/>
              </a:rPr>
              <a:t> з Оксфорду і </a:t>
            </a:r>
            <a:r>
              <a:rPr lang="uk-UA" sz="1400" dirty="0" err="1" smtClean="0">
                <a:latin typeface="Times New Roman" pitchFamily="18" charset="0"/>
                <a:cs typeface="Times New Roman" pitchFamily="18" charset="0"/>
              </a:rPr>
              <a:t>Ваган</a:t>
            </a:r>
            <a:r>
              <a:rPr lang="uk-UA" sz="1400" dirty="0" smtClean="0">
                <a:latin typeface="Times New Roman" pitchFamily="18" charset="0"/>
                <a:cs typeface="Times New Roman" pitchFamily="18" charset="0"/>
              </a:rPr>
              <a:t> </a:t>
            </a:r>
            <a:r>
              <a:rPr lang="uk-UA" sz="1400" dirty="0" err="1" smtClean="0">
                <a:latin typeface="Times New Roman" pitchFamily="18" charset="0"/>
                <a:cs typeface="Times New Roman" pitchFamily="18" charset="0"/>
              </a:rPr>
              <a:t>Гурзадян</a:t>
            </a:r>
            <a:r>
              <a:rPr lang="uk-UA" sz="1400" dirty="0" smtClean="0">
                <a:latin typeface="Times New Roman" pitchFamily="18" charset="0"/>
                <a:cs typeface="Times New Roman" pitchFamily="18" charset="0"/>
              </a:rPr>
              <a:t> з Єреванського фізичного інституту. Вони досліджували реліктове випромінювання - мікрохвильовий фон, що залишився після Великого вибуху і зберіг інформацію про зародження Всесвіту. На цьому фоні вони виявили дивні неоднорідності, які виглядають концентричними колами. Вчені вважають що ці кола - не з нашого простору-часу. </a:t>
            </a:r>
            <a:r>
              <a:rPr lang="uk-UA" sz="1400" b="1" i="1" dirty="0" smtClean="0">
                <a:latin typeface="Times New Roman" pitchFamily="18" charset="0"/>
                <a:cs typeface="Times New Roman" pitchFamily="18" charset="0"/>
              </a:rPr>
              <a:t>Це гравітаційні сліди зіткнення колосальних, надмасивних чорних дір, які утворилися в попередньому Всесвіті у кінці його існування. </a:t>
            </a:r>
            <a:r>
              <a:rPr lang="uk-UA" sz="1400" dirty="0" smtClean="0">
                <a:latin typeface="Times New Roman" pitchFamily="18" charset="0"/>
                <a:cs typeface="Times New Roman" pitchFamily="18" charset="0"/>
              </a:rPr>
              <a:t>Якщо вірити вченим, то всесвіти виникають чергою - один за одним. І кінець попереднього стає початком наступного. </a:t>
            </a:r>
          </a:p>
          <a:p>
            <a:pPr marL="0" indent="0" algn="just">
              <a:buFontTx/>
              <a:buNone/>
            </a:pPr>
            <a:endParaRPr lang="uk-UA" sz="1400" dirty="0" smtClean="0">
              <a:latin typeface="Times New Roman" pitchFamily="18" charset="0"/>
              <a:cs typeface="Times New Roman" pitchFamily="18" charset="0"/>
            </a:endParaRPr>
          </a:p>
          <a:p>
            <a:pPr marL="0" indent="0" algn="just"/>
            <a:endParaRPr lang="uk-UA" sz="1400" dirty="0" smtClean="0">
              <a:latin typeface="Times New Roman" pitchFamily="18" charset="0"/>
              <a:cs typeface="Times New Roman" pitchFamily="18" charset="0"/>
            </a:endParaRPr>
          </a:p>
        </p:txBody>
      </p:sp>
      <p:pic>
        <p:nvPicPr>
          <p:cNvPr id="165892" name="Picture 2"/>
          <p:cNvPicPr>
            <a:picLocks noChangeAspect="1" noChangeArrowheads="1"/>
          </p:cNvPicPr>
          <p:nvPr/>
        </p:nvPicPr>
        <p:blipFill>
          <a:blip r:embed="rId2" cstate="print"/>
          <a:srcRect/>
          <a:stretch>
            <a:fillRect/>
          </a:stretch>
        </p:blipFill>
        <p:spPr bwMode="auto">
          <a:xfrm>
            <a:off x="793750" y="1250950"/>
            <a:ext cx="2889250" cy="2844800"/>
          </a:xfrm>
          <a:prstGeom prst="rect">
            <a:avLst/>
          </a:prstGeom>
          <a:noFill/>
          <a:ln w="9525">
            <a:noFill/>
            <a:miter lim="800000"/>
            <a:headEnd/>
            <a:tailEnd/>
          </a:ln>
        </p:spPr>
      </p:pic>
      <p:pic>
        <p:nvPicPr>
          <p:cNvPr id="165893" name="Рисунок 6"/>
          <p:cNvPicPr>
            <a:picLocks noChangeAspect="1" noChangeArrowheads="1"/>
          </p:cNvPicPr>
          <p:nvPr/>
        </p:nvPicPr>
        <p:blipFill>
          <a:blip r:embed="rId3" cstate="print"/>
          <a:srcRect/>
          <a:stretch>
            <a:fillRect/>
          </a:stretch>
        </p:blipFill>
        <p:spPr bwMode="auto">
          <a:xfrm>
            <a:off x="793750" y="4229100"/>
            <a:ext cx="7067550" cy="2133600"/>
          </a:xfrm>
          <a:prstGeom prst="rect">
            <a:avLst/>
          </a:prstGeom>
          <a:noFill/>
          <a:ln w="9525">
            <a:noFill/>
            <a:miter lim="800000"/>
            <a:headEnd/>
            <a:tailEnd/>
          </a:ln>
        </p:spPr>
      </p:pic>
      <p:sp>
        <p:nvSpPr>
          <p:cNvPr id="165894" name="Rectangle 48"/>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a:xfrm>
            <a:off x="476250" y="0"/>
            <a:ext cx="8229600" cy="1143000"/>
          </a:xfrm>
        </p:spPr>
        <p:txBody>
          <a:bodyPr/>
          <a:lstStyle/>
          <a:p>
            <a:r>
              <a:rPr lang="uk-UA" b="1" i="1" dirty="0" smtClean="0">
                <a:latin typeface="Arial" pitchFamily="34" charset="0"/>
                <a:cs typeface="Arial" pitchFamily="34" charset="0"/>
              </a:rPr>
              <a:t>ПІДТВЕРДЖЕННЯ ТЕОРІЇ</a:t>
            </a:r>
            <a:endParaRPr lang="uk-UA" dirty="0" smtClean="0">
              <a:latin typeface="Arial" pitchFamily="34" charset="0"/>
              <a:cs typeface="Arial" pitchFamily="34" charset="0"/>
            </a:endParaRPr>
          </a:p>
        </p:txBody>
      </p:sp>
      <p:sp>
        <p:nvSpPr>
          <p:cNvPr id="33795" name="Содержимое 2"/>
          <p:cNvSpPr>
            <a:spLocks noGrp="1"/>
          </p:cNvSpPr>
          <p:nvPr>
            <p:ph idx="1"/>
          </p:nvPr>
        </p:nvSpPr>
        <p:spPr>
          <a:xfrm>
            <a:off x="5238750" y="1600200"/>
            <a:ext cx="3448050" cy="4525963"/>
          </a:xfrm>
        </p:spPr>
        <p:txBody>
          <a:bodyPr/>
          <a:lstStyle/>
          <a:p>
            <a:pPr marL="0" indent="0" algn="just">
              <a:buFontTx/>
              <a:buNone/>
            </a:pPr>
            <a:r>
              <a:rPr lang="ru-RU" sz="1600" dirty="0" smtClean="0">
                <a:latin typeface="Times New Roman" pitchFamily="18" charset="0"/>
                <a:cs typeface="Times New Roman" pitchFamily="18" charset="0"/>
              </a:rPr>
              <a:t>За </a:t>
            </a:r>
            <a:r>
              <a:rPr lang="uk-UA" sz="1600" dirty="0" smtClean="0">
                <a:latin typeface="Times New Roman" pitchFamily="18" charset="0"/>
                <a:cs typeface="Times New Roman" pitchFamily="18" charset="0"/>
              </a:rPr>
              <a:t>останніми оцінками телескопу WMAP у Всесвіті існує область простору поперечником порядку півмільярда світлових років </a:t>
            </a:r>
            <a:r>
              <a:rPr lang="uk-UA" sz="1600" dirty="0" err="1" smtClean="0">
                <a:latin typeface="Times New Roman" pitchFamily="18" charset="0"/>
                <a:cs typeface="Times New Roman" pitchFamily="18" charset="0"/>
              </a:rPr>
              <a:t>Cold</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Spot</a:t>
            </a:r>
            <a:r>
              <a:rPr lang="uk-UA" sz="1600" dirty="0" smtClean="0">
                <a:latin typeface="Times New Roman" pitchFamily="18" charset="0"/>
                <a:cs typeface="Times New Roman" pitchFamily="18" charset="0"/>
              </a:rPr>
              <a:t> (пляма обведена колом) в якій практично нічого немає.  Ця пляма могла виникнути в результаті </a:t>
            </a:r>
            <a:r>
              <a:rPr lang="uk-UA" sz="1600" dirty="0" err="1" smtClean="0">
                <a:latin typeface="Times New Roman" pitchFamily="18" charset="0"/>
                <a:cs typeface="Times New Roman" pitchFamily="18" charset="0"/>
              </a:rPr>
              <a:t>зіштовхування</a:t>
            </a:r>
            <a:r>
              <a:rPr lang="uk-UA" sz="1600" dirty="0" smtClean="0">
                <a:latin typeface="Times New Roman" pitchFamily="18" charset="0"/>
                <a:cs typeface="Times New Roman" pitchFamily="18" charset="0"/>
              </a:rPr>
              <a:t> нашого Всесвіту з іншими.</a:t>
            </a:r>
          </a:p>
          <a:p>
            <a:pPr marL="0" indent="0">
              <a:buFontTx/>
              <a:buNone/>
            </a:pPr>
            <a:endParaRPr lang="uk-UA" sz="1600" dirty="0" smtClean="0">
              <a:latin typeface="Times New Roman" pitchFamily="18" charset="0"/>
              <a:cs typeface="Times New Roman" pitchFamily="18" charset="0"/>
            </a:endParaRPr>
          </a:p>
          <a:p>
            <a:pPr marL="0" indent="0">
              <a:buFontTx/>
              <a:buNone/>
            </a:pPr>
            <a:endParaRPr lang="en-US" sz="1600" dirty="0" smtClean="0">
              <a:latin typeface="Times New Roman" pitchFamily="18" charset="0"/>
              <a:cs typeface="Times New Roman" pitchFamily="18" charset="0"/>
            </a:endParaRPr>
          </a:p>
          <a:p>
            <a:pPr marL="0" indent="0" algn="just">
              <a:buFontTx/>
              <a:buNone/>
            </a:pPr>
            <a:r>
              <a:rPr lang="uk-UA" sz="1600" dirty="0" smtClean="0">
                <a:latin typeface="Times New Roman" pitchFamily="18" charset="0"/>
                <a:cs typeface="Times New Roman" pitchFamily="18" charset="0"/>
              </a:rPr>
              <a:t>Так за даними моделювання виглядає </a:t>
            </a:r>
            <a:r>
              <a:rPr lang="uk-UA" sz="1600" dirty="0" err="1" smtClean="0">
                <a:latin typeface="Times New Roman" pitchFamily="18" charset="0"/>
                <a:cs typeface="Times New Roman" pitchFamily="18" charset="0"/>
              </a:rPr>
              <a:t>зіштовхування</a:t>
            </a:r>
            <a:r>
              <a:rPr lang="uk-UA" sz="1600" dirty="0" smtClean="0">
                <a:latin typeface="Times New Roman" pitchFamily="18" charset="0"/>
                <a:cs typeface="Times New Roman" pitchFamily="18" charset="0"/>
              </a:rPr>
              <a:t>  всесвітів-пухирців і відбиток цієї події у мікрохвильовому фоні на різних стадіях</a:t>
            </a:r>
            <a:endParaRPr lang="uk-UA" sz="1600" dirty="0" smtClean="0"/>
          </a:p>
        </p:txBody>
      </p:sp>
      <p:pic>
        <p:nvPicPr>
          <p:cNvPr id="33796" name="Picture 7"/>
          <p:cNvPicPr>
            <a:picLocks noChangeAspect="1" noChangeArrowheads="1"/>
          </p:cNvPicPr>
          <p:nvPr/>
        </p:nvPicPr>
        <p:blipFill>
          <a:blip r:embed="rId2" cstate="print"/>
          <a:srcRect/>
          <a:stretch>
            <a:fillRect/>
          </a:stretch>
        </p:blipFill>
        <p:spPr bwMode="auto">
          <a:xfrm>
            <a:off x="438150" y="3829050"/>
            <a:ext cx="4552950" cy="2343150"/>
          </a:xfrm>
          <a:prstGeom prst="rect">
            <a:avLst/>
          </a:prstGeom>
          <a:noFill/>
          <a:ln w="9525">
            <a:noFill/>
            <a:miter lim="800000"/>
            <a:headEnd/>
            <a:tailEnd/>
          </a:ln>
        </p:spPr>
      </p:pic>
      <p:pic>
        <p:nvPicPr>
          <p:cNvPr id="33797" name="Picture 3"/>
          <p:cNvPicPr>
            <a:picLocks noChangeAspect="1" noChangeArrowheads="1"/>
          </p:cNvPicPr>
          <p:nvPr/>
        </p:nvPicPr>
        <p:blipFill>
          <a:blip r:embed="rId3" cstate="print"/>
          <a:srcRect/>
          <a:stretch>
            <a:fillRect/>
          </a:stretch>
        </p:blipFill>
        <p:spPr bwMode="auto">
          <a:xfrm>
            <a:off x="438150" y="1428750"/>
            <a:ext cx="4533900" cy="2319338"/>
          </a:xfrm>
          <a:prstGeom prst="rect">
            <a:avLst/>
          </a:prstGeom>
          <a:noFill/>
          <a:ln w="9525">
            <a:noFill/>
            <a:miter lim="800000"/>
            <a:headEnd/>
            <a:tailEnd/>
          </a:ln>
        </p:spPr>
      </p:pic>
      <p:sp>
        <p:nvSpPr>
          <p:cNvPr id="33798" name="Номер слайда 5"/>
          <p:cNvSpPr>
            <a:spLocks noGrp="1"/>
          </p:cNvSpPr>
          <p:nvPr>
            <p:ph type="sldNum" sz="quarter" idx="12"/>
          </p:nvPr>
        </p:nvSpPr>
        <p:spPr>
          <a:noFill/>
        </p:spPr>
        <p:txBody>
          <a:bodyPr/>
          <a:lstStyle/>
          <a:p>
            <a:fld id="{D9D50443-5ADB-451B-B464-43B1AD1217B2}" type="slidenum">
              <a:rPr lang="ru-RU" smtClean="0">
                <a:latin typeface="Arial" pitchFamily="34" charset="0"/>
              </a:rPr>
              <a:pPr/>
              <a:t>87</a:t>
            </a:fld>
            <a:endParaRPr lang="ru-RU" smtClean="0">
              <a:latin typeface="Arial" pitchFamily="34" charset="0"/>
            </a:endParaRPr>
          </a:p>
        </p:txBody>
      </p:sp>
      <p:sp>
        <p:nvSpPr>
          <p:cNvPr id="33799"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457200" y="142875"/>
            <a:ext cx="8686800" cy="1143000"/>
          </a:xfrm>
        </p:spPr>
        <p:txBody>
          <a:bodyPr>
            <a:normAutofit fontScale="90000"/>
          </a:bodyPr>
          <a:lstStyle/>
          <a:p>
            <a:pPr eaLnBrk="1" hangingPunct="1"/>
            <a:r>
              <a:rPr lang="uk-UA" sz="4000" b="1" i="1" dirty="0" smtClean="0">
                <a:latin typeface="Arial" pitchFamily="34" charset="0"/>
                <a:cs typeface="Arial" pitchFamily="34" charset="0"/>
              </a:rPr>
              <a:t>ВІДКРИТТЯ ПРИСКОРЕНОГО РОЗШИРЕННЯ ВСЕСВІТУ</a:t>
            </a:r>
            <a:endParaRPr lang="ru-RU" sz="4000" b="1" i="1" dirty="0" smtClean="0">
              <a:latin typeface="Arial" pitchFamily="34" charset="0"/>
              <a:cs typeface="Arial" pitchFamily="34" charset="0"/>
            </a:endParaRPr>
          </a:p>
        </p:txBody>
      </p:sp>
      <p:pic>
        <p:nvPicPr>
          <p:cNvPr id="163843" name="Picture 10" descr="Вспышки некоторых сверхновых, изучавшиеся в работе Рисса (показаны стрелками) и происходившие в период от 10 до 3,5 миллиардов лет назад. Вверху: галактики во время вспышки их сверхновых (положение указано стрелками), внизу: галактики после вспышек (NASA, ESA, A. Riess/STScI)."/>
          <p:cNvPicPr>
            <a:picLocks noGrp="1" noChangeAspect="1" noChangeArrowheads="1"/>
          </p:cNvPicPr>
          <p:nvPr>
            <p:ph type="body" idx="1"/>
          </p:nvPr>
        </p:nvPicPr>
        <p:blipFill>
          <a:blip r:embed="rId2" cstate="print"/>
          <a:srcRect/>
          <a:stretch>
            <a:fillRect/>
          </a:stretch>
        </p:blipFill>
        <p:spPr>
          <a:xfrm>
            <a:off x="611188" y="1358900"/>
            <a:ext cx="6346825" cy="2508250"/>
          </a:xfrm>
          <a:noFill/>
        </p:spPr>
      </p:pic>
      <p:sp>
        <p:nvSpPr>
          <p:cNvPr id="163844" name="Rectangle 11"/>
          <p:cNvSpPr>
            <a:spLocks noChangeArrowheads="1"/>
          </p:cNvSpPr>
          <p:nvPr/>
        </p:nvSpPr>
        <p:spPr bwMode="auto">
          <a:xfrm>
            <a:off x="476250" y="3817938"/>
            <a:ext cx="8189913" cy="2676525"/>
          </a:xfrm>
          <a:prstGeom prst="rect">
            <a:avLst/>
          </a:prstGeom>
          <a:noFill/>
          <a:ln w="9525">
            <a:noFill/>
            <a:miter lim="800000"/>
            <a:headEnd/>
            <a:tailEnd/>
          </a:ln>
        </p:spPr>
        <p:txBody>
          <a:bodyPr anchor="ctr">
            <a:spAutoFit/>
          </a:bodyPr>
          <a:lstStyle/>
          <a:p>
            <a:pPr indent="398463" algn="just"/>
            <a:r>
              <a:rPr lang="uk-UA" sz="1400">
                <a:latin typeface="Times New Roman" pitchFamily="18" charset="0"/>
              </a:rPr>
              <a:t>Швидкість галактик, які розносяться простором, що роздувається, завдяки існуванню сил гравітаційного притяганння</a:t>
            </a:r>
            <a:r>
              <a:rPr lang="uk-UA" sz="1400" i="1">
                <a:latin typeface="Times New Roman" pitchFamily="18" charset="0"/>
              </a:rPr>
              <a:t> </a:t>
            </a:r>
            <a:r>
              <a:rPr lang="uk-UA" sz="1400">
                <a:latin typeface="Times New Roman" pitchFamily="18" charset="0"/>
              </a:rPr>
              <a:t>повинна зменшуватися з часом. Однак дослідження астрономів спалахів дуже віддалених наднових зірок визначеного типу (I а), які завершилися у 1998 р., дозволили встановити, </a:t>
            </a:r>
            <a:r>
              <a:rPr lang="uk-UA" sz="1400" b="1" i="1">
                <a:solidFill>
                  <a:srgbClr val="C00000"/>
                </a:solidFill>
                <a:latin typeface="Times New Roman" pitchFamily="18" charset="0"/>
              </a:rPr>
              <a:t>що розширення простору Всесвіту відбувається з прискоренням</a:t>
            </a:r>
            <a:r>
              <a:rPr lang="uk-UA" sz="1400" b="1">
                <a:solidFill>
                  <a:srgbClr val="C00000"/>
                </a:solidFill>
                <a:latin typeface="Times New Roman" pitchFamily="18" charset="0"/>
              </a:rPr>
              <a:t>. </a:t>
            </a:r>
            <a:r>
              <a:rPr lang="uk-UA" sz="1400">
                <a:latin typeface="Times New Roman" pitchFamily="18" charset="0"/>
              </a:rPr>
              <a:t>З’ясувалося, що зменшення яскравості зірок у середньому відбувається </a:t>
            </a:r>
            <a:r>
              <a:rPr lang="uk-UA" sz="1400" i="1">
                <a:latin typeface="Times New Roman" pitchFamily="18" charset="0"/>
              </a:rPr>
              <a:t>помітно швидше, ніж цього було слід чекати за космологічною моделлю, яка ще недавно вважалася стандартною</a:t>
            </a:r>
            <a:r>
              <a:rPr lang="uk-UA" sz="1400">
                <a:latin typeface="Times New Roman" pitchFamily="18" charset="0"/>
              </a:rPr>
              <a:t>. Але це можливо тоді, коли </a:t>
            </a:r>
            <a:r>
              <a:rPr lang="uk-UA" sz="1400" i="1">
                <a:latin typeface="Times New Roman" pitchFamily="18" charset="0"/>
              </a:rPr>
              <a:t>космологічне розширення відбувається з прискоренням</a:t>
            </a:r>
            <a:r>
              <a:rPr lang="uk-UA" sz="1400">
                <a:latin typeface="Times New Roman" pitchFamily="18" charset="0"/>
              </a:rPr>
              <a:t>! Пізніше (2002 р.) такі ж висновки були зроблені іншою групою вчених на основі аналізу характеру анізотропії реліктового випромінювання та даних про кластеризацію галактик. </a:t>
            </a:r>
            <a:endParaRPr lang="ru-RU" sz="1400">
              <a:latin typeface="Times New Roman" pitchFamily="18" charset="0"/>
            </a:endParaRPr>
          </a:p>
          <a:p>
            <a:pPr indent="398463" algn="just"/>
            <a:r>
              <a:rPr lang="uk-UA" sz="1400">
                <a:latin typeface="Times New Roman" pitchFamily="18" charset="0"/>
              </a:rPr>
              <a:t>Нарешті, у жовтні 2003 року висновки про прискорене розширення Всесвіту були остаточно підтверджені великою міжнародною групою астрономів, які одержали дані про спалахи 23 наднових зірок, серед яких 7 дуже далеких (~8-10 млрд світлових років) .</a:t>
            </a:r>
          </a:p>
        </p:txBody>
      </p:sp>
      <p:sp>
        <p:nvSpPr>
          <p:cNvPr id="163845" name="Rectangle 12"/>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a:xfrm>
            <a:off x="438150" y="0"/>
            <a:ext cx="8229600" cy="1143000"/>
          </a:xfrm>
        </p:spPr>
        <p:txBody>
          <a:bodyPr/>
          <a:lstStyle/>
          <a:p>
            <a:r>
              <a:rPr lang="uk-UA" sz="4000" b="1" i="1" dirty="0" smtClean="0">
                <a:latin typeface="Arial" pitchFamily="34" charset="0"/>
                <a:cs typeface="Arial" pitchFamily="34" charset="0"/>
              </a:rPr>
              <a:t>ТЕМНА МАТЕРІЯ ТА ЕНЕРГІЯ</a:t>
            </a:r>
            <a:endParaRPr lang="uk-UA" sz="4000" dirty="0" smtClean="0">
              <a:latin typeface="Arial" pitchFamily="34" charset="0"/>
              <a:cs typeface="Arial" pitchFamily="34" charset="0"/>
            </a:endParaRPr>
          </a:p>
        </p:txBody>
      </p:sp>
      <p:sp>
        <p:nvSpPr>
          <p:cNvPr id="36867" name="Содержимое 2"/>
          <p:cNvSpPr>
            <a:spLocks noGrp="1"/>
          </p:cNvSpPr>
          <p:nvPr>
            <p:ph idx="1"/>
          </p:nvPr>
        </p:nvSpPr>
        <p:spPr>
          <a:xfrm>
            <a:off x="4216400" y="1428750"/>
            <a:ext cx="4470400" cy="4697413"/>
          </a:xfrm>
        </p:spPr>
        <p:txBody>
          <a:bodyPr/>
          <a:lstStyle/>
          <a:p>
            <a:pPr marL="0" indent="0" algn="just">
              <a:buFontTx/>
              <a:buNone/>
            </a:pPr>
            <a:r>
              <a:rPr lang="uk-UA" sz="1600" smtClean="0">
                <a:latin typeface="Times New Roman" pitchFamily="18" charset="0"/>
                <a:cs typeface="Times New Roman" pitchFamily="18" charset="0"/>
              </a:rPr>
              <a:t>Схематичне зображення можливих розв’язків рівнянь ЗТВ з відмінною від нуля вакуумною енергією (космологічною сталою </a:t>
            </a:r>
            <a:r>
              <a:rPr lang="uk-UA" sz="1600" i="1" smtClean="0">
                <a:latin typeface="Times New Roman" pitchFamily="18" charset="0"/>
                <a:cs typeface="Times New Roman" pitchFamily="18" charset="0"/>
                <a:sym typeface="Symbol" pitchFamily="18" charset="2"/>
              </a:rPr>
              <a:t></a:t>
            </a:r>
            <a:r>
              <a:rPr lang="uk-UA" sz="1600" smtClean="0">
                <a:latin typeface="Times New Roman" pitchFamily="18" charset="0"/>
                <a:cs typeface="Times New Roman" pitchFamily="18" charset="0"/>
              </a:rPr>
              <a:t>), що зіставлені з даними спостережень спалахів наднових зірок, реліктового випромінювання і скупчень галактик. На осі </a:t>
            </a:r>
            <a:r>
              <a:rPr lang="uk-UA" sz="1600" i="1" smtClean="0">
                <a:latin typeface="Times New Roman" pitchFamily="18" charset="0"/>
                <a:cs typeface="Times New Roman" pitchFamily="18" charset="0"/>
              </a:rPr>
              <a:t>x</a:t>
            </a:r>
            <a:r>
              <a:rPr lang="uk-UA" sz="1600" smtClean="0">
                <a:latin typeface="Times New Roman" pitchFamily="18" charset="0"/>
                <a:cs typeface="Times New Roman" pitchFamily="18" charset="0"/>
              </a:rPr>
              <a:t> відкладене відношення (</a:t>
            </a:r>
            <a:r>
              <a:rPr lang="en-US" sz="1600" smtClean="0">
                <a:latin typeface="Symbol" pitchFamily="18" charset="2"/>
                <a:cs typeface="Times New Roman" pitchFamily="18" charset="0"/>
              </a:rPr>
              <a:t>W</a:t>
            </a:r>
            <a:r>
              <a:rPr lang="uk-UA" sz="1600" smtClean="0">
                <a:latin typeface="Times New Roman" pitchFamily="18" charset="0"/>
                <a:cs typeface="Times New Roman" pitchFamily="18" charset="0"/>
              </a:rPr>
              <a:t>=</a:t>
            </a:r>
            <a:r>
              <a:rPr lang="en-US" sz="1600" i="1" smtClean="0">
                <a:latin typeface="Symbol" pitchFamily="18" charset="2"/>
                <a:cs typeface="Times New Roman" pitchFamily="18" charset="0"/>
              </a:rPr>
              <a:t>r/r</a:t>
            </a:r>
            <a:r>
              <a:rPr lang="en-US" sz="1600" i="1" baseline="-25000" smtClean="0">
                <a:latin typeface="Symbol" pitchFamily="18" charset="2"/>
                <a:cs typeface="Times New Roman" pitchFamily="18" charset="0"/>
              </a:rPr>
              <a:t>k</a:t>
            </a:r>
            <a:r>
              <a:rPr lang="uk-UA" sz="1600" i="1" smtClean="0">
                <a:latin typeface="Times New Roman" pitchFamily="18" charset="0"/>
                <a:cs typeface="Times New Roman" pitchFamily="18" charset="0"/>
              </a:rPr>
              <a:t> </a:t>
            </a:r>
            <a:r>
              <a:rPr lang="uk-UA" sz="1600" smtClean="0">
                <a:latin typeface="Times New Roman" pitchFamily="18" charset="0"/>
                <a:cs typeface="Times New Roman" pitchFamily="18" charset="0"/>
              </a:rPr>
              <a:t>) густини матерії </a:t>
            </a:r>
            <a:r>
              <a:rPr lang="uk-UA" sz="1600" i="1" smtClean="0">
                <a:latin typeface="Times New Roman" pitchFamily="18" charset="0"/>
                <a:cs typeface="Times New Roman" pitchFamily="18" charset="0"/>
                <a:sym typeface="Symbol" pitchFamily="18" charset="2"/>
              </a:rPr>
              <a:t></a:t>
            </a:r>
            <a:r>
              <a:rPr lang="uk-UA" sz="1600" smtClean="0">
                <a:latin typeface="Times New Roman" pitchFamily="18" charset="0"/>
                <a:cs typeface="Times New Roman" pitchFamily="18" charset="0"/>
              </a:rPr>
              <a:t> (повної енергії) до її критичного значення, що дорівнює </a:t>
            </a:r>
            <a:r>
              <a:rPr lang="uk-UA" sz="1600" i="1" smtClean="0">
                <a:latin typeface="Times New Roman" pitchFamily="18" charset="0"/>
                <a:cs typeface="Times New Roman" pitchFamily="18" charset="0"/>
                <a:sym typeface="Symbol" pitchFamily="18" charset="2"/>
              </a:rPr>
              <a:t></a:t>
            </a:r>
            <a:r>
              <a:rPr lang="uk-UA" sz="1600" i="1" baseline="-25000" smtClean="0">
                <a:latin typeface="Times New Roman" pitchFamily="18" charset="0"/>
                <a:cs typeface="Times New Roman" pitchFamily="18" charset="0"/>
              </a:rPr>
              <a:t>к</a:t>
            </a:r>
            <a:r>
              <a:rPr lang="uk-UA" sz="1600" smtClean="0">
                <a:latin typeface="Times New Roman" pitchFamily="18" charset="0"/>
                <a:cs typeface="Times New Roman" pitchFamily="18" charset="0"/>
              </a:rPr>
              <a:t>=2</a:t>
            </a:r>
            <a:r>
              <a:rPr lang="uk-UA" sz="1600" smtClean="0">
                <a:latin typeface="Times New Roman" pitchFamily="18" charset="0"/>
                <a:cs typeface="Times New Roman" pitchFamily="18" charset="0"/>
                <a:sym typeface="Symbol" pitchFamily="18" charset="2"/>
              </a:rPr>
              <a:t></a:t>
            </a:r>
            <a:r>
              <a:rPr lang="uk-UA" sz="1600" smtClean="0">
                <a:latin typeface="Times New Roman" pitchFamily="18" charset="0"/>
                <a:cs typeface="Times New Roman" pitchFamily="18" charset="0"/>
              </a:rPr>
              <a:t>10</a:t>
            </a:r>
            <a:r>
              <a:rPr lang="uk-UA" sz="1600" baseline="30000" smtClean="0">
                <a:latin typeface="Times New Roman" pitchFamily="18" charset="0"/>
                <a:cs typeface="Times New Roman" pitchFamily="18" charset="0"/>
              </a:rPr>
              <a:t>-29</a:t>
            </a:r>
            <a:r>
              <a:rPr lang="uk-UA" sz="1600" smtClean="0">
                <a:latin typeface="Times New Roman" pitchFamily="18" charset="0"/>
                <a:cs typeface="Times New Roman" pitchFamily="18" charset="0"/>
              </a:rPr>
              <a:t> г/cм</a:t>
            </a:r>
            <a:r>
              <a:rPr lang="uk-UA" sz="1600" baseline="30000" smtClean="0">
                <a:latin typeface="Times New Roman" pitchFamily="18" charset="0"/>
                <a:cs typeface="Times New Roman" pitchFamily="18" charset="0"/>
              </a:rPr>
              <a:t>3 </a:t>
            </a:r>
            <a:r>
              <a:rPr lang="uk-UA" sz="1600" smtClean="0">
                <a:latin typeface="Times New Roman" pitchFamily="18" charset="0"/>
                <a:cs typeface="Times New Roman" pitchFamily="18" charset="0"/>
              </a:rPr>
              <a:t>для просторово плоского Всесвіту при нульовій вакуумній густині. </a:t>
            </a:r>
            <a:r>
              <a:rPr lang="uk-UA" sz="1600" b="1" i="1" smtClean="0">
                <a:solidFill>
                  <a:srgbClr val="C00000"/>
                </a:solidFill>
                <a:latin typeface="Times New Roman" pitchFamily="18" charset="0"/>
                <a:cs typeface="Times New Roman" pitchFamily="18" charset="0"/>
              </a:rPr>
              <a:t>Видно, що дані космологічних спостережень сходяться у точці, що відповідає просторово плоскому Всесвіту, який заповнений приблизно на 30% баріонами і темною речовиною та на ~70% темною енергією</a:t>
            </a:r>
          </a:p>
          <a:p>
            <a:pPr marL="0" indent="0" algn="just"/>
            <a:r>
              <a:rPr lang="uk-UA" sz="1600" smtClean="0">
                <a:latin typeface="Times New Roman" pitchFamily="18" charset="0"/>
                <a:cs typeface="Times New Roman" pitchFamily="18" charset="0"/>
              </a:rPr>
              <a:t> </a:t>
            </a:r>
          </a:p>
          <a:p>
            <a:pPr marL="0" indent="0" algn="just"/>
            <a:endParaRPr lang="uk-UA" sz="1600" smtClean="0">
              <a:latin typeface="Times New Roman" pitchFamily="18" charset="0"/>
              <a:cs typeface="Times New Roman" pitchFamily="18" charset="0"/>
            </a:endParaRPr>
          </a:p>
        </p:txBody>
      </p:sp>
      <p:pic>
        <p:nvPicPr>
          <p:cNvPr id="36868" name="Picture 3"/>
          <p:cNvPicPr>
            <a:picLocks noChangeAspect="1" noChangeArrowheads="1"/>
          </p:cNvPicPr>
          <p:nvPr/>
        </p:nvPicPr>
        <p:blipFill>
          <a:blip r:embed="rId2" cstate="print"/>
          <a:srcRect/>
          <a:stretch>
            <a:fillRect/>
          </a:stretch>
        </p:blipFill>
        <p:spPr bwMode="auto">
          <a:xfrm>
            <a:off x="571500" y="1079500"/>
            <a:ext cx="3467100" cy="5068888"/>
          </a:xfrm>
          <a:prstGeom prst="rect">
            <a:avLst/>
          </a:prstGeom>
          <a:noFill/>
          <a:ln w="9525">
            <a:noFill/>
            <a:miter lim="800000"/>
            <a:headEnd/>
            <a:tailEnd/>
          </a:ln>
        </p:spPr>
      </p:pic>
      <p:sp>
        <p:nvSpPr>
          <p:cNvPr id="36869" name="Номер слайда 4"/>
          <p:cNvSpPr>
            <a:spLocks noGrp="1"/>
          </p:cNvSpPr>
          <p:nvPr>
            <p:ph type="sldNum" sz="quarter" idx="12"/>
          </p:nvPr>
        </p:nvSpPr>
        <p:spPr>
          <a:noFill/>
        </p:spPr>
        <p:txBody>
          <a:bodyPr/>
          <a:lstStyle/>
          <a:p>
            <a:fld id="{AE602F4F-3DDB-418D-9886-3B2CAC52202E}" type="slidenum">
              <a:rPr lang="ru-RU" smtClean="0">
                <a:latin typeface="Arial" pitchFamily="34" charset="0"/>
              </a:rPr>
              <a:pPr/>
              <a:t>89</a:t>
            </a:fld>
            <a:endParaRPr lang="ru-RU" smtClean="0">
              <a:latin typeface="Arial" pitchFamily="34" charset="0"/>
            </a:endParaRPr>
          </a:p>
        </p:txBody>
      </p:sp>
      <p:sp>
        <p:nvSpPr>
          <p:cNvPr id="3687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296863" y="142875"/>
            <a:ext cx="8640762" cy="1143000"/>
          </a:xfrm>
        </p:spPr>
        <p:txBody>
          <a:bodyPr>
            <a:normAutofit fontScale="90000"/>
          </a:bodyPr>
          <a:lstStyle/>
          <a:p>
            <a:pPr eaLnBrk="1" hangingPunct="1"/>
            <a:r>
              <a:rPr lang="uk-UA" sz="4000" b="1" i="1" dirty="0" smtClean="0">
                <a:latin typeface="Arial" pitchFamily="34" charset="0"/>
                <a:cs typeface="Arial" pitchFamily="34" charset="0"/>
              </a:rPr>
              <a:t>ЕВОЛЮЦІЙНО-СИНЕРГЕТИЧНА КАРТИНА СВІТУ</a:t>
            </a:r>
            <a:endParaRPr lang="ru-RU" sz="4000" b="1" i="1" dirty="0" smtClean="0">
              <a:latin typeface="Arial" pitchFamily="34" charset="0"/>
              <a:cs typeface="Arial" pitchFamily="34" charset="0"/>
            </a:endParaRPr>
          </a:p>
        </p:txBody>
      </p:sp>
      <p:sp>
        <p:nvSpPr>
          <p:cNvPr id="124931" name="Rectangle 3"/>
          <p:cNvSpPr>
            <a:spLocks noGrp="1" noChangeArrowheads="1"/>
          </p:cNvSpPr>
          <p:nvPr>
            <p:ph type="body" idx="1"/>
          </p:nvPr>
        </p:nvSpPr>
        <p:spPr>
          <a:xfrm>
            <a:off x="431800" y="2573338"/>
            <a:ext cx="8389938" cy="4778375"/>
          </a:xfrm>
        </p:spPr>
        <p:txBody>
          <a:bodyPr/>
          <a:lstStyle/>
          <a:p>
            <a:pPr algn="just" eaLnBrk="1" hangingPunct="1">
              <a:lnSpc>
                <a:spcPct val="80000"/>
              </a:lnSpc>
            </a:pPr>
            <a:r>
              <a:rPr lang="uk-UA" sz="2000" smtClean="0">
                <a:latin typeface="Times New Roman" pitchFamily="18" charset="0"/>
              </a:rPr>
              <a:t>Основна задача: </a:t>
            </a:r>
            <a:r>
              <a:rPr lang="uk-UA" sz="2000" b="1" i="1" smtClean="0">
                <a:solidFill>
                  <a:srgbClr val="C00000"/>
                </a:solidFill>
                <a:latin typeface="Times New Roman" pitchFamily="18" charset="0"/>
              </a:rPr>
              <a:t>включення життя і розуму у картину світу.</a:t>
            </a:r>
          </a:p>
          <a:p>
            <a:pPr algn="just" eaLnBrk="1" hangingPunct="1">
              <a:lnSpc>
                <a:spcPct val="80000"/>
              </a:lnSpc>
            </a:pPr>
            <a:r>
              <a:rPr lang="uk-UA" sz="2000" smtClean="0">
                <a:latin typeface="Times New Roman" pitchFamily="18" charset="0"/>
              </a:rPr>
              <a:t>Перегляд уявлень про простір і час:</a:t>
            </a:r>
          </a:p>
          <a:p>
            <a:pPr algn="just" eaLnBrk="1" hangingPunct="1">
              <a:lnSpc>
                <a:spcPct val="80000"/>
              </a:lnSpc>
              <a:buFontTx/>
              <a:buNone/>
            </a:pPr>
            <a:r>
              <a:rPr lang="uk-UA" sz="2000" smtClean="0">
                <a:latin typeface="Times New Roman" pitchFamily="18" charset="0"/>
              </a:rPr>
              <a:t>	простір є багатовимірним; </a:t>
            </a:r>
          </a:p>
          <a:p>
            <a:pPr eaLnBrk="1" hangingPunct="1">
              <a:lnSpc>
                <a:spcPct val="80000"/>
              </a:lnSpc>
              <a:buFontTx/>
              <a:buNone/>
            </a:pPr>
            <a:r>
              <a:rPr lang="uk-UA" sz="2000" smtClean="0">
                <a:latin typeface="Times New Roman" pitchFamily="18" charset="0"/>
              </a:rPr>
              <a:t>	простір і час є дискретними</a:t>
            </a:r>
            <a:r>
              <a:rPr lang="uk-UA" sz="2000" i="1" smtClean="0">
                <a:latin typeface="Times New Roman" pitchFamily="18" charset="0"/>
              </a:rPr>
              <a:t>.</a:t>
            </a:r>
            <a:r>
              <a:rPr lang="uk-UA" sz="2000" smtClean="0">
                <a:latin typeface="Times New Roman" pitchFamily="18" charset="0"/>
              </a:rPr>
              <a:t> </a:t>
            </a:r>
            <a:br>
              <a:rPr lang="uk-UA" sz="2000" smtClean="0">
                <a:latin typeface="Times New Roman" pitchFamily="18" charset="0"/>
              </a:rPr>
            </a:br>
            <a:r>
              <a:rPr lang="uk-UA" sz="2000" smtClean="0">
                <a:latin typeface="Times New Roman" pitchFamily="18" charset="0"/>
              </a:rPr>
              <a:t>Основою світу є </a:t>
            </a:r>
            <a:r>
              <a:rPr lang="uk-UA" sz="2000" b="1" i="1" smtClean="0">
                <a:solidFill>
                  <a:srgbClr val="C00000"/>
                </a:solidFill>
                <a:latin typeface="Times New Roman" pitchFamily="18" charset="0"/>
              </a:rPr>
              <a:t>збудження фізичного вакууму</a:t>
            </a:r>
            <a:r>
              <a:rPr lang="uk-UA" sz="2000" smtClean="0">
                <a:latin typeface="Times New Roman" pitchFamily="18" charset="0"/>
              </a:rPr>
              <a:t>.</a:t>
            </a:r>
          </a:p>
          <a:p>
            <a:pPr eaLnBrk="1" hangingPunct="1">
              <a:lnSpc>
                <a:spcPct val="80000"/>
              </a:lnSpc>
            </a:pPr>
            <a:r>
              <a:rPr lang="uk-UA" sz="2000" smtClean="0">
                <a:latin typeface="Times New Roman" pitchFamily="18" charset="0"/>
              </a:rPr>
              <a:t>Основний об'єкт дослідження </a:t>
            </a:r>
            <a:r>
              <a:rPr lang="uk-UA" sz="2000" b="1" i="1" smtClean="0">
                <a:solidFill>
                  <a:srgbClr val="C00000"/>
                </a:solidFill>
                <a:latin typeface="Times New Roman" pitchFamily="18" charset="0"/>
              </a:rPr>
              <a:t>відкриті </a:t>
            </a:r>
            <a:r>
              <a:rPr lang="uk-UA" sz="2000" smtClean="0">
                <a:latin typeface="Times New Roman" pitchFamily="18" charset="0"/>
              </a:rPr>
              <a:t>динамічні системи.</a:t>
            </a:r>
          </a:p>
          <a:p>
            <a:pPr algn="just" eaLnBrk="1" hangingPunct="1">
              <a:lnSpc>
                <a:spcPct val="80000"/>
              </a:lnSpc>
            </a:pPr>
            <a:r>
              <a:rPr lang="uk-UA" sz="2000" smtClean="0">
                <a:latin typeface="Times New Roman" pitchFamily="18" charset="0"/>
              </a:rPr>
              <a:t>Центральна ідея – </a:t>
            </a:r>
            <a:r>
              <a:rPr lang="uk-UA" sz="2000" b="1" i="1" smtClean="0">
                <a:solidFill>
                  <a:srgbClr val="C00000"/>
                </a:solidFill>
                <a:latin typeface="Times New Roman" pitchFamily="18" charset="0"/>
              </a:rPr>
              <a:t>ідея розвитку або еволюції природи</a:t>
            </a:r>
            <a:r>
              <a:rPr lang="uk-UA" sz="2000" i="1" smtClean="0">
                <a:solidFill>
                  <a:srgbClr val="C00000"/>
                </a:solidFill>
                <a:latin typeface="Times New Roman" pitchFamily="18" charset="0"/>
              </a:rPr>
              <a:t>.</a:t>
            </a:r>
            <a:endParaRPr lang="uk-UA" sz="2000" smtClean="0">
              <a:solidFill>
                <a:srgbClr val="C00000"/>
              </a:solidFill>
              <a:latin typeface="Times New Roman" pitchFamily="18" charset="0"/>
            </a:endParaRPr>
          </a:p>
          <a:p>
            <a:pPr algn="just" eaLnBrk="1" hangingPunct="1">
              <a:lnSpc>
                <a:spcPct val="80000"/>
              </a:lnSpc>
            </a:pPr>
            <a:r>
              <a:rPr lang="uk-UA" sz="2000" smtClean="0">
                <a:latin typeface="Times New Roman" pitchFamily="18" charset="0"/>
              </a:rPr>
              <a:t>Усвідомлення </a:t>
            </a:r>
            <a:r>
              <a:rPr lang="uk-UA" sz="2000" b="1" i="1" smtClean="0">
                <a:solidFill>
                  <a:srgbClr val="C00000"/>
                </a:solidFill>
                <a:latin typeface="Times New Roman" pitchFamily="18" charset="0"/>
              </a:rPr>
              <a:t>нелінійності більшості явищ Всесвіту.</a:t>
            </a:r>
          </a:p>
          <a:p>
            <a:pPr algn="just" eaLnBrk="1" hangingPunct="1">
              <a:lnSpc>
                <a:spcPct val="80000"/>
              </a:lnSpc>
            </a:pPr>
            <a:r>
              <a:rPr lang="uk-UA" sz="2000" smtClean="0">
                <a:latin typeface="Times New Roman" pitchFamily="18" charset="0"/>
              </a:rPr>
              <a:t>Опис природи на всіх рівнях буття </a:t>
            </a:r>
            <a:r>
              <a:rPr lang="uk-UA" sz="2000" b="1" i="1" smtClean="0">
                <a:solidFill>
                  <a:srgbClr val="C00000"/>
                </a:solidFill>
                <a:latin typeface="Times New Roman" pitchFamily="18" charset="0"/>
              </a:rPr>
              <a:t>ймовірностний</a:t>
            </a:r>
            <a:r>
              <a:rPr lang="uk-UA" sz="2000" smtClean="0">
                <a:solidFill>
                  <a:srgbClr val="C00000"/>
                </a:solidFill>
                <a:latin typeface="Times New Roman" pitchFamily="18" charset="0"/>
              </a:rPr>
              <a:t>.</a:t>
            </a:r>
            <a:endParaRPr lang="uk-UA" sz="2000" b="1" i="1" smtClean="0">
              <a:solidFill>
                <a:srgbClr val="C00000"/>
              </a:solidFill>
              <a:latin typeface="Times New Roman" pitchFamily="18" charset="0"/>
            </a:endParaRPr>
          </a:p>
          <a:p>
            <a:pPr algn="just" eaLnBrk="1" hangingPunct="1">
              <a:lnSpc>
                <a:spcPct val="80000"/>
              </a:lnSpc>
            </a:pPr>
            <a:r>
              <a:rPr lang="uk-UA" sz="2000" smtClean="0">
                <a:latin typeface="Times New Roman" pitchFamily="18" charset="0"/>
              </a:rPr>
              <a:t>Зміна способу мислення: </a:t>
            </a:r>
            <a:r>
              <a:rPr lang="uk-UA" sz="2000" b="1" i="1" smtClean="0">
                <a:latin typeface="Times New Roman" pitchFamily="18" charset="0"/>
              </a:rPr>
              <a:t>аналітичне мислення замінюється </a:t>
            </a:r>
            <a:r>
              <a:rPr lang="uk-UA" sz="2000" b="1" i="1" smtClean="0">
                <a:solidFill>
                  <a:srgbClr val="C00000"/>
                </a:solidFill>
                <a:latin typeface="Times New Roman" pitchFamily="18" charset="0"/>
              </a:rPr>
              <a:t>системним.</a:t>
            </a:r>
          </a:p>
          <a:p>
            <a:pPr algn="just" eaLnBrk="1" hangingPunct="1">
              <a:lnSpc>
                <a:spcPct val="80000"/>
              </a:lnSpc>
            </a:pPr>
            <a:r>
              <a:rPr lang="uk-UA" sz="2000" b="1" i="1" smtClean="0">
                <a:solidFill>
                  <a:srgbClr val="C00000"/>
                </a:solidFill>
                <a:latin typeface="Times New Roman" pitchFamily="18" charset="0"/>
              </a:rPr>
              <a:t>Математичний апарат нелінійні диференціальні рівняння</a:t>
            </a:r>
            <a:endParaRPr lang="ru-RU" sz="2000" b="1" i="1" smtClean="0">
              <a:solidFill>
                <a:srgbClr val="C00000"/>
              </a:solidFill>
              <a:latin typeface="Times New Roman" pitchFamily="18" charset="0"/>
            </a:endParaRPr>
          </a:p>
        </p:txBody>
      </p:sp>
      <p:sp>
        <p:nvSpPr>
          <p:cNvPr id="124932" name="Rectangle 4"/>
          <p:cNvSpPr>
            <a:spLocks noChangeArrowheads="1"/>
          </p:cNvSpPr>
          <p:nvPr/>
        </p:nvSpPr>
        <p:spPr bwMode="auto">
          <a:xfrm>
            <a:off x="4886325" y="1314450"/>
            <a:ext cx="4068763" cy="1314450"/>
          </a:xfrm>
          <a:prstGeom prst="rect">
            <a:avLst/>
          </a:prstGeom>
          <a:noFill/>
          <a:ln w="9525">
            <a:noFill/>
            <a:miter lim="800000"/>
            <a:headEnd/>
            <a:tailEnd/>
          </a:ln>
        </p:spPr>
        <p:txBody>
          <a:bodyPr anchor="ctr">
            <a:spAutoFit/>
          </a:bodyPr>
          <a:lstStyle/>
          <a:p>
            <a:r>
              <a:rPr lang="ru-RU" sz="1600">
                <a:latin typeface="Times New Roman" pitchFamily="18" charset="0"/>
              </a:rPr>
              <a:t>От Ньютона до Куна, сна-покоя не зная,</a:t>
            </a:r>
          </a:p>
          <a:p>
            <a:r>
              <a:rPr lang="ru-RU" sz="1600">
                <a:latin typeface="Times New Roman" pitchFamily="18" charset="0"/>
              </a:rPr>
              <a:t>Развивалась наука, парадигмы меняя…</a:t>
            </a:r>
          </a:p>
          <a:p>
            <a:r>
              <a:rPr lang="ru-RU" sz="1600">
                <a:latin typeface="Times New Roman" pitchFamily="18" charset="0"/>
              </a:rPr>
              <a:t>И решила наука, что в Сознании сила, </a:t>
            </a:r>
          </a:p>
          <a:p>
            <a:r>
              <a:rPr lang="ru-RU" sz="1600">
                <a:latin typeface="Times New Roman" pitchFamily="18" charset="0"/>
              </a:rPr>
              <a:t>А не только в Материи – как раньше учила.</a:t>
            </a:r>
          </a:p>
          <a:p>
            <a:r>
              <a:rPr lang="ru-RU" sz="1600">
                <a:latin typeface="Times New Roman" pitchFamily="18" charset="0"/>
              </a:rPr>
              <a:t>                                                        А.Ільїн</a:t>
            </a:r>
          </a:p>
        </p:txBody>
      </p:sp>
      <p:sp>
        <p:nvSpPr>
          <p:cNvPr id="124933" name="Rectangle 5"/>
          <p:cNvSpPr>
            <a:spLocks noChangeArrowheads="1"/>
          </p:cNvSpPr>
          <p:nvPr/>
        </p:nvSpPr>
        <p:spPr bwMode="auto">
          <a:xfrm>
            <a:off x="7342188" y="657860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476250" y="0"/>
            <a:ext cx="8229600" cy="1143000"/>
          </a:xfrm>
        </p:spPr>
        <p:txBody>
          <a:bodyPr/>
          <a:lstStyle/>
          <a:p>
            <a:pPr eaLnBrk="1" hangingPunct="1"/>
            <a:r>
              <a:rPr lang="uk-UA" sz="4000" b="1" i="1" dirty="0" smtClean="0">
                <a:latin typeface="Arial" pitchFamily="34" charset="0"/>
                <a:cs typeface="Arial" pitchFamily="34" charset="0"/>
              </a:rPr>
              <a:t>ТЕМНА МАТЕРІЯ ТА ЕНЕРГІЯ</a:t>
            </a:r>
            <a:endParaRPr lang="ru-RU" sz="4000" b="1" i="1" dirty="0" smtClean="0">
              <a:latin typeface="Arial" pitchFamily="34" charset="0"/>
              <a:cs typeface="Arial" pitchFamily="34" charset="0"/>
            </a:endParaRPr>
          </a:p>
        </p:txBody>
      </p:sp>
      <p:graphicFrame>
        <p:nvGraphicFramePr>
          <p:cNvPr id="7170" name="Object 10"/>
          <p:cNvGraphicFramePr>
            <a:graphicFrameLocks noChangeAspect="1"/>
          </p:cNvGraphicFramePr>
          <p:nvPr/>
        </p:nvGraphicFramePr>
        <p:xfrm>
          <a:off x="-4554538" y="3003550"/>
          <a:ext cx="676275" cy="228600"/>
        </p:xfrm>
        <a:graphic>
          <a:graphicData uri="http://schemas.openxmlformats.org/presentationml/2006/ole">
            <p:oleObj spid="_x0000_s72826" name="Формула" r:id="rId3" imgW="672808" imgH="228501" progId="Equation.3">
              <p:embed/>
            </p:oleObj>
          </a:graphicData>
        </a:graphic>
      </p:graphicFrame>
      <p:graphicFrame>
        <p:nvGraphicFramePr>
          <p:cNvPr id="7171" name="Object 9"/>
          <p:cNvGraphicFramePr>
            <a:graphicFrameLocks noChangeAspect="1"/>
          </p:cNvGraphicFramePr>
          <p:nvPr/>
        </p:nvGraphicFramePr>
        <p:xfrm>
          <a:off x="-4554538" y="3506788"/>
          <a:ext cx="676275" cy="219075"/>
        </p:xfrm>
        <a:graphic>
          <a:graphicData uri="http://schemas.openxmlformats.org/presentationml/2006/ole">
            <p:oleObj spid="_x0000_s72827" name="Формула" r:id="rId4" imgW="672808" imgH="215806" progId="Equation.3">
              <p:embed/>
            </p:oleObj>
          </a:graphicData>
        </a:graphic>
      </p:graphicFrame>
      <p:graphicFrame>
        <p:nvGraphicFramePr>
          <p:cNvPr id="7172" name="Object 8"/>
          <p:cNvGraphicFramePr>
            <a:graphicFrameLocks noChangeAspect="1"/>
          </p:cNvGraphicFramePr>
          <p:nvPr/>
        </p:nvGraphicFramePr>
        <p:xfrm>
          <a:off x="-4554538" y="4000500"/>
          <a:ext cx="685800" cy="219075"/>
        </p:xfrm>
        <a:graphic>
          <a:graphicData uri="http://schemas.openxmlformats.org/presentationml/2006/ole">
            <p:oleObj spid="_x0000_s72828" name="Формула" r:id="rId5" imgW="685502" imgH="215806" progId="Equation.3">
              <p:embed/>
            </p:oleObj>
          </a:graphicData>
        </a:graphic>
      </p:graphicFrame>
      <p:sp>
        <p:nvSpPr>
          <p:cNvPr id="7174" name="Rectangle 11"/>
          <p:cNvSpPr>
            <a:spLocks noChangeArrowheads="1"/>
          </p:cNvSpPr>
          <p:nvPr/>
        </p:nvSpPr>
        <p:spPr bwMode="auto">
          <a:xfrm>
            <a:off x="476250" y="3789363"/>
            <a:ext cx="8281988" cy="2536825"/>
          </a:xfrm>
          <a:prstGeom prst="rect">
            <a:avLst/>
          </a:prstGeom>
          <a:noFill/>
          <a:ln w="9525">
            <a:noFill/>
            <a:miter lim="800000"/>
            <a:headEnd/>
            <a:tailEnd/>
          </a:ln>
        </p:spPr>
        <p:txBody>
          <a:bodyPr anchor="ctr">
            <a:spAutoFit/>
          </a:bodyPr>
          <a:lstStyle/>
          <a:p>
            <a:pPr algn="just"/>
            <a:r>
              <a:rPr lang="uk-UA" sz="1600" dirty="0">
                <a:latin typeface="Times New Roman" pitchFamily="18" charset="0"/>
                <a:cs typeface="Times New Roman" pitchFamily="18" charset="0"/>
              </a:rPr>
              <a:t>Результати останніх спостережень можна пояснити, якщо припустити, що у Всесвіті </a:t>
            </a:r>
            <a:r>
              <a:rPr lang="uk-UA" sz="1600" b="1" i="1" dirty="0">
                <a:solidFill>
                  <a:srgbClr val="C00000"/>
                </a:solidFill>
                <a:latin typeface="Times New Roman" pitchFamily="18" charset="0"/>
                <a:cs typeface="Times New Roman" pitchFamily="18" charset="0"/>
              </a:rPr>
              <a:t>існують деякі сили, які не тільки переборюють дію сил гравітації, але всупереч </a:t>
            </a:r>
            <a:r>
              <a:rPr lang="uk-UA" sz="1600" b="1" i="1" dirty="0" err="1">
                <a:solidFill>
                  <a:srgbClr val="C00000"/>
                </a:solidFill>
                <a:latin typeface="Times New Roman" pitchFamily="18" charset="0"/>
                <a:cs typeface="Times New Roman" pitchFamily="18" charset="0"/>
              </a:rPr>
              <a:t>фрідманівській</a:t>
            </a:r>
            <a:r>
              <a:rPr lang="uk-UA" sz="1600" b="1" i="1" dirty="0">
                <a:solidFill>
                  <a:srgbClr val="C00000"/>
                </a:solidFill>
                <a:latin typeface="Times New Roman" pitchFamily="18" charset="0"/>
                <a:cs typeface="Times New Roman" pitchFamily="18" charset="0"/>
              </a:rPr>
              <a:t> теорії змушують його збільшувати свої розміри з швидкістю, що зростає</a:t>
            </a:r>
            <a:r>
              <a:rPr lang="uk-UA" sz="1600" i="1" dirty="0">
                <a:latin typeface="Times New Roman" pitchFamily="18" charset="0"/>
                <a:cs typeface="Times New Roman" pitchFamily="18" charset="0"/>
              </a:rPr>
              <a:t>.</a:t>
            </a:r>
            <a:r>
              <a:rPr lang="uk-UA" sz="1600" dirty="0">
                <a:latin typeface="Times New Roman" pitchFamily="18" charset="0"/>
                <a:cs typeface="Times New Roman" pitchFamily="18" charset="0"/>
              </a:rPr>
              <a:t> Такі сили повинні бути подібними до антигравітації, вони слабкі на малих відстанях, але визначають великомасштабну структуру і довгострокову історію Всесвіту.</a:t>
            </a:r>
            <a:endParaRPr lang="uk-UA" sz="1600" dirty="0">
              <a:latin typeface="Times New Roman" pitchFamily="18" charset="0"/>
            </a:endParaRPr>
          </a:p>
          <a:p>
            <a:pPr algn="just" eaLnBrk="0" hangingPunct="0"/>
            <a:r>
              <a:rPr lang="uk-UA" sz="1600" dirty="0">
                <a:latin typeface="Times New Roman" pitchFamily="18" charset="0"/>
                <a:cs typeface="Times New Roman" pitchFamily="18" charset="0"/>
              </a:rPr>
              <a:t>У відповідності до сучасних уявлень виникнення таких сил обумовлене невідомою дотепер гіпотетичною субстанцією, </a:t>
            </a:r>
            <a:r>
              <a:rPr lang="uk-UA" sz="1600" b="1" i="1" dirty="0">
                <a:solidFill>
                  <a:srgbClr val="C00000"/>
                </a:solidFill>
                <a:latin typeface="Times New Roman" pitchFamily="18" charset="0"/>
                <a:cs typeface="Times New Roman" pitchFamily="18" charset="0"/>
              </a:rPr>
              <a:t>новим фізичним полем - темною енергією</a:t>
            </a:r>
            <a:r>
              <a:rPr lang="uk-UA" sz="1600" b="1" dirty="0">
                <a:solidFill>
                  <a:srgbClr val="C00000"/>
                </a:solidFill>
                <a:latin typeface="Times New Roman" pitchFamily="18" charset="0"/>
                <a:cs typeface="Times New Roman" pitchFamily="18" charset="0"/>
              </a:rPr>
              <a:t>, або </a:t>
            </a:r>
            <a:r>
              <a:rPr lang="uk-UA" sz="1600" b="1" i="1" dirty="0">
                <a:solidFill>
                  <a:srgbClr val="C00000"/>
                </a:solidFill>
                <a:latin typeface="Times New Roman" pitchFamily="18" charset="0"/>
                <a:cs typeface="Times New Roman" pitchFamily="18" charset="0"/>
              </a:rPr>
              <a:t>квінтесенцією</a:t>
            </a:r>
            <a:r>
              <a:rPr lang="uk-UA" sz="1600" b="1" dirty="0">
                <a:solidFill>
                  <a:srgbClr val="C00000"/>
                </a:solidFill>
                <a:latin typeface="Times New Roman" pitchFamily="18" charset="0"/>
                <a:cs typeface="Times New Roman" pitchFamily="18" charset="0"/>
              </a:rPr>
              <a:t> (</a:t>
            </a:r>
            <a:r>
              <a:rPr lang="uk-UA" sz="1600" b="1" i="1" dirty="0" err="1">
                <a:solidFill>
                  <a:srgbClr val="C00000"/>
                </a:solidFill>
                <a:latin typeface="Times New Roman" pitchFamily="18" charset="0"/>
                <a:cs typeface="Times New Roman" pitchFamily="18" charset="0"/>
              </a:rPr>
              <a:t>quintessence</a:t>
            </a:r>
            <a:r>
              <a:rPr lang="uk-UA" sz="1600" b="1" dirty="0">
                <a:solidFill>
                  <a:srgbClr val="C00000"/>
                </a:solidFill>
                <a:latin typeface="Times New Roman" pitchFamily="18" charset="0"/>
                <a:cs typeface="Times New Roman" pitchFamily="18" charset="0"/>
              </a:rPr>
              <a:t>)</a:t>
            </a:r>
            <a:r>
              <a:rPr lang="uk-UA" sz="1600" dirty="0">
                <a:latin typeface="Times New Roman" pitchFamily="18" charset="0"/>
                <a:cs typeface="Times New Roman" pitchFamily="18" charset="0"/>
              </a:rPr>
              <a:t>, яка складає </a:t>
            </a:r>
            <a:r>
              <a:rPr lang="en-US" sz="1600" dirty="0">
                <a:latin typeface="Times New Roman" pitchFamily="18" charset="0"/>
                <a:cs typeface="Times New Roman" pitchFamily="18" charset="0"/>
              </a:rPr>
              <a:t>68</a:t>
            </a:r>
            <a:r>
              <a:rPr lang="uk-UA" sz="1600" dirty="0">
                <a:latin typeface="Times New Roman" pitchFamily="18" charset="0"/>
                <a:cs typeface="Times New Roman" pitchFamily="18" charset="0"/>
              </a:rPr>
              <a:t>% </a:t>
            </a:r>
            <a:r>
              <a:rPr lang="uk-UA" sz="1600" dirty="0">
                <a:latin typeface="Times New Roman" pitchFamily="18" charset="0"/>
              </a:rPr>
              <a:t>маси Всесвіту. Темна речовина дає ще 2</a:t>
            </a:r>
            <a:r>
              <a:rPr lang="en-US" sz="1600" dirty="0">
                <a:latin typeface="Times New Roman" pitchFamily="18" charset="0"/>
              </a:rPr>
              <a:t>7</a:t>
            </a:r>
            <a:r>
              <a:rPr lang="uk-UA" sz="1600" dirty="0">
                <a:latin typeface="Times New Roman" pitchFamily="18" charset="0"/>
              </a:rPr>
              <a:t> </a:t>
            </a:r>
            <a:r>
              <a:rPr lang="uk-UA" sz="1600" dirty="0" smtClean="0">
                <a:latin typeface="Times New Roman" pitchFamily="18" charset="0"/>
              </a:rPr>
              <a:t>%, </a:t>
            </a:r>
            <a:r>
              <a:rPr lang="uk-UA" sz="1600" dirty="0">
                <a:latin typeface="Times New Roman" pitchFamily="18" charset="0"/>
              </a:rPr>
              <a:t>а відома людству баріонна речовина лише </a:t>
            </a:r>
            <a:r>
              <a:rPr lang="en-US" sz="1600" dirty="0">
                <a:latin typeface="Times New Roman" pitchFamily="18" charset="0"/>
              </a:rPr>
              <a:t>5</a:t>
            </a:r>
            <a:r>
              <a:rPr lang="uk-UA" sz="1600" dirty="0">
                <a:latin typeface="Times New Roman" pitchFamily="18" charset="0"/>
              </a:rPr>
              <a:t>%. При цьому загальна маса газу, пилу та зірок не перевищує 0,4 % повної маси матерії Всесвіту.</a:t>
            </a:r>
          </a:p>
        </p:txBody>
      </p:sp>
      <p:pic>
        <p:nvPicPr>
          <p:cNvPr id="7175" name="Picture 16" descr="Вверху – примерный процесс построения карты тёмной материи, а внизу – сама карта. Как видите, в прошлое она растягивается только на половину вселенской истории (иллюстрация NASA, ESA, R. Massey/California Institute of Technology)."/>
          <p:cNvPicPr>
            <a:picLocks noChangeAspect="1" noChangeArrowheads="1"/>
          </p:cNvPicPr>
          <p:nvPr/>
        </p:nvPicPr>
        <p:blipFill>
          <a:blip r:embed="rId6" cstate="print"/>
          <a:srcRect/>
          <a:stretch>
            <a:fillRect/>
          </a:stretch>
        </p:blipFill>
        <p:spPr bwMode="auto">
          <a:xfrm>
            <a:off x="5786438" y="1089025"/>
            <a:ext cx="2565400" cy="2538413"/>
          </a:xfrm>
          <a:prstGeom prst="rect">
            <a:avLst/>
          </a:prstGeom>
          <a:noFill/>
          <a:ln w="9525">
            <a:noFill/>
            <a:miter lim="800000"/>
            <a:headEnd/>
            <a:tailEnd/>
          </a:ln>
        </p:spPr>
      </p:pic>
      <p:sp>
        <p:nvSpPr>
          <p:cNvPr id="7176" name="Rectangle 17"/>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7177" name="Номер слайда 9"/>
          <p:cNvSpPr>
            <a:spLocks noGrp="1"/>
          </p:cNvSpPr>
          <p:nvPr>
            <p:ph type="sldNum" sz="quarter" idx="12"/>
          </p:nvPr>
        </p:nvSpPr>
        <p:spPr>
          <a:xfrm>
            <a:off x="6553200" y="6245225"/>
            <a:ext cx="2133600" cy="333375"/>
          </a:xfrm>
          <a:noFill/>
        </p:spPr>
        <p:txBody>
          <a:bodyPr/>
          <a:lstStyle/>
          <a:p>
            <a:fld id="{09C7B995-8F81-4298-9F5A-2BA258CC5595}" type="slidenum">
              <a:rPr lang="ru-RU" smtClean="0">
                <a:latin typeface="Arial" pitchFamily="34" charset="0"/>
              </a:rPr>
              <a:pPr/>
              <a:t>90</a:t>
            </a:fld>
            <a:endParaRPr lang="ru-RU" smtClean="0">
              <a:latin typeface="Arial" pitchFamily="34" charset="0"/>
            </a:endParaRPr>
          </a:p>
        </p:txBody>
      </p:sp>
      <p:pic>
        <p:nvPicPr>
          <p:cNvPr id="7178" name="Picture 11"/>
          <p:cNvPicPr>
            <a:picLocks noChangeAspect="1" noChangeArrowheads="1"/>
          </p:cNvPicPr>
          <p:nvPr/>
        </p:nvPicPr>
        <p:blipFill>
          <a:blip r:embed="rId7" cstate="print"/>
          <a:srcRect/>
          <a:stretch>
            <a:fillRect/>
          </a:stretch>
        </p:blipFill>
        <p:spPr bwMode="auto">
          <a:xfrm>
            <a:off x="522288" y="1089025"/>
            <a:ext cx="4635500" cy="256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a:xfrm>
            <a:off x="522288" y="0"/>
            <a:ext cx="8229600" cy="1143000"/>
          </a:xfrm>
        </p:spPr>
        <p:txBody>
          <a:bodyPr>
            <a:normAutofit fontScale="90000"/>
          </a:bodyPr>
          <a:lstStyle/>
          <a:p>
            <a:r>
              <a:rPr lang="uk-UA" sz="3600" b="1" i="1" dirty="0" smtClean="0">
                <a:latin typeface="Arial" pitchFamily="34" charset="0"/>
                <a:cs typeface="Arial" pitchFamily="34" charset="0"/>
              </a:rPr>
              <a:t>МІКРОЛІНЗУВАННЯ</a:t>
            </a:r>
            <a:r>
              <a:rPr lang="en-US" sz="3600" b="1" i="1" dirty="0" smtClean="0">
                <a:latin typeface="Arial" pitchFamily="34" charset="0"/>
                <a:cs typeface="Arial" pitchFamily="34" charset="0"/>
              </a:rPr>
              <a:t> –</a:t>
            </a:r>
            <a:r>
              <a:rPr lang="uk-UA" sz="3600" b="1" i="1" dirty="0" smtClean="0">
                <a:latin typeface="Arial" pitchFamily="34" charset="0"/>
                <a:cs typeface="Arial" pitchFamily="34" charset="0"/>
              </a:rPr>
              <a:t>МЕТОД ПОШУКУ ТЕМНОЇ МАТЕРІЇ</a:t>
            </a:r>
          </a:p>
        </p:txBody>
      </p:sp>
      <p:sp>
        <p:nvSpPr>
          <p:cNvPr id="38915" name="Содержимое 2"/>
          <p:cNvSpPr>
            <a:spLocks noGrp="1"/>
          </p:cNvSpPr>
          <p:nvPr>
            <p:ph idx="1"/>
          </p:nvPr>
        </p:nvSpPr>
        <p:spPr>
          <a:xfrm>
            <a:off x="304800" y="3740150"/>
            <a:ext cx="4889500" cy="2794000"/>
          </a:xfrm>
        </p:spPr>
        <p:txBody>
          <a:bodyPr>
            <a:normAutofit lnSpcReduction="10000"/>
          </a:bodyPr>
          <a:lstStyle/>
          <a:p>
            <a:pPr marL="0" indent="0" algn="just">
              <a:buFontTx/>
              <a:buNone/>
            </a:pPr>
            <a:r>
              <a:rPr lang="uk-UA" sz="1400" b="1" i="1" dirty="0" smtClean="0">
                <a:solidFill>
                  <a:srgbClr val="C00000"/>
                </a:solidFill>
                <a:latin typeface="Times New Roman" pitchFamily="18" charset="0"/>
                <a:cs typeface="Times New Roman" pitchFamily="18" charset="0"/>
              </a:rPr>
              <a:t>Гравітаційна лінза </a:t>
            </a:r>
            <a:r>
              <a:rPr lang="uk-UA" sz="1400" b="1" i="1" dirty="0" smtClean="0">
                <a:latin typeface="Times New Roman" pitchFamily="18" charset="0"/>
                <a:cs typeface="Times New Roman" pitchFamily="18" charset="0"/>
              </a:rPr>
              <a:t>- масивне тіло (планета, зірка) або система тіл (галактика, скупчення галактик), що викривляє своїм гравітаційним полем напрям поширення випромінювання, подібно до того, як викривляє світловий промінь звичайна лінза</a:t>
            </a:r>
            <a:r>
              <a:rPr lang="uk-UA" sz="1400" dirty="0" smtClean="0">
                <a:latin typeface="Times New Roman" pitchFamily="18" charset="0"/>
                <a:cs typeface="Times New Roman" pitchFamily="18" charset="0"/>
              </a:rPr>
              <a:t>.  Як правило, гравітаційні лінзи, здатні істотно спотворити зображення фонового об'єкту, є досить великими зосередженнями маси: галактиками і скупченнями галактик. Компактніші об'єкти, наприклад, зірки, теж відхиляють промені світла, проте на такі малі кути, що зафіксувати таке відхилення не представляється можливим. В цьому випадку можна лише помітити короткочасне збільшення яскравості об'єкту-лінзи у той момент, коли лінза пройде між Землею і фоновим об'єктом. </a:t>
            </a:r>
          </a:p>
          <a:p>
            <a:pPr marL="0" indent="0" algn="just"/>
            <a:endParaRPr lang="uk-UA" sz="1400" dirty="0" smtClean="0">
              <a:latin typeface="Times New Roman" pitchFamily="18" charset="0"/>
              <a:cs typeface="Times New Roman" pitchFamily="18" charset="0"/>
            </a:endParaRPr>
          </a:p>
        </p:txBody>
      </p:sp>
      <p:pic>
        <p:nvPicPr>
          <p:cNvPr id="38916" name="Picture 2"/>
          <p:cNvPicPr>
            <a:picLocks noChangeAspect="1" noChangeArrowheads="1"/>
          </p:cNvPicPr>
          <p:nvPr/>
        </p:nvPicPr>
        <p:blipFill>
          <a:blip r:embed="rId2" cstate="print"/>
          <a:srcRect/>
          <a:stretch>
            <a:fillRect/>
          </a:stretch>
        </p:blipFill>
        <p:spPr bwMode="auto">
          <a:xfrm>
            <a:off x="527050" y="1250950"/>
            <a:ext cx="4762500" cy="2381250"/>
          </a:xfrm>
          <a:prstGeom prst="rect">
            <a:avLst/>
          </a:prstGeom>
          <a:noFill/>
          <a:ln w="9525">
            <a:noFill/>
            <a:miter lim="800000"/>
            <a:headEnd/>
            <a:tailEnd/>
          </a:ln>
        </p:spPr>
      </p:pic>
      <p:pic>
        <p:nvPicPr>
          <p:cNvPr id="38917" name="Picture 3"/>
          <p:cNvPicPr>
            <a:picLocks noChangeAspect="1" noChangeArrowheads="1"/>
          </p:cNvPicPr>
          <p:nvPr/>
        </p:nvPicPr>
        <p:blipFill>
          <a:blip r:embed="rId3" cstate="print"/>
          <a:srcRect/>
          <a:stretch>
            <a:fillRect/>
          </a:stretch>
        </p:blipFill>
        <p:spPr bwMode="auto">
          <a:xfrm>
            <a:off x="5327650" y="3917950"/>
            <a:ext cx="3289300" cy="2466975"/>
          </a:xfrm>
          <a:prstGeom prst="rect">
            <a:avLst/>
          </a:prstGeom>
          <a:noFill/>
          <a:ln w="9525">
            <a:noFill/>
            <a:miter lim="800000"/>
            <a:headEnd/>
            <a:tailEnd/>
          </a:ln>
        </p:spPr>
      </p:pic>
      <p:pic>
        <p:nvPicPr>
          <p:cNvPr id="38918" name="Picture 4"/>
          <p:cNvPicPr>
            <a:picLocks noChangeAspect="1" noChangeArrowheads="1"/>
          </p:cNvPicPr>
          <p:nvPr/>
        </p:nvPicPr>
        <p:blipFill>
          <a:blip r:embed="rId4" cstate="print"/>
          <a:srcRect/>
          <a:stretch>
            <a:fillRect/>
          </a:stretch>
        </p:blipFill>
        <p:spPr bwMode="auto">
          <a:xfrm>
            <a:off x="5327650" y="1250950"/>
            <a:ext cx="3289300" cy="2632075"/>
          </a:xfrm>
          <a:prstGeom prst="rect">
            <a:avLst/>
          </a:prstGeom>
          <a:noFill/>
          <a:ln w="9525">
            <a:noFill/>
            <a:miter lim="800000"/>
            <a:headEnd/>
            <a:tailEnd/>
          </a:ln>
        </p:spPr>
      </p:pic>
      <p:sp>
        <p:nvSpPr>
          <p:cNvPr id="38919" name="Номер слайда 6"/>
          <p:cNvSpPr>
            <a:spLocks noGrp="1"/>
          </p:cNvSpPr>
          <p:nvPr>
            <p:ph type="sldNum" sz="quarter" idx="12"/>
          </p:nvPr>
        </p:nvSpPr>
        <p:spPr>
          <a:xfrm>
            <a:off x="6642100" y="6381750"/>
            <a:ext cx="2133600" cy="476250"/>
          </a:xfrm>
          <a:noFill/>
        </p:spPr>
        <p:txBody>
          <a:bodyPr/>
          <a:lstStyle/>
          <a:p>
            <a:fld id="{0A048279-AB5F-48B4-B010-AF22AC9E2DD5}" type="slidenum">
              <a:rPr lang="ru-RU" smtClean="0">
                <a:latin typeface="Arial" pitchFamily="34" charset="0"/>
              </a:rPr>
              <a:pPr/>
              <a:t>91</a:t>
            </a:fld>
            <a:endParaRPr lang="ru-RU" smtClean="0">
              <a:latin typeface="Arial" pitchFamily="34" charset="0"/>
            </a:endParaRPr>
          </a:p>
        </p:txBody>
      </p:sp>
      <p:sp>
        <p:nvSpPr>
          <p:cNvPr id="38920" name="Rectangle 4"/>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А.С.</a:t>
            </a:r>
            <a:endParaRPr lang="ru-RU" sz="80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a:xfrm>
            <a:off x="431800" y="188913"/>
            <a:ext cx="8229600" cy="1143000"/>
          </a:xfrm>
        </p:spPr>
        <p:txBody>
          <a:bodyPr>
            <a:normAutofit fontScale="90000"/>
          </a:bodyPr>
          <a:lstStyle/>
          <a:p>
            <a:r>
              <a:rPr lang="uk-UA" sz="3600" b="1" i="1" dirty="0" smtClean="0">
                <a:latin typeface="Arial" pitchFamily="34" charset="0"/>
                <a:cs typeface="Arial" pitchFamily="34" charset="0"/>
              </a:rPr>
              <a:t>РОЗПОДІЛ ТЕМНОЇ ТА ЗВИЧАЙНОЇ МАТЕРІЇ У ВСЕСВІТІ</a:t>
            </a:r>
            <a:endParaRPr lang="ru-RU" sz="3600" b="1" i="1" dirty="0" smtClean="0">
              <a:latin typeface="Arial" pitchFamily="34" charset="0"/>
              <a:cs typeface="Arial" pitchFamily="34" charset="0"/>
            </a:endParaRPr>
          </a:p>
        </p:txBody>
      </p:sp>
      <p:sp>
        <p:nvSpPr>
          <p:cNvPr id="3" name="Содержимое 2"/>
          <p:cNvSpPr>
            <a:spLocks noGrp="1"/>
          </p:cNvSpPr>
          <p:nvPr>
            <p:ph idx="1"/>
          </p:nvPr>
        </p:nvSpPr>
        <p:spPr>
          <a:xfrm>
            <a:off x="4706938" y="4643438"/>
            <a:ext cx="3914775" cy="1755775"/>
          </a:xfrm>
        </p:spPr>
        <p:txBody>
          <a:bodyPr/>
          <a:lstStyle/>
          <a:p>
            <a:pPr marL="0" indent="0" algn="just">
              <a:defRPr/>
            </a:pPr>
            <a:r>
              <a:rPr lang="uk-UA" sz="1600" dirty="0" smtClean="0">
                <a:latin typeface="Times New Roman" pitchFamily="18" charset="0"/>
                <a:cs typeface="Times New Roman" pitchFamily="18" charset="0"/>
              </a:rPr>
              <a:t>Розрахункова структура Всесвіту за даними моделювання </a:t>
            </a:r>
            <a:r>
              <a:rPr lang="uk-UA" sz="1600" dirty="0" err="1" smtClean="0">
                <a:latin typeface="Times New Roman" pitchFamily="18" charset="0"/>
                <a:cs typeface="Times New Roman" pitchFamily="18" charset="0"/>
              </a:rPr>
              <a:t>Millennium</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simulation</a:t>
            </a:r>
            <a:r>
              <a:rPr lang="uk-UA" sz="1600" dirty="0" smtClean="0">
                <a:latin typeface="Times New Roman" pitchFamily="18" charset="0"/>
                <a:cs typeface="Times New Roman" pitchFamily="18" charset="0"/>
              </a:rPr>
              <a:t>. Жовтим позначена матерія, фіолетовим - темна матерія, що спостерігається лише побічно. Кожна жовта точка являє собою галактику</a:t>
            </a:r>
          </a:p>
          <a:p>
            <a:pPr>
              <a:defRPr/>
            </a:pPr>
            <a:endParaRPr lang="ru-RU" sz="1400" dirty="0"/>
          </a:p>
        </p:txBody>
      </p:sp>
      <p:sp>
        <p:nvSpPr>
          <p:cNvPr id="37892" name="Номер слайда 3"/>
          <p:cNvSpPr>
            <a:spLocks noGrp="1"/>
          </p:cNvSpPr>
          <p:nvPr>
            <p:ph type="sldNum" sz="quarter" idx="12"/>
          </p:nvPr>
        </p:nvSpPr>
        <p:spPr>
          <a:noFill/>
        </p:spPr>
        <p:txBody>
          <a:bodyPr/>
          <a:lstStyle/>
          <a:p>
            <a:fld id="{37BF76CC-175A-4B25-AAFB-EF5154F8814F}" type="slidenum">
              <a:rPr lang="ru-RU" smtClean="0">
                <a:latin typeface="Arial" pitchFamily="34" charset="0"/>
              </a:rPr>
              <a:pPr/>
              <a:t>92</a:t>
            </a:fld>
            <a:endParaRPr lang="ru-RU" smtClean="0">
              <a:latin typeface="Arial" pitchFamily="34" charset="0"/>
            </a:endParaRPr>
          </a:p>
        </p:txBody>
      </p:sp>
      <p:pic>
        <p:nvPicPr>
          <p:cNvPr id="37893" name="Picture 2"/>
          <p:cNvPicPr>
            <a:picLocks noChangeAspect="1" noChangeArrowheads="1"/>
          </p:cNvPicPr>
          <p:nvPr/>
        </p:nvPicPr>
        <p:blipFill>
          <a:blip r:embed="rId2" cstate="print"/>
          <a:srcRect/>
          <a:stretch>
            <a:fillRect/>
          </a:stretch>
        </p:blipFill>
        <p:spPr bwMode="auto">
          <a:xfrm>
            <a:off x="657225" y="1449388"/>
            <a:ext cx="3600450" cy="2700337"/>
          </a:xfrm>
          <a:prstGeom prst="rect">
            <a:avLst/>
          </a:prstGeom>
          <a:noFill/>
          <a:ln w="9525">
            <a:noFill/>
            <a:miter lim="800000"/>
            <a:headEnd/>
            <a:tailEnd/>
          </a:ln>
        </p:spPr>
      </p:pic>
      <p:pic>
        <p:nvPicPr>
          <p:cNvPr id="37894" name="Picture 3"/>
          <p:cNvPicPr>
            <a:picLocks noChangeAspect="1" noChangeArrowheads="1"/>
          </p:cNvPicPr>
          <p:nvPr/>
        </p:nvPicPr>
        <p:blipFill>
          <a:blip r:embed="rId3" cstate="print"/>
          <a:srcRect/>
          <a:stretch>
            <a:fillRect/>
          </a:stretch>
        </p:blipFill>
        <p:spPr bwMode="auto">
          <a:xfrm>
            <a:off x="4706938" y="1449388"/>
            <a:ext cx="3600450" cy="2703512"/>
          </a:xfrm>
          <a:prstGeom prst="rect">
            <a:avLst/>
          </a:prstGeom>
          <a:noFill/>
          <a:ln w="9525">
            <a:noFill/>
            <a:miter lim="800000"/>
            <a:headEnd/>
            <a:tailEnd/>
          </a:ln>
        </p:spPr>
      </p:pic>
      <p:pic>
        <p:nvPicPr>
          <p:cNvPr id="37895" name="Picture 4"/>
          <p:cNvPicPr>
            <a:picLocks noChangeAspect="1" noChangeArrowheads="1"/>
          </p:cNvPicPr>
          <p:nvPr/>
        </p:nvPicPr>
        <p:blipFill>
          <a:blip r:embed="rId4" cstate="print"/>
          <a:srcRect/>
          <a:stretch>
            <a:fillRect/>
          </a:stretch>
        </p:blipFill>
        <p:spPr bwMode="auto">
          <a:xfrm>
            <a:off x="657225" y="4103688"/>
            <a:ext cx="3600450" cy="245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76250" y="0"/>
            <a:ext cx="8229600" cy="1143000"/>
          </a:xfrm>
        </p:spPr>
        <p:txBody>
          <a:bodyPr/>
          <a:lstStyle/>
          <a:p>
            <a:pPr eaLnBrk="1" hangingPunct="1"/>
            <a:r>
              <a:rPr lang="uk-UA" b="1" i="1" dirty="0" smtClean="0">
                <a:latin typeface="Arial" pitchFamily="34" charset="0"/>
                <a:cs typeface="Arial" pitchFamily="34" charset="0"/>
              </a:rPr>
              <a:t>КОМІРЧАСТИЙ ВСЕСВІТ</a:t>
            </a:r>
            <a:endParaRPr lang="ru-RU" b="1" i="1" dirty="0" smtClean="0">
              <a:latin typeface="Arial" pitchFamily="34" charset="0"/>
              <a:cs typeface="Arial" pitchFamily="34" charset="0"/>
            </a:endParaRPr>
          </a:p>
        </p:txBody>
      </p:sp>
      <p:sp>
        <p:nvSpPr>
          <p:cNvPr id="34819" name="Rectangle 3"/>
          <p:cNvSpPr>
            <a:spLocks noGrp="1" noChangeArrowheads="1"/>
          </p:cNvSpPr>
          <p:nvPr>
            <p:ph type="body" idx="1"/>
          </p:nvPr>
        </p:nvSpPr>
        <p:spPr>
          <a:xfrm>
            <a:off x="3581400" y="1268413"/>
            <a:ext cx="5149850" cy="5356225"/>
          </a:xfrm>
        </p:spPr>
        <p:txBody>
          <a:bodyPr/>
          <a:lstStyle/>
          <a:p>
            <a:pPr algn="just" eaLnBrk="1" hangingPunct="1">
              <a:lnSpc>
                <a:spcPct val="80000"/>
              </a:lnSpc>
            </a:pPr>
            <a:r>
              <a:rPr lang="uk-UA" sz="1800" dirty="0" smtClean="0">
                <a:latin typeface="Times New Roman" pitchFamily="18" charset="0"/>
              </a:rPr>
              <a:t>Всі сучасні космологічні моделі базуються на припущенні, що матерія у Всесвіті розподілена в середньому рівномірно. Але в останні десятиріччя експериментально було встановлено, що у просторовому розподілі галактик і їх скупчень на великих масштабах відстаней спостерігається зовсім інша закономірність – Всесвіт має </a:t>
            </a:r>
            <a:r>
              <a:rPr lang="uk-UA" sz="1800" b="1" i="1" dirty="0" smtClean="0">
                <a:latin typeface="Times New Roman" pitchFamily="18" charset="0"/>
              </a:rPr>
              <a:t>комірчасту (волокнисту, </a:t>
            </a:r>
            <a:r>
              <a:rPr lang="uk-UA" sz="1800" b="1" i="1" dirty="0" err="1" smtClean="0">
                <a:latin typeface="Times New Roman" pitchFamily="18" charset="0"/>
              </a:rPr>
              <a:t>фрактальну</a:t>
            </a:r>
            <a:r>
              <a:rPr lang="uk-UA" sz="1800" b="1" i="1" dirty="0" smtClean="0">
                <a:latin typeface="Times New Roman" pitchFamily="18" charset="0"/>
              </a:rPr>
              <a:t>) структуру</a:t>
            </a:r>
            <a:r>
              <a:rPr lang="uk-UA" sz="1800" b="1" dirty="0" smtClean="0">
                <a:latin typeface="Times New Roman" pitchFamily="18" charset="0"/>
              </a:rPr>
              <a:t>. </a:t>
            </a:r>
            <a:r>
              <a:rPr lang="uk-UA" sz="1800" dirty="0" smtClean="0">
                <a:latin typeface="Times New Roman" pitchFamily="18" charset="0"/>
              </a:rPr>
              <a:t>Стінки виявлених комірок, які складаються з великої кількості галактик та їх скупчень, мають товщину  3 - 4 </a:t>
            </a:r>
            <a:r>
              <a:rPr lang="uk-UA" sz="1800" dirty="0" err="1" smtClean="0">
                <a:latin typeface="Times New Roman" pitchFamily="18" charset="0"/>
              </a:rPr>
              <a:t>Мпк</a:t>
            </a:r>
            <a:r>
              <a:rPr lang="uk-UA" sz="1800" dirty="0" smtClean="0">
                <a:latin typeface="Times New Roman" pitchFamily="18" charset="0"/>
              </a:rPr>
              <a:t>  (1 </a:t>
            </a:r>
            <a:r>
              <a:rPr lang="uk-UA" sz="1800" dirty="0" err="1" smtClean="0">
                <a:latin typeface="Times New Roman" pitchFamily="18" charset="0"/>
              </a:rPr>
              <a:t>пк</a:t>
            </a:r>
            <a:r>
              <a:rPr lang="uk-UA" sz="1800" dirty="0" smtClean="0">
                <a:latin typeface="Times New Roman" pitchFamily="18" charset="0"/>
              </a:rPr>
              <a:t> = 3,26 св. року),  а  розміри  самих  комірок  складають  близько 100 </a:t>
            </a:r>
            <a:r>
              <a:rPr lang="uk-UA" sz="1800" dirty="0" err="1" smtClean="0">
                <a:latin typeface="Times New Roman" pitchFamily="18" charset="0"/>
              </a:rPr>
              <a:t>Мпк</a:t>
            </a:r>
            <a:r>
              <a:rPr lang="uk-UA" sz="1800" dirty="0" smtClean="0">
                <a:latin typeface="Times New Roman" pitchFamily="18" charset="0"/>
              </a:rPr>
              <a:t>. При цьому надвеликі скупчення галактик, зазвичай, створюють вузли комірок. </a:t>
            </a:r>
          </a:p>
          <a:p>
            <a:pPr algn="just" eaLnBrk="1" hangingPunct="1">
              <a:lnSpc>
                <a:spcPct val="80000"/>
              </a:lnSpc>
            </a:pPr>
            <a:r>
              <a:rPr lang="uk-UA" sz="1800" dirty="0" smtClean="0">
                <a:latin typeface="Times New Roman" pitchFamily="18" charset="0"/>
              </a:rPr>
              <a:t>Таким чином, аналіз експериментальних даних свідчить про те, що </a:t>
            </a:r>
            <a:r>
              <a:rPr lang="uk-UA" sz="1800" b="1" i="1" dirty="0" smtClean="0">
                <a:latin typeface="Times New Roman" pitchFamily="18" charset="0"/>
              </a:rPr>
              <a:t>Всесвіт має ієрархічну структуру</a:t>
            </a:r>
            <a:r>
              <a:rPr lang="uk-UA" sz="1800" b="1" dirty="0" smtClean="0">
                <a:latin typeface="Times New Roman" pitchFamily="18" charset="0"/>
              </a:rPr>
              <a:t>,</a:t>
            </a:r>
            <a:r>
              <a:rPr lang="uk-UA" sz="1800" dirty="0" smtClean="0">
                <a:latin typeface="Times New Roman" pitchFamily="18" charset="0"/>
              </a:rPr>
              <a:t> яка нагадує будову крони дерева або бронхи легенів людини, тобто він влаштований за </a:t>
            </a:r>
            <a:r>
              <a:rPr lang="uk-UA" sz="1800" b="1" i="1" dirty="0" err="1" smtClean="0">
                <a:solidFill>
                  <a:srgbClr val="C00000"/>
                </a:solidFill>
                <a:latin typeface="Times New Roman" pitchFamily="18" charset="0"/>
              </a:rPr>
              <a:t>фрактальним</a:t>
            </a:r>
            <a:r>
              <a:rPr lang="uk-UA" sz="1800" b="1" i="1" dirty="0" smtClean="0">
                <a:solidFill>
                  <a:srgbClr val="C00000"/>
                </a:solidFill>
                <a:latin typeface="Times New Roman" pitchFamily="18" charset="0"/>
              </a:rPr>
              <a:t> принципом</a:t>
            </a:r>
            <a:r>
              <a:rPr lang="uk-UA" sz="1800" b="1" dirty="0" smtClean="0">
                <a:solidFill>
                  <a:srgbClr val="C00000"/>
                </a:solidFill>
                <a:latin typeface="Times New Roman" pitchFamily="18" charset="0"/>
              </a:rPr>
              <a:t>. </a:t>
            </a:r>
          </a:p>
        </p:txBody>
      </p:sp>
      <p:pic>
        <p:nvPicPr>
          <p:cNvPr id="34820" name="Picture 4" descr="img_0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6613" y="1223963"/>
            <a:ext cx="2655887" cy="2655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1" name="Picture 5" descr="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6613" y="3924300"/>
            <a:ext cx="2647950"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822" name="Rectangle 6"/>
          <p:cNvSpPr>
            <a:spLocks noChangeArrowheads="1"/>
          </p:cNvSpPr>
          <p:nvPr/>
        </p:nvSpPr>
        <p:spPr bwMode="auto">
          <a:xfrm>
            <a:off x="7342188" y="6534150"/>
            <a:ext cx="1370012"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34823" name="Номер слайда 6"/>
          <p:cNvSpPr>
            <a:spLocks noGrp="1"/>
          </p:cNvSpPr>
          <p:nvPr>
            <p:ph type="sldNum" sz="quarter" idx="12"/>
          </p:nvPr>
        </p:nvSpPr>
        <p:spPr>
          <a:xfrm>
            <a:off x="6553200" y="6245225"/>
            <a:ext cx="2133600" cy="3333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03E077-8341-43DF-8257-41A3529AB525}" type="slidenum">
              <a:rPr lang="ru-RU" smtClean="0"/>
              <a:pPr eaLnBrk="1" hangingPunct="1"/>
              <a:t>93</a:t>
            </a:fld>
            <a:endParaRPr lang="ru-RU" smtClean="0"/>
          </a:p>
        </p:txBody>
      </p:sp>
    </p:spTree>
    <p:extLst>
      <p:ext uri="{BB962C8B-B14F-4D97-AF65-F5344CB8AC3E}">
        <p14:creationId xmlns:p14="http://schemas.microsoft.com/office/powerpoint/2010/main" xmlns="" val="346080633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76250" y="188913"/>
            <a:ext cx="8229600" cy="1143000"/>
          </a:xfrm>
        </p:spPr>
        <p:txBody>
          <a:bodyPr>
            <a:normAutofit fontScale="90000"/>
          </a:bodyPr>
          <a:lstStyle/>
          <a:p>
            <a:r>
              <a:rPr lang="uk-UA" sz="3600" b="1" i="1" dirty="0" smtClean="0">
                <a:latin typeface="Arial" pitchFamily="34" charset="0"/>
                <a:cs typeface="Arial" pitchFamily="34" charset="0"/>
              </a:rPr>
              <a:t>ПРИСКОРЕННЕ РОЗШИРЕННЯ ВСЕСВІТУ</a:t>
            </a:r>
            <a:endParaRPr lang="ru-RU" sz="3600" b="1" i="1" dirty="0" smtClean="0">
              <a:latin typeface="Arial" pitchFamily="34" charset="0"/>
              <a:cs typeface="Arial" pitchFamily="34" charset="0"/>
            </a:endParaRPr>
          </a:p>
        </p:txBody>
      </p:sp>
      <p:pic>
        <p:nvPicPr>
          <p:cNvPr id="39939" name="Picture 8" descr="Интерпретация влияния тёмной энергии на эволюцию Вселенной. Комментарии излишни (фото NASA, ESA, A. Field/STScI)."/>
          <p:cNvPicPr>
            <a:picLocks noGrp="1" noChangeAspect="1" noChangeArrowheads="1"/>
          </p:cNvPicPr>
          <p:nvPr>
            <p:ph type="body" idx="1"/>
          </p:nvPr>
        </p:nvPicPr>
        <p:blipFill>
          <a:blip r:embed="rId2" cstate="print"/>
          <a:srcRect/>
          <a:stretch>
            <a:fillRect/>
          </a:stretch>
        </p:blipFill>
        <p:spPr>
          <a:xfrm>
            <a:off x="5651500" y="1493838"/>
            <a:ext cx="2632075" cy="2881312"/>
          </a:xfrm>
          <a:noFill/>
        </p:spPr>
      </p:pic>
      <p:pic>
        <p:nvPicPr>
          <p:cNvPr id="39940" name="Picture 9"/>
          <p:cNvPicPr>
            <a:picLocks noChangeAspect="1" noChangeArrowheads="1"/>
          </p:cNvPicPr>
          <p:nvPr/>
        </p:nvPicPr>
        <p:blipFill>
          <a:blip r:embed="rId3" cstate="print">
            <a:lum contrast="36000"/>
          </a:blip>
          <a:srcRect/>
          <a:stretch>
            <a:fillRect/>
          </a:stretch>
        </p:blipFill>
        <p:spPr bwMode="auto">
          <a:xfrm>
            <a:off x="657225" y="1493838"/>
            <a:ext cx="4319588" cy="2870200"/>
          </a:xfrm>
          <a:prstGeom prst="rect">
            <a:avLst/>
          </a:prstGeom>
          <a:noFill/>
          <a:ln w="9525">
            <a:noFill/>
            <a:miter lim="800000"/>
            <a:headEnd/>
            <a:tailEnd/>
          </a:ln>
        </p:spPr>
      </p:pic>
      <p:sp>
        <p:nvSpPr>
          <p:cNvPr id="39941" name="Rectangle 10"/>
          <p:cNvSpPr>
            <a:spLocks noChangeArrowheads="1"/>
          </p:cNvSpPr>
          <p:nvPr/>
        </p:nvSpPr>
        <p:spPr bwMode="auto">
          <a:xfrm>
            <a:off x="566738" y="4633913"/>
            <a:ext cx="4500562" cy="1708150"/>
          </a:xfrm>
          <a:prstGeom prst="rect">
            <a:avLst/>
          </a:prstGeom>
          <a:noFill/>
          <a:ln w="9525">
            <a:noFill/>
            <a:miter lim="800000"/>
            <a:headEnd/>
            <a:tailEnd/>
          </a:ln>
        </p:spPr>
        <p:txBody>
          <a:bodyPr anchor="ctr">
            <a:spAutoFit/>
          </a:bodyPr>
          <a:lstStyle/>
          <a:p>
            <a:pPr algn="just"/>
            <a:r>
              <a:rPr lang="uk-UA" sz="1500">
                <a:latin typeface="Times New Roman" pitchFamily="18" charset="0"/>
                <a:cs typeface="Times New Roman" pitchFamily="18" charset="0"/>
              </a:rPr>
              <a:t>Фрідманівська модель Всесвіту: залежність масштабного фактору від віку. Бачимо, що розширення матерії зі сповільненням у момент часу </a:t>
            </a:r>
            <a:r>
              <a:rPr lang="uk-UA" sz="1500" i="1">
                <a:latin typeface="Times New Roman" pitchFamily="18" charset="0"/>
                <a:cs typeface="Times New Roman" pitchFamily="18" charset="0"/>
              </a:rPr>
              <a:t>t</a:t>
            </a:r>
            <a:r>
              <a:rPr lang="uk-UA" sz="1500" i="1" baseline="-25000">
                <a:latin typeface="Times New Roman" pitchFamily="18" charset="0"/>
                <a:cs typeface="Times New Roman" pitchFamily="18" charset="0"/>
              </a:rPr>
              <a:t>V</a:t>
            </a:r>
            <a:r>
              <a:rPr lang="uk-UA" sz="1500" i="1">
                <a:latin typeface="Times New Roman" pitchFamily="18" charset="0"/>
                <a:cs typeface="Times New Roman" pitchFamily="18" charset="0"/>
              </a:rPr>
              <a:t>~</a:t>
            </a:r>
            <a:r>
              <a:rPr lang="uk-UA" sz="1500">
                <a:latin typeface="Times New Roman" pitchFamily="18" charset="0"/>
                <a:cs typeface="Times New Roman" pitchFamily="18" charset="0"/>
              </a:rPr>
              <a:t>8</a:t>
            </a:r>
            <a:r>
              <a:rPr lang="uk-UA" sz="1500" i="1">
                <a:latin typeface="Times New Roman" pitchFamily="18" charset="0"/>
                <a:cs typeface="Times New Roman" pitchFamily="18" charset="0"/>
              </a:rPr>
              <a:t>-</a:t>
            </a:r>
            <a:r>
              <a:rPr lang="uk-UA" sz="1500">
                <a:latin typeface="Times New Roman" pitchFamily="18" charset="0"/>
                <a:cs typeface="Times New Roman" pitchFamily="18" charset="0"/>
              </a:rPr>
              <a:t>9</a:t>
            </a:r>
            <a:r>
              <a:rPr lang="uk-UA" sz="1500" i="1">
                <a:latin typeface="Times New Roman" pitchFamily="18" charset="0"/>
                <a:cs typeface="Times New Roman" pitchFamily="18" charset="0"/>
              </a:rPr>
              <a:t> </a:t>
            </a:r>
            <a:r>
              <a:rPr lang="uk-UA" sz="1500">
                <a:latin typeface="Times New Roman" pitchFamily="18" charset="0"/>
                <a:cs typeface="Times New Roman" pitchFamily="18" charset="0"/>
              </a:rPr>
              <a:t>млрд. років після Великого Вибуху</a:t>
            </a:r>
            <a:r>
              <a:rPr lang="uk-UA" sz="1500" i="1">
                <a:latin typeface="Times New Roman" pitchFamily="18" charset="0"/>
                <a:cs typeface="Times New Roman" pitchFamily="18" charset="0"/>
              </a:rPr>
              <a:t> </a:t>
            </a:r>
            <a:r>
              <a:rPr lang="uk-UA" sz="1500">
                <a:latin typeface="Times New Roman" pitchFamily="18" charset="0"/>
                <a:cs typeface="Times New Roman" pitchFamily="18" charset="0"/>
              </a:rPr>
              <a:t>переходить в розширення з прискоренням. Відповідно розширення Всесвіту буде відбуватися необмежено довго і ніколи не зміниться стисканням </a:t>
            </a:r>
          </a:p>
        </p:txBody>
      </p:sp>
      <p:sp>
        <p:nvSpPr>
          <p:cNvPr id="39942" name="Rectangle 11"/>
          <p:cNvSpPr>
            <a:spLocks noChangeArrowheads="1"/>
          </p:cNvSpPr>
          <p:nvPr/>
        </p:nvSpPr>
        <p:spPr bwMode="auto">
          <a:xfrm>
            <a:off x="5111750" y="4459288"/>
            <a:ext cx="3690938" cy="2032000"/>
          </a:xfrm>
          <a:prstGeom prst="rect">
            <a:avLst/>
          </a:prstGeom>
          <a:noFill/>
          <a:ln w="9525">
            <a:noFill/>
            <a:miter lim="800000"/>
            <a:headEnd/>
            <a:tailEnd/>
          </a:ln>
        </p:spPr>
        <p:txBody>
          <a:bodyPr anchor="ctr">
            <a:spAutoFit/>
          </a:bodyPr>
          <a:lstStyle/>
          <a:p>
            <a:pPr algn="just"/>
            <a:r>
              <a:rPr lang="uk-UA" sz="1400" b="1" i="1" dirty="0">
                <a:solidFill>
                  <a:srgbClr val="C00000"/>
                </a:solidFill>
                <a:latin typeface="Times New Roman" pitchFamily="18" charset="0"/>
              </a:rPr>
              <a:t>Оскільки вакуум є домінуючим компонентом Всесвіту, темп розширення матерії повинен бути однаковим у будь-якій його точці і не залежати від розподілу світної матерії</a:t>
            </a:r>
            <a:r>
              <a:rPr lang="uk-UA" sz="1400" b="1" i="1" dirty="0">
                <a:latin typeface="Times New Roman" pitchFamily="18" charset="0"/>
              </a:rPr>
              <a:t>.</a:t>
            </a:r>
            <a:r>
              <a:rPr lang="uk-UA" sz="1400" i="1" dirty="0">
                <a:latin typeface="Times New Roman" pitchFamily="18" charset="0"/>
              </a:rPr>
              <a:t> </a:t>
            </a:r>
            <a:r>
              <a:rPr lang="uk-UA" sz="1400" dirty="0">
                <a:latin typeface="Times New Roman" pitchFamily="18" charset="0"/>
              </a:rPr>
              <a:t>Наявність космологічного вакууму пояснює чому </a:t>
            </a:r>
            <a:r>
              <a:rPr lang="uk-UA" sz="1400" dirty="0" err="1">
                <a:latin typeface="Times New Roman" pitchFamily="18" charset="0"/>
              </a:rPr>
              <a:t>фрактальний</a:t>
            </a:r>
            <a:r>
              <a:rPr lang="uk-UA" sz="1400" dirty="0">
                <a:latin typeface="Times New Roman" pitchFamily="18" charset="0"/>
              </a:rPr>
              <a:t> Всесвіт добре описується моделями, що базуються на ЗТВ у припущенні ізотропності розподілу матерії. </a:t>
            </a:r>
          </a:p>
        </p:txBody>
      </p:sp>
      <p:sp>
        <p:nvSpPr>
          <p:cNvPr id="39943" name="Rectangle 12"/>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39944" name="Номер слайда 7"/>
          <p:cNvSpPr>
            <a:spLocks noGrp="1"/>
          </p:cNvSpPr>
          <p:nvPr>
            <p:ph type="sldNum" sz="quarter" idx="12"/>
          </p:nvPr>
        </p:nvSpPr>
        <p:spPr>
          <a:xfrm>
            <a:off x="6553200" y="6245225"/>
            <a:ext cx="2133600" cy="333375"/>
          </a:xfrm>
          <a:noFill/>
        </p:spPr>
        <p:txBody>
          <a:bodyPr/>
          <a:lstStyle/>
          <a:p>
            <a:fld id="{CA550751-60D5-45A5-BA86-B8EBA3FE8F27}" type="slidenum">
              <a:rPr lang="ru-RU" smtClean="0">
                <a:latin typeface="Arial" pitchFamily="34" charset="0"/>
              </a:rPr>
              <a:pPr/>
              <a:t>94</a:t>
            </a:fld>
            <a:endParaRPr lang="ru-RU" smtClean="0">
              <a:latin typeface="Arial"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a:xfrm>
            <a:off x="476250" y="0"/>
            <a:ext cx="8229600" cy="1143000"/>
          </a:xfrm>
        </p:spPr>
        <p:txBody>
          <a:bodyPr>
            <a:normAutofit fontScale="90000"/>
          </a:bodyPr>
          <a:lstStyle/>
          <a:p>
            <a:r>
              <a:rPr lang="uk-UA" sz="3600" b="1" i="1" dirty="0" smtClean="0">
                <a:latin typeface="Arial" pitchFamily="34" charset="0"/>
                <a:cs typeface="Arial" pitchFamily="34" charset="0"/>
              </a:rPr>
              <a:t>ПРИСКОРЕННЕ РОЗШИРЕННЯ ВСЕСВІТУ</a:t>
            </a:r>
            <a:endParaRPr lang="ru-RU" sz="3600" dirty="0" smtClean="0">
              <a:latin typeface="Arial" pitchFamily="34" charset="0"/>
              <a:cs typeface="Arial" pitchFamily="34" charset="0"/>
            </a:endParaRPr>
          </a:p>
        </p:txBody>
      </p:sp>
      <p:sp>
        <p:nvSpPr>
          <p:cNvPr id="40963" name="Содержимое 2"/>
          <p:cNvSpPr>
            <a:spLocks noGrp="1"/>
          </p:cNvSpPr>
          <p:nvPr>
            <p:ph idx="1"/>
          </p:nvPr>
        </p:nvSpPr>
        <p:spPr>
          <a:xfrm>
            <a:off x="385763" y="4824412"/>
            <a:ext cx="8391525" cy="1628923"/>
          </a:xfrm>
        </p:spPr>
        <p:txBody>
          <a:bodyPr>
            <a:normAutofit lnSpcReduction="10000"/>
          </a:bodyPr>
          <a:lstStyle/>
          <a:p>
            <a:pPr marL="0" indent="0" algn="just"/>
            <a:r>
              <a:rPr lang="uk-UA" sz="1400" dirty="0" smtClean="0">
                <a:latin typeface="Times New Roman" pitchFamily="18" charset="0"/>
                <a:cs typeface="Times New Roman" pitchFamily="18" charset="0"/>
              </a:rPr>
              <a:t>Спостереження далеких наднових показують, що </a:t>
            </a:r>
            <a:r>
              <a:rPr lang="uk-UA" sz="1400" b="1" i="1" dirty="0" smtClean="0">
                <a:latin typeface="Times New Roman" pitchFamily="18" charset="0"/>
                <a:cs typeface="Times New Roman" pitchFamily="18" charset="0"/>
              </a:rPr>
              <a:t>до початку прискорення розширення Всесвіту сповільнювалося </a:t>
            </a:r>
            <a:r>
              <a:rPr lang="uk-UA" sz="1400" dirty="0" smtClean="0">
                <a:latin typeface="Times New Roman" pitchFamily="18" charset="0"/>
                <a:cs typeface="Times New Roman" pitchFamily="18" charset="0"/>
              </a:rPr>
              <a:t>(див. лівий графік). Астрономи знайшли, що наднові типу </a:t>
            </a:r>
            <a:r>
              <a:rPr lang="uk-UA" sz="1400" dirty="0" err="1" smtClean="0">
                <a:latin typeface="Times New Roman" pitchFamily="18" charset="0"/>
                <a:cs typeface="Times New Roman" pitchFamily="18" charset="0"/>
              </a:rPr>
              <a:t>Ia</a:t>
            </a:r>
            <a:r>
              <a:rPr lang="uk-UA" sz="1400" dirty="0" smtClean="0">
                <a:latin typeface="Times New Roman" pitchFamily="18" charset="0"/>
                <a:cs typeface="Times New Roman" pitchFamily="18" charset="0"/>
              </a:rPr>
              <a:t> з червоними зміщеннями більшими 0,6 яскравіші, ніж вони мали бути, якщо б розширення Всесвіту завжди прискорювалося або якби їх світло послаблював міжгалактичний пил. (Кожна точка на графіку є усереднення для наднових з близькими значеннями червоного зміщення.) Точка переходу від сповільненого руху до такого що прискорюється відстоїть від нашої епохи приблизно на 5 млрд. років у минуле. Якщо астрономи зуміють визначити даний момент точніше, вони дізнаються густину темної енергії в той час і, можливо, зрозуміють природу цієї енергії (правий графік).</a:t>
            </a:r>
          </a:p>
        </p:txBody>
      </p:sp>
      <p:sp>
        <p:nvSpPr>
          <p:cNvPr id="40964" name="Номер слайда 3"/>
          <p:cNvSpPr>
            <a:spLocks noGrp="1"/>
          </p:cNvSpPr>
          <p:nvPr>
            <p:ph type="sldNum" sz="quarter" idx="12"/>
          </p:nvPr>
        </p:nvSpPr>
        <p:spPr>
          <a:xfrm>
            <a:off x="6597650" y="6381750"/>
            <a:ext cx="2133600" cy="476250"/>
          </a:xfrm>
          <a:noFill/>
        </p:spPr>
        <p:txBody>
          <a:bodyPr/>
          <a:lstStyle/>
          <a:p>
            <a:fld id="{2D5AFBDB-A19D-4931-90BA-D840CD58259F}" type="slidenum">
              <a:rPr lang="ru-RU" smtClean="0">
                <a:latin typeface="Arial" pitchFamily="34" charset="0"/>
              </a:rPr>
              <a:pPr/>
              <a:t>95</a:t>
            </a:fld>
            <a:endParaRPr lang="ru-RU" smtClean="0">
              <a:latin typeface="Arial" pitchFamily="34" charset="0"/>
            </a:endParaRPr>
          </a:p>
        </p:txBody>
      </p:sp>
      <p:pic>
        <p:nvPicPr>
          <p:cNvPr id="40965" name="Picture 2"/>
          <p:cNvPicPr>
            <a:picLocks noChangeAspect="1" noChangeArrowheads="1"/>
          </p:cNvPicPr>
          <p:nvPr/>
        </p:nvPicPr>
        <p:blipFill>
          <a:blip r:embed="rId2" cstate="print"/>
          <a:srcRect/>
          <a:stretch>
            <a:fillRect/>
          </a:stretch>
        </p:blipFill>
        <p:spPr bwMode="auto">
          <a:xfrm>
            <a:off x="1196975" y="1133475"/>
            <a:ext cx="6997700" cy="3595688"/>
          </a:xfrm>
          <a:prstGeom prst="rect">
            <a:avLst/>
          </a:prstGeom>
          <a:noFill/>
          <a:ln w="9525">
            <a:noFill/>
            <a:miter lim="800000"/>
            <a:headEnd/>
            <a:tailEnd/>
          </a:ln>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76250" y="414338"/>
            <a:ext cx="8229600" cy="1143000"/>
          </a:xfrm>
        </p:spPr>
        <p:txBody>
          <a:bodyPr>
            <a:normAutofit fontScale="90000"/>
          </a:bodyPr>
          <a:lstStyle/>
          <a:p>
            <a:r>
              <a:rPr lang="uk-UA" sz="4000" b="1" i="1" dirty="0" smtClean="0">
                <a:latin typeface="Arial" pitchFamily="34" charset="0"/>
                <a:cs typeface="Arial" pitchFamily="34" charset="0"/>
              </a:rPr>
              <a:t>ЕКПІРИЧНА МОДЕЛЬ БАГАТОВИМІРНОГО ВСЕСВІТУ</a:t>
            </a:r>
            <a:r>
              <a:rPr lang="uk-UA" sz="4000" dirty="0" smtClean="0"/>
              <a:t/>
            </a:r>
            <a:br>
              <a:rPr lang="uk-UA" sz="4000" dirty="0" smtClean="0"/>
            </a:br>
            <a:endParaRPr lang="ru-RU" sz="4000" dirty="0" smtClean="0"/>
          </a:p>
        </p:txBody>
      </p:sp>
      <p:sp>
        <p:nvSpPr>
          <p:cNvPr id="43011" name="Rectangle 9"/>
          <p:cNvSpPr>
            <a:spLocks noChangeArrowheads="1"/>
          </p:cNvSpPr>
          <p:nvPr/>
        </p:nvSpPr>
        <p:spPr bwMode="auto">
          <a:xfrm>
            <a:off x="4139952" y="1554907"/>
            <a:ext cx="4562723" cy="4770537"/>
          </a:xfrm>
          <a:prstGeom prst="rect">
            <a:avLst/>
          </a:prstGeom>
          <a:noFill/>
          <a:ln w="9525">
            <a:noFill/>
            <a:miter lim="800000"/>
            <a:headEnd/>
            <a:tailEnd/>
          </a:ln>
        </p:spPr>
        <p:txBody>
          <a:bodyPr wrap="square" anchor="ctr">
            <a:spAutoFit/>
          </a:bodyPr>
          <a:lstStyle/>
          <a:p>
            <a:pPr algn="just"/>
            <a:r>
              <a:rPr lang="uk-UA" sz="1600" dirty="0">
                <a:latin typeface="Times New Roman" pitchFamily="18" charset="0"/>
              </a:rPr>
              <a:t>Сучасні спостереження свідчать, що </a:t>
            </a:r>
            <a:r>
              <a:rPr lang="uk-UA" sz="1600" b="1" i="1" dirty="0">
                <a:solidFill>
                  <a:srgbClr val="C00000"/>
                </a:solidFill>
                <a:latin typeface="Times New Roman" pitchFamily="18" charset="0"/>
              </a:rPr>
              <a:t>Всесвіт, незалежно від густини його матерії, буде розширюватися вічно</a:t>
            </a:r>
            <a:r>
              <a:rPr lang="uk-UA" sz="1600" b="1" dirty="0">
                <a:solidFill>
                  <a:srgbClr val="C00000"/>
                </a:solidFill>
                <a:latin typeface="Times New Roman" pitchFamily="18" charset="0"/>
              </a:rPr>
              <a:t>. </a:t>
            </a:r>
            <a:r>
              <a:rPr lang="uk-UA" sz="1600" dirty="0">
                <a:latin typeface="Times New Roman" pitchFamily="18" charset="0"/>
              </a:rPr>
              <a:t>У 2001 р. </a:t>
            </a:r>
            <a:r>
              <a:rPr lang="uk-UA" sz="1600" dirty="0" err="1">
                <a:latin typeface="Times New Roman" pitchFamily="18" charset="0"/>
              </a:rPr>
              <a:t>Стейнхардт</a:t>
            </a:r>
            <a:r>
              <a:rPr lang="uk-UA" sz="1600" dirty="0">
                <a:latin typeface="Times New Roman" pitchFamily="18" charset="0"/>
              </a:rPr>
              <a:t> і Турок розробили модель, яка врахувала результати новітніх спостережень і претендує на те, щоб замінити загальноприйняту інфляційну модель, де етапи розширення та стискання матерії чергуються. Ця модель базується на </a:t>
            </a:r>
            <a:r>
              <a:rPr lang="uk-UA" sz="1600" b="1" i="1" dirty="0">
                <a:solidFill>
                  <a:srgbClr val="C00000"/>
                </a:solidFill>
                <a:latin typeface="Times New Roman" pitchFamily="18" charset="0"/>
              </a:rPr>
              <a:t>узагальненій теорії </a:t>
            </a:r>
            <a:r>
              <a:rPr lang="uk-UA" sz="1600" b="1" i="1" dirty="0" err="1">
                <a:solidFill>
                  <a:srgbClr val="C00000"/>
                </a:solidFill>
                <a:latin typeface="Times New Roman" pitchFamily="18" charset="0"/>
              </a:rPr>
              <a:t>суперструн</a:t>
            </a:r>
            <a:r>
              <a:rPr lang="uk-UA" sz="1600" b="1" i="1" dirty="0">
                <a:solidFill>
                  <a:srgbClr val="C00000"/>
                </a:solidFill>
                <a:latin typeface="Times New Roman" pitchFamily="18" charset="0"/>
              </a:rPr>
              <a:t>, </a:t>
            </a:r>
            <a:r>
              <a:rPr lang="uk-UA" sz="1600" dirty="0">
                <a:latin typeface="Times New Roman" pitchFamily="18" charset="0"/>
              </a:rPr>
              <a:t>яка має назву </a:t>
            </a:r>
            <a:r>
              <a:rPr lang="uk-UA" sz="1600" i="1" dirty="0">
                <a:latin typeface="Times New Roman" pitchFamily="18" charset="0"/>
              </a:rPr>
              <a:t>М</a:t>
            </a:r>
            <a:r>
              <a:rPr lang="uk-UA" sz="1600" dirty="0">
                <a:latin typeface="Times New Roman" pitchFamily="18" charset="0"/>
              </a:rPr>
              <a:t>-теорії. </a:t>
            </a:r>
          </a:p>
          <a:p>
            <a:pPr algn="just"/>
            <a:r>
              <a:rPr lang="uk-UA" sz="1600" dirty="0">
                <a:latin typeface="Times New Roman" pitchFamily="18" charset="0"/>
              </a:rPr>
              <a:t>Всесвіт у моделі </a:t>
            </a:r>
            <a:r>
              <a:rPr lang="uk-UA" sz="1600" dirty="0" err="1">
                <a:latin typeface="Times New Roman" pitchFamily="18" charset="0"/>
              </a:rPr>
              <a:t>Стейнхардта</a:t>
            </a:r>
            <a:r>
              <a:rPr lang="uk-UA" sz="1600" dirty="0">
                <a:latin typeface="Times New Roman" pitchFamily="18" charset="0"/>
              </a:rPr>
              <a:t> і </a:t>
            </a:r>
            <a:r>
              <a:rPr lang="uk-UA" sz="1600" dirty="0" err="1">
                <a:latin typeface="Times New Roman" pitchFamily="18" charset="0"/>
              </a:rPr>
              <a:t>Турока</a:t>
            </a:r>
            <a:r>
              <a:rPr lang="uk-UA" sz="1600" dirty="0">
                <a:latin typeface="Times New Roman" pitchFamily="18" charset="0"/>
              </a:rPr>
              <a:t> має такий вигляд. </a:t>
            </a:r>
            <a:r>
              <a:rPr lang="uk-UA" sz="1600" b="1" i="1" dirty="0">
                <a:solidFill>
                  <a:srgbClr val="C00000"/>
                </a:solidFill>
                <a:latin typeface="Times New Roman" pitchFamily="18" charset="0"/>
              </a:rPr>
              <a:t>Простір-час цього Всесвіту є одинадцятивимірним, сім просторових вимірів якого компактовані у трубочки, але деякі з них не такі тонкі, як вважалося раніше (l&gt;&gt;10</a:t>
            </a:r>
            <a:r>
              <a:rPr lang="uk-UA" sz="1600" b="1" i="1" baseline="30000" dirty="0">
                <a:solidFill>
                  <a:srgbClr val="C00000"/>
                </a:solidFill>
                <a:latin typeface="Times New Roman" pitchFamily="18" charset="0"/>
              </a:rPr>
              <a:t>-33</a:t>
            </a:r>
            <a:r>
              <a:rPr lang="uk-UA" sz="1600" b="1" i="1" dirty="0">
                <a:solidFill>
                  <a:srgbClr val="C00000"/>
                </a:solidFill>
                <a:latin typeface="Times New Roman" pitchFamily="18" charset="0"/>
              </a:rPr>
              <a:t> см).</a:t>
            </a:r>
            <a:r>
              <a:rPr lang="uk-UA" sz="1600" dirty="0">
                <a:latin typeface="Times New Roman" pitchFamily="18" charset="0"/>
              </a:rPr>
              <a:t> </a:t>
            </a:r>
            <a:r>
              <a:rPr lang="uk-UA" sz="1600" b="1" i="1" dirty="0">
                <a:latin typeface="Times New Roman" pitchFamily="18" charset="0"/>
              </a:rPr>
              <a:t>Розрахунки показують, що діаметр частини згорнутих вимірів може досягати 0,1 мм, тоді виникає можливість спостерігати ці “зайві виміри” вже на сучасному рівні експериментальної техніки! </a:t>
            </a:r>
          </a:p>
        </p:txBody>
      </p:sp>
      <p:grpSp>
        <p:nvGrpSpPr>
          <p:cNvPr id="2" name="Group 10"/>
          <p:cNvGrpSpPr>
            <a:grpSpLocks/>
          </p:cNvGrpSpPr>
          <p:nvPr/>
        </p:nvGrpSpPr>
        <p:grpSpPr bwMode="auto">
          <a:xfrm>
            <a:off x="115888" y="1538288"/>
            <a:ext cx="3854450" cy="3856037"/>
            <a:chOff x="1935" y="975"/>
            <a:chExt cx="4500" cy="3615"/>
          </a:xfrm>
        </p:grpSpPr>
        <p:sp>
          <p:nvSpPr>
            <p:cNvPr id="43015" name="AutoShape 11"/>
            <p:cNvSpPr>
              <a:spLocks noChangeArrowheads="1"/>
            </p:cNvSpPr>
            <p:nvPr/>
          </p:nvSpPr>
          <p:spPr bwMode="auto">
            <a:xfrm>
              <a:off x="3030" y="975"/>
              <a:ext cx="1155" cy="2880"/>
            </a:xfrm>
            <a:prstGeom prst="cube">
              <a:avLst>
                <a:gd name="adj" fmla="val 88139"/>
              </a:avLst>
            </a:prstGeom>
            <a:solidFill>
              <a:srgbClr val="FFFFFF"/>
            </a:solidFill>
            <a:ln w="9525">
              <a:solidFill>
                <a:srgbClr val="000000"/>
              </a:solidFill>
              <a:miter lim="800000"/>
              <a:headEnd/>
              <a:tailEnd/>
            </a:ln>
          </p:spPr>
          <p:txBody>
            <a:bodyPr/>
            <a:lstStyle/>
            <a:p>
              <a:endParaRPr lang="uk-UA"/>
            </a:p>
          </p:txBody>
        </p:sp>
        <p:sp>
          <p:nvSpPr>
            <p:cNvPr id="43016" name="AutoShape 12"/>
            <p:cNvSpPr>
              <a:spLocks noChangeArrowheads="1"/>
            </p:cNvSpPr>
            <p:nvPr/>
          </p:nvSpPr>
          <p:spPr bwMode="auto">
            <a:xfrm>
              <a:off x="3720" y="975"/>
              <a:ext cx="1155" cy="2880"/>
            </a:xfrm>
            <a:prstGeom prst="cube">
              <a:avLst>
                <a:gd name="adj" fmla="val 88139"/>
              </a:avLst>
            </a:prstGeom>
            <a:solidFill>
              <a:srgbClr val="FFFFFF"/>
            </a:solidFill>
            <a:ln w="9525">
              <a:solidFill>
                <a:srgbClr val="000000"/>
              </a:solidFill>
              <a:miter lim="800000"/>
              <a:headEnd/>
              <a:tailEnd/>
            </a:ln>
          </p:spPr>
          <p:txBody>
            <a:bodyPr/>
            <a:lstStyle/>
            <a:p>
              <a:endParaRPr lang="uk-UA"/>
            </a:p>
          </p:txBody>
        </p:sp>
        <p:sp>
          <p:nvSpPr>
            <p:cNvPr id="43017" name="AutoShape 13"/>
            <p:cNvSpPr>
              <a:spLocks noChangeArrowheads="1"/>
            </p:cNvSpPr>
            <p:nvPr/>
          </p:nvSpPr>
          <p:spPr bwMode="auto">
            <a:xfrm>
              <a:off x="4365" y="975"/>
              <a:ext cx="1155" cy="2880"/>
            </a:xfrm>
            <a:prstGeom prst="cube">
              <a:avLst>
                <a:gd name="adj" fmla="val 88139"/>
              </a:avLst>
            </a:prstGeom>
            <a:solidFill>
              <a:srgbClr val="FFFFFF"/>
            </a:solidFill>
            <a:ln w="9525">
              <a:solidFill>
                <a:srgbClr val="000000"/>
              </a:solidFill>
              <a:miter lim="800000"/>
              <a:headEnd/>
              <a:tailEnd/>
            </a:ln>
          </p:spPr>
          <p:txBody>
            <a:bodyPr/>
            <a:lstStyle/>
            <a:p>
              <a:endParaRPr lang="uk-UA"/>
            </a:p>
          </p:txBody>
        </p:sp>
        <p:sp>
          <p:nvSpPr>
            <p:cNvPr id="43018" name="AutoShape 14"/>
            <p:cNvSpPr>
              <a:spLocks noChangeArrowheads="1"/>
            </p:cNvSpPr>
            <p:nvPr/>
          </p:nvSpPr>
          <p:spPr bwMode="auto">
            <a:xfrm>
              <a:off x="4635" y="975"/>
              <a:ext cx="1155" cy="2880"/>
            </a:xfrm>
            <a:prstGeom prst="cube">
              <a:avLst>
                <a:gd name="adj" fmla="val 88139"/>
              </a:avLst>
            </a:prstGeom>
            <a:solidFill>
              <a:srgbClr val="FFFFFF"/>
            </a:solidFill>
            <a:ln w="9525">
              <a:solidFill>
                <a:srgbClr val="000000"/>
              </a:solidFill>
              <a:miter lim="800000"/>
              <a:headEnd/>
              <a:tailEnd/>
            </a:ln>
          </p:spPr>
          <p:txBody>
            <a:bodyPr/>
            <a:lstStyle/>
            <a:p>
              <a:endParaRPr lang="uk-UA"/>
            </a:p>
          </p:txBody>
        </p:sp>
        <p:sp>
          <p:nvSpPr>
            <p:cNvPr id="43019" name="Oval 15"/>
            <p:cNvSpPr>
              <a:spLocks noChangeArrowheads="1"/>
            </p:cNvSpPr>
            <p:nvPr/>
          </p:nvSpPr>
          <p:spPr bwMode="auto">
            <a:xfrm>
              <a:off x="4935" y="2010"/>
              <a:ext cx="720" cy="870"/>
            </a:xfrm>
            <a:prstGeom prst="ellipse">
              <a:avLst/>
            </a:prstGeom>
            <a:solidFill>
              <a:srgbClr val="C0C0C0"/>
            </a:solidFill>
            <a:ln w="9525">
              <a:solidFill>
                <a:srgbClr val="000000"/>
              </a:solidFill>
              <a:round/>
              <a:headEnd/>
              <a:tailEnd/>
            </a:ln>
          </p:spPr>
          <p:txBody>
            <a:bodyPr/>
            <a:lstStyle/>
            <a:p>
              <a:endParaRPr lang="uk-UA"/>
            </a:p>
          </p:txBody>
        </p:sp>
        <p:sp>
          <p:nvSpPr>
            <p:cNvPr id="43020" name="Oval 16"/>
            <p:cNvSpPr>
              <a:spLocks noChangeArrowheads="1"/>
            </p:cNvSpPr>
            <p:nvPr/>
          </p:nvSpPr>
          <p:spPr bwMode="auto">
            <a:xfrm>
              <a:off x="5280" y="2400"/>
              <a:ext cx="60" cy="60"/>
            </a:xfrm>
            <a:prstGeom prst="ellipse">
              <a:avLst/>
            </a:prstGeom>
            <a:solidFill>
              <a:srgbClr val="FFFFFF"/>
            </a:solidFill>
            <a:ln w="9525">
              <a:solidFill>
                <a:srgbClr val="000000"/>
              </a:solidFill>
              <a:round/>
              <a:headEnd/>
              <a:tailEnd/>
            </a:ln>
          </p:spPr>
          <p:txBody>
            <a:bodyPr/>
            <a:lstStyle/>
            <a:p>
              <a:endParaRPr lang="uk-UA"/>
            </a:p>
          </p:txBody>
        </p:sp>
        <p:sp>
          <p:nvSpPr>
            <p:cNvPr id="43021" name="Line 17"/>
            <p:cNvSpPr>
              <a:spLocks noChangeShapeType="1"/>
            </p:cNvSpPr>
            <p:nvPr/>
          </p:nvSpPr>
          <p:spPr bwMode="auto">
            <a:xfrm>
              <a:off x="1935" y="4021"/>
              <a:ext cx="4500" cy="0"/>
            </a:xfrm>
            <a:prstGeom prst="line">
              <a:avLst/>
            </a:prstGeom>
            <a:noFill/>
            <a:ln w="9525">
              <a:solidFill>
                <a:srgbClr val="000000"/>
              </a:solidFill>
              <a:round/>
              <a:headEnd/>
              <a:tailEnd type="triangle" w="med" len="med"/>
            </a:ln>
          </p:spPr>
          <p:txBody>
            <a:bodyPr/>
            <a:lstStyle/>
            <a:p>
              <a:endParaRPr lang="ru-RU"/>
            </a:p>
          </p:txBody>
        </p:sp>
        <p:sp>
          <p:nvSpPr>
            <p:cNvPr id="43022" name="Text Box 18"/>
            <p:cNvSpPr txBox="1">
              <a:spLocks noChangeArrowheads="1"/>
            </p:cNvSpPr>
            <p:nvPr/>
          </p:nvSpPr>
          <p:spPr bwMode="auto">
            <a:xfrm>
              <a:off x="3600" y="4260"/>
              <a:ext cx="1035" cy="330"/>
            </a:xfrm>
            <a:prstGeom prst="rect">
              <a:avLst/>
            </a:prstGeom>
            <a:solidFill>
              <a:srgbClr val="FFFFFF"/>
            </a:solidFill>
            <a:ln w="9525">
              <a:noFill/>
              <a:miter lim="800000"/>
              <a:headEnd/>
              <a:tailEnd/>
            </a:ln>
          </p:spPr>
          <p:txBody>
            <a:bodyPr lIns="0" tIns="0" rIns="0" bIns="0"/>
            <a:lstStyle/>
            <a:p>
              <a:r>
                <a:rPr lang="ru-RU" sz="1400" dirty="0">
                  <a:latin typeface="Times New Roman" pitchFamily="18" charset="0"/>
                </a:rPr>
                <a:t>11-й </a:t>
              </a:r>
              <a:r>
                <a:rPr lang="ru-RU" sz="1400" dirty="0" err="1">
                  <a:latin typeface="Times New Roman" pitchFamily="18" charset="0"/>
                </a:rPr>
                <a:t>вимір</a:t>
              </a:r>
              <a:endParaRPr lang="ru-RU" sz="1400" dirty="0"/>
            </a:p>
          </p:txBody>
        </p:sp>
      </p:grpSp>
      <p:sp>
        <p:nvSpPr>
          <p:cNvPr id="43013" name="Rectangle 19"/>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43014" name="Номер слайда 13"/>
          <p:cNvSpPr>
            <a:spLocks noGrp="1"/>
          </p:cNvSpPr>
          <p:nvPr>
            <p:ph type="sldNum" sz="quarter" idx="12"/>
          </p:nvPr>
        </p:nvSpPr>
        <p:spPr>
          <a:xfrm>
            <a:off x="6553200" y="6245225"/>
            <a:ext cx="2133600" cy="333375"/>
          </a:xfrm>
          <a:noFill/>
        </p:spPr>
        <p:txBody>
          <a:bodyPr/>
          <a:lstStyle/>
          <a:p>
            <a:fld id="{8CA86E43-AE56-4D20-AA09-D5EDABFD89DF}" type="slidenum">
              <a:rPr lang="ru-RU" smtClean="0">
                <a:latin typeface="Arial" pitchFamily="34" charset="0"/>
              </a:rPr>
              <a:pPr/>
              <a:t>96</a:t>
            </a:fld>
            <a:endParaRPr lang="ru-RU" smtClean="0">
              <a:latin typeface="Arial" pitchFamily="34"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a:xfrm>
            <a:off x="527050" y="495300"/>
            <a:ext cx="8229600" cy="1143000"/>
          </a:xfrm>
        </p:spPr>
        <p:txBody>
          <a:bodyPr>
            <a:normAutofit fontScale="90000"/>
          </a:bodyPr>
          <a:lstStyle/>
          <a:p>
            <a:pPr eaLnBrk="1" hangingPunct="1"/>
            <a:r>
              <a:rPr lang="uk-UA" sz="4000" b="1" i="1" dirty="0" smtClean="0">
                <a:latin typeface="Arial" pitchFamily="34" charset="0"/>
                <a:cs typeface="Arial" pitchFamily="34" charset="0"/>
              </a:rPr>
              <a:t>ЕКПІРИЧНА МОДЕЛЬ БАГАТОВИМІРНОГО ВСЕСВІТУ</a:t>
            </a:r>
            <a:r>
              <a:rPr lang="uk-UA" dirty="0" smtClean="0">
                <a:latin typeface="Arial" pitchFamily="34" charset="0"/>
                <a:cs typeface="Arial" pitchFamily="34" charset="0"/>
              </a:rPr>
              <a:t/>
            </a:r>
            <a:br>
              <a:rPr lang="uk-UA" dirty="0" smtClean="0">
                <a:latin typeface="Arial" pitchFamily="34" charset="0"/>
                <a:cs typeface="Arial" pitchFamily="34" charset="0"/>
              </a:rPr>
            </a:br>
            <a:endParaRPr lang="uk-UA" dirty="0" smtClean="0">
              <a:latin typeface="Arial" pitchFamily="34" charset="0"/>
              <a:cs typeface="Arial" pitchFamily="34" charset="0"/>
            </a:endParaRPr>
          </a:p>
        </p:txBody>
      </p:sp>
      <p:sp>
        <p:nvSpPr>
          <p:cNvPr id="44035" name="Содержимое 3"/>
          <p:cNvSpPr>
            <a:spLocks noGrp="1"/>
          </p:cNvSpPr>
          <p:nvPr>
            <p:ph idx="1"/>
          </p:nvPr>
        </p:nvSpPr>
        <p:spPr>
          <a:xfrm>
            <a:off x="456834" y="4700931"/>
            <a:ext cx="8255366" cy="1569660"/>
          </a:xfrm>
        </p:spPr>
        <p:txBody>
          <a:bodyPr wrap="square">
            <a:spAutoFit/>
          </a:bodyPr>
          <a:lstStyle/>
          <a:p>
            <a:pPr marL="0" indent="0" algn="just" eaLnBrk="1" hangingPunct="1">
              <a:buFontTx/>
              <a:buNone/>
            </a:pPr>
            <a:r>
              <a:rPr lang="uk-UA" sz="1600" dirty="0" smtClean="0">
                <a:latin typeface="Times New Roman" pitchFamily="18" charset="0"/>
                <a:cs typeface="Times New Roman" pitchFamily="18" charset="0"/>
              </a:rPr>
              <a:t>У одинадцятивимірному всесвіті плавають простори меншої розмірності, так звані брани. </a:t>
            </a:r>
            <a:r>
              <a:rPr lang="uk-UA" sz="1600" b="1" i="1" dirty="0" smtClean="0">
                <a:solidFill>
                  <a:srgbClr val="C00000"/>
                </a:solidFill>
                <a:latin typeface="Times New Roman" pitchFamily="18" charset="0"/>
                <a:cs typeface="Times New Roman" pitchFamily="18" charset="0"/>
              </a:rPr>
              <a:t>Наш Всесвіт - просто одна з таких бран, що має три просторові виміри. </a:t>
            </a:r>
            <a:r>
              <a:rPr lang="uk-UA" sz="1600" dirty="0" smtClean="0">
                <a:latin typeface="Times New Roman" pitchFamily="18" charset="0"/>
                <a:cs typeface="Times New Roman" pitchFamily="18" charset="0"/>
              </a:rPr>
              <a:t>Її заповнюють різні квантові частинки (електрони, кварки, фотони та ін.), які насправді є розімкненими вібруючими струнами з єдиним просторовим виміром, - довжиною. Кінці кожної струни намертво закріплені усередині тривимірної брани, і покинути брану струна не може. Але є і замкнуті струни, які можуть мігрувати за межі бран, - це гравітони, кванти поля тяжіння.</a:t>
            </a:r>
          </a:p>
        </p:txBody>
      </p:sp>
      <p:pic>
        <p:nvPicPr>
          <p:cNvPr id="44036" name="Picture 2"/>
          <p:cNvPicPr>
            <a:picLocks noChangeAspect="1" noChangeArrowheads="1"/>
          </p:cNvPicPr>
          <p:nvPr/>
        </p:nvPicPr>
        <p:blipFill>
          <a:blip r:embed="rId2" cstate="print"/>
          <a:srcRect/>
          <a:stretch>
            <a:fillRect/>
          </a:stretch>
        </p:blipFill>
        <p:spPr bwMode="auto">
          <a:xfrm>
            <a:off x="554722" y="1625600"/>
            <a:ext cx="3096042" cy="2922396"/>
          </a:xfrm>
          <a:prstGeom prst="rect">
            <a:avLst/>
          </a:prstGeom>
          <a:noFill/>
          <a:ln w="9525">
            <a:noFill/>
            <a:miter lim="800000"/>
            <a:headEnd/>
            <a:tailEnd/>
          </a:ln>
        </p:spPr>
      </p:pic>
      <p:sp>
        <p:nvSpPr>
          <p:cNvPr id="44037" name="Rectangle 12"/>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44038" name="Номер слайда 5"/>
          <p:cNvSpPr>
            <a:spLocks noGrp="1"/>
          </p:cNvSpPr>
          <p:nvPr>
            <p:ph type="sldNum" sz="quarter" idx="12"/>
          </p:nvPr>
        </p:nvSpPr>
        <p:spPr>
          <a:xfrm>
            <a:off x="6553200" y="6245225"/>
            <a:ext cx="2133600" cy="333375"/>
          </a:xfrm>
          <a:noFill/>
        </p:spPr>
        <p:txBody>
          <a:bodyPr/>
          <a:lstStyle/>
          <a:p>
            <a:fld id="{B7EC9570-9244-49E1-8498-BED62EE619E7}" type="slidenum">
              <a:rPr lang="ru-RU" smtClean="0">
                <a:latin typeface="Arial" pitchFamily="34" charset="0"/>
              </a:rPr>
              <a:pPr/>
              <a:t>97</a:t>
            </a:fld>
            <a:endParaRPr lang="ru-RU" smtClean="0">
              <a:latin typeface="Arial" pitchFamily="34" charset="0"/>
            </a:endParaRPr>
          </a:p>
        </p:txBody>
      </p:sp>
      <p:pic>
        <p:nvPicPr>
          <p:cNvPr id="778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5260" y="1625600"/>
            <a:ext cx="2486940" cy="29223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782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92990" y="1625600"/>
            <a:ext cx="2486940" cy="29223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a:xfrm>
            <a:off x="482600" y="539750"/>
            <a:ext cx="8229600" cy="1143000"/>
          </a:xfrm>
        </p:spPr>
        <p:txBody>
          <a:bodyPr>
            <a:normAutofit fontScale="90000"/>
          </a:bodyPr>
          <a:lstStyle/>
          <a:p>
            <a:pPr eaLnBrk="1" hangingPunct="1"/>
            <a:r>
              <a:rPr lang="uk-UA" sz="4000" b="1" i="1" dirty="0" smtClean="0">
                <a:latin typeface="Arial" pitchFamily="34" charset="0"/>
                <a:cs typeface="Arial" pitchFamily="34" charset="0"/>
              </a:rPr>
              <a:t>ЕКПІРИЧНА МОДЕЛЬ БАГАТОВИМІРНОГО ВСЕСВІТУ</a:t>
            </a:r>
            <a:r>
              <a:rPr lang="uk-UA" dirty="0" smtClean="0"/>
              <a:t/>
            </a:r>
            <a:br>
              <a:rPr lang="uk-UA" dirty="0" smtClean="0"/>
            </a:br>
            <a:endParaRPr lang="uk-UA" dirty="0" smtClean="0"/>
          </a:p>
        </p:txBody>
      </p:sp>
      <p:pic>
        <p:nvPicPr>
          <p:cNvPr id="45059" name="Picture 2"/>
          <p:cNvPicPr>
            <a:picLocks noChangeAspect="1" noChangeArrowheads="1"/>
          </p:cNvPicPr>
          <p:nvPr/>
        </p:nvPicPr>
        <p:blipFill>
          <a:blip r:embed="rId2" cstate="print"/>
          <a:srcRect/>
          <a:stretch>
            <a:fillRect/>
          </a:stretch>
        </p:blipFill>
        <p:spPr bwMode="auto">
          <a:xfrm>
            <a:off x="615950" y="1784350"/>
            <a:ext cx="4762500" cy="3495675"/>
          </a:xfrm>
          <a:prstGeom prst="rect">
            <a:avLst/>
          </a:prstGeom>
          <a:noFill/>
          <a:ln w="9525">
            <a:noFill/>
            <a:miter lim="800000"/>
            <a:headEnd/>
            <a:tailEnd/>
          </a:ln>
        </p:spPr>
      </p:pic>
      <p:sp>
        <p:nvSpPr>
          <p:cNvPr id="45060" name="Прямоугольник 4"/>
          <p:cNvSpPr>
            <a:spLocks noChangeArrowheads="1"/>
          </p:cNvSpPr>
          <p:nvPr/>
        </p:nvSpPr>
        <p:spPr bwMode="auto">
          <a:xfrm>
            <a:off x="5461000" y="1428750"/>
            <a:ext cx="3397250" cy="4770438"/>
          </a:xfrm>
          <a:prstGeom prst="rect">
            <a:avLst/>
          </a:prstGeom>
          <a:noFill/>
          <a:ln w="9525">
            <a:noFill/>
            <a:miter lim="800000"/>
            <a:headEnd/>
            <a:tailEnd/>
          </a:ln>
        </p:spPr>
        <p:txBody>
          <a:bodyPr>
            <a:spAutoFit/>
          </a:bodyPr>
          <a:lstStyle/>
          <a:p>
            <a:pPr algn="just"/>
            <a:r>
              <a:rPr lang="uk-UA" sz="1600" b="1" i="1">
                <a:solidFill>
                  <a:srgbClr val="C00000"/>
                </a:solidFill>
                <a:latin typeface="Times New Roman" pitchFamily="18" charset="0"/>
                <a:cs typeface="Times New Roman" pitchFamily="18" charset="0"/>
              </a:rPr>
              <a:t>Момент Великого вибуху - це зіткнення бран. </a:t>
            </a:r>
            <a:r>
              <a:rPr lang="uk-UA" sz="1600">
                <a:latin typeface="Times New Roman" pitchFamily="18" charset="0"/>
                <a:cs typeface="Times New Roman" pitchFamily="18" charset="0"/>
              </a:rPr>
              <a:t>Виділяється величезна кількість енергії, брани розлітаються, відбувається розширення, що сповільнюється, речовина і випромінювання остигають, утворюються галактики. Розширення знову прискорюється за рахунок позитивної густини міжбранової енергії, а потім сповільнюється, геометрія стає плоскою. Брани притягуються одна до одної, перед зіткненням квантові флуктуації посилюються і перетворяться в деформації просторової геометрії, які в майбутньому стануть зародками галактик. Відбувається зіткнення, і цикл починається спочатку. </a:t>
            </a:r>
          </a:p>
        </p:txBody>
      </p:sp>
      <p:sp>
        <p:nvSpPr>
          <p:cNvPr id="45061" name="Rectangle 12"/>
          <p:cNvSpPr>
            <a:spLocks noChangeArrowheads="1"/>
          </p:cNvSpPr>
          <p:nvPr/>
        </p:nvSpPr>
        <p:spPr bwMode="auto">
          <a:xfrm>
            <a:off x="7342188" y="6534150"/>
            <a:ext cx="1370012" cy="180975"/>
          </a:xfrm>
          <a:prstGeom prst="rect">
            <a:avLst/>
          </a:prstGeom>
          <a:noFill/>
          <a:ln w="9525">
            <a:noFill/>
            <a:miter lim="800000"/>
            <a:headEnd/>
            <a:tailEnd/>
          </a:ln>
        </p:spPr>
        <p:txBody>
          <a:bodyPr/>
          <a:lstStyle/>
          <a:p>
            <a:pPr marL="342900" indent="-342900" algn="just">
              <a:spcBef>
                <a:spcPct val="20000"/>
              </a:spcBef>
            </a:pPr>
            <a:r>
              <a:rPr lang="uk-UA" sz="800">
                <a:sym typeface="Symbol" pitchFamily="18" charset="2"/>
              </a:rPr>
              <a:t> </a:t>
            </a:r>
            <a:r>
              <a:rPr lang="uk-UA" sz="800"/>
              <a:t> Опанасюк </a:t>
            </a:r>
            <a:r>
              <a:rPr lang="en-US" sz="800"/>
              <a:t> </a:t>
            </a:r>
            <a:r>
              <a:rPr lang="uk-UA" sz="800"/>
              <a:t>А.С.</a:t>
            </a:r>
            <a:endParaRPr lang="ru-RU" sz="800"/>
          </a:p>
        </p:txBody>
      </p:sp>
      <p:sp>
        <p:nvSpPr>
          <p:cNvPr id="45062" name="Номер слайда 5"/>
          <p:cNvSpPr>
            <a:spLocks noGrp="1"/>
          </p:cNvSpPr>
          <p:nvPr>
            <p:ph type="sldNum" sz="quarter" idx="12"/>
          </p:nvPr>
        </p:nvSpPr>
        <p:spPr>
          <a:xfrm>
            <a:off x="6553200" y="6245225"/>
            <a:ext cx="2133600" cy="333375"/>
          </a:xfrm>
          <a:noFill/>
        </p:spPr>
        <p:txBody>
          <a:bodyPr/>
          <a:lstStyle/>
          <a:p>
            <a:fld id="{8BA8C44C-9EFC-4192-BA01-7033FC550B0F}" type="slidenum">
              <a:rPr lang="ru-RU" smtClean="0">
                <a:latin typeface="Arial" pitchFamily="34" charset="0"/>
              </a:rPr>
              <a:pPr/>
              <a:t>98</a:t>
            </a:fld>
            <a:endParaRPr lang="ru-RU" smtClean="0">
              <a:latin typeface="Arial" pitchFamily="34" charset="0"/>
            </a:endParaRPr>
          </a:p>
        </p:txBody>
      </p:sp>
      <p:sp>
        <p:nvSpPr>
          <p:cNvPr id="2" name="Прямоугольник 1"/>
          <p:cNvSpPr/>
          <p:nvPr/>
        </p:nvSpPr>
        <p:spPr>
          <a:xfrm>
            <a:off x="3271483" y="3244334"/>
            <a:ext cx="2601033" cy="369332"/>
          </a:xfrm>
          <a:prstGeom prst="rect">
            <a:avLst/>
          </a:prstGeom>
        </p:spPr>
        <p:txBody>
          <a:bodyPr wrap="none">
            <a:spAutoFit/>
          </a:bodyPr>
          <a:lstStyle/>
          <a:p>
            <a:r>
              <a:rPr lang="ru-RU" dirty="0"/>
              <a:t>наш </a:t>
            </a:r>
            <a:r>
              <a:rPr lang="ru-RU" dirty="0" err="1"/>
              <a:t>світ</a:t>
            </a:r>
            <a:r>
              <a:rPr lang="ru-RU" dirty="0"/>
              <a:t> </a:t>
            </a:r>
            <a:r>
              <a:rPr lang="ru-RU" dirty="0" err="1"/>
              <a:t>це</a:t>
            </a:r>
            <a:r>
              <a:rPr lang="ru-RU" dirty="0"/>
              <a:t> </a:t>
            </a:r>
            <a:r>
              <a:rPr lang="ru-RU" dirty="0" err="1"/>
              <a:t>голограма</a:t>
            </a:r>
            <a:r>
              <a:rPr lang="ru-RU" dirty="0"/>
              <a:t>?" </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459"/>
            <a:ext cx="8229600" cy="1143000"/>
          </a:xfrm>
        </p:spPr>
        <p:txBody>
          <a:bodyPr>
            <a:normAutofit fontScale="90000"/>
          </a:bodyPr>
          <a:lstStyle/>
          <a:p>
            <a:r>
              <a:rPr lang="ru-RU" sz="4800" b="1" i="1" dirty="0" smtClean="0">
                <a:latin typeface="Arial" pitchFamily="34" charset="0"/>
                <a:cs typeface="Arial" pitchFamily="34" charset="0"/>
              </a:rPr>
              <a:t>НАШ ВСЕСВІТ ГОЛОГРАМА?</a:t>
            </a:r>
            <a:endParaRPr lang="ru-RU" sz="4800" b="1" i="1" dirty="0">
              <a:latin typeface="Arial" pitchFamily="34" charset="0"/>
              <a:cs typeface="Arial" pitchFamily="34" charset="0"/>
            </a:endParaRPr>
          </a:p>
        </p:txBody>
      </p:sp>
      <p:sp>
        <p:nvSpPr>
          <p:cNvPr id="3" name="Объект 2"/>
          <p:cNvSpPr>
            <a:spLocks noGrp="1"/>
          </p:cNvSpPr>
          <p:nvPr>
            <p:ph idx="1"/>
          </p:nvPr>
        </p:nvSpPr>
        <p:spPr>
          <a:xfrm>
            <a:off x="4257890" y="980728"/>
            <a:ext cx="4536502" cy="3312368"/>
          </a:xfrm>
        </p:spPr>
        <p:txBody>
          <a:bodyPr>
            <a:normAutofit/>
          </a:bodyPr>
          <a:lstStyle/>
          <a:p>
            <a:pPr marL="0" indent="0" algn="just"/>
            <a:r>
              <a:rPr lang="uk-UA" sz="1300" dirty="0" smtClean="0">
                <a:latin typeface="Times New Roman" pitchFamily="18" charset="0"/>
                <a:cs typeface="Times New Roman" pitchFamily="18" charset="0"/>
              </a:rPr>
              <a:t>У Національній прискорювальної лабораторії </a:t>
            </a:r>
            <a:r>
              <a:rPr lang="uk-UA" sz="1300" dirty="0" err="1" smtClean="0">
                <a:latin typeface="Times New Roman" pitchFamily="18" charset="0"/>
                <a:cs typeface="Times New Roman" pitchFamily="18" charset="0"/>
              </a:rPr>
              <a:t>Енріко</a:t>
            </a:r>
            <a:r>
              <a:rPr lang="uk-UA" sz="1300" dirty="0" smtClean="0">
                <a:latin typeface="Times New Roman" pitchFamily="18" charset="0"/>
                <a:cs typeface="Times New Roman" pitchFamily="18" charset="0"/>
              </a:rPr>
              <a:t> Фермі стартував унікальний експеримент, результати якого повинні дати відповідь на питання: «</a:t>
            </a:r>
            <a:r>
              <a:rPr lang="uk-UA" sz="1300" b="1" i="1" dirty="0" smtClean="0">
                <a:solidFill>
                  <a:srgbClr val="C00000"/>
                </a:solidFill>
                <a:latin typeface="Times New Roman" pitchFamily="18" charset="0"/>
                <a:cs typeface="Times New Roman" pitchFamily="18" charset="0"/>
              </a:rPr>
              <a:t>Чи дійсно наш світ це голограма</a:t>
            </a:r>
            <a:r>
              <a:rPr lang="uk-UA" sz="1300" dirty="0" smtClean="0">
                <a:latin typeface="Times New Roman" pitchFamily="18" charset="0"/>
                <a:cs typeface="Times New Roman" pitchFamily="18" charset="0"/>
              </a:rPr>
              <a:t>»? Іншими словами, вчені цілком серйозно припускають, що Всесвіт лише здається об'ємним - 3D, а насправді він - 2D-проекція на плоскому екрані. </a:t>
            </a:r>
          </a:p>
          <a:p>
            <a:pPr marL="0" indent="0" algn="just"/>
            <a:r>
              <a:rPr lang="uk-UA" sz="1300" dirty="0" smtClean="0">
                <a:latin typeface="Times New Roman" pitchFamily="18" charset="0"/>
                <a:cs typeface="Times New Roman" pitchFamily="18" charset="0"/>
              </a:rPr>
              <a:t>Ідею про голографічну сутність світобудови вперше висунув Девід </a:t>
            </a:r>
            <a:r>
              <a:rPr lang="uk-UA" sz="1300" dirty="0" err="1" smtClean="0">
                <a:latin typeface="Times New Roman" pitchFamily="18" charset="0"/>
                <a:cs typeface="Times New Roman" pitchFamily="18" charset="0"/>
              </a:rPr>
              <a:t>Бом</a:t>
            </a:r>
            <a:r>
              <a:rPr lang="uk-UA" sz="1300" dirty="0" smtClean="0">
                <a:latin typeface="Times New Roman" pitchFamily="18" charset="0"/>
                <a:cs typeface="Times New Roman" pitchFamily="18" charset="0"/>
              </a:rPr>
              <a:t> - фізик з Лондонського університету ще в 80-і роки. Як з'ясувалося: </a:t>
            </a:r>
            <a:r>
              <a:rPr lang="uk-UA" sz="1300" b="1" i="1" dirty="0" err="1" smtClean="0">
                <a:latin typeface="Times New Roman" pitchFamily="18" charset="0"/>
                <a:cs typeface="Times New Roman" pitchFamily="18" charset="0"/>
              </a:rPr>
              <a:t>квантовозаплутані</a:t>
            </a:r>
            <a:r>
              <a:rPr lang="uk-UA" sz="1300" b="1" i="1" dirty="0" smtClean="0">
                <a:latin typeface="Times New Roman" pitchFamily="18" charset="0"/>
                <a:cs typeface="Times New Roman" pitchFamily="18" charset="0"/>
              </a:rPr>
              <a:t> елементарні частинки можуть миттєво обмінюватися інформацією на будь-якій відстані - хоч в мільйони світлових років </a:t>
            </a:r>
            <a:r>
              <a:rPr lang="uk-UA" sz="1300" dirty="0" smtClean="0">
                <a:latin typeface="Times New Roman" pitchFamily="18" charset="0"/>
                <a:cs typeface="Times New Roman" pitchFamily="18" charset="0"/>
              </a:rPr>
              <a:t>(</a:t>
            </a:r>
            <a:r>
              <a:rPr lang="vi-VN" sz="1300" dirty="0" smtClean="0">
                <a:latin typeface="Times New Roman" pitchFamily="18" charset="0"/>
                <a:cs typeface="Times New Roman" pitchFamily="18" charset="0"/>
              </a:rPr>
              <a:t>Парадокс</a:t>
            </a:r>
            <a:r>
              <a:rPr lang="vi-VN" sz="1300" dirty="0">
                <a:latin typeface="Times New Roman" pitchFamily="18" charset="0"/>
                <a:cs typeface="Times New Roman" pitchFamily="18" charset="0"/>
              </a:rPr>
              <a:t> </a:t>
            </a:r>
            <a:r>
              <a:rPr lang="uk-UA" sz="1300" dirty="0" err="1" smtClean="0">
                <a:latin typeface="Times New Roman" pitchFamily="18" charset="0"/>
                <a:cs typeface="Times New Roman" pitchFamily="18" charset="0"/>
              </a:rPr>
              <a:t>Ейнштейна–Подольського–Розена</a:t>
            </a:r>
            <a:r>
              <a:rPr lang="uk-UA" sz="1300" dirty="0" smtClean="0">
                <a:latin typeface="Times New Roman" pitchFamily="18" charset="0"/>
                <a:cs typeface="Times New Roman" pitchFamily="18" charset="0"/>
              </a:rPr>
              <a:t>, теорема Белла). </a:t>
            </a:r>
          </a:p>
        </p:txBody>
      </p:sp>
      <p:sp>
        <p:nvSpPr>
          <p:cNvPr id="4" name="Прямоугольник 3"/>
          <p:cNvSpPr/>
          <p:nvPr/>
        </p:nvSpPr>
        <p:spPr>
          <a:xfrm>
            <a:off x="395536" y="3429000"/>
            <a:ext cx="8496942" cy="3093154"/>
          </a:xfrm>
          <a:prstGeom prst="rect">
            <a:avLst/>
          </a:prstGeom>
        </p:spPr>
        <p:txBody>
          <a:bodyPr wrap="square">
            <a:spAutoFit/>
          </a:bodyPr>
          <a:lstStyle/>
          <a:p>
            <a:pPr algn="just"/>
            <a:r>
              <a:rPr lang="uk-UA" sz="1300" dirty="0">
                <a:latin typeface="Times New Roman" pitchFamily="18" charset="0"/>
                <a:cs typeface="Times New Roman" pitchFamily="18" charset="0"/>
              </a:rPr>
              <a:t>Тобто </a:t>
            </a:r>
            <a:r>
              <a:rPr lang="uk-UA" sz="1300" b="1" i="1" dirty="0">
                <a:solidFill>
                  <a:srgbClr val="C00000"/>
                </a:solidFill>
                <a:latin typeface="Times New Roman" pitchFamily="18" charset="0"/>
                <a:cs typeface="Times New Roman" pitchFamily="18" charset="0"/>
              </a:rPr>
              <a:t>всупереч Ейнштейну здійснювати взаємодії з надсвітовою швидкістю. </a:t>
            </a:r>
            <a:r>
              <a:rPr lang="uk-UA" sz="1300" dirty="0" smtClean="0">
                <a:latin typeface="Times New Roman" pitchFamily="18" charset="0"/>
                <a:cs typeface="Times New Roman" pitchFamily="18" charset="0"/>
              </a:rPr>
              <a:t>Таке</a:t>
            </a:r>
            <a:r>
              <a:rPr lang="uk-UA" sz="1300" dirty="0">
                <a:latin typeface="Times New Roman" pitchFamily="18" charset="0"/>
                <a:cs typeface="Times New Roman" pitchFamily="18" charset="0"/>
              </a:rPr>
              <a:t>, припустив </a:t>
            </a:r>
            <a:r>
              <a:rPr lang="uk-UA" sz="1300" dirty="0" err="1">
                <a:latin typeface="Times New Roman" pitchFamily="18" charset="0"/>
                <a:cs typeface="Times New Roman" pitchFamily="18" charset="0"/>
              </a:rPr>
              <a:t>Бом</a:t>
            </a:r>
            <a:r>
              <a:rPr lang="uk-UA" sz="1300" dirty="0">
                <a:latin typeface="Times New Roman" pitchFamily="18" charset="0"/>
                <a:cs typeface="Times New Roman" pitchFamily="18" charset="0"/>
              </a:rPr>
              <a:t>, може відбуватися, якщо тільки наш світ - голограма. І кожна його ділянка містить інформацію про весь Всесвіт. Кілька років тому гіпотезі </a:t>
            </a:r>
            <a:r>
              <a:rPr lang="uk-UA" sz="1300" dirty="0" err="1">
                <a:latin typeface="Times New Roman" pitchFamily="18" charset="0"/>
                <a:cs typeface="Times New Roman" pitchFamily="18" charset="0"/>
              </a:rPr>
              <a:t>Бома</a:t>
            </a:r>
            <a:r>
              <a:rPr lang="uk-UA" sz="1300" dirty="0">
                <a:latin typeface="Times New Roman" pitchFamily="18" charset="0"/>
                <a:cs typeface="Times New Roman" pitchFamily="18" charset="0"/>
              </a:rPr>
              <a:t> випадково знайшлося непряме підтвердження. </a:t>
            </a:r>
          </a:p>
          <a:p>
            <a:pPr indent="268288" algn="just"/>
            <a:r>
              <a:rPr lang="uk-UA" sz="1300" dirty="0" smtClean="0">
                <a:latin typeface="Times New Roman" pitchFamily="18" charset="0"/>
                <a:cs typeface="Times New Roman" pitchFamily="18" charset="0"/>
              </a:rPr>
              <a:t>У Німеччині під Ганновером побудований гігантський інтерферометр - прилад під назвою GEO600. З його допомогою фізики мають намір виявити так звані гравітаційні хвилі. Суть методу проста. Лазерний промінь поділяють на два і направляють їх перпендикулярно один одному по трубах довжиною 600 метрів. Потім за допомогою дзеркал знову зводять в один і дивляться на результат - на інтерференційну картину. Якщо прийде гравітаційна хвиля, то вона стисне простір в одному напрямку і розтягне в перпендикулярному. Відстані, що пробігають промені, зміняться і це буде видно на інтерференційній картинці. За роки експериментів на GEO600 нічого схожого на гравітаційні хвилі помітити не вдалося. Але </a:t>
            </a:r>
            <a:r>
              <a:rPr lang="uk-UA" sz="1300" b="1" i="1" dirty="0" smtClean="0">
                <a:latin typeface="Times New Roman" pitchFamily="18" charset="0"/>
                <a:cs typeface="Times New Roman" pitchFamily="18" charset="0"/>
              </a:rPr>
              <a:t>голографічна сутність Всесвіту начебто проявилася у вигляді шуму. З квантової теорії випливає, що тканина простору-часу - зерниста</a:t>
            </a:r>
            <a:r>
              <a:rPr lang="uk-UA" sz="1300" dirty="0" smtClean="0">
                <a:latin typeface="Times New Roman" pitchFamily="18" charset="0"/>
                <a:cs typeface="Times New Roman" pitchFamily="18" charset="0"/>
              </a:rPr>
              <a:t>. Якщо її невпинно збільшувати, то настане такий момент, коли "зображення" здасться складеним з </a:t>
            </a:r>
            <a:r>
              <a:rPr lang="uk-UA" sz="1300" dirty="0" err="1" smtClean="0">
                <a:latin typeface="Times New Roman" pitchFamily="18" charset="0"/>
                <a:cs typeface="Times New Roman" pitchFamily="18" charset="0"/>
              </a:rPr>
              <a:t>пікселів</a:t>
            </a:r>
            <a:r>
              <a:rPr lang="uk-UA" sz="1300" dirty="0" smtClean="0">
                <a:latin typeface="Times New Roman" pitchFamily="18" charset="0"/>
                <a:cs typeface="Times New Roman" pitchFamily="18" charset="0"/>
              </a:rPr>
              <a:t> - неймовірно дрібних елементів. Прийнято вважати, ці </a:t>
            </a:r>
            <a:r>
              <a:rPr lang="uk-UA" sz="1300" dirty="0" err="1" smtClean="0">
                <a:latin typeface="Times New Roman" pitchFamily="18" charset="0"/>
                <a:cs typeface="Times New Roman" pitchFamily="18" charset="0"/>
              </a:rPr>
              <a:t>пікселі</a:t>
            </a:r>
            <a:r>
              <a:rPr lang="uk-UA" sz="1300" dirty="0" smtClean="0">
                <a:latin typeface="Times New Roman" pitchFamily="18" charset="0"/>
                <a:cs typeface="Times New Roman" pitchFamily="18" charset="0"/>
              </a:rPr>
              <a:t> мають </a:t>
            </a:r>
            <a:r>
              <a:rPr lang="uk-UA" sz="1300" dirty="0" err="1" smtClean="0">
                <a:latin typeface="Times New Roman" pitchFamily="18" charset="0"/>
                <a:cs typeface="Times New Roman" pitchFamily="18" charset="0"/>
              </a:rPr>
              <a:t>планківські</a:t>
            </a:r>
            <a:r>
              <a:rPr lang="uk-UA" sz="1300" dirty="0" smtClean="0">
                <a:latin typeface="Times New Roman" pitchFamily="18" charset="0"/>
                <a:cs typeface="Times New Roman" pitchFamily="18" charset="0"/>
              </a:rPr>
              <a:t> розміри. Однак є підстави вважати, що реально "</a:t>
            </a:r>
            <a:r>
              <a:rPr lang="uk-UA" sz="1300" dirty="0" err="1" smtClean="0">
                <a:latin typeface="Times New Roman" pitchFamily="18" charset="0"/>
                <a:cs typeface="Times New Roman" pitchFamily="18" charset="0"/>
              </a:rPr>
              <a:t>пікселі</a:t>
            </a:r>
            <a:r>
              <a:rPr lang="uk-UA" sz="1300" dirty="0" smtClean="0">
                <a:latin typeface="Times New Roman" pitchFamily="18" charset="0"/>
                <a:cs typeface="Times New Roman" pitchFamily="18" charset="0"/>
              </a:rPr>
              <a:t> світобудови" набагато крупніше, ніж вважають теоретики, - в мільярди мільярдів разів. І представляють собою кубики зі стороною в 10</a:t>
            </a:r>
            <a:r>
              <a:rPr lang="uk-UA" sz="1300" baseline="30000" dirty="0" smtClean="0">
                <a:latin typeface="Times New Roman" pitchFamily="18" charset="0"/>
                <a:cs typeface="Times New Roman" pitchFamily="18" charset="0"/>
              </a:rPr>
              <a:t>-16</a:t>
            </a:r>
            <a:r>
              <a:rPr lang="uk-UA" sz="1300" dirty="0" smtClean="0">
                <a:latin typeface="Times New Roman" pitchFamily="18" charset="0"/>
                <a:cs typeface="Times New Roman" pitchFamily="18" charset="0"/>
              </a:rPr>
              <a:t> м. Експерименти на </a:t>
            </a:r>
            <a:r>
              <a:rPr lang="en-GB" sz="1300" dirty="0" smtClean="0">
                <a:latin typeface="Times New Roman" pitchFamily="18" charset="0"/>
                <a:cs typeface="Times New Roman" pitchFamily="18" charset="0"/>
              </a:rPr>
              <a:t>GEO600, </a:t>
            </a:r>
            <a:r>
              <a:rPr lang="uk-UA" sz="1300" dirty="0" smtClean="0">
                <a:latin typeface="Times New Roman" pitchFamily="18" charset="0"/>
                <a:cs typeface="Times New Roman" pitchFamily="18" charset="0"/>
              </a:rPr>
              <a:t>можливо, саме це і продемонстрували.</a:t>
            </a:r>
            <a:endParaRPr lang="uk-UA" sz="1300" dirty="0">
              <a:latin typeface="Times New Roman" pitchFamily="18" charset="0"/>
              <a:cs typeface="Times New Roman" pitchFamily="18" charset="0"/>
            </a:endParaRPr>
          </a:p>
        </p:txBody>
      </p:sp>
      <p:pic>
        <p:nvPicPr>
          <p:cNvPr id="77828" name="Picture 4" descr="user posted imag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5859" y="1124744"/>
            <a:ext cx="3768643" cy="20162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6741195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941</TotalTime>
  <Words>16568</Words>
  <Application>Microsoft Office PowerPoint</Application>
  <PresentationFormat>Экран (4:3)</PresentationFormat>
  <Paragraphs>1089</Paragraphs>
  <Slides>130</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3</vt:i4>
      </vt:variant>
      <vt:variant>
        <vt:lpstr>Заголовки слайдов</vt:lpstr>
      </vt:variant>
      <vt:variant>
        <vt:i4>130</vt:i4>
      </vt:variant>
    </vt:vector>
  </HeadingPairs>
  <TitlesOfParts>
    <vt:vector size="134" baseType="lpstr">
      <vt:lpstr>Тема Office</vt:lpstr>
      <vt:lpstr>Microsoft Equation 3.0</vt:lpstr>
      <vt:lpstr>Формула</vt:lpstr>
      <vt:lpstr>Equation</vt:lpstr>
      <vt:lpstr>КУРС ЛЕКЦІЙ “НОВІ ДОСЯГНЕННЯ В НАУЦІ ТА ПРАКТИЦІ“ “Наукові картини світу” ФПК  2 - 2014  (за програмою підвищення кваліфікації викладачів)  Лектор - доктор фізико-математичних наук, професор, завідувач кафедри ЕКТ  Опанасюк Анатолій Сергійович</vt:lpstr>
      <vt:lpstr>КАРТИНИ СВІТУ</vt:lpstr>
      <vt:lpstr>МЕХАНІСТИЧНА КАРТИНА СВІТУ</vt:lpstr>
      <vt:lpstr>ЕЛЕКТРОМАГНІТНА КАРТИНА СВІТУ</vt:lpstr>
      <vt:lpstr>КРИЗА ФІЗИКИ 1895-1905 рр.</vt:lpstr>
      <vt:lpstr>СТАНОВЛЕННЯ КВАНТОВО-РЕЛЯТИВІСТСЬКОЇ КАРТИНИ СВІТУ</vt:lpstr>
      <vt:lpstr>КВАНТОВО-РЕЛЯТИВІСТСЬКА КАРТИНА СВІТУ</vt:lpstr>
      <vt:lpstr>Слайд 8</vt:lpstr>
      <vt:lpstr>ЕВОЛЮЦІЙНО-СИНЕРГЕТИЧНА КАРТИНА СВІТУ</vt:lpstr>
      <vt:lpstr>Слайд 10</vt:lpstr>
      <vt:lpstr>МІКРОСВІТ</vt:lpstr>
      <vt:lpstr>ФУНДАМЕНТАЛЬНІ ВЗАЄМОДІЇ</vt:lpstr>
      <vt:lpstr>ХАРАКТЕРИСТИКИ ФУНДАМЕНТАЛЬНИХ ВЗАЄМОДІЙ</vt:lpstr>
      <vt:lpstr>ПРИНЦИПИ ОБМІНУ</vt:lpstr>
      <vt:lpstr>ОБ’ЄДНАННЯ ВЗАЄМОДІЙ</vt:lpstr>
      <vt:lpstr>СТАНДAРТНА МОДEЛЬ ЧАСТИНОК</vt:lpstr>
      <vt:lpstr>БУДОВА АТОМА</vt:lpstr>
      <vt:lpstr>ДОСЛІДИ У ЦЕРНІ</vt:lpstr>
      <vt:lpstr>ВІДКРИТТЯ БОЗОНІВ ХІГГСА</vt:lpstr>
      <vt:lpstr>НЕЙТРИНО</vt:lpstr>
      <vt:lpstr>ПРОБЛЕМА ДЕФІЦИТУ СОНЯЧНИХ НЕЙТРИНО </vt:lpstr>
      <vt:lpstr>НЕЙТРИННІ ДЕТЕКТОРИ</vt:lpstr>
      <vt:lpstr>НЕЙТРИННІ ДЕТЕКТОРИ</vt:lpstr>
      <vt:lpstr>НЕЙТРИННА АСТРОНОМІЯ</vt:lpstr>
      <vt:lpstr>МАКРОСВІТ</vt:lpstr>
      <vt:lpstr>СИМЕТРІЯ І АCСИМЕТРІЯ У ПРИРОДІ</vt:lpstr>
      <vt:lpstr>СИМЕТРІЯ І АCСИМЕТРІЯ У ПРИРОДІ</vt:lpstr>
      <vt:lpstr>СИМЕТРІЯ І АCСИМЕТРІЯ У ПРИРОДІ</vt:lpstr>
      <vt:lpstr>НОВА СИМЕТРІЯ СВІТУ </vt:lpstr>
      <vt:lpstr>ФРАКТАЛИ</vt:lpstr>
      <vt:lpstr>ГЕОМЕТРИЧНІ ФРАКТАЛИ </vt:lpstr>
      <vt:lpstr>ГЕОМЕТРИЧНІ ФРАКТАЛИ </vt:lpstr>
      <vt:lpstr>ФРАКТАЛЬНІ РИСУНКИ ЕШЕРА</vt:lpstr>
      <vt:lpstr>СТОХАСТИЧНІ ФРАКТАЛИ</vt:lpstr>
      <vt:lpstr>МНОЖИНА МАНДЕЛЬБРО </vt:lpstr>
      <vt:lpstr>МНОЖИНА МАНДЕЛЬБРО </vt:lpstr>
      <vt:lpstr>ФРАКТАЛЬНИЙ СВІТ</vt:lpstr>
      <vt:lpstr>ФРАКТАЛИ У ПРИРОДІ</vt:lpstr>
      <vt:lpstr>ФРАКТАЛЬНІ РОЗВЯЗКИ</vt:lpstr>
      <vt:lpstr>ДИНАМІЧНИЙ ХАОС </vt:lpstr>
      <vt:lpstr>ДИНАМІЧНИЙ ХАОС  </vt:lpstr>
      <vt:lpstr>ДИНАМІЧНИЙ ХАОС</vt:lpstr>
      <vt:lpstr>РІВНЯННЯ ВАН ДЕР ПОЛЯ </vt:lpstr>
      <vt:lpstr>ДИВНІ АТРАКТОРИ</vt:lpstr>
      <vt:lpstr>ДИВНІ АТРАКТОРИ</vt:lpstr>
      <vt:lpstr>Аттрактор Ю-Ванга</vt:lpstr>
      <vt:lpstr>ПОНЯТТЯ БІФУРКАЦІЇ </vt:lpstr>
      <vt:lpstr>ТЕОРІЯ КАТАСТРОФ </vt:lpstr>
      <vt:lpstr>КЛАСІФІКАЦІЯ КАТАСТРОФ</vt:lpstr>
      <vt:lpstr>ТЕОРІЯ БІФУРКАЦІЙ</vt:lpstr>
      <vt:lpstr>ТЕРМОДИНАМІКА ВІДКРИТИХ СИСТЕМ</vt:lpstr>
      <vt:lpstr>ТЕРМОДИНАМІКА ВІДКРИТИХ СИСТЕМ </vt:lpstr>
      <vt:lpstr>ЕФЕКТ БЕНАРА </vt:lpstr>
      <vt:lpstr>РЕАКЦІЯ  БЄЛОУСОВА–ЖАБОТИНСЬКОГО</vt:lpstr>
      <vt:lpstr>СХЕМА ЕВОЛЮЦІЙНИХ ПРОЦЕСІВ У ПРИРОДІ </vt:lpstr>
      <vt:lpstr>НАПРЯМКИ РОЗВИТКУ ТЕОРІЇ САМООРГАНІЗАЦІЇ</vt:lpstr>
      <vt:lpstr>МЕТОДИ КЕРУВАННЯ СКЛАДНИМИ СИСТЕМАМИ </vt:lpstr>
      <vt:lpstr>МЕТОДИ КЕРУВАННЯ СКЛАДНИМИ СИСТЕМАМИ</vt:lpstr>
      <vt:lpstr>НАРОДЖЕННЯ-БУТТЯ-РОЗПАД</vt:lpstr>
      <vt:lpstr>ПІДСУМКИ</vt:lpstr>
      <vt:lpstr>МЕГАСВІТ</vt:lpstr>
      <vt:lpstr>МЕГАСВІТ</vt:lpstr>
      <vt:lpstr>СТРУКТУРОУТВОРЕННЯ У ВСЕСВІТІ</vt:lpstr>
      <vt:lpstr>СТРУКТУРОУТВОРЕННЯ У ВСЕСВІТІ</vt:lpstr>
      <vt:lpstr>НАША ГАЛАКТИКА</vt:lpstr>
      <vt:lpstr>ПОЛОЖЕННЯ СОНЯЧНОЇ СИСТЕМИ У ВСЕСВІТІ</vt:lpstr>
      <vt:lpstr>ФРІДМАНІВСЬКА МОДЕЛЬ </vt:lpstr>
      <vt:lpstr>НЬЮТОНІВСЬКЕ НАБЛИЖЕННЯ</vt:lpstr>
      <vt:lpstr>ВЕЛИКИЙ ВИБУХ</vt:lpstr>
      <vt:lpstr>РЕЛЯТИВІСТСЬКИЙ ВСЕСВІТ</vt:lpstr>
      <vt:lpstr>ЧЕРВОНЕ ЗМІЩЕННЯ</vt:lpstr>
      <vt:lpstr>ЧЕРВОНЕ ЗМІЩЕННЯ</vt:lpstr>
      <vt:lpstr>МОДЕЛЬ ГАРЯЧОГО ВСЕСВІТУ </vt:lpstr>
      <vt:lpstr>ДОСЛІДЖЕННЯ РЕЛІКТОВОГО ВИПРОМІНЮВАННЯ ТЕЛЕСКОПОМ ПЛАНК</vt:lpstr>
      <vt:lpstr>СЦЕНАРІЙ ІНФЛЯЦІЙНОГО РОЗШИРЕННЯ </vt:lpstr>
      <vt:lpstr>СЦЕНАРІЙ ІНФЛЯЦІЙНОГО РОЗШИРЕННЯ</vt:lpstr>
      <vt:lpstr>ЧОМУ ВСЕСВІТ ЕВКЛІДІВ</vt:lpstr>
      <vt:lpstr>ВСЕСВІТ- МІКРОЧАСТИНКА</vt:lpstr>
      <vt:lpstr>КВАНТОВЕ НАРОДЖЕННЯ ВСЕСВІТУ З ВАКУУМУ</vt:lpstr>
      <vt:lpstr>ФАЗОВІ ПЕРЕХОДИ У ВСЕСВІТІ ЩО РОЗШИРЮЄТЬСЯ</vt:lpstr>
      <vt:lpstr>ТЕОРІЯ ЧИСЛЕННИХ ВСЕСВІТІВ </vt:lpstr>
      <vt:lpstr>ВПЛИВ ЗМІНИ ФУНДАМЕНТАЛЬНИХ СТАЛИХ НА ВИГЛЯД ВСЕСВІТУ </vt:lpstr>
      <vt:lpstr>ВПЛИВ КОНСТАНТ НА МОЖЛИВІСТЬ УТВОРЕННЯ СКЛАДНОГО ВСЕСВІТУ</vt:lpstr>
      <vt:lpstr>МОДЕЛІ ЧИСЛЕННИХ ВСЕСВІТІВ</vt:lpstr>
      <vt:lpstr>ПІДТВЕРДЖЕННЯ ТЕОРІЇ</vt:lpstr>
      <vt:lpstr>ПІДТВЕРДЖЕННЯ ТЕОРІЇ</vt:lpstr>
      <vt:lpstr>ПІДТВЕРДЖЕННЯ ТЕОРІЇ</vt:lpstr>
      <vt:lpstr>ВІДКРИТТЯ ПРИСКОРЕНОГО РОЗШИРЕННЯ ВСЕСВІТУ</vt:lpstr>
      <vt:lpstr>ТЕМНА МАТЕРІЯ ТА ЕНЕРГІЯ</vt:lpstr>
      <vt:lpstr>ТЕМНА МАТЕРІЯ ТА ЕНЕРГІЯ</vt:lpstr>
      <vt:lpstr>МІКРОЛІНЗУВАННЯ –МЕТОД ПОШУКУ ТЕМНОЇ МАТЕРІЇ</vt:lpstr>
      <vt:lpstr>РОЗПОДІЛ ТЕМНОЇ ТА ЗВИЧАЙНОЇ МАТЕРІЇ У ВСЕСВІТІ</vt:lpstr>
      <vt:lpstr>КОМІРЧАСТИЙ ВСЕСВІТ</vt:lpstr>
      <vt:lpstr>ПРИСКОРЕННЕ РОЗШИРЕННЯ ВСЕСВІТУ</vt:lpstr>
      <vt:lpstr>ПРИСКОРЕННЕ РОЗШИРЕННЯ ВСЕСВІТУ</vt:lpstr>
      <vt:lpstr>ЕКПІРИЧНА МОДЕЛЬ БАГАТОВИМІРНОГО ВСЕСВІТУ </vt:lpstr>
      <vt:lpstr>ЕКПІРИЧНА МОДЕЛЬ БАГАТОВИМІРНОГО ВСЕСВІТУ </vt:lpstr>
      <vt:lpstr>ЕКПІРИЧНА МОДЕЛЬ БАГАТОВИМІРНОГО ВСЕСВІТУ </vt:lpstr>
      <vt:lpstr>НАШ ВСЕСВІТ ГОЛОГРАМА?</vt:lpstr>
      <vt:lpstr>НАШ ВСЕСВІТ ГОЛОГРАМА?</vt:lpstr>
      <vt:lpstr>АСТРОСОЦІОЛОГІЧНИЙ ПАРАДОКС </vt:lpstr>
      <vt:lpstr>ЕЛЕКТРОМАГНІТНИЙ МІХУР ЛЮДСТВА</vt:lpstr>
      <vt:lpstr>ПАРАДОКС ФЕРМІ-ХАРТА</vt:lpstr>
      <vt:lpstr>КЛАСИФІКАЦІЯ ПЦ</vt:lpstr>
      <vt:lpstr>ЗОРЯНА ЕКСПАНСІЯ</vt:lpstr>
      <vt:lpstr>КІЛЬКІСТЬ ПЦ У ВСЕСВІТІ</vt:lpstr>
      <vt:lpstr>КІЛЬКІСТЬ ПЦ У ВСЕСВІТІ</vt:lpstr>
      <vt:lpstr>ПОШУК ЕКЗОПЛАНЕТ</vt:lpstr>
      <vt:lpstr>ЕКЗОПЛАНЕТИ</vt:lpstr>
      <vt:lpstr>ЕКЗОПЛАНЕТИ</vt:lpstr>
      <vt:lpstr>ОСТАННІ РЕЗУЛЬТАТИ РОБОТИ ТЕЛЕСКОПА “КЕПЛЕР”</vt:lpstr>
      <vt:lpstr>ОСТАННІ РЕЗУЛЬТАТИ РОБОТИ ТЕЛЕСКОПА “КЕПЛЕР”</vt:lpstr>
      <vt:lpstr>ЕКЗОТИЧНІ ПЛАНЕТНІ СИСТЕМИ</vt:lpstr>
      <vt:lpstr>ПОТЕНЦІАЛЬНО ЗАЛЮДНЕНІ ЕКЗОПЛАНЕТИ</vt:lpstr>
      <vt:lpstr>ПІДСУМКИ</vt:lpstr>
      <vt:lpstr>ЗАГАДКИ МІСЯЦЯ</vt:lpstr>
      <vt:lpstr>ЗАГАДКИ МІСЯЦЯ</vt:lpstr>
      <vt:lpstr>ЗАГАДКИ МАРСУ</vt:lpstr>
      <vt:lpstr>ЗАГАДКИ МАРСУ</vt:lpstr>
      <vt:lpstr>ТРУБОПОДІБНІ ОБЄКТИ НА МАРСІ</vt:lpstr>
      <vt:lpstr>ЗАГАДКИ МАРСУ</vt:lpstr>
      <vt:lpstr>ЗАГАДКИ МАРСУ</vt:lpstr>
      <vt:lpstr>ЗАГАДКИ МАРСУ</vt:lpstr>
      <vt:lpstr>ЗАГАДКИ МАРСУ</vt:lpstr>
      <vt:lpstr>ОКЕАНИ ЕВРОПИ</vt:lpstr>
      <vt:lpstr>ОКЕАНИ ЕВРОПИ</vt:lpstr>
      <vt:lpstr>ДОСЛІДЖЕННЯ ТИТАНУ</vt:lpstr>
      <vt:lpstr>ОКЕАН ТИТАНУ</vt:lpstr>
      <vt:lpstr>КРІОВУЛКАНИ ЕНЦЕЛАДУ</vt:lpstr>
      <vt:lpstr>ОКЕАН МІМАСУ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КУРС “НОВІ ДОСЯГНЕННЯ В НАУЦІ ТА ПРАКТИЦІ“  (за програмою підвищення кваліфікації викладачів)  Лектор доктор фіз.-мат. наук, професор кафедри ЕКТ  Опанасюк Анатолій Сергійович</dc:title>
  <dc:creator>Admin</dc:creator>
  <cp:lastModifiedBy>admin</cp:lastModifiedBy>
  <cp:revision>64</cp:revision>
  <dcterms:created xsi:type="dcterms:W3CDTF">2013-10-15T07:13:32Z</dcterms:created>
  <dcterms:modified xsi:type="dcterms:W3CDTF">2014-12-04T08:48:55Z</dcterms:modified>
</cp:coreProperties>
</file>