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4" r:id="rId1"/>
  </p:sldMasterIdLst>
  <p:notesMasterIdLst>
    <p:notesMasterId r:id="rId71"/>
  </p:notesMasterIdLst>
  <p:sldIdLst>
    <p:sldId id="393" r:id="rId2"/>
    <p:sldId id="395" r:id="rId3"/>
    <p:sldId id="396" r:id="rId4"/>
    <p:sldId id="392" r:id="rId5"/>
    <p:sldId id="380" r:id="rId6"/>
    <p:sldId id="260" r:id="rId7"/>
    <p:sldId id="271" r:id="rId8"/>
    <p:sldId id="279" r:id="rId9"/>
    <p:sldId id="290" r:id="rId10"/>
    <p:sldId id="291" r:id="rId11"/>
    <p:sldId id="264" r:id="rId12"/>
    <p:sldId id="266" r:id="rId13"/>
    <p:sldId id="391" r:id="rId14"/>
    <p:sldId id="280" r:id="rId15"/>
    <p:sldId id="381" r:id="rId16"/>
    <p:sldId id="282" r:id="rId17"/>
    <p:sldId id="283" r:id="rId18"/>
    <p:sldId id="286" r:id="rId19"/>
    <p:sldId id="390" r:id="rId20"/>
    <p:sldId id="298" r:id="rId21"/>
    <p:sldId id="301" r:id="rId22"/>
    <p:sldId id="300" r:id="rId23"/>
    <p:sldId id="304" r:id="rId24"/>
    <p:sldId id="303" r:id="rId25"/>
    <p:sldId id="306" r:id="rId26"/>
    <p:sldId id="307" r:id="rId27"/>
    <p:sldId id="389" r:id="rId28"/>
    <p:sldId id="354" r:id="rId29"/>
    <p:sldId id="356" r:id="rId30"/>
    <p:sldId id="357" r:id="rId31"/>
    <p:sldId id="362" r:id="rId32"/>
    <p:sldId id="388" r:id="rId33"/>
    <p:sldId id="311" r:id="rId34"/>
    <p:sldId id="314" r:id="rId35"/>
    <p:sldId id="316" r:id="rId36"/>
    <p:sldId id="319" r:id="rId37"/>
    <p:sldId id="317" r:id="rId38"/>
    <p:sldId id="318" r:id="rId39"/>
    <p:sldId id="321" r:id="rId40"/>
    <p:sldId id="322" r:id="rId41"/>
    <p:sldId id="382" r:id="rId42"/>
    <p:sldId id="383" r:id="rId43"/>
    <p:sldId id="312" r:id="rId44"/>
    <p:sldId id="315" r:id="rId45"/>
    <p:sldId id="384" r:id="rId46"/>
    <p:sldId id="325" r:id="rId47"/>
    <p:sldId id="324" r:id="rId48"/>
    <p:sldId id="326" r:id="rId49"/>
    <p:sldId id="327" r:id="rId50"/>
    <p:sldId id="329" r:id="rId51"/>
    <p:sldId id="330" r:id="rId52"/>
    <p:sldId id="331" r:id="rId53"/>
    <p:sldId id="332" r:id="rId54"/>
    <p:sldId id="386" r:id="rId55"/>
    <p:sldId id="340" r:id="rId56"/>
    <p:sldId id="336" r:id="rId57"/>
    <p:sldId id="337" r:id="rId58"/>
    <p:sldId id="339" r:id="rId59"/>
    <p:sldId id="387" r:id="rId60"/>
    <p:sldId id="342" r:id="rId61"/>
    <p:sldId id="343" r:id="rId62"/>
    <p:sldId id="344" r:id="rId63"/>
    <p:sldId id="355" r:id="rId64"/>
    <p:sldId id="345" r:id="rId65"/>
    <p:sldId id="346" r:id="rId66"/>
    <p:sldId id="347" r:id="rId67"/>
    <p:sldId id="349" r:id="rId68"/>
    <p:sldId id="385" r:id="rId69"/>
    <p:sldId id="394" r:id="rId7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83" d="100"/>
          <a:sy n="83" d="100"/>
        </p:scale>
        <p:origin x="-96" y="-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F35656-7B8E-4574-B371-1C07E9E10669}" type="datetimeFigureOut">
              <a:rPr lang="ru-RU" smtClean="0"/>
              <a:pPr/>
              <a:t>29.08.2018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AC3A8-5C21-4A2B-B819-03EC8388B1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6120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923F103-BC34-4FE4-A40E-EDDEECFDA5D0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47269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0567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35421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19720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91849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3349600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4435761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23830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4876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4702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6899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79727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56961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62099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2378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22520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15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BE451C3-0FF4-47C4-B829-773ADF60F88C}" type="datetimeFigureOut">
              <a:rPr lang="en-US" smtClean="0"/>
              <a:pPr/>
              <a:t>8/29/2018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6327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8945" y="2985103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uk-UA" dirty="0"/>
              <a:t>Є</a:t>
            </a:r>
            <a:r>
              <a:rPr lang="uk-UA" dirty="0" smtClean="0"/>
              <a:t>.</a:t>
            </a:r>
            <a:r>
              <a:rPr lang="en-US" dirty="0" smtClean="0"/>
              <a:t> </a:t>
            </a:r>
            <a:r>
              <a:rPr lang="uk-UA" dirty="0" smtClean="0"/>
              <a:t>В.</a:t>
            </a:r>
            <a:r>
              <a:rPr lang="en-US" dirty="0" smtClean="0"/>
              <a:t> </a:t>
            </a:r>
            <a:r>
              <a:rPr lang="uk-UA" dirty="0" err="1" smtClean="0"/>
              <a:t>Кузенко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b="1" dirty="0" smtClean="0"/>
              <a:t>Патологічна анатомія </a:t>
            </a:r>
            <a:r>
              <a:rPr lang="uk-UA" b="1" dirty="0"/>
              <a:t>в </a:t>
            </a:r>
            <a:r>
              <a:rPr lang="uk-UA" b="1" dirty="0" smtClean="0"/>
              <a:t>таблицях</a:t>
            </a:r>
            <a:br>
              <a:rPr lang="uk-UA" b="1" dirty="0" smtClean="0"/>
            </a:br>
            <a:r>
              <a:rPr lang="uk-UA" sz="3600" dirty="0"/>
              <a:t>Конспект лекцій </a:t>
            </a:r>
            <a:r>
              <a:rPr lang="en-US" dirty="0"/>
              <a:t/>
            </a:r>
            <a:br>
              <a:rPr lang="en-US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2200" dirty="0" smtClean="0"/>
              <a:t>Суми</a:t>
            </a:r>
            <a:br>
              <a:rPr lang="uk-UA" sz="2200" dirty="0" smtClean="0"/>
            </a:br>
            <a:r>
              <a:rPr lang="uk-UA" sz="2200" dirty="0" smtClean="0"/>
              <a:t>Сумський державний університет</a:t>
            </a:r>
            <a:br>
              <a:rPr lang="uk-UA" sz="2200" dirty="0" smtClean="0"/>
            </a:br>
            <a:r>
              <a:rPr lang="uk-UA" sz="2200" dirty="0" smtClean="0"/>
              <a:t> 2018</a:t>
            </a:r>
            <a:r>
              <a:rPr lang="en-US" sz="2200" dirty="0" smtClean="0"/>
              <a:t/>
            </a:r>
            <a:br>
              <a:rPr lang="en-US" sz="2200" dirty="0" smtClean="0"/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103188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Группа 42"/>
          <p:cNvGrpSpPr/>
          <p:nvPr/>
        </p:nvGrpSpPr>
        <p:grpSpPr>
          <a:xfrm>
            <a:off x="1970588" y="1722479"/>
            <a:ext cx="7669607" cy="4440868"/>
            <a:chOff x="1980804" y="2334380"/>
            <a:chExt cx="7669607" cy="4440868"/>
          </a:xfrm>
        </p:grpSpPr>
        <p:sp>
          <p:nvSpPr>
            <p:cNvPr id="4" name="TextBox 3"/>
            <p:cNvSpPr txBox="1"/>
            <p:nvPr/>
          </p:nvSpPr>
          <p:spPr>
            <a:xfrm>
              <a:off x="5091045" y="2334380"/>
              <a:ext cx="2009910" cy="33855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Ендогенні пігменти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3436287" y="2948054"/>
              <a:ext cx="5319426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3436287" y="2964998"/>
              <a:ext cx="0" cy="43375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8755713" y="2948054"/>
              <a:ext cx="0" cy="43375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650841" y="3398751"/>
              <a:ext cx="1570892" cy="52322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Гемоглобіногенні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пігменти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69614" y="3416210"/>
              <a:ext cx="1975339" cy="95410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Протеїногенні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пігменти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тирозинтриптофанові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 пігменти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61014" y="3370044"/>
              <a:ext cx="1789397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Ліпідогенні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пігменти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ліпопігменти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Прямая со стрелкой 13"/>
            <p:cNvCxnSpPr/>
            <p:nvPr/>
          </p:nvCxnSpPr>
          <p:spPr>
            <a:xfrm>
              <a:off x="6657284" y="2964997"/>
              <a:ext cx="0" cy="43375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4" idx="2"/>
            </p:cNvCxnSpPr>
            <p:nvPr/>
          </p:nvCxnSpPr>
          <p:spPr>
            <a:xfrm>
              <a:off x="6096000" y="2672934"/>
              <a:ext cx="0" cy="27512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>
              <a:off x="1980804" y="4165284"/>
              <a:ext cx="1332000" cy="7386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Пігменти, що утворюються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в нормі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70804" y="5269172"/>
              <a:ext cx="1152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феритин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70804" y="5862807"/>
              <a:ext cx="1152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гемосидерин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70804" y="6446492"/>
              <a:ext cx="1152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білірубін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55733" y="4165283"/>
              <a:ext cx="1332000" cy="900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Пігменти, що утворюються в патологічних умовах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43122" y="5316640"/>
              <a:ext cx="1152000" cy="324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гематоїдин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40511" y="5882932"/>
              <a:ext cx="1152000" cy="3240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гематини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45733" y="6451248"/>
              <a:ext cx="1152000" cy="32400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порфірин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Прямая со стрелкой 21"/>
            <p:cNvCxnSpPr/>
            <p:nvPr/>
          </p:nvCxnSpPr>
          <p:spPr>
            <a:xfrm>
              <a:off x="2883877" y="3921971"/>
              <a:ext cx="0" cy="24331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3930369" y="3942913"/>
              <a:ext cx="0" cy="24331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>
              <a:stCxn id="3" idx="2"/>
            </p:cNvCxnSpPr>
            <p:nvPr/>
          </p:nvCxnSpPr>
          <p:spPr>
            <a:xfrm>
              <a:off x="2646804" y="4903948"/>
              <a:ext cx="0" cy="33187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2646804" y="6186807"/>
              <a:ext cx="0" cy="24253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646804" y="5603515"/>
              <a:ext cx="0" cy="24253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216511" y="6206932"/>
              <a:ext cx="0" cy="24253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4216511" y="5649849"/>
              <a:ext cx="0" cy="24253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4219122" y="5065283"/>
              <a:ext cx="0" cy="24253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8755712" y="3893264"/>
              <a:ext cx="0" cy="24331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6657284" y="4382763"/>
              <a:ext cx="0" cy="24331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117284" y="4615283"/>
              <a:ext cx="1080000" cy="324000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меланін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131923" y="5186552"/>
              <a:ext cx="1080000" cy="324000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адренохром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773503" y="5775040"/>
              <a:ext cx="1759968" cy="738664"/>
            </a:xfrm>
            <a:prstGeom prst="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ігмент гранул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ентерохромафінних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клітин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>
              <a:off x="6665210" y="4935655"/>
              <a:ext cx="0" cy="24253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6653487" y="5532502"/>
              <a:ext cx="0" cy="24253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8214647" y="4132138"/>
              <a:ext cx="1081065" cy="324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ліпофусцин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214647" y="4698676"/>
              <a:ext cx="1080000" cy="324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цероїд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215713" y="5290426"/>
              <a:ext cx="1080000" cy="324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ліпохроми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>
            <a:xfrm>
              <a:off x="8755713" y="5033362"/>
              <a:ext cx="0" cy="24253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8755713" y="4456138"/>
              <a:ext cx="0" cy="24253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527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1793003" y="2742840"/>
            <a:ext cx="8759232" cy="1765136"/>
            <a:chOff x="1793003" y="2302877"/>
            <a:chExt cx="8759232" cy="1765136"/>
          </a:xfrm>
        </p:grpSpPr>
        <p:sp>
          <p:nvSpPr>
            <p:cNvPr id="4" name="TextBox 3"/>
            <p:cNvSpPr txBox="1"/>
            <p:nvPr/>
          </p:nvSpPr>
          <p:spPr>
            <a:xfrm>
              <a:off x="4556988" y="2302877"/>
              <a:ext cx="3078023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Причини пошкодження клітин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93003" y="3317631"/>
              <a:ext cx="819776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Гіпоксія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07676" y="3317631"/>
              <a:ext cx="961293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Фізичні агенти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28247" y="3329349"/>
              <a:ext cx="1321957" cy="73866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Хімічні агенти та лікарські препарати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534548" y="3317631"/>
              <a:ext cx="1122904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Інфекційні агенти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30915" y="3329349"/>
              <a:ext cx="726831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Імунні реакції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56685" y="3317631"/>
              <a:ext cx="1137138" cy="52322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Генетичні порушення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415097" y="3296055"/>
              <a:ext cx="1137138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Дисбаланс живлення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Прямая со стрелкой 12"/>
            <p:cNvCxnSpPr>
              <a:stCxn id="4" idx="2"/>
            </p:cNvCxnSpPr>
            <p:nvPr/>
          </p:nvCxnSpPr>
          <p:spPr>
            <a:xfrm flipH="1">
              <a:off x="6095999" y="2641431"/>
              <a:ext cx="1" cy="65275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2208335" y="2944362"/>
              <a:ext cx="777533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2202891" y="2944357"/>
              <a:ext cx="0" cy="3498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3288323" y="2944359"/>
              <a:ext cx="0" cy="3498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4589226" y="2944358"/>
              <a:ext cx="0" cy="3498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7394331" y="2957014"/>
              <a:ext cx="0" cy="3498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8625254" y="2967808"/>
              <a:ext cx="0" cy="3498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9983666" y="2944360"/>
              <a:ext cx="0" cy="3498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2" name="Соединительная линия уступом 11"/>
          <p:cNvCxnSpPr/>
          <p:nvPr/>
        </p:nvCxnSpPr>
        <p:spPr>
          <a:xfrm rot="16200000" flipH="1">
            <a:off x="5999065" y="279248"/>
            <a:ext cx="193867" cy="7780775"/>
          </a:xfrm>
          <a:prstGeom prst="bentConnector3">
            <a:avLst>
              <a:gd name="adj1" fmla="val 437140"/>
            </a:avLst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0" idx="3"/>
            <a:endCxn id="11" idx="1"/>
          </p:cNvCxnSpPr>
          <p:nvPr/>
        </p:nvCxnSpPr>
        <p:spPr>
          <a:xfrm flipV="1">
            <a:off x="9193823" y="3997628"/>
            <a:ext cx="221274" cy="2157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0026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1195754" y="2056264"/>
            <a:ext cx="8420882" cy="3812253"/>
            <a:chOff x="2619711" y="2411510"/>
            <a:chExt cx="6540842" cy="3264819"/>
          </a:xfrm>
        </p:grpSpPr>
        <p:sp>
          <p:nvSpPr>
            <p:cNvPr id="6" name="TextBox 5"/>
            <p:cNvSpPr txBox="1"/>
            <p:nvPr/>
          </p:nvSpPr>
          <p:spPr>
            <a:xfrm>
              <a:off x="2619711" y="3657600"/>
              <a:ext cx="1290332" cy="448086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Ішемічне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гіпоксичне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90598" y="3681046"/>
              <a:ext cx="212931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Пошкодження вільними радикалами кисню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575476" y="2411510"/>
              <a:ext cx="1401792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Токсичне пошкодження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66252" y="4963361"/>
              <a:ext cx="2082342" cy="44808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Вільнорадикальне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перокисне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окиснення ліпідів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23498" y="4937665"/>
              <a:ext cx="1453770" cy="7386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Оксидне перетворення білків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08601" y="4963361"/>
              <a:ext cx="1351952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Пошкодження ДНК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9" name="Соединительная линия уступом 8"/>
          <p:cNvCxnSpPr>
            <a:endCxn id="6" idx="0"/>
          </p:cNvCxnSpPr>
          <p:nvPr/>
        </p:nvCxnSpPr>
        <p:spPr>
          <a:xfrm rot="10800000" flipV="1">
            <a:off x="2026362" y="2674628"/>
            <a:ext cx="3849911" cy="836666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3"/>
            <a:endCxn id="7" idx="1"/>
          </p:cNvCxnSpPr>
          <p:nvPr/>
        </p:nvCxnSpPr>
        <p:spPr>
          <a:xfrm>
            <a:off x="2856967" y="3772904"/>
            <a:ext cx="1648626" cy="712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>
            <a:stCxn id="7" idx="2"/>
            <a:endCxn id="12" idx="0"/>
          </p:cNvCxnSpPr>
          <p:nvPr/>
        </p:nvCxnSpPr>
        <p:spPr>
          <a:xfrm rot="5400000">
            <a:off x="5444942" y="4574676"/>
            <a:ext cx="856372" cy="627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>
            <a:stCxn id="7" idx="2"/>
            <a:endCxn id="13" idx="0"/>
          </p:cNvCxnSpPr>
          <p:nvPr/>
        </p:nvCxnSpPr>
        <p:spPr>
          <a:xfrm rot="16200000" flipH="1">
            <a:off x="6868125" y="3157762"/>
            <a:ext cx="886377" cy="2870101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Соединительная линия уступом 30"/>
          <p:cNvCxnSpPr>
            <a:stCxn id="7" idx="2"/>
            <a:endCxn id="11" idx="0"/>
          </p:cNvCxnSpPr>
          <p:nvPr/>
        </p:nvCxnSpPr>
        <p:spPr>
          <a:xfrm rot="5400000">
            <a:off x="3792998" y="2952735"/>
            <a:ext cx="886377" cy="3280155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Соединительная линия уступом 32"/>
          <p:cNvCxnSpPr>
            <a:stCxn id="7" idx="3"/>
            <a:endCxn id="8" idx="3"/>
          </p:cNvCxnSpPr>
          <p:nvPr/>
        </p:nvCxnSpPr>
        <p:spPr>
          <a:xfrm flipH="1" flipV="1">
            <a:off x="6805807" y="2361740"/>
            <a:ext cx="441125" cy="1482408"/>
          </a:xfrm>
          <a:prstGeom prst="bentConnector3">
            <a:avLst>
              <a:gd name="adj1" fmla="val -305823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Заголовок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689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6030" y="3485047"/>
            <a:ext cx="5284483" cy="706964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АМІЛОЇДОЗ, ГІАЛІНОЗ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51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360609" y="1880315"/>
            <a:ext cx="6875427" cy="2611772"/>
            <a:chOff x="2836262" y="2379785"/>
            <a:chExt cx="7326243" cy="2220966"/>
          </a:xfrm>
        </p:grpSpPr>
        <p:sp>
          <p:nvSpPr>
            <p:cNvPr id="4" name="TextBox 3"/>
            <p:cNvSpPr txBox="1"/>
            <p:nvPr/>
          </p:nvSpPr>
          <p:spPr>
            <a:xfrm>
              <a:off x="5619652" y="2379785"/>
              <a:ext cx="952697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Гіаліноз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36262" y="3411414"/>
              <a:ext cx="2855846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Гіаліноз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власне сполучної тканини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309405" y="3399691"/>
              <a:ext cx="1301125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Гіаліноз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судин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16544" y="4326559"/>
              <a:ext cx="1386986" cy="2617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простий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гіалін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53343" y="4339027"/>
              <a:ext cx="1013251" cy="2617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ліпогіалін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684647" y="4339026"/>
              <a:ext cx="1477858" cy="2617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складний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гіалін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Прямая соединительная линия 10"/>
            <p:cNvCxnSpPr>
              <a:stCxn id="4" idx="2"/>
            </p:cNvCxnSpPr>
            <p:nvPr/>
          </p:nvCxnSpPr>
          <p:spPr>
            <a:xfrm flipH="1">
              <a:off x="6096000" y="2718339"/>
              <a:ext cx="1" cy="294492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4264185" y="3012831"/>
              <a:ext cx="3663630" cy="0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4264185" y="3012831"/>
              <a:ext cx="0" cy="3985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7959969" y="3001108"/>
              <a:ext cx="0" cy="3985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8" name="Прямая соединительная линия 17"/>
            <p:cNvCxnSpPr>
              <a:stCxn id="6" idx="2"/>
            </p:cNvCxnSpPr>
            <p:nvPr/>
          </p:nvCxnSpPr>
          <p:spPr>
            <a:xfrm>
              <a:off x="7959968" y="3707468"/>
              <a:ext cx="1" cy="243209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6610038" y="3950677"/>
              <a:ext cx="2813538" cy="0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6610038" y="3950677"/>
              <a:ext cx="0" cy="3531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7959967" y="3973379"/>
              <a:ext cx="0" cy="3531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9423576" y="3973379"/>
              <a:ext cx="0" cy="3531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6781867" y="1252218"/>
            <a:ext cx="4601323" cy="4664808"/>
            <a:chOff x="4194388" y="1934308"/>
            <a:chExt cx="3803222" cy="4147176"/>
          </a:xfrm>
        </p:grpSpPr>
        <p:sp>
          <p:nvSpPr>
            <p:cNvPr id="21" name="TextBox 20"/>
            <p:cNvSpPr txBox="1"/>
            <p:nvPr/>
          </p:nvSpPr>
          <p:spPr>
            <a:xfrm>
              <a:off x="4832513" y="1934308"/>
              <a:ext cx="2526975" cy="33855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 Характеристика </a:t>
              </a:r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гіаліну</a:t>
              </a:r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178120" y="2461846"/>
              <a:ext cx="1835760" cy="30777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Фібрилярний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білок  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092038" y="3094892"/>
              <a:ext cx="2007922" cy="30777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 Білки плазми, фібрин  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194388" y="3591653"/>
              <a:ext cx="3803222" cy="27362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Імунні комплекси – імуноглобуліни, фракції комплементу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51193" y="4123583"/>
              <a:ext cx="689612" cy="30777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Ліпіди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307965" y="4756629"/>
              <a:ext cx="1576072" cy="30777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ШИК-позитивний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43730" y="5253390"/>
              <a:ext cx="1362874" cy="30777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Еозинофільний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400449" y="5773707"/>
              <a:ext cx="1449436" cy="30777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Пікринофільний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Прямая соединительная линия 32"/>
            <p:cNvCxnSpPr>
              <a:stCxn id="21" idx="2"/>
            </p:cNvCxnSpPr>
            <p:nvPr/>
          </p:nvCxnSpPr>
          <p:spPr>
            <a:xfrm>
              <a:off x="6096001" y="2272862"/>
              <a:ext cx="0" cy="188984"/>
            </a:xfrm>
            <a:prstGeom prst="line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>
              <a:off x="5474677" y="2769623"/>
              <a:ext cx="0" cy="3252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6689779" y="2769622"/>
              <a:ext cx="0" cy="3252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6095999" y="3402669"/>
              <a:ext cx="0" cy="188984"/>
            </a:xfrm>
            <a:prstGeom prst="line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6096001" y="3899430"/>
              <a:ext cx="0" cy="188984"/>
            </a:xfrm>
            <a:prstGeom prst="line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38" name="Прямая со стрелкой 37"/>
            <p:cNvCxnSpPr/>
            <p:nvPr/>
          </p:nvCxnSpPr>
          <p:spPr>
            <a:xfrm>
              <a:off x="6095999" y="4431360"/>
              <a:ext cx="0" cy="3252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6096001" y="5064406"/>
              <a:ext cx="0" cy="188984"/>
            </a:xfrm>
            <a:prstGeom prst="line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6125167" y="5561167"/>
              <a:ext cx="0" cy="188984"/>
            </a:xfrm>
            <a:prstGeom prst="line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298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3143" y="982132"/>
            <a:ext cx="9944958" cy="4964867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4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Амілоїд</a:t>
            </a:r>
            <a:r>
              <a:rPr 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визначається</a:t>
            </a:r>
            <a:r>
              <a:rPr 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 таких хвороб:</a:t>
            </a:r>
            <a:endParaRPr lang="ru-RU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Хвороба Альцгеймера</a:t>
            </a:r>
          </a:p>
          <a:p>
            <a:pPr algn="ct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Хвороба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Паркінсона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Фатальне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сімейне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безсоння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Хвороба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Гантінгтона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Медулярний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рак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щитоподібної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залози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Атеросклероз</a:t>
            </a:r>
          </a:p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Ревматоїдний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артрит</a:t>
            </a:r>
          </a:p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Пролактинома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Фамільна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амілоїдна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полінейропатія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Спадковий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ненейропатичний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системний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амілоїдоз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Діаліз-асоційований</a:t>
            </a:r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амілоїдоз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Фінський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амілоїдоз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Решітчаста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дистрофія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рогівки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Церебральна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амілоїдна</a:t>
            </a:r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ангіопатія</a:t>
            </a:r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684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Группа 56"/>
          <p:cNvGrpSpPr/>
          <p:nvPr/>
        </p:nvGrpSpPr>
        <p:grpSpPr>
          <a:xfrm>
            <a:off x="1157926" y="1703385"/>
            <a:ext cx="9767083" cy="4539933"/>
            <a:chOff x="940378" y="1630496"/>
            <a:chExt cx="9767083" cy="4539933"/>
          </a:xfrm>
        </p:grpSpPr>
        <p:sp>
          <p:nvSpPr>
            <p:cNvPr id="4" name="TextBox 3"/>
            <p:cNvSpPr txBox="1"/>
            <p:nvPr/>
          </p:nvSpPr>
          <p:spPr>
            <a:xfrm>
              <a:off x="5216472" y="1630496"/>
              <a:ext cx="1093569" cy="338554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Амілоїдоз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29327" y="2648224"/>
              <a:ext cx="1199196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Етіологічний принцип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31884" y="2597688"/>
              <a:ext cx="1890926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 поширенням процесу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325598" y="2648224"/>
              <a:ext cx="1361744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Біохімічний принцип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42119" y="3621384"/>
              <a:ext cx="1373612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ервинний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ідіопатичний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31026" y="4365708"/>
              <a:ext cx="1795797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в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торинний (набутий, реактивний)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40378" y="5130540"/>
              <a:ext cx="1977093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с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падковий (генетичний,сімейний)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06959" y="5862652"/>
              <a:ext cx="1243930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охилого віку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99204" y="3542262"/>
              <a:ext cx="1853328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>
                  <a:latin typeface="Times New Roman" pitchFamily="18" charset="0"/>
                  <a:cs typeface="Times New Roman" pitchFamily="18" charset="0"/>
                </a:rPr>
                <a:t>г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енералізована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форма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09680" y="4093918"/>
              <a:ext cx="1016625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первинний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1403" y="4627318"/>
              <a:ext cx="1001749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вторинний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33746" y="5178973"/>
              <a:ext cx="977062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спадковий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21403" y="5648750"/>
              <a:ext cx="1243930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охилого віку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305479" y="3480452"/>
              <a:ext cx="1401982" cy="95410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АА-,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AL-, FAP-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, 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AIAPP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r>
                <a:rPr lang="el-GR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β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ASC</a:t>
              </a:r>
              <a:r>
                <a:rPr lang="en-US" sz="1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uk-UA" sz="14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AE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AH</a:t>
              </a:r>
              <a:r>
                <a:rPr lang="uk-UA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AF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1" name="Прямая со стрелкой 20"/>
            <p:cNvCxnSpPr>
              <a:stCxn id="4" idx="2"/>
            </p:cNvCxnSpPr>
            <p:nvPr/>
          </p:nvCxnSpPr>
          <p:spPr>
            <a:xfrm flipH="1">
              <a:off x="5763256" y="1969050"/>
              <a:ext cx="1" cy="6813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flipV="1">
              <a:off x="1928925" y="2240856"/>
              <a:ext cx="8037523" cy="1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1928925" y="2240857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9966448" y="2240856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1928925" y="3171444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6722810" y="3120908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4831884" y="3115870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1" name="Прямая соединительная линия 30"/>
            <p:cNvCxnSpPr>
              <a:stCxn id="10" idx="2"/>
            </p:cNvCxnSpPr>
            <p:nvPr/>
          </p:nvCxnSpPr>
          <p:spPr>
            <a:xfrm>
              <a:off x="1928925" y="4144604"/>
              <a:ext cx="0" cy="206406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1928924" y="4917510"/>
              <a:ext cx="0" cy="206406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941093" y="5656246"/>
              <a:ext cx="0" cy="206406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3417311" y="3879938"/>
              <a:ext cx="3417" cy="1982714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38" name="Прямая со стрелкой 37"/>
            <p:cNvCxnSpPr/>
            <p:nvPr/>
          </p:nvCxnSpPr>
          <p:spPr>
            <a:xfrm>
              <a:off x="3417311" y="4247807"/>
              <a:ext cx="4923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3429034" y="4783366"/>
              <a:ext cx="4923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>
              <a:off x="3441377" y="5802639"/>
              <a:ext cx="4923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>
              <a:off x="3429034" y="5332862"/>
              <a:ext cx="49236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58" name="Группа 57"/>
          <p:cNvGrpSpPr/>
          <p:nvPr/>
        </p:nvGrpSpPr>
        <p:grpSpPr>
          <a:xfrm>
            <a:off x="5814209" y="3642246"/>
            <a:ext cx="2430645" cy="2313820"/>
            <a:chOff x="6352551" y="1113283"/>
            <a:chExt cx="2430645" cy="2313820"/>
          </a:xfrm>
        </p:grpSpPr>
        <p:sp>
          <p:nvSpPr>
            <p:cNvPr id="47" name="TextBox 46"/>
            <p:cNvSpPr txBox="1"/>
            <p:nvPr/>
          </p:nvSpPr>
          <p:spPr>
            <a:xfrm>
              <a:off x="7359665" y="1113283"/>
              <a:ext cx="1423531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Локальні форми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352551" y="1605007"/>
              <a:ext cx="2014227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Ізольований амілоїдоз передсердь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355271" y="2254445"/>
              <a:ext cx="2069650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Церебральний амілоїдоз (хвороба Альцгеймера)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369192" y="2903883"/>
              <a:ext cx="2030086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Ендокринний амілоїдоз (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APUD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амілоїдоз)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46" name="Прямая соединительная линия 45"/>
          <p:cNvCxnSpPr/>
          <p:nvPr/>
        </p:nvCxnSpPr>
        <p:spPr>
          <a:xfrm>
            <a:off x="8262434" y="3973352"/>
            <a:ext cx="8791" cy="172110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7886580" y="4346528"/>
            <a:ext cx="35827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>
            <a:off x="7904159" y="4938232"/>
            <a:ext cx="349486" cy="88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H="1">
            <a:off x="7895371" y="5694456"/>
            <a:ext cx="35827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Заголовок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700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/>
        </p:nvGrpSpPr>
        <p:grpSpPr>
          <a:xfrm>
            <a:off x="1763563" y="1888831"/>
            <a:ext cx="8735901" cy="4809258"/>
            <a:chOff x="1763563" y="1888831"/>
            <a:chExt cx="8735901" cy="4809258"/>
          </a:xfrm>
        </p:grpSpPr>
        <p:sp>
          <p:nvSpPr>
            <p:cNvPr id="4" name="TextBox 3"/>
            <p:cNvSpPr txBox="1"/>
            <p:nvPr/>
          </p:nvSpPr>
          <p:spPr>
            <a:xfrm>
              <a:off x="5549216" y="1888831"/>
              <a:ext cx="1093569" cy="33855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Амілоїдоз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42260" y="2919046"/>
              <a:ext cx="1228221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АА-амілоїдоз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44895" y="2919045"/>
              <a:ext cx="1207382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AL-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амілоїдоз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603599" y="2919046"/>
              <a:ext cx="1407758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ASC1-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амілоїдоз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795171" y="2929354"/>
              <a:ext cx="1283813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FAP-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амілоїдоз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35401" y="3587260"/>
              <a:ext cx="1441939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SAA-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білок сироватки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97671" y="4425696"/>
              <a:ext cx="1317400" cy="73866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в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торинний (реактивний) амілоїдоз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63563" y="5528538"/>
              <a:ext cx="1985617" cy="116955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кремі форми спадкового амілоїдозу (періодична хвороба, синдром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Макла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-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Уелса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191071" y="3600546"/>
              <a:ext cx="1515030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л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егкі ланцюги імуноглобулінів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22253" y="4469430"/>
              <a:ext cx="1429220" cy="73866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первинний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ідіопатичний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 амілоїдоз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57917" y="5564213"/>
              <a:ext cx="1957890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в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торинний амілоїдоз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ru-RU" sz="1400" dirty="0" err="1" smtClean="0">
                  <a:latin typeface="Times New Roman" pitchFamily="18" charset="0"/>
                  <a:cs typeface="Times New Roman" pitchFamily="18" charset="0"/>
                </a:rPr>
                <a:t>мієломна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хвороба)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53356" y="3577099"/>
              <a:ext cx="1319141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TTR-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транстиретин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74902" y="4469430"/>
              <a:ext cx="1451520" cy="95410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амілоїдоз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err="1" smtClean="0">
                  <a:latin typeface="Times New Roman" pitchFamily="18" charset="0"/>
                  <a:cs typeface="Times New Roman" pitchFamily="18" charset="0"/>
                </a:rPr>
                <a:t>похилого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400" dirty="0" err="1" smtClean="0">
                  <a:latin typeface="Times New Roman" pitchFamily="18" charset="0"/>
                  <a:cs typeface="Times New Roman" pitchFamily="18" charset="0"/>
                </a:rPr>
                <a:t>віку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ru-RU" sz="1400" dirty="0" err="1" smtClean="0">
                  <a:latin typeface="Times New Roman" pitchFamily="18" charset="0"/>
                  <a:cs typeface="Times New Roman" pitchFamily="18" charset="0"/>
                </a:rPr>
                <a:t>генералізована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 форма)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762408" y="3595259"/>
              <a:ext cx="1349339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TTR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преальбумін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401035" y="4452012"/>
              <a:ext cx="2098429" cy="73866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окремі спадкові форми амілоїдозу (спадкова сімейна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поліневропатія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Прямая соединительная линия 22"/>
            <p:cNvCxnSpPr>
              <a:stCxn id="4" idx="2"/>
            </p:cNvCxnSpPr>
            <p:nvPr/>
          </p:nvCxnSpPr>
          <p:spPr>
            <a:xfrm flipH="1">
              <a:off x="6096000" y="2227385"/>
              <a:ext cx="1" cy="328246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756371" y="2555631"/>
              <a:ext cx="6679259" cy="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2756371" y="2555631"/>
              <a:ext cx="0" cy="3634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4948586" y="2555631"/>
              <a:ext cx="0" cy="3634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7307478" y="2555631"/>
              <a:ext cx="0" cy="3634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9437078" y="2555630"/>
              <a:ext cx="0" cy="3634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2756370" y="3223845"/>
              <a:ext cx="0" cy="3634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9450249" y="3237130"/>
              <a:ext cx="0" cy="3634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>
              <a:off x="7312927" y="3223846"/>
              <a:ext cx="0" cy="3634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>
              <a:off x="4950034" y="3237131"/>
              <a:ext cx="0" cy="3634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2744647" y="4100319"/>
              <a:ext cx="1" cy="328246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>
              <a:off x="2756371" y="5164360"/>
              <a:ext cx="1" cy="328246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4936863" y="4123766"/>
              <a:ext cx="1" cy="328246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H="1">
              <a:off x="9450249" y="4118479"/>
              <a:ext cx="1" cy="328246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flipH="1">
              <a:off x="7300661" y="4107723"/>
              <a:ext cx="1" cy="328246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>
              <a:off x="4936862" y="5208094"/>
              <a:ext cx="1" cy="328246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3360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608471" y="2280193"/>
            <a:ext cx="5239820" cy="2170565"/>
            <a:chOff x="2231209" y="2280194"/>
            <a:chExt cx="6568650" cy="1764598"/>
          </a:xfrm>
        </p:grpSpPr>
        <p:sp>
          <p:nvSpPr>
            <p:cNvPr id="4" name="TextBox 3"/>
            <p:cNvSpPr txBox="1"/>
            <p:nvPr/>
          </p:nvSpPr>
          <p:spPr>
            <a:xfrm>
              <a:off x="4973597" y="2280194"/>
              <a:ext cx="1093569" cy="33855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Амілоїдоз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31209" y="3306018"/>
              <a:ext cx="1981200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Ізольований амілоїдоз передсердь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50692" y="3294405"/>
              <a:ext cx="1819559" cy="73866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Ендокринний амілоїдоз (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APUD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амілоїдоз)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646194" y="3306128"/>
              <a:ext cx="2153665" cy="73866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Старечий амілоїдоз (синдром Альцгеймера, стареча деменція)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flipH="1">
              <a:off x="5483917" y="2624665"/>
              <a:ext cx="1" cy="6813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3221809" y="2872265"/>
              <a:ext cx="4477327" cy="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>
              <a:off x="3221809" y="2872265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7723027" y="2872265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</p:grpSp>
      <p:grpSp>
        <p:nvGrpSpPr>
          <p:cNvPr id="12" name="Группа 11"/>
          <p:cNvGrpSpPr/>
          <p:nvPr/>
        </p:nvGrpSpPr>
        <p:grpSpPr>
          <a:xfrm>
            <a:off x="6254286" y="1680632"/>
            <a:ext cx="5659227" cy="3798506"/>
            <a:chOff x="3266387" y="2473569"/>
            <a:chExt cx="5659227" cy="3798506"/>
          </a:xfrm>
        </p:grpSpPr>
        <p:sp>
          <p:nvSpPr>
            <p:cNvPr id="14" name="TextBox 13"/>
            <p:cNvSpPr txBox="1"/>
            <p:nvPr/>
          </p:nvSpPr>
          <p:spPr>
            <a:xfrm>
              <a:off x="4828882" y="2473569"/>
              <a:ext cx="2557239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Характеристика амілоїду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 flipH="1">
              <a:off x="6107500" y="2829388"/>
              <a:ext cx="1" cy="6813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845392" y="3076988"/>
              <a:ext cx="4477327" cy="0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3845392" y="3076988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8346610" y="3076988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266387" y="3510741"/>
              <a:ext cx="1158009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компонент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85284" y="3522464"/>
              <a:ext cx="1444434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       Реакції        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767605" y="3510740"/>
              <a:ext cx="1158009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Р-компонент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76054" y="4263993"/>
              <a:ext cx="2016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Метахромазія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076054" y="4720491"/>
              <a:ext cx="2016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Конго-рот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99501" y="5243696"/>
              <a:ext cx="20160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Люмінесценція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з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тіофлавінами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та 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94242" y="5964298"/>
              <a:ext cx="2016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Дихроїзм та анізотропія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Прямая со стрелкой 25"/>
            <p:cNvCxnSpPr/>
            <p:nvPr/>
          </p:nvCxnSpPr>
          <p:spPr>
            <a:xfrm>
              <a:off x="6600315" y="3830240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5556961" y="3830241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8" name="Прямая соединительная линия 27"/>
            <p:cNvCxnSpPr>
              <a:stCxn id="22" idx="2"/>
              <a:endCxn id="23" idx="0"/>
            </p:cNvCxnSpPr>
            <p:nvPr/>
          </p:nvCxnSpPr>
          <p:spPr>
            <a:xfrm>
              <a:off x="6084054" y="4571770"/>
              <a:ext cx="0" cy="148721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6084054" y="5042923"/>
              <a:ext cx="0" cy="176075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084055" y="5779477"/>
              <a:ext cx="0" cy="176075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342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1625" y="2905499"/>
            <a:ext cx="8761413" cy="706964"/>
          </a:xfrm>
        </p:spPr>
        <p:txBody>
          <a:bodyPr>
            <a:normAutofit fontScale="90000"/>
          </a:bodyPr>
          <a:lstStyle/>
          <a:p>
            <a:r>
              <a:rPr lang="uk-UA" dirty="0"/>
              <a:t>Ушкодження </a:t>
            </a:r>
            <a:r>
              <a:rPr lang="uk-UA" dirty="0" smtClean="0"/>
              <a:t>та </a:t>
            </a:r>
            <a:r>
              <a:rPr lang="uk-UA" dirty="0"/>
              <a:t>загибель </a:t>
            </a:r>
            <a:r>
              <a:rPr lang="uk-UA" dirty="0" smtClean="0"/>
              <a:t>клітин</a:t>
            </a:r>
            <a:br>
              <a:rPr lang="uk-UA" dirty="0" smtClean="0"/>
            </a:br>
            <a:r>
              <a:rPr lang="uk-UA" dirty="0" smtClean="0"/>
              <a:t> і </a:t>
            </a:r>
            <a:r>
              <a:rPr lang="uk-UA" dirty="0"/>
              <a:t>тканин. Некроз і </a:t>
            </a:r>
            <a:r>
              <a:rPr lang="uk-UA" dirty="0" err="1"/>
              <a:t>апоптоз</a:t>
            </a:r>
            <a:r>
              <a:rPr lang="uk-UA" dirty="0"/>
              <a:t>. Патологічна анатомія органної </a:t>
            </a:r>
            <a:r>
              <a:rPr lang="uk-UA" dirty="0" smtClean="0"/>
              <a:t>недостатності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07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/>
              <a:t>         У цьому виданні розглянуті питання загальної </a:t>
            </a:r>
            <a:r>
              <a:rPr lang="uk-UA" dirty="0" err="1" smtClean="0"/>
              <a:t>патоморфології</a:t>
            </a:r>
            <a:r>
              <a:rPr lang="uk-UA" dirty="0" smtClean="0"/>
              <a:t>. Крім того, окремо наведені терміни загоєння ран різної локалізації в аспекті патологічної анатомії,  а також склад специфічних гранульом. Загальна частина висвітлює питання пошкодження клітин і тканин, дистрофії, некрозу та запалення в </a:t>
            </a:r>
            <a:r>
              <a:rPr lang="uk-UA" dirty="0" err="1" smtClean="0"/>
              <a:t>патоморфології</a:t>
            </a:r>
            <a:r>
              <a:rPr lang="uk-UA" dirty="0" smtClean="0"/>
              <a:t>, </a:t>
            </a:r>
            <a:r>
              <a:rPr lang="uk-UA" dirty="0" err="1" smtClean="0"/>
              <a:t>імунопатологічні</a:t>
            </a:r>
            <a:r>
              <a:rPr lang="uk-UA" dirty="0" smtClean="0"/>
              <a:t> процеси, адаптацію й регенерацію, склероз.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xmlns="" val="93952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2969428" y="2485292"/>
            <a:ext cx="6007415" cy="1406984"/>
            <a:chOff x="2969428" y="2485292"/>
            <a:chExt cx="6007415" cy="1406984"/>
          </a:xfrm>
        </p:grpSpPr>
        <p:sp>
          <p:nvSpPr>
            <p:cNvPr id="4" name="TextBox 3"/>
            <p:cNvSpPr txBox="1"/>
            <p:nvPr/>
          </p:nvSpPr>
          <p:spPr>
            <a:xfrm>
              <a:off x="5052317" y="2485292"/>
              <a:ext cx="2087366" cy="33855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Морфогенез некрозу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69428" y="3565302"/>
              <a:ext cx="1260000" cy="324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Паранекроз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57929" y="3568276"/>
              <a:ext cx="1260000" cy="324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Некробіоз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66183" y="3565302"/>
              <a:ext cx="1503168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Загибель клітини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208299" y="3565302"/>
              <a:ext cx="768544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Автоліз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3599428" y="3098603"/>
              <a:ext cx="4993143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>
              <a:off x="3599428" y="3119898"/>
              <a:ext cx="0" cy="43375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8592571" y="3098602"/>
              <a:ext cx="0" cy="43375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5087929" y="3117747"/>
              <a:ext cx="0" cy="43375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6717765" y="3098603"/>
              <a:ext cx="0" cy="43375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095999" y="2823846"/>
              <a:ext cx="0" cy="27475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416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134228" y="2067302"/>
            <a:ext cx="5790054" cy="3296692"/>
            <a:chOff x="2993337" y="2324880"/>
            <a:chExt cx="6283218" cy="3296692"/>
          </a:xfrm>
        </p:grpSpPr>
        <p:sp>
          <p:nvSpPr>
            <p:cNvPr id="4" name="TextBox 3"/>
            <p:cNvSpPr txBox="1"/>
            <p:nvPr/>
          </p:nvSpPr>
          <p:spPr>
            <a:xfrm>
              <a:off x="5278797" y="2324880"/>
              <a:ext cx="1681297" cy="33855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Мікроскопічні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93337" y="3344787"/>
              <a:ext cx="1728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Зміни ядра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255446" y="3344786"/>
              <a:ext cx="1728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Зміни цитоплазми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276563" y="3344786"/>
              <a:ext cx="1999992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Зміни позаклітинного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матриксу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99337" y="4088377"/>
              <a:ext cx="1116000" cy="324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Каріопікноз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49438" y="4664930"/>
              <a:ext cx="1215798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Каріорексис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99337" y="5241373"/>
              <a:ext cx="1116000" cy="324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Каріолізис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11614" y="4104600"/>
              <a:ext cx="1440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Плазмокоагуляція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45540" y="4685681"/>
              <a:ext cx="1372148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Плазморексис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11614" y="5297572"/>
              <a:ext cx="1440000" cy="324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Плазмолізис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Прямая со стрелкой 13"/>
            <p:cNvCxnSpPr/>
            <p:nvPr/>
          </p:nvCxnSpPr>
          <p:spPr>
            <a:xfrm flipH="1">
              <a:off x="6119445" y="2663434"/>
              <a:ext cx="1" cy="6813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3857337" y="2911034"/>
              <a:ext cx="4477327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3857337" y="2911034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8358555" y="2911034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6131614" y="3654624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3857337" y="3654624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1" name="Прямая соединительная линия 20"/>
            <p:cNvCxnSpPr>
              <a:stCxn id="8" idx="2"/>
            </p:cNvCxnSpPr>
            <p:nvPr/>
          </p:nvCxnSpPr>
          <p:spPr>
            <a:xfrm>
              <a:off x="3857337" y="4412377"/>
              <a:ext cx="0" cy="260665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6119446" y="5009681"/>
              <a:ext cx="0" cy="260665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6108168" y="4412377"/>
              <a:ext cx="0" cy="260665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3857337" y="4980819"/>
              <a:ext cx="0" cy="260665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7140829" y="1962646"/>
            <a:ext cx="4534813" cy="4119431"/>
            <a:chOff x="3588242" y="1889635"/>
            <a:chExt cx="5874050" cy="4119431"/>
          </a:xfrm>
        </p:grpSpPr>
        <p:sp>
          <p:nvSpPr>
            <p:cNvPr id="29" name="TextBox 28"/>
            <p:cNvSpPr txBox="1"/>
            <p:nvPr/>
          </p:nvSpPr>
          <p:spPr>
            <a:xfrm>
              <a:off x="4199692" y="1889635"/>
              <a:ext cx="4070481" cy="33855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Макроскопічні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96875" y="2904445"/>
              <a:ext cx="2196001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Зміна кольору тканин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96875" y="3540911"/>
              <a:ext cx="2196001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Основні фактори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96875" y="4044255"/>
              <a:ext cx="2196001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Домішки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96875" y="4547492"/>
              <a:ext cx="2196001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Наявність пігментів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085385" y="2836225"/>
              <a:ext cx="2369574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Зміна консистенції тканини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266291" y="3608380"/>
              <a:ext cx="2196001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Ущільнення тканини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02162" y="4020282"/>
              <a:ext cx="2196001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Коагуляція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202162" y="4496341"/>
              <a:ext cx="2196001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Муміфікація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83460" y="5128983"/>
              <a:ext cx="2196001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Міомоляція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183460" y="5685066"/>
              <a:ext cx="2196001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Коліквація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0" name="Прямая соединительная линия 39"/>
            <p:cNvCxnSpPr>
              <a:stCxn id="29" idx="1"/>
            </p:cNvCxnSpPr>
            <p:nvPr/>
          </p:nvCxnSpPr>
          <p:spPr>
            <a:xfrm flipH="1">
              <a:off x="3588242" y="2058912"/>
              <a:ext cx="611450" cy="1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flipH="1" flipV="1">
              <a:off x="4641111" y="2528184"/>
              <a:ext cx="3659052" cy="188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>
              <a:off x="4683990" y="2559370"/>
              <a:ext cx="0" cy="2879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>
              <a:off x="8339133" y="2559369"/>
              <a:ext cx="0" cy="2879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4" name="Прямая со стрелкой 43"/>
            <p:cNvCxnSpPr/>
            <p:nvPr/>
          </p:nvCxnSpPr>
          <p:spPr>
            <a:xfrm>
              <a:off x="8281461" y="4841060"/>
              <a:ext cx="0" cy="2879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5" name="Прямая со стрелкой 44"/>
            <p:cNvCxnSpPr/>
            <p:nvPr/>
          </p:nvCxnSpPr>
          <p:spPr>
            <a:xfrm>
              <a:off x="8364292" y="3359445"/>
              <a:ext cx="0" cy="24893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>
              <a:off x="4683990" y="3228445"/>
              <a:ext cx="0" cy="2879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</p:grpSp>
      <p:sp>
        <p:nvSpPr>
          <p:cNvPr id="51" name="Прямоугольник 50"/>
          <p:cNvSpPr/>
          <p:nvPr/>
        </p:nvSpPr>
        <p:spPr>
          <a:xfrm>
            <a:off x="4771848" y="993427"/>
            <a:ext cx="2375646" cy="5859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Ознаки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некрозу</a:t>
            </a:r>
            <a:endParaRPr lang="ru-RU" dirty="0"/>
          </a:p>
        </p:txBody>
      </p:sp>
      <p:cxnSp>
        <p:nvCxnSpPr>
          <p:cNvPr id="53" name="Прямая со стрелкой 52"/>
          <p:cNvCxnSpPr>
            <a:stCxn id="51" idx="1"/>
            <a:endCxn id="4" idx="0"/>
          </p:cNvCxnSpPr>
          <p:nvPr/>
        </p:nvCxnSpPr>
        <p:spPr>
          <a:xfrm flipH="1">
            <a:off x="3014971" y="1286391"/>
            <a:ext cx="1756877" cy="780911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endCxn id="29" idx="0"/>
          </p:cNvCxnSpPr>
          <p:nvPr/>
        </p:nvCxnSpPr>
        <p:spPr>
          <a:xfrm>
            <a:off x="7147494" y="1286391"/>
            <a:ext cx="2036601" cy="676255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2038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Группа 65"/>
          <p:cNvGrpSpPr/>
          <p:nvPr/>
        </p:nvGrpSpPr>
        <p:grpSpPr>
          <a:xfrm>
            <a:off x="3060674" y="654034"/>
            <a:ext cx="8288409" cy="5713495"/>
            <a:chOff x="2802766" y="2192215"/>
            <a:chExt cx="8288409" cy="5713495"/>
          </a:xfrm>
        </p:grpSpPr>
        <p:sp>
          <p:nvSpPr>
            <p:cNvPr id="4" name="TextBox 3"/>
            <p:cNvSpPr txBox="1"/>
            <p:nvPr/>
          </p:nvSpPr>
          <p:spPr>
            <a:xfrm>
              <a:off x="5016000" y="2192215"/>
              <a:ext cx="2160000" cy="360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Некроз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" name="Прямая соединительная линия 6"/>
            <p:cNvCxnSpPr>
              <a:stCxn id="4" idx="2"/>
            </p:cNvCxnSpPr>
            <p:nvPr/>
          </p:nvCxnSpPr>
          <p:spPr>
            <a:xfrm>
              <a:off x="6096000" y="2552215"/>
              <a:ext cx="0" cy="237877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3605770" y="2790092"/>
              <a:ext cx="4980461" cy="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3605770" y="2790090"/>
              <a:ext cx="0" cy="4902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6096000" y="2790092"/>
              <a:ext cx="0" cy="49024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8586231" y="2790092"/>
              <a:ext cx="16663" cy="49024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995191" y="3280337"/>
              <a:ext cx="1279773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Травматичний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97110" y="3799616"/>
              <a:ext cx="1075936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Алергічний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131767" y="4328428"/>
              <a:ext cx="1006621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Токсичний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02766" y="4873424"/>
              <a:ext cx="1664623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Трофоневротичний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159499" y="5408367"/>
              <a:ext cx="951158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Судинний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16000" y="3323642"/>
              <a:ext cx="2052000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Прямий (травматичний, токсичний)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59439" y="4346044"/>
              <a:ext cx="2052000" cy="73866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Непрямий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трофоневротичний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, алергічний, судинний)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560231" y="3276396"/>
              <a:ext cx="2052000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Коагуляційний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(сухий)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538676" y="4012516"/>
              <a:ext cx="2052000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Колікваційний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(вологий)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60231" y="4769873"/>
              <a:ext cx="2052000" cy="324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Секвестр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566093" y="5319515"/>
              <a:ext cx="2052000" cy="324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Пролежень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576894" y="5865707"/>
              <a:ext cx="2052000" cy="324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Гангрена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561155" y="6414465"/>
              <a:ext cx="2052000" cy="3240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Інфаркт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990243" y="7382490"/>
              <a:ext cx="2100932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Білий із червоним вінчиком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285022" y="7509314"/>
              <a:ext cx="619080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Білий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133503" y="7509314"/>
              <a:ext cx="933654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Червоний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862894" y="5883706"/>
              <a:ext cx="836939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Суха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537974" y="5873818"/>
              <a:ext cx="804920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Волога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6" name="Прямая со стрелкой 35"/>
            <p:cNvCxnSpPr>
              <a:endCxn id="32" idx="0"/>
            </p:cNvCxnSpPr>
            <p:nvPr/>
          </p:nvCxnSpPr>
          <p:spPr>
            <a:xfrm>
              <a:off x="7590588" y="6775720"/>
              <a:ext cx="9742" cy="7335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2" name="Прямая соединительная линия 41"/>
            <p:cNvCxnSpPr>
              <a:stCxn id="15" idx="2"/>
            </p:cNvCxnSpPr>
            <p:nvPr/>
          </p:nvCxnSpPr>
          <p:spPr>
            <a:xfrm>
              <a:off x="3635078" y="3588114"/>
              <a:ext cx="0" cy="215443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3647973" y="4123616"/>
              <a:ext cx="0" cy="19922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3664402" y="4674204"/>
              <a:ext cx="0" cy="19922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3680847" y="5197424"/>
              <a:ext cx="0" cy="19922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6096000" y="4104565"/>
              <a:ext cx="0" cy="19922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8614617" y="3863086"/>
              <a:ext cx="0" cy="19922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8614617" y="4535736"/>
              <a:ext cx="0" cy="19922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8614617" y="5120295"/>
              <a:ext cx="0" cy="19922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8614617" y="6181595"/>
              <a:ext cx="0" cy="19922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8627633" y="5632757"/>
              <a:ext cx="0" cy="199220"/>
            </a:xfrm>
            <a:prstGeom prst="lin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52" name="Прямая со стрелкой 51"/>
            <p:cNvCxnSpPr/>
            <p:nvPr/>
          </p:nvCxnSpPr>
          <p:spPr>
            <a:xfrm>
              <a:off x="9628894" y="6037595"/>
              <a:ext cx="2102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53" name="Прямая со стрелкой 52"/>
            <p:cNvCxnSpPr/>
            <p:nvPr/>
          </p:nvCxnSpPr>
          <p:spPr>
            <a:xfrm flipH="1">
              <a:off x="7368614" y="6027707"/>
              <a:ext cx="208280" cy="98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58" name="Прямая со стрелкой 57"/>
            <p:cNvCxnSpPr/>
            <p:nvPr/>
          </p:nvCxnSpPr>
          <p:spPr>
            <a:xfrm flipH="1">
              <a:off x="9612231" y="6738465"/>
              <a:ext cx="1255" cy="64224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  <p:cxnSp>
          <p:nvCxnSpPr>
            <p:cNvPr id="65" name="Прямая со стрелкой 64"/>
            <p:cNvCxnSpPr>
              <a:endCxn id="31" idx="0"/>
            </p:cNvCxnSpPr>
            <p:nvPr/>
          </p:nvCxnSpPr>
          <p:spPr>
            <a:xfrm flipH="1">
              <a:off x="8594562" y="6809498"/>
              <a:ext cx="9852" cy="6998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cxnSp>
      </p:grpSp>
      <p:sp>
        <p:nvSpPr>
          <p:cNvPr id="60" name="Заголовок 59"/>
          <p:cNvSpPr>
            <a:spLocks noGrp="1"/>
          </p:cNvSpPr>
          <p:nvPr>
            <p:ph type="title"/>
          </p:nvPr>
        </p:nvSpPr>
        <p:spPr>
          <a:xfrm>
            <a:off x="1243447" y="980515"/>
            <a:ext cx="9601196" cy="61968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5173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/>
        </p:nvGrpSpPr>
        <p:grpSpPr>
          <a:xfrm>
            <a:off x="1626635" y="1511419"/>
            <a:ext cx="8105757" cy="3910517"/>
            <a:chOff x="6096000" y="2753508"/>
            <a:chExt cx="8105757" cy="3910517"/>
          </a:xfrm>
        </p:grpSpPr>
        <p:sp>
          <p:nvSpPr>
            <p:cNvPr id="10" name="TextBox 9"/>
            <p:cNvSpPr txBox="1"/>
            <p:nvPr/>
          </p:nvSpPr>
          <p:spPr>
            <a:xfrm>
              <a:off x="12689757" y="4763942"/>
              <a:ext cx="1512000" cy="30777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Організація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933757" y="5733512"/>
              <a:ext cx="1512000" cy="30777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Інкапсуляція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933757" y="3640483"/>
              <a:ext cx="1512000" cy="30777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Петрифікація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850079" y="3099685"/>
              <a:ext cx="1512000" cy="30777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Формування кісти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71291" y="3652181"/>
              <a:ext cx="1050800" cy="30777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Осифікація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551713" y="4648365"/>
              <a:ext cx="1512000" cy="30777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Інкрустація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844217" y="5862709"/>
              <a:ext cx="1512000" cy="30777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Муміфікація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850079" y="6356248"/>
              <a:ext cx="1512000" cy="30777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Гіаліноз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>
              <a:off x="6096000" y="2753508"/>
              <a:ext cx="0" cy="22415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>
              <a:stCxn id="3" idx="0"/>
              <a:endCxn id="13" idx="2"/>
            </p:cNvCxnSpPr>
            <p:nvPr/>
          </p:nvCxnSpPr>
          <p:spPr>
            <a:xfrm flipV="1">
              <a:off x="10579899" y="3407462"/>
              <a:ext cx="26180" cy="96733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 flipH="1" flipV="1">
              <a:off x="9352691" y="3959959"/>
              <a:ext cx="756000" cy="46385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 flipV="1">
              <a:off x="11063279" y="3959958"/>
              <a:ext cx="870478" cy="45295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>
              <a:endCxn id="10" idx="1"/>
            </p:cNvCxnSpPr>
            <p:nvPr/>
          </p:nvCxnSpPr>
          <p:spPr>
            <a:xfrm>
              <a:off x="11105786" y="4886859"/>
              <a:ext cx="1583971" cy="3097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>
              <a:stCxn id="3" idx="1"/>
              <a:endCxn id="15" idx="3"/>
            </p:cNvCxnSpPr>
            <p:nvPr/>
          </p:nvCxnSpPr>
          <p:spPr>
            <a:xfrm flipH="1" flipV="1">
              <a:off x="9063713" y="4802254"/>
              <a:ext cx="1058986" cy="2974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11063279" y="5339898"/>
              <a:ext cx="870478" cy="39361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>
              <a:endCxn id="17" idx="0"/>
            </p:cNvCxnSpPr>
            <p:nvPr/>
          </p:nvCxnSpPr>
          <p:spPr>
            <a:xfrm>
              <a:off x="10606079" y="5386414"/>
              <a:ext cx="0" cy="96983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 flipH="1">
              <a:off x="9352691" y="5302748"/>
              <a:ext cx="796188" cy="49718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Прямоугольник 2"/>
          <p:cNvSpPr/>
          <p:nvPr/>
        </p:nvSpPr>
        <p:spPr>
          <a:xfrm>
            <a:off x="5679514" y="314558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/>
              <a:t>Наслідки некрозу</a:t>
            </a:r>
            <a:endParaRPr lang="ru-RU" sz="1200" dirty="0"/>
          </a:p>
        </p:txBody>
      </p:sp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415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Группа 76"/>
          <p:cNvGrpSpPr/>
          <p:nvPr/>
        </p:nvGrpSpPr>
        <p:grpSpPr>
          <a:xfrm>
            <a:off x="156470" y="468955"/>
            <a:ext cx="7693684" cy="5859143"/>
            <a:chOff x="1145990" y="391960"/>
            <a:chExt cx="7693684" cy="5859143"/>
          </a:xfrm>
        </p:grpSpPr>
        <p:sp>
          <p:nvSpPr>
            <p:cNvPr id="10" name="TextBox 9"/>
            <p:cNvSpPr txBox="1"/>
            <p:nvPr/>
          </p:nvSpPr>
          <p:spPr>
            <a:xfrm>
              <a:off x="1145990" y="3572636"/>
              <a:ext cx="1105495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Мітохондрії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31706" y="4113311"/>
              <a:ext cx="10122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Набухання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31706" y="4593612"/>
              <a:ext cx="1104358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Деструкція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крист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31707" y="5281375"/>
              <a:ext cx="1104357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Відкладан-ня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Са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04103" y="3572636"/>
              <a:ext cx="1529272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Ендоплазматична сітка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12122" y="4253988"/>
              <a:ext cx="10122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Набухання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12122" y="4673342"/>
              <a:ext cx="1591440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Фрагментація та розпад мембран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02964" y="5296996"/>
              <a:ext cx="1600598" cy="95410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Дегрануляція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мембрано-зв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язаних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полірибосом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282648" y="391960"/>
              <a:ext cx="3337388" cy="33855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>
                  <a:latin typeface="Times New Roman" pitchFamily="18" charset="0"/>
                  <a:cs typeface="Times New Roman" pitchFamily="18" charset="0"/>
                </a:rPr>
                <a:t>Ультраструктурні ознаки некрозу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82648" y="1280269"/>
              <a:ext cx="1620000" cy="324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Зміни цитоплазми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06606" y="1307288"/>
              <a:ext cx="1620000" cy="324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Зміни ядра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62371" y="2347191"/>
              <a:ext cx="1044000" cy="504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Агрегація хроматину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00436" y="2369134"/>
              <a:ext cx="1260000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Фрагментація хроматину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69877" y="2374334"/>
              <a:ext cx="1044000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Повна деструкція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Прямая соединительная линия 18"/>
            <p:cNvCxnSpPr>
              <a:stCxn id="4" idx="2"/>
            </p:cNvCxnSpPr>
            <p:nvPr/>
          </p:nvCxnSpPr>
          <p:spPr>
            <a:xfrm>
              <a:off x="2951342" y="730514"/>
              <a:ext cx="0" cy="192777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1730585" y="910937"/>
              <a:ext cx="2686021" cy="15565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1730585" y="910937"/>
              <a:ext cx="0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4416606" y="935655"/>
              <a:ext cx="0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6" name="Прямая соединительная линия 25"/>
            <p:cNvCxnSpPr>
              <a:stCxn id="6" idx="2"/>
            </p:cNvCxnSpPr>
            <p:nvPr/>
          </p:nvCxnSpPr>
          <p:spPr>
            <a:xfrm>
              <a:off x="4416606" y="1631288"/>
              <a:ext cx="0" cy="275002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3909118" y="1915919"/>
              <a:ext cx="2714216" cy="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3929986" y="1973717"/>
              <a:ext cx="0" cy="2901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6604135" y="1916254"/>
              <a:ext cx="0" cy="2901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5308705" y="1915919"/>
              <a:ext cx="0" cy="2901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6" name="Прямая соединительная линия 35"/>
            <p:cNvCxnSpPr>
              <a:stCxn id="5" idx="2"/>
            </p:cNvCxnSpPr>
            <p:nvPr/>
          </p:nvCxnSpPr>
          <p:spPr>
            <a:xfrm flipH="1">
              <a:off x="2071345" y="1604269"/>
              <a:ext cx="21303" cy="1678193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1698738" y="3282462"/>
              <a:ext cx="6982247" cy="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1698738" y="3282462"/>
              <a:ext cx="0" cy="2901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5662558" y="3282462"/>
              <a:ext cx="0" cy="2901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8691877" y="3282462"/>
              <a:ext cx="0" cy="2901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>
              <a:off x="3568739" y="3282462"/>
              <a:ext cx="0" cy="2901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1286667" y="3880413"/>
              <a:ext cx="0" cy="1678193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>
              <a:off x="1286667" y="4267200"/>
              <a:ext cx="2607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7" name="Прямая со стрелкой 46"/>
            <p:cNvCxnSpPr/>
            <p:nvPr/>
          </p:nvCxnSpPr>
          <p:spPr>
            <a:xfrm>
              <a:off x="1286667" y="4855222"/>
              <a:ext cx="2607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8" name="Прямая со стрелкой 47"/>
            <p:cNvCxnSpPr/>
            <p:nvPr/>
          </p:nvCxnSpPr>
          <p:spPr>
            <a:xfrm>
              <a:off x="1286667" y="5542985"/>
              <a:ext cx="2607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H="1">
              <a:off x="2951342" y="4095856"/>
              <a:ext cx="2" cy="146275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51" name="Прямая со стрелкой 50"/>
            <p:cNvCxnSpPr/>
            <p:nvPr/>
          </p:nvCxnSpPr>
          <p:spPr>
            <a:xfrm>
              <a:off x="2951344" y="4407877"/>
              <a:ext cx="2607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52" name="Прямая со стрелкой 51"/>
            <p:cNvCxnSpPr/>
            <p:nvPr/>
          </p:nvCxnSpPr>
          <p:spPr>
            <a:xfrm>
              <a:off x="2951344" y="4934952"/>
              <a:ext cx="2607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53" name="Прямая со стрелкой 52"/>
            <p:cNvCxnSpPr/>
            <p:nvPr/>
          </p:nvCxnSpPr>
          <p:spPr>
            <a:xfrm>
              <a:off x="2969659" y="5558606"/>
              <a:ext cx="2607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885993" y="3548719"/>
              <a:ext cx="1440000" cy="324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Лізосоми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593931" y="4090972"/>
              <a:ext cx="1497654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Агрегація гранул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622270" y="4533706"/>
              <a:ext cx="1383323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Просвітлення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матриксу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622482" y="5191883"/>
              <a:ext cx="1420902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Розрив мембран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2" name="Прямая соединительная линия 61"/>
            <p:cNvCxnSpPr/>
            <p:nvPr/>
          </p:nvCxnSpPr>
          <p:spPr>
            <a:xfrm flipH="1">
              <a:off x="5333153" y="3910793"/>
              <a:ext cx="2" cy="146275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63" name="Прямая со стрелкой 62"/>
            <p:cNvCxnSpPr/>
            <p:nvPr/>
          </p:nvCxnSpPr>
          <p:spPr>
            <a:xfrm>
              <a:off x="5345214" y="4249744"/>
              <a:ext cx="2607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64" name="Прямая со стрелкой 63"/>
            <p:cNvCxnSpPr/>
            <p:nvPr/>
          </p:nvCxnSpPr>
          <p:spPr>
            <a:xfrm>
              <a:off x="5333153" y="4795316"/>
              <a:ext cx="2607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65" name="Прямая со стрелкой 64"/>
            <p:cNvCxnSpPr/>
            <p:nvPr/>
          </p:nvCxnSpPr>
          <p:spPr>
            <a:xfrm>
              <a:off x="5333153" y="5351527"/>
              <a:ext cx="2607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7183674" y="3558626"/>
              <a:ext cx="1656000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Цитоплазматичний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матрикс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704212" y="4261836"/>
              <a:ext cx="1135462" cy="7386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Зникнення гранул глікогену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658675" y="5171326"/>
              <a:ext cx="1180999" cy="7386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Зниження активності ферментів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9" name="Прямая соединительная линия 68"/>
            <p:cNvCxnSpPr/>
            <p:nvPr/>
          </p:nvCxnSpPr>
          <p:spPr>
            <a:xfrm flipH="1">
              <a:off x="7397898" y="4087648"/>
              <a:ext cx="1" cy="1261711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70" name="Прямая со стрелкой 69"/>
            <p:cNvCxnSpPr/>
            <p:nvPr/>
          </p:nvCxnSpPr>
          <p:spPr>
            <a:xfrm>
              <a:off x="7413877" y="4561765"/>
              <a:ext cx="2607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71" name="Прямая со стрелкой 70"/>
            <p:cNvCxnSpPr/>
            <p:nvPr/>
          </p:nvCxnSpPr>
          <p:spPr>
            <a:xfrm>
              <a:off x="7397898" y="5373543"/>
              <a:ext cx="26077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</p:grpSp>
      <p:grpSp>
        <p:nvGrpSpPr>
          <p:cNvPr id="61" name="Группа 60"/>
          <p:cNvGrpSpPr/>
          <p:nvPr/>
        </p:nvGrpSpPr>
        <p:grpSpPr>
          <a:xfrm>
            <a:off x="7951679" y="973147"/>
            <a:ext cx="3947271" cy="5015791"/>
            <a:chOff x="5915672" y="1679101"/>
            <a:chExt cx="3133084" cy="5015791"/>
          </a:xfrm>
        </p:grpSpPr>
        <p:sp>
          <p:nvSpPr>
            <p:cNvPr id="72" name="TextBox 71"/>
            <p:cNvSpPr txBox="1"/>
            <p:nvPr/>
          </p:nvSpPr>
          <p:spPr>
            <a:xfrm>
              <a:off x="6271299" y="1679101"/>
              <a:ext cx="2777457" cy="338554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Ультраструктурні ознаки </a:t>
              </a:r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апоптозу</a:t>
              </a:r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: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929602" y="5493451"/>
              <a:ext cx="1781988" cy="52322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Втрата спеціалізованих структур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плазмолеми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957459" y="3596076"/>
              <a:ext cx="1644131" cy="52322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Зменшення розмірів клітин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915672" y="6171672"/>
              <a:ext cx="1699845" cy="52322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Зміни форми та фрагментація ядра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929602" y="4910101"/>
              <a:ext cx="1671987" cy="52322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Утворення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апоптозних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тілець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943530" y="2928475"/>
              <a:ext cx="1994487" cy="52322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Збереження структури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інтегративності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органел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943532" y="2260874"/>
              <a:ext cx="1644131" cy="52322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Конденсація хроматину під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каріолемою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957459" y="4263677"/>
              <a:ext cx="1644131" cy="52322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Миттєвий фагоцитоз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апоптозних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клітин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25" name="Прямая соединительная линия 24"/>
          <p:cNvCxnSpPr/>
          <p:nvPr/>
        </p:nvCxnSpPr>
        <p:spPr>
          <a:xfrm flipH="1">
            <a:off x="11320530" y="1326486"/>
            <a:ext cx="12878" cy="4309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79" idx="3"/>
          </p:cNvCxnSpPr>
          <p:nvPr/>
        </p:nvCxnSpPr>
        <p:spPr>
          <a:xfrm flipH="1">
            <a:off x="10058166" y="1814015"/>
            <a:ext cx="1284582" cy="2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78" idx="3"/>
          </p:cNvCxnSpPr>
          <p:nvPr/>
        </p:nvCxnSpPr>
        <p:spPr>
          <a:xfrm flipH="1" flipV="1">
            <a:off x="10499566" y="2484131"/>
            <a:ext cx="868939" cy="63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74" idx="3"/>
          </p:cNvCxnSpPr>
          <p:nvPr/>
        </p:nvCxnSpPr>
        <p:spPr>
          <a:xfrm flipH="1" flipV="1">
            <a:off x="10075712" y="3151732"/>
            <a:ext cx="1267036" cy="27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endCxn id="80" idx="3"/>
          </p:cNvCxnSpPr>
          <p:nvPr/>
        </p:nvCxnSpPr>
        <p:spPr>
          <a:xfrm flipH="1">
            <a:off x="10075712" y="3810240"/>
            <a:ext cx="1267036" cy="90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endCxn id="76" idx="3"/>
          </p:cNvCxnSpPr>
          <p:nvPr/>
        </p:nvCxnSpPr>
        <p:spPr>
          <a:xfrm flipH="1">
            <a:off x="10075711" y="4460959"/>
            <a:ext cx="1267037" cy="47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73" idx="3"/>
          </p:cNvCxnSpPr>
          <p:nvPr/>
        </p:nvCxnSpPr>
        <p:spPr>
          <a:xfrm flipH="1" flipV="1">
            <a:off x="10214298" y="5049107"/>
            <a:ext cx="1141329" cy="13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endCxn id="75" idx="3"/>
          </p:cNvCxnSpPr>
          <p:nvPr/>
        </p:nvCxnSpPr>
        <p:spPr>
          <a:xfrm flipH="1">
            <a:off x="10093259" y="5620816"/>
            <a:ext cx="1275246" cy="106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5878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1468192" y="2432649"/>
            <a:ext cx="9260570" cy="3786366"/>
            <a:chOff x="2876229" y="1033030"/>
            <a:chExt cx="6439542" cy="3786366"/>
          </a:xfrm>
        </p:grpSpPr>
        <p:sp>
          <p:nvSpPr>
            <p:cNvPr id="4" name="TextBox 3"/>
            <p:cNvSpPr txBox="1"/>
            <p:nvPr/>
          </p:nvSpPr>
          <p:spPr>
            <a:xfrm>
              <a:off x="2876229" y="1033030"/>
              <a:ext cx="2520000" cy="360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Некроз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795771" y="1033030"/>
              <a:ext cx="2520000" cy="360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Апоптоз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20663" y="1762362"/>
              <a:ext cx="2520000" cy="360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Морфологія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46229" y="2304337"/>
              <a:ext cx="1980000" cy="522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Порушення цілісності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цитолеми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42231" y="2989488"/>
              <a:ext cx="1980000" cy="324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Флокуляція хроматину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46229" y="3510951"/>
              <a:ext cx="1980000" cy="324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Набухання клітини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42231" y="4005146"/>
              <a:ext cx="1980000" cy="324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Лізис клітин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46229" y="4495396"/>
              <a:ext cx="1980000" cy="324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Дезінтеграція органел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36448" y="2304337"/>
              <a:ext cx="1980000" cy="324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Агрегація хроматину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936448" y="2791488"/>
              <a:ext cx="1980000" cy="720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Конденсація клітини (ущільнення ядра та цитоплазми)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936448" y="3672951"/>
              <a:ext cx="1980000" cy="522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Утворення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апоптозних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тілець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936448" y="4333396"/>
              <a:ext cx="1980000" cy="3240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Органели інтактні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" name="Прямая со стрелкой 16"/>
            <p:cNvCxnSpPr/>
            <p:nvPr/>
          </p:nvCxnSpPr>
          <p:spPr>
            <a:xfrm>
              <a:off x="5025586" y="1393030"/>
              <a:ext cx="0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7065401" y="1413573"/>
              <a:ext cx="0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0" name="Прямая соединительная линия 19"/>
            <p:cNvCxnSpPr>
              <a:stCxn id="6" idx="1"/>
            </p:cNvCxnSpPr>
            <p:nvPr/>
          </p:nvCxnSpPr>
          <p:spPr>
            <a:xfrm flipH="1">
              <a:off x="4136229" y="1942362"/>
              <a:ext cx="684434" cy="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7340663" y="1942362"/>
              <a:ext cx="684434" cy="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8013374" y="1942362"/>
              <a:ext cx="0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4136229" y="1942362"/>
              <a:ext cx="0" cy="3693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034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Группа 49"/>
          <p:cNvGrpSpPr/>
          <p:nvPr/>
        </p:nvGrpSpPr>
        <p:grpSpPr>
          <a:xfrm>
            <a:off x="2223672" y="1139335"/>
            <a:ext cx="6869376" cy="5286728"/>
            <a:chOff x="2175556" y="1546708"/>
            <a:chExt cx="6869376" cy="5286728"/>
          </a:xfrm>
        </p:grpSpPr>
        <p:sp>
          <p:nvSpPr>
            <p:cNvPr id="4" name="TextBox 3"/>
            <p:cNvSpPr txBox="1"/>
            <p:nvPr/>
          </p:nvSpPr>
          <p:spPr>
            <a:xfrm>
              <a:off x="4759033" y="1546708"/>
              <a:ext cx="2700000" cy="360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Виникнення </a:t>
              </a:r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апоптозу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09310" y="2419419"/>
              <a:ext cx="2485292" cy="1169551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Інволюція гормонально залежних органів (</a:t>
              </a:r>
              <a:r>
                <a:rPr lang="uk-UA" sz="1400" dirty="0" err="1">
                  <a:latin typeface="Times New Roman" pitchFamily="18" charset="0"/>
                  <a:cs typeface="Times New Roman" pitchFamily="18" charset="0"/>
                </a:rPr>
                <a:t>ендометрій</a:t>
              </a:r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, яєчники в період менопаузи, молочні залози після припинення лактації)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10602" y="3757338"/>
              <a:ext cx="2484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Загибель клітин у пухлині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09310" y="4318482"/>
              <a:ext cx="2484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Загибель Т- та В-лімфоцитів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10602" y="4816811"/>
              <a:ext cx="2484000" cy="756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Атрофія органів при обструкції вивідних проток (підшлункова залоза, нирки)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18679" y="5716724"/>
              <a:ext cx="2667846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Утворення тілець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Каунсильмена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10602" y="6182490"/>
              <a:ext cx="24840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Загибель клітин за дії різноманітних факторів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81921" y="2555631"/>
              <a:ext cx="2546531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Загибель клітин в ембріогенезі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33528" y="3238547"/>
              <a:ext cx="1008000" cy="324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імплантація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951186" y="3238547"/>
              <a:ext cx="1008000" cy="324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організація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36932" y="3238547"/>
              <a:ext cx="1008000" cy="324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інволюція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050405" y="4686368"/>
              <a:ext cx="1332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термічні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50405" y="5148034"/>
              <a:ext cx="1332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радіаційні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50405" y="5730050"/>
              <a:ext cx="1332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гіпоксія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50405" y="6310216"/>
              <a:ext cx="13320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ротипухлинні препарати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Прямая соединительная линия 19"/>
            <p:cNvCxnSpPr>
              <a:stCxn id="4" idx="2"/>
            </p:cNvCxnSpPr>
            <p:nvPr/>
          </p:nvCxnSpPr>
          <p:spPr>
            <a:xfrm>
              <a:off x="6109033" y="1906708"/>
              <a:ext cx="0" cy="27378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2182112" y="2180492"/>
              <a:ext cx="5276921" cy="0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7459033" y="2180492"/>
              <a:ext cx="0" cy="3751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7459033" y="2863408"/>
              <a:ext cx="0" cy="3751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6412760" y="2863408"/>
              <a:ext cx="0" cy="3751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8540932" y="2863408"/>
              <a:ext cx="0" cy="3751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H="1">
              <a:off x="2180492" y="2180492"/>
              <a:ext cx="1620" cy="424375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2175556" y="3004194"/>
              <a:ext cx="4337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>
              <a:off x="2182112" y="3911226"/>
              <a:ext cx="4337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>
              <a:off x="2182112" y="5194811"/>
              <a:ext cx="4337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2182112" y="4487178"/>
              <a:ext cx="4337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>
              <a:off x="2182112" y="5870612"/>
              <a:ext cx="4337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2182112" y="6422142"/>
              <a:ext cx="4337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5601817" y="4840257"/>
              <a:ext cx="4337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5601817" y="5347211"/>
              <a:ext cx="4337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>
              <a:off x="5616651" y="5870612"/>
              <a:ext cx="4337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>
              <a:off x="5094602" y="6444100"/>
              <a:ext cx="95580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flipV="1">
              <a:off x="5601817" y="4840257"/>
              <a:ext cx="0" cy="1603843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2" y="982133"/>
            <a:ext cx="2881743" cy="4829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761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7139" y="3497927"/>
            <a:ext cx="7083380" cy="706964"/>
          </a:xfrm>
        </p:spPr>
        <p:txBody>
          <a:bodyPr>
            <a:normAutofit fontScale="90000"/>
          </a:bodyPr>
          <a:lstStyle/>
          <a:p>
            <a:r>
              <a:rPr lang="uk-UA" dirty="0"/>
              <a:t>Процеси </a:t>
            </a:r>
            <a:r>
              <a:rPr lang="uk-UA" dirty="0" smtClean="0"/>
              <a:t>адаптації</a:t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uk-UA" dirty="0"/>
              <a:t>та компенсації. </a:t>
            </a:r>
            <a:r>
              <a:rPr lang="uk-UA" dirty="0" smtClean="0"/>
              <a:t>Регенерація</a:t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uk-UA" dirty="0"/>
              <a:t>і репарація. </a:t>
            </a:r>
            <a:r>
              <a:rPr lang="uk-UA" dirty="0" smtClean="0"/>
              <a:t>Склероз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044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5434279" y="2165837"/>
            <a:ext cx="6043022" cy="4081227"/>
            <a:chOff x="3077445" y="2391507"/>
            <a:chExt cx="6043022" cy="4081227"/>
          </a:xfrm>
        </p:grpSpPr>
        <p:sp>
          <p:nvSpPr>
            <p:cNvPr id="4" name="TextBox 3"/>
            <p:cNvSpPr txBox="1"/>
            <p:nvPr/>
          </p:nvSpPr>
          <p:spPr>
            <a:xfrm>
              <a:off x="5002892" y="2391507"/>
              <a:ext cx="2186217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Види атрофії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077445" y="3291205"/>
              <a:ext cx="2160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Загальна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937109" y="3311769"/>
              <a:ext cx="2160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Місцева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451356" y="3788040"/>
              <a:ext cx="1656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Дисфункціональна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451356" y="4268685"/>
              <a:ext cx="1656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Дисциркуляторна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451356" y="4774220"/>
              <a:ext cx="1656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Від тиску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454220" y="5265148"/>
              <a:ext cx="1656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Нейротична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64467" y="5734070"/>
              <a:ext cx="1656000" cy="73866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Від дії фізичних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та хімічних факторів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Прямая соединительная линия 12"/>
            <p:cNvCxnSpPr>
              <a:stCxn id="4" idx="2"/>
            </p:cNvCxnSpPr>
            <p:nvPr/>
          </p:nvCxnSpPr>
          <p:spPr>
            <a:xfrm>
              <a:off x="6096001" y="2730061"/>
              <a:ext cx="0" cy="25932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4158347" y="2989385"/>
              <a:ext cx="3875307" cy="0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4157445" y="2995246"/>
              <a:ext cx="0" cy="3165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8031971" y="2995246"/>
              <a:ext cx="0" cy="31652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7189110" y="3619546"/>
              <a:ext cx="0" cy="237613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7183388" y="3930204"/>
              <a:ext cx="267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7201804" y="4422573"/>
              <a:ext cx="267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>
              <a:off x="7201804" y="4928108"/>
              <a:ext cx="267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7189110" y="5410286"/>
              <a:ext cx="267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8" name="Прямая со стрелкой 37"/>
            <p:cNvCxnSpPr/>
            <p:nvPr/>
          </p:nvCxnSpPr>
          <p:spPr>
            <a:xfrm>
              <a:off x="7201804" y="6003841"/>
              <a:ext cx="267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941017" y="2165837"/>
            <a:ext cx="2556000" cy="2980302"/>
            <a:chOff x="2461662" y="2944129"/>
            <a:chExt cx="2556000" cy="2980302"/>
          </a:xfrm>
        </p:grpSpPr>
        <p:sp>
          <p:nvSpPr>
            <p:cNvPr id="23" name="TextBox 22"/>
            <p:cNvSpPr txBox="1"/>
            <p:nvPr/>
          </p:nvSpPr>
          <p:spPr>
            <a:xfrm>
              <a:off x="2598450" y="2944129"/>
              <a:ext cx="2282423" cy="33855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Регенерація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61662" y="3625408"/>
              <a:ext cx="2556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Фізіологічна регенерація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461662" y="4177843"/>
              <a:ext cx="2556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Патологічна регенерація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61662" y="4724417"/>
              <a:ext cx="2556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Репаративна регенерація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57662" y="5244493"/>
              <a:ext cx="1260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Повна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757662" y="5616654"/>
              <a:ext cx="1260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Неповна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1" name="Прямая со стрелкой 30"/>
            <p:cNvCxnSpPr/>
            <p:nvPr/>
          </p:nvCxnSpPr>
          <p:spPr>
            <a:xfrm>
              <a:off x="3739662" y="3320608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3751385" y="3939046"/>
              <a:ext cx="2" cy="210923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2997122" y="5032146"/>
              <a:ext cx="2" cy="738396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3751389" y="4485620"/>
              <a:ext cx="2" cy="210923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0" name="Прямая со стрелкой 39"/>
            <p:cNvCxnSpPr>
              <a:endCxn id="28" idx="1"/>
            </p:cNvCxnSpPr>
            <p:nvPr/>
          </p:nvCxnSpPr>
          <p:spPr>
            <a:xfrm>
              <a:off x="2997122" y="5398381"/>
              <a:ext cx="760540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1" name="Прямая со стрелкой 40"/>
            <p:cNvCxnSpPr>
              <a:endCxn id="29" idx="1"/>
            </p:cNvCxnSpPr>
            <p:nvPr/>
          </p:nvCxnSpPr>
          <p:spPr>
            <a:xfrm>
              <a:off x="2997124" y="5770542"/>
              <a:ext cx="760538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72753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Группа 97"/>
          <p:cNvGrpSpPr/>
          <p:nvPr/>
        </p:nvGrpSpPr>
        <p:grpSpPr>
          <a:xfrm>
            <a:off x="2286904" y="124640"/>
            <a:ext cx="7325582" cy="6733360"/>
            <a:chOff x="562708" y="1728073"/>
            <a:chExt cx="7325582" cy="6733360"/>
          </a:xfrm>
        </p:grpSpPr>
        <p:sp>
          <p:nvSpPr>
            <p:cNvPr id="4" name="TextBox 3"/>
            <p:cNvSpPr txBox="1"/>
            <p:nvPr/>
          </p:nvSpPr>
          <p:spPr>
            <a:xfrm>
              <a:off x="562708" y="1728073"/>
              <a:ext cx="430887" cy="2556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Адаптивний характер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62708" y="4762588"/>
              <a:ext cx="430887" cy="255467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vert270"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Компенсаторний характер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25873" y="1794739"/>
              <a:ext cx="1656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Нейрогуморальна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25873" y="2836796"/>
              <a:ext cx="1656000" cy="33855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Гіпертрофія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25873" y="3744401"/>
              <a:ext cx="1656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Гіпертрофічні розростання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30214" y="5247692"/>
              <a:ext cx="1656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Робоча гіпертрофія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25873" y="6500482"/>
              <a:ext cx="1656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Вікарна (замісна) гіпертрофія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10574" y="1794739"/>
              <a:ext cx="1512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Метаплазія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10574" y="2836796"/>
              <a:ext cx="1512000" cy="33855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Адаптація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70574" y="3436792"/>
              <a:ext cx="1080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Організація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82574" y="3429716"/>
              <a:ext cx="1080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Перебудова тканин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50290" y="1794738"/>
              <a:ext cx="1512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Фізіологічна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50290" y="2836796"/>
              <a:ext cx="1512000" cy="33855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Атрофія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50290" y="3698234"/>
              <a:ext cx="1512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Патологічна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>
              <a:off x="993596" y="5409692"/>
              <a:ext cx="43661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993595" y="6762092"/>
              <a:ext cx="43661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993596" y="1956739"/>
              <a:ext cx="43661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2" name="Прямая со стрелкой 21"/>
            <p:cNvCxnSpPr>
              <a:stCxn id="6" idx="2"/>
              <a:endCxn id="7" idx="0"/>
            </p:cNvCxnSpPr>
            <p:nvPr/>
          </p:nvCxnSpPr>
          <p:spPr>
            <a:xfrm>
              <a:off x="2253873" y="2118739"/>
              <a:ext cx="0" cy="7180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3" name="Прямая со стрелкой 22"/>
            <p:cNvCxnSpPr>
              <a:stCxn id="8" idx="0"/>
              <a:endCxn id="7" idx="2"/>
            </p:cNvCxnSpPr>
            <p:nvPr/>
          </p:nvCxnSpPr>
          <p:spPr>
            <a:xfrm flipV="1">
              <a:off x="2253873" y="3175350"/>
              <a:ext cx="0" cy="56905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4" name="Прямая со стрелкой 23"/>
            <p:cNvCxnSpPr>
              <a:stCxn id="11" idx="2"/>
              <a:endCxn id="12" idx="0"/>
            </p:cNvCxnSpPr>
            <p:nvPr/>
          </p:nvCxnSpPr>
          <p:spPr>
            <a:xfrm>
              <a:off x="4666574" y="2102516"/>
              <a:ext cx="0" cy="7342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5" name="Прямая со стрелкой 24"/>
            <p:cNvCxnSpPr>
              <a:stCxn id="12" idx="1"/>
              <a:endCxn id="7" idx="3"/>
            </p:cNvCxnSpPr>
            <p:nvPr/>
          </p:nvCxnSpPr>
          <p:spPr>
            <a:xfrm flipH="1">
              <a:off x="3081873" y="3006073"/>
              <a:ext cx="82870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1009747" y="4006011"/>
              <a:ext cx="43661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6" name="Прямая со стрелкой 35"/>
            <p:cNvCxnSpPr>
              <a:stCxn id="12" idx="3"/>
              <a:endCxn id="16" idx="1"/>
            </p:cNvCxnSpPr>
            <p:nvPr/>
          </p:nvCxnSpPr>
          <p:spPr>
            <a:xfrm>
              <a:off x="5422574" y="3006073"/>
              <a:ext cx="8277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8" name="Прямая со стрелкой 37"/>
            <p:cNvCxnSpPr>
              <a:stCxn id="16" idx="2"/>
              <a:endCxn id="17" idx="0"/>
            </p:cNvCxnSpPr>
            <p:nvPr/>
          </p:nvCxnSpPr>
          <p:spPr>
            <a:xfrm>
              <a:off x="7006290" y="3175350"/>
              <a:ext cx="0" cy="52288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9" name="Прямая со стрелкой 38"/>
            <p:cNvCxnSpPr>
              <a:stCxn id="16" idx="0"/>
              <a:endCxn id="15" idx="2"/>
            </p:cNvCxnSpPr>
            <p:nvPr/>
          </p:nvCxnSpPr>
          <p:spPr>
            <a:xfrm flipV="1">
              <a:off x="7006290" y="2102515"/>
              <a:ext cx="0" cy="73428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52" name="Прямая соединительная линия 51"/>
            <p:cNvCxnSpPr>
              <a:stCxn id="12" idx="2"/>
            </p:cNvCxnSpPr>
            <p:nvPr/>
          </p:nvCxnSpPr>
          <p:spPr>
            <a:xfrm>
              <a:off x="4666574" y="3175350"/>
              <a:ext cx="0" cy="130721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3910574" y="3308001"/>
              <a:ext cx="1500554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60" name="Прямая со стрелкой 59"/>
            <p:cNvCxnSpPr/>
            <p:nvPr/>
          </p:nvCxnSpPr>
          <p:spPr>
            <a:xfrm>
              <a:off x="3910574" y="3306071"/>
              <a:ext cx="0" cy="13072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61" name="Прямая со стрелкой 60"/>
            <p:cNvCxnSpPr/>
            <p:nvPr/>
          </p:nvCxnSpPr>
          <p:spPr>
            <a:xfrm>
              <a:off x="5422574" y="3305902"/>
              <a:ext cx="0" cy="13072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62" name="Прямая со стрелкой 61"/>
            <p:cNvCxnSpPr>
              <a:stCxn id="17" idx="2"/>
            </p:cNvCxnSpPr>
            <p:nvPr/>
          </p:nvCxnSpPr>
          <p:spPr>
            <a:xfrm>
              <a:off x="7006290" y="4006011"/>
              <a:ext cx="0" cy="43703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4000574" y="4457830"/>
              <a:ext cx="1764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Загальна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000574" y="5003351"/>
              <a:ext cx="1764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Аліментарна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00574" y="5571692"/>
              <a:ext cx="1764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 раковій кахексії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000574" y="6133521"/>
              <a:ext cx="1764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гіпофізарній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кахексії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000574" y="6915980"/>
              <a:ext cx="1764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 церебральній кахексії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009371" y="7722769"/>
              <a:ext cx="1764000" cy="7386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кахектичних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проявах інших захворювань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124290" y="4457830"/>
              <a:ext cx="1764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Місцева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124290" y="5003350"/>
              <a:ext cx="1764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Дисфункціональна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124290" y="5571692"/>
              <a:ext cx="1764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Від недостатності кровопостачання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124290" y="6332656"/>
              <a:ext cx="1764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Від тиску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124290" y="6892981"/>
              <a:ext cx="1764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Нейротична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124290" y="7461159"/>
              <a:ext cx="1764000" cy="7386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Від дії фізичних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та хімічних факторів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9" name="Прямая соединительная линия 78"/>
            <p:cNvCxnSpPr/>
            <p:nvPr/>
          </p:nvCxnSpPr>
          <p:spPr>
            <a:xfrm flipH="1">
              <a:off x="4882574" y="4224528"/>
              <a:ext cx="2123716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0" name="Прямая со стрелкой 79"/>
            <p:cNvCxnSpPr>
              <a:endCxn id="66" idx="0"/>
            </p:cNvCxnSpPr>
            <p:nvPr/>
          </p:nvCxnSpPr>
          <p:spPr>
            <a:xfrm>
              <a:off x="4882574" y="4225621"/>
              <a:ext cx="0" cy="23220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 flipV="1">
              <a:off x="4882574" y="4765607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 flipV="1">
              <a:off x="4891371" y="5311128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flipV="1">
              <a:off x="4891371" y="5895777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flipV="1">
              <a:off x="4882574" y="6656741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0" name="Прямая соединительная линия 89"/>
            <p:cNvCxnSpPr/>
            <p:nvPr/>
          </p:nvCxnSpPr>
          <p:spPr>
            <a:xfrm flipV="1">
              <a:off x="4891371" y="7454236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1" name="Прямая соединительная линия 90"/>
            <p:cNvCxnSpPr/>
            <p:nvPr/>
          </p:nvCxnSpPr>
          <p:spPr>
            <a:xfrm flipV="1">
              <a:off x="7006290" y="4775500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flipV="1">
              <a:off x="7006290" y="5311127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 flipV="1">
              <a:off x="7006290" y="6094912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 flipV="1">
              <a:off x="7015087" y="6643514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 flipV="1">
              <a:off x="7015087" y="7201456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33574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97013065"/>
              </p:ext>
            </p:extLst>
          </p:nvPr>
        </p:nvGraphicFramePr>
        <p:xfrm>
          <a:off x="1455312" y="334849"/>
          <a:ext cx="8615967" cy="5009883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957329"/>
                <a:gridCol w="7658638"/>
              </a:tblGrid>
              <a:tr h="7065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№ </a:t>
                      </a:r>
                      <a:r>
                        <a:rPr lang="uk-UA" sz="2000" dirty="0" smtClean="0">
                          <a:effectLst/>
                        </a:rPr>
                        <a:t>пор.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Тема </a:t>
                      </a:r>
                      <a:r>
                        <a:rPr lang="uk-UA" sz="2000" dirty="0">
                          <a:effectLst/>
                        </a:rPr>
                        <a:t>лекції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 anchor="ctr"/>
                </a:tc>
              </a:tr>
              <a:tr h="1413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1</a:t>
                      </a:r>
                      <a:endParaRPr lang="ru-RU" sz="2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Морфологія зворотного </a:t>
                      </a:r>
                      <a:r>
                        <a:rPr lang="uk-UA" sz="2000" dirty="0" smtClean="0">
                          <a:effectLst/>
                        </a:rPr>
                        <a:t>й </a:t>
                      </a:r>
                      <a:r>
                        <a:rPr lang="uk-UA" sz="2000" dirty="0">
                          <a:effectLst/>
                        </a:rPr>
                        <a:t>незворотного ушкодження клітин і тканин. Внутрішньоклітинне та позаклітинне накопичення білків, вуглеводів </a:t>
                      </a:r>
                      <a:r>
                        <a:rPr lang="uk-UA" sz="2000" dirty="0" smtClean="0">
                          <a:effectLst/>
                        </a:rPr>
                        <a:t>і </a:t>
                      </a:r>
                      <a:r>
                        <a:rPr lang="uk-UA" sz="2000" dirty="0">
                          <a:effectLst/>
                        </a:rPr>
                        <a:t>ліпідів. Порушення обміну речовин </a:t>
                      </a:r>
                      <a:r>
                        <a:rPr lang="uk-UA" sz="2000" dirty="0" smtClean="0">
                          <a:effectLst/>
                        </a:rPr>
                        <a:t>та </a:t>
                      </a:r>
                      <a:r>
                        <a:rPr lang="uk-UA" sz="2000" dirty="0">
                          <a:effectLst/>
                        </a:rPr>
                        <a:t>їх метаболізм. Морфологія патологічного накопичення ендогенних і екзогенних </a:t>
                      </a:r>
                      <a:r>
                        <a:rPr lang="uk-UA" sz="2000" dirty="0" smtClean="0">
                          <a:effectLst/>
                        </a:rPr>
                        <a:t>пігментів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 anchor="ctr"/>
                </a:tc>
              </a:tr>
              <a:tr h="7065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Ушкодження </a:t>
                      </a:r>
                      <a:r>
                        <a:rPr lang="uk-UA" sz="2000" dirty="0" smtClean="0">
                          <a:effectLst/>
                        </a:rPr>
                        <a:t>та </a:t>
                      </a:r>
                      <a:r>
                        <a:rPr lang="uk-UA" sz="2000" dirty="0">
                          <a:effectLst/>
                        </a:rPr>
                        <a:t>загибель клітин </a:t>
                      </a:r>
                      <a:r>
                        <a:rPr lang="uk-UA" sz="2000" dirty="0" smtClean="0">
                          <a:effectLst/>
                        </a:rPr>
                        <a:t>і </a:t>
                      </a:r>
                      <a:r>
                        <a:rPr lang="uk-UA" sz="2000" dirty="0">
                          <a:effectLst/>
                        </a:rPr>
                        <a:t>тканин. Некроз і </a:t>
                      </a:r>
                      <a:r>
                        <a:rPr lang="uk-UA" sz="2000" dirty="0" err="1">
                          <a:effectLst/>
                        </a:rPr>
                        <a:t>апоптоз</a:t>
                      </a:r>
                      <a:r>
                        <a:rPr lang="uk-UA" sz="2000" dirty="0">
                          <a:effectLst/>
                        </a:rPr>
                        <a:t>. Патологічна анатомія органної </a:t>
                      </a:r>
                      <a:r>
                        <a:rPr lang="uk-UA" sz="2000" dirty="0" smtClean="0">
                          <a:effectLst/>
                        </a:rPr>
                        <a:t>недостатності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 anchor="ctr"/>
                </a:tc>
              </a:tr>
              <a:tr h="3544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Процеси адаптації та компенсації. Регенерація і репарація. </a:t>
                      </a:r>
                      <a:r>
                        <a:rPr lang="uk-UA" sz="2000" dirty="0" smtClean="0">
                          <a:effectLst/>
                        </a:rPr>
                        <a:t>Склероз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 anchor="ctr"/>
                </a:tc>
              </a:tr>
              <a:tr h="914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4</a:t>
                      </a:r>
                      <a:endParaRPr lang="ru-RU" sz="2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Розлади кровообігу: гіперемія, недокрів’я (ішемія), інфаркт, кровотеча, крововилив, стаз, </a:t>
                      </a:r>
                      <a:r>
                        <a:rPr lang="uk-UA" sz="2000" dirty="0" err="1">
                          <a:effectLst/>
                        </a:rPr>
                        <a:t>плазморагія</a:t>
                      </a:r>
                      <a:r>
                        <a:rPr lang="uk-UA" sz="2000" dirty="0">
                          <a:effectLst/>
                        </a:rPr>
                        <a:t>. Порушення гемостазу. Тромбоз. Емболія. </a:t>
                      </a:r>
                      <a:r>
                        <a:rPr lang="uk-UA" sz="2000" dirty="0" smtClean="0">
                          <a:effectLst/>
                        </a:rPr>
                        <a:t>Шок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 anchor="ctr"/>
                </a:tc>
              </a:tr>
              <a:tr h="9145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</a:rPr>
                        <a:t> Ексудативне запалення. Морфологія ексудативного запалення. </a:t>
                      </a:r>
                      <a:r>
                        <a:rPr lang="uk-UA" sz="2000" dirty="0" err="1">
                          <a:effectLst/>
                        </a:rPr>
                        <a:t>Проліферативне</a:t>
                      </a:r>
                      <a:r>
                        <a:rPr lang="uk-UA" sz="2000" dirty="0">
                          <a:effectLst/>
                        </a:rPr>
                        <a:t> запалення. Специфічне запалення. </a:t>
                      </a:r>
                      <a:r>
                        <a:rPr lang="uk-UA" sz="2000" dirty="0" err="1">
                          <a:effectLst/>
                        </a:rPr>
                        <a:t>Гранулематоз</a:t>
                      </a:r>
                      <a:r>
                        <a:rPr lang="uk-UA" sz="2000" dirty="0">
                          <a:effectLst/>
                        </a:rPr>
                        <a:t>. </a:t>
                      </a:r>
                      <a:r>
                        <a:rPr lang="uk-UA" sz="2000" dirty="0" smtClean="0">
                          <a:effectLst/>
                        </a:rPr>
                        <a:t>Сифіліс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28" marR="4642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60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Группа 60"/>
          <p:cNvGrpSpPr/>
          <p:nvPr/>
        </p:nvGrpSpPr>
        <p:grpSpPr>
          <a:xfrm>
            <a:off x="334851" y="1327150"/>
            <a:ext cx="11432188" cy="5045848"/>
            <a:chOff x="845599" y="1847168"/>
            <a:chExt cx="8693394" cy="5045848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1801399" y="3320941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1801399" y="3866462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1801399" y="4617374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1801399" y="5388647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1801399" y="6166760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9" name="Прямая соединительная линия 8"/>
            <p:cNvCxnSpPr>
              <a:stCxn id="27" idx="3"/>
              <a:endCxn id="30" idx="1"/>
            </p:cNvCxnSpPr>
            <p:nvPr/>
          </p:nvCxnSpPr>
          <p:spPr>
            <a:xfrm flipV="1">
              <a:off x="2757199" y="6532358"/>
              <a:ext cx="282604" cy="3968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3962259" y="6171805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3962259" y="5667406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flipV="1">
              <a:off x="8077415" y="3316374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8069802" y="3905864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8077415" y="4451649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5" name="Прямая соединительная линия 14"/>
            <p:cNvCxnSpPr>
              <a:stCxn id="20" idx="2"/>
            </p:cNvCxnSpPr>
            <p:nvPr/>
          </p:nvCxnSpPr>
          <p:spPr>
            <a:xfrm>
              <a:off x="4652207" y="2685685"/>
              <a:ext cx="5723" cy="191531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4652206" y="2624117"/>
              <a:ext cx="0" cy="31466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68067" y="1847168"/>
              <a:ext cx="1910861" cy="828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Клітинна регенерація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415422" y="1857685"/>
              <a:ext cx="2473570" cy="828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Внутрішньоклітинна регенерація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00610" y="1848013"/>
              <a:ext cx="2938383" cy="828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Клітинна та внутрішньоклітинна регенерація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68067" y="2989833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Кістки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45599" y="3558685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Епідерміс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45599" y="4067886"/>
              <a:ext cx="19116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Слизова оболонка ШКТ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68067" y="4865427"/>
              <a:ext cx="19116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Слизова оболонка дихальних шляхів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45599" y="5643540"/>
              <a:ext cx="19116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Слизова оболонка сечостатевої системи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45599" y="6382437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Ендотелій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50274" y="5335763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Мезотелій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039802" y="5842955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Сполучна тканина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039803" y="6378469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Кровотворна тканина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056691" y="2965820"/>
              <a:ext cx="1224000" cy="522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Міокард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807732" y="3694484"/>
              <a:ext cx="1834179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Гангліозні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клітини ЦНС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114002" y="3000157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Печінка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114001" y="3570213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Нирки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14001" y="4143872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Легені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114001" y="4689393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Соматичні м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язи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114001" y="5239291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Гладкі м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язи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114002" y="5801814"/>
              <a:ext cx="1911600" cy="540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Вегетативна нервова система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121615" y="6585239"/>
              <a:ext cx="19116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Ендокринна система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3" name="Прямая со стрелкой 52"/>
            <p:cNvCxnSpPr>
              <a:stCxn id="33" idx="2"/>
            </p:cNvCxnSpPr>
            <p:nvPr/>
          </p:nvCxnSpPr>
          <p:spPr>
            <a:xfrm flipH="1">
              <a:off x="4652206" y="3487819"/>
              <a:ext cx="16485" cy="2011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5" name="Прямая со стрелкой 54"/>
            <p:cNvCxnSpPr/>
            <p:nvPr/>
          </p:nvCxnSpPr>
          <p:spPr>
            <a:xfrm>
              <a:off x="8069802" y="2685685"/>
              <a:ext cx="0" cy="31466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6" name="Прямая со стрелкой 55"/>
            <p:cNvCxnSpPr/>
            <p:nvPr/>
          </p:nvCxnSpPr>
          <p:spPr>
            <a:xfrm>
              <a:off x="1801399" y="2675168"/>
              <a:ext cx="0" cy="31466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flipV="1">
              <a:off x="8077415" y="4997170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flipV="1">
              <a:off x="8077415" y="5564070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flipV="1">
              <a:off x="8077415" y="6341814"/>
              <a:ext cx="0" cy="23774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</p:grpSp>
      <p:sp>
        <p:nvSpPr>
          <p:cNvPr id="60" name="TextBox 59"/>
          <p:cNvSpPr txBox="1"/>
          <p:nvPr/>
        </p:nvSpPr>
        <p:spPr>
          <a:xfrm>
            <a:off x="4230184" y="3655589"/>
            <a:ext cx="2412024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Сітківка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2" name="Прямая со стрелкой 61"/>
          <p:cNvCxnSpPr/>
          <p:nvPr/>
        </p:nvCxnSpPr>
        <p:spPr>
          <a:xfrm flipH="1">
            <a:off x="5351542" y="3442832"/>
            <a:ext cx="21678" cy="201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46" name="Заголовок 45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22321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203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Группа 47"/>
          <p:cNvGrpSpPr/>
          <p:nvPr/>
        </p:nvGrpSpPr>
        <p:grpSpPr>
          <a:xfrm>
            <a:off x="519877" y="1460715"/>
            <a:ext cx="7253815" cy="4110950"/>
            <a:chOff x="2462585" y="2250831"/>
            <a:chExt cx="7253815" cy="4110950"/>
          </a:xfrm>
        </p:grpSpPr>
        <p:sp>
          <p:nvSpPr>
            <p:cNvPr id="4" name="TextBox 3"/>
            <p:cNvSpPr txBox="1"/>
            <p:nvPr/>
          </p:nvSpPr>
          <p:spPr>
            <a:xfrm>
              <a:off x="4800132" y="2250831"/>
              <a:ext cx="2591736" cy="33855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Механізми </a:t>
              </a:r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дисрегенерації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124000" y="2860431"/>
              <a:ext cx="1944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Пошкодження, некроз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462585" y="3553579"/>
              <a:ext cx="1944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Склероз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24000" y="3553580"/>
              <a:ext cx="1944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Грануляційна тканина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772400" y="3553578"/>
              <a:ext cx="1944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Запалення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72400" y="4088376"/>
              <a:ext cx="1944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Хронічне запалення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24000" y="4100841"/>
              <a:ext cx="1944000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Прогресуючий ріст грануляційної тканини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24000" y="4875309"/>
              <a:ext cx="1944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Дисрегенерація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99893" y="5530784"/>
              <a:ext cx="2192214" cy="83099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Дисплазія</a:t>
              </a:r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, передпухлинні процеси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62585" y="4088375"/>
              <a:ext cx="1944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Прогресуючий склероз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Прямая со стрелкой 14"/>
            <p:cNvCxnSpPr>
              <a:stCxn id="6" idx="2"/>
              <a:endCxn id="13" idx="0"/>
            </p:cNvCxnSpPr>
            <p:nvPr/>
          </p:nvCxnSpPr>
          <p:spPr>
            <a:xfrm>
              <a:off x="3434585" y="3861356"/>
              <a:ext cx="0" cy="2270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8744400" y="3861357"/>
              <a:ext cx="0" cy="2270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6096000" y="3873822"/>
              <a:ext cx="0" cy="2270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8" name="Прямая со стрелкой 17"/>
            <p:cNvCxnSpPr>
              <a:endCxn id="11" idx="0"/>
            </p:cNvCxnSpPr>
            <p:nvPr/>
          </p:nvCxnSpPr>
          <p:spPr>
            <a:xfrm>
              <a:off x="6096000" y="4624061"/>
              <a:ext cx="0" cy="2512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0" name="Прямая со стрелкой 19"/>
            <p:cNvCxnSpPr>
              <a:endCxn id="12" idx="0"/>
            </p:cNvCxnSpPr>
            <p:nvPr/>
          </p:nvCxnSpPr>
          <p:spPr>
            <a:xfrm>
              <a:off x="6096000" y="5183086"/>
              <a:ext cx="0" cy="34769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flipV="1">
              <a:off x="3434585" y="4396155"/>
              <a:ext cx="0" cy="15501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3434585" y="3014319"/>
              <a:ext cx="0" cy="53926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8744400" y="3014319"/>
              <a:ext cx="0" cy="53925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flipH="1">
              <a:off x="4418400" y="3707469"/>
              <a:ext cx="705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6" name="Прямая со стрелкой 25"/>
            <p:cNvCxnSpPr>
              <a:stCxn id="7" idx="3"/>
            </p:cNvCxnSpPr>
            <p:nvPr/>
          </p:nvCxnSpPr>
          <p:spPr>
            <a:xfrm flipV="1">
              <a:off x="7068000" y="3707466"/>
              <a:ext cx="704400" cy="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flipV="1">
              <a:off x="7068000" y="4256961"/>
              <a:ext cx="704400" cy="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 flipH="1">
              <a:off x="4406585" y="4256964"/>
              <a:ext cx="7056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 flipV="1">
              <a:off x="8744400" y="4396153"/>
              <a:ext cx="0" cy="15516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0" name="Прямая соединительная линия 39"/>
            <p:cNvCxnSpPr>
              <a:stCxn id="5" idx="1"/>
            </p:cNvCxnSpPr>
            <p:nvPr/>
          </p:nvCxnSpPr>
          <p:spPr>
            <a:xfrm flipH="1" flipV="1">
              <a:off x="3434585" y="3014319"/>
              <a:ext cx="1689415" cy="1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1" name="Прямая соединительная линия 40"/>
            <p:cNvCxnSpPr>
              <a:endCxn id="5" idx="3"/>
            </p:cNvCxnSpPr>
            <p:nvPr/>
          </p:nvCxnSpPr>
          <p:spPr>
            <a:xfrm flipH="1">
              <a:off x="7068000" y="3014320"/>
              <a:ext cx="1675201" cy="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>
              <a:off x="7189478" y="5947771"/>
              <a:ext cx="1554922" cy="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H="1">
              <a:off x="3434585" y="5947771"/>
              <a:ext cx="1554922" cy="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</p:grpSp>
      <p:grpSp>
        <p:nvGrpSpPr>
          <p:cNvPr id="58" name="Группа 57"/>
          <p:cNvGrpSpPr/>
          <p:nvPr/>
        </p:nvGrpSpPr>
        <p:grpSpPr>
          <a:xfrm>
            <a:off x="8510308" y="1813818"/>
            <a:ext cx="3312000" cy="2766793"/>
            <a:chOff x="4440000" y="5134708"/>
            <a:chExt cx="3312000" cy="2766793"/>
          </a:xfrm>
        </p:grpSpPr>
        <p:sp>
          <p:nvSpPr>
            <p:cNvPr id="49" name="TextBox 48"/>
            <p:cNvSpPr txBox="1"/>
            <p:nvPr/>
          </p:nvSpPr>
          <p:spPr>
            <a:xfrm>
              <a:off x="4440000" y="5134708"/>
              <a:ext cx="3312000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Причини </a:t>
              </a:r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дисрегенерації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440000" y="5813790"/>
              <a:ext cx="3312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Зміна реактивності організму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440000" y="6263100"/>
              <a:ext cx="3312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Неповноцінність хемотаксису, фагоцитозу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440000" y="6704111"/>
              <a:ext cx="3312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Імунні дефіцити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440000" y="7142330"/>
              <a:ext cx="3312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Порушення міжклітинних кореляцій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440000" y="7593724"/>
              <a:ext cx="3312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Порушення нейроендокринних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регуляцій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5" name="Прямая со стрелкой 54"/>
            <p:cNvCxnSpPr>
              <a:stCxn id="49" idx="2"/>
            </p:cNvCxnSpPr>
            <p:nvPr/>
          </p:nvCxnSpPr>
          <p:spPr>
            <a:xfrm>
              <a:off x="6096000" y="5473262"/>
              <a:ext cx="0" cy="3405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2024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1235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0766" y="2099257"/>
            <a:ext cx="10006519" cy="1706389"/>
          </a:xfrm>
        </p:spPr>
        <p:txBody>
          <a:bodyPr>
            <a:normAutofit fontScale="90000"/>
          </a:bodyPr>
          <a:lstStyle/>
          <a:p>
            <a:r>
              <a:rPr lang="uk-UA" dirty="0"/>
              <a:t>Розлади кровообігу: гіперемія, недокрів’я (ішемія), інфаркт, кровотеча, крововилив, стаз, </a:t>
            </a:r>
            <a:r>
              <a:rPr lang="uk-UA" dirty="0" err="1"/>
              <a:t>плазморагія</a:t>
            </a:r>
            <a:r>
              <a:rPr lang="uk-UA" dirty="0"/>
              <a:t>. Порушення гемостазу. Тромбоз. Емболія. Шок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231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Группа 54"/>
          <p:cNvGrpSpPr/>
          <p:nvPr/>
        </p:nvGrpSpPr>
        <p:grpSpPr>
          <a:xfrm>
            <a:off x="1679694" y="624210"/>
            <a:ext cx="9341086" cy="6184365"/>
            <a:chOff x="1538026" y="1839870"/>
            <a:chExt cx="9341086" cy="6184365"/>
          </a:xfrm>
        </p:grpSpPr>
        <p:sp>
          <p:nvSpPr>
            <p:cNvPr id="5" name="TextBox 4"/>
            <p:cNvSpPr txBox="1"/>
            <p:nvPr/>
          </p:nvSpPr>
          <p:spPr>
            <a:xfrm>
              <a:off x="4801091" y="1839870"/>
              <a:ext cx="2620165" cy="33855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Гіперемія та ішемія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538026" y="3111188"/>
              <a:ext cx="2160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Артеріальна гіперемія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31173" y="3125434"/>
              <a:ext cx="2160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Венозна гіперемія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86032" y="3085692"/>
              <a:ext cx="2160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Артеріальна ішемія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28026" y="3860615"/>
              <a:ext cx="1980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А. Фізіологічна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28026" y="4393960"/>
              <a:ext cx="1980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Б. Патологічна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76000" y="3862809"/>
              <a:ext cx="1440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загальна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76000" y="4388043"/>
              <a:ext cx="1440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місцева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583975" y="3845969"/>
              <a:ext cx="1980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А. Фізіологічна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583975" y="4388043"/>
              <a:ext cx="1980000" cy="324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Б. Патологічна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35328" y="4937158"/>
              <a:ext cx="1692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ангіоневротична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35328" y="5425026"/>
              <a:ext cx="1692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колатеральна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35328" y="5885203"/>
              <a:ext cx="1692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вакатна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235328" y="6334780"/>
              <a:ext cx="1692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г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іперемія після анемії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35328" y="7070128"/>
              <a:ext cx="1692000" cy="95410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atin typeface="Times New Roman" pitchFamily="18" charset="0"/>
                  <a:cs typeface="Times New Roman" pitchFamily="18" charset="0"/>
                </a:rPr>
                <a:t>Г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іперемія</a:t>
              </a:r>
              <a:endParaRPr lang="uk-UA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в результаті артеріовенозного шунта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Прямая соединительная линия 22"/>
            <p:cNvCxnSpPr>
              <a:stCxn id="5" idx="2"/>
            </p:cNvCxnSpPr>
            <p:nvPr/>
          </p:nvCxnSpPr>
          <p:spPr>
            <a:xfrm>
              <a:off x="6111174" y="2178424"/>
              <a:ext cx="0" cy="517884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618026" y="2696308"/>
              <a:ext cx="6955949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2618026" y="2696308"/>
              <a:ext cx="0" cy="3986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6111174" y="2696308"/>
              <a:ext cx="0" cy="3986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9573975" y="2696308"/>
              <a:ext cx="0" cy="3986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1910862" y="5091047"/>
              <a:ext cx="32446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9566032" y="3435188"/>
              <a:ext cx="0" cy="3986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>
              <a:off x="6111503" y="3464151"/>
              <a:ext cx="0" cy="3986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>
              <a:off x="2618026" y="3464151"/>
              <a:ext cx="0" cy="3986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1910862" y="4727740"/>
              <a:ext cx="0" cy="2720388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1910862" y="5573216"/>
              <a:ext cx="32446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1910862" y="6039091"/>
              <a:ext cx="32446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1910862" y="6596390"/>
              <a:ext cx="32446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>
              <a:off x="1910862" y="7448128"/>
              <a:ext cx="32446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>
              <a:off x="8862646" y="5103170"/>
              <a:ext cx="32446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4" name="Прямая со стрелкой 43"/>
            <p:cNvCxnSpPr/>
            <p:nvPr/>
          </p:nvCxnSpPr>
          <p:spPr>
            <a:xfrm>
              <a:off x="8862646" y="5608785"/>
              <a:ext cx="32446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5" name="Прямая со стрелкой 44"/>
            <p:cNvCxnSpPr/>
            <p:nvPr/>
          </p:nvCxnSpPr>
          <p:spPr>
            <a:xfrm>
              <a:off x="8862646" y="6087933"/>
              <a:ext cx="32446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>
              <a:off x="8862646" y="6858000"/>
              <a:ext cx="32446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8862646" y="4727740"/>
              <a:ext cx="0" cy="213026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9187112" y="4949281"/>
              <a:ext cx="1692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ангіоспастична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187112" y="5436967"/>
              <a:ext cx="1692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обтураційна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187112" y="5934045"/>
              <a:ext cx="1692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компресійна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87112" y="6480000"/>
              <a:ext cx="1692000" cy="7560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в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результаті перерозподілу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4419740" y="7705172"/>
            <a:ext cx="3352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400" b="1" dirty="0" smtClean="0">
                <a:latin typeface="Times New Roman" pitchFamily="18" charset="0"/>
                <a:cs typeface="Times New Roman" pitchFamily="18" charset="0"/>
              </a:rPr>
              <a:t>Локалізація: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Внутрішні органи, тканини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885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1844522" y="1780637"/>
            <a:ext cx="8374000" cy="4690578"/>
            <a:chOff x="1844522" y="2379785"/>
            <a:chExt cx="8374000" cy="4690578"/>
          </a:xfrm>
        </p:grpSpPr>
        <p:sp>
          <p:nvSpPr>
            <p:cNvPr id="4" name="TextBox 3"/>
            <p:cNvSpPr txBox="1"/>
            <p:nvPr/>
          </p:nvSpPr>
          <p:spPr>
            <a:xfrm>
              <a:off x="4272584" y="2379785"/>
              <a:ext cx="3646832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Хронічний венозний застій (гіпоксія)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844523" y="3387262"/>
              <a:ext cx="2274277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Повнокров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я, крововиливи, загибель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гепатоцитів</a:t>
              </a:r>
              <a:endParaRPr lang="uk-UA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у центрі часточок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42770" y="3850377"/>
              <a:ext cx="2305521" cy="9541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Проліферація фібробластів адвентиції вен та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ліпоцитів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, що відіграють роль фібробластів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202153" y="3373324"/>
              <a:ext cx="2016369" cy="9541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Склероз стінок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та облітерація просвітів центральних 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 збиральних вен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425169" y="4631523"/>
              <a:ext cx="1601785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Шунтування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44522" y="4430019"/>
              <a:ext cx="2274277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Розростання сполучної тканини в центрі часточок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088000" y="5108577"/>
              <a:ext cx="2016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Капіляризація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синусоїдів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87530" y="5719830"/>
              <a:ext cx="2016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Прогресуючий фіброз печінки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88000" y="6547143"/>
              <a:ext cx="2016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Недостатність лімфатичної системи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Прямая со стрелкой 13"/>
            <p:cNvCxnSpPr>
              <a:stCxn id="4" idx="2"/>
            </p:cNvCxnSpPr>
            <p:nvPr/>
          </p:nvCxnSpPr>
          <p:spPr>
            <a:xfrm>
              <a:off x="6096000" y="2718339"/>
              <a:ext cx="0" cy="11320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2981662" y="3083169"/>
              <a:ext cx="6228676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2981662" y="3083169"/>
              <a:ext cx="0" cy="30409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9210338" y="3083168"/>
              <a:ext cx="0" cy="30409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9226062" y="4327430"/>
              <a:ext cx="0" cy="30409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2981661" y="4125926"/>
              <a:ext cx="0" cy="30409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6096000" y="5416354"/>
              <a:ext cx="0" cy="30409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6095530" y="6243050"/>
              <a:ext cx="0" cy="30409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6096000" y="4804484"/>
              <a:ext cx="0" cy="30409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>
              <a:endCxn id="10" idx="3"/>
            </p:cNvCxnSpPr>
            <p:nvPr/>
          </p:nvCxnSpPr>
          <p:spPr>
            <a:xfrm flipH="1">
              <a:off x="7104000" y="5260977"/>
              <a:ext cx="293262" cy="148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 flipH="1">
              <a:off x="7104000" y="6808753"/>
              <a:ext cx="293262" cy="148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4766093" y="6821965"/>
              <a:ext cx="321907" cy="235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4765623" y="5258622"/>
              <a:ext cx="321907" cy="235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4765623" y="5262466"/>
              <a:ext cx="0" cy="154777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7397262" y="5274189"/>
              <a:ext cx="0" cy="154777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5349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215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Группа 62"/>
          <p:cNvGrpSpPr/>
          <p:nvPr/>
        </p:nvGrpSpPr>
        <p:grpSpPr>
          <a:xfrm>
            <a:off x="2645747" y="1454727"/>
            <a:ext cx="6900507" cy="5554467"/>
            <a:chOff x="2610393" y="1759840"/>
            <a:chExt cx="6900507" cy="5249354"/>
          </a:xfrm>
        </p:grpSpPr>
        <p:sp>
          <p:nvSpPr>
            <p:cNvPr id="4" name="TextBox 3"/>
            <p:cNvSpPr txBox="1"/>
            <p:nvPr/>
          </p:nvSpPr>
          <p:spPr>
            <a:xfrm>
              <a:off x="3897923" y="1759840"/>
              <a:ext cx="4396154" cy="55265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Хронічне венозне </a:t>
              </a:r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повнокров</a:t>
              </a:r>
              <a:r>
                <a:rPr lang="en-US" sz="1600" b="1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я, </a:t>
              </a:r>
            </a:p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легенева гіпертензія, тканинна гіпоксія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73454" y="2708031"/>
              <a:ext cx="3845092" cy="29087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Адаптивна перебудова легеневих вен та артерій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06000" y="3395447"/>
              <a:ext cx="3780000" cy="324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Склероз судин легень, зрив адаптації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06000" y="4082863"/>
              <a:ext cx="3780000" cy="324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Посилення тканинної гіпоксії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Прямая со стрелкой 8"/>
            <p:cNvCxnSpPr>
              <a:stCxn id="4" idx="2"/>
            </p:cNvCxnSpPr>
            <p:nvPr/>
          </p:nvCxnSpPr>
          <p:spPr>
            <a:xfrm>
              <a:off x="6096000" y="2312493"/>
              <a:ext cx="0" cy="3955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>
              <a:off x="6096000" y="3032031"/>
              <a:ext cx="0" cy="36341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6096000" y="3719447"/>
              <a:ext cx="0" cy="36341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645562" y="4769266"/>
              <a:ext cx="2016000" cy="4944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Розширення та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повнокров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я капілярів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10393" y="5589004"/>
              <a:ext cx="2016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Підвищення судинної проникності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10393" y="6405626"/>
              <a:ext cx="2016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Діапедезні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крововиливи -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гемосидероз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196000" y="5466747"/>
              <a:ext cx="1800000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Активація фібробластів, пневмосклероз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96000" y="6485974"/>
              <a:ext cx="1800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Недостатність лімфатичної системи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94900" y="4791095"/>
              <a:ext cx="2016000" cy="4944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Розширення та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повнокров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я капілярів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94900" y="5597824"/>
              <a:ext cx="2016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Підвищення судинної проникності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494900" y="6404284"/>
              <a:ext cx="2016000" cy="4944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Вихід у тканини білків плазми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Прямая со стрелкой 19"/>
            <p:cNvCxnSpPr/>
            <p:nvPr/>
          </p:nvCxnSpPr>
          <p:spPr>
            <a:xfrm>
              <a:off x="7831015" y="4414811"/>
              <a:ext cx="0" cy="36341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4384431" y="4406863"/>
              <a:ext cx="0" cy="36341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6096000" y="4388824"/>
              <a:ext cx="0" cy="106670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3618393" y="5313242"/>
              <a:ext cx="0" cy="28458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4914462" y="5823941"/>
              <a:ext cx="281538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>
              <a:stCxn id="16" idx="0"/>
              <a:endCxn id="15" idx="2"/>
            </p:cNvCxnSpPr>
            <p:nvPr/>
          </p:nvCxnSpPr>
          <p:spPr>
            <a:xfrm flipV="1">
              <a:off x="6096000" y="6205411"/>
              <a:ext cx="0" cy="28056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8502900" y="6121044"/>
              <a:ext cx="0" cy="28458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8502900" y="5324456"/>
              <a:ext cx="0" cy="28458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3618393" y="6121044"/>
              <a:ext cx="0" cy="28458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>
              <a:endCxn id="15" idx="3"/>
            </p:cNvCxnSpPr>
            <p:nvPr/>
          </p:nvCxnSpPr>
          <p:spPr>
            <a:xfrm flipH="1">
              <a:off x="6996000" y="5834066"/>
              <a:ext cx="318673" cy="201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>
              <a:endCxn id="16" idx="3"/>
            </p:cNvCxnSpPr>
            <p:nvPr/>
          </p:nvCxnSpPr>
          <p:spPr>
            <a:xfrm flipH="1">
              <a:off x="6996000" y="6747584"/>
              <a:ext cx="4989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V="1">
              <a:off x="7314673" y="5836079"/>
              <a:ext cx="0" cy="91150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>
              <a:stCxn id="14" idx="3"/>
            </p:cNvCxnSpPr>
            <p:nvPr/>
          </p:nvCxnSpPr>
          <p:spPr>
            <a:xfrm>
              <a:off x="4626393" y="6667236"/>
              <a:ext cx="288069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 flipV="1">
              <a:off x="4914462" y="5823941"/>
              <a:ext cx="0" cy="83182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33751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261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2677919" y="1581831"/>
            <a:ext cx="6836162" cy="4628951"/>
            <a:chOff x="2858174" y="2344615"/>
            <a:chExt cx="6836162" cy="4628951"/>
          </a:xfrm>
        </p:grpSpPr>
        <p:sp>
          <p:nvSpPr>
            <p:cNvPr id="4" name="TextBox 3"/>
            <p:cNvSpPr txBox="1"/>
            <p:nvPr/>
          </p:nvSpPr>
          <p:spPr>
            <a:xfrm>
              <a:off x="5016000" y="2344615"/>
              <a:ext cx="216000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Види </a:t>
              </a:r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недокрів</a:t>
              </a:r>
              <a:r>
                <a:rPr lang="en-US" sz="1600" b="1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58174" y="3251538"/>
              <a:ext cx="2160000" cy="324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Загальне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185550" y="3246184"/>
              <a:ext cx="2160000" cy="324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Місцеве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34082" y="3742419"/>
              <a:ext cx="176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Анемії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30336" y="3742419"/>
              <a:ext cx="176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Ішемії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34082" y="4252882"/>
              <a:ext cx="176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Постгеморагічні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34082" y="4678778"/>
              <a:ext cx="176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Гемолітичні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34082" y="5130771"/>
              <a:ext cx="1764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Унаслідок порушень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гемопоезу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99063" y="5804015"/>
              <a:ext cx="1634038" cy="116955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Регенераторні.</a:t>
              </a:r>
            </a:p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Гіпорегенераторні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</a:p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Гіпопластичні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</a:p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Апластичні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.</a:t>
              </a:r>
            </a:p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Диспластичні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16524" y="4240449"/>
              <a:ext cx="176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Ангіоспастична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816524" y="4668704"/>
              <a:ext cx="176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Обтураційна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817305" y="5156270"/>
              <a:ext cx="176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Компресійна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817305" y="5648639"/>
              <a:ext cx="1764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Унаслідок перерозподілу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Прямая соединительная линия 17"/>
            <p:cNvCxnSpPr>
              <a:stCxn id="4" idx="2"/>
            </p:cNvCxnSpPr>
            <p:nvPr/>
          </p:nvCxnSpPr>
          <p:spPr>
            <a:xfrm>
              <a:off x="6096000" y="2683169"/>
              <a:ext cx="0" cy="21243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3938174" y="2895600"/>
              <a:ext cx="4315653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3938174" y="2895600"/>
              <a:ext cx="0" cy="3559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8265550" y="2897723"/>
              <a:ext cx="0" cy="3559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3012831" y="3575538"/>
              <a:ext cx="0" cy="283461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3012831" y="4406770"/>
              <a:ext cx="421251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7396054" y="5932985"/>
              <a:ext cx="421251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3012831" y="6421871"/>
              <a:ext cx="421251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3012831" y="5410783"/>
              <a:ext cx="421251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>
              <a:off x="3012829" y="4822593"/>
              <a:ext cx="421251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7372607" y="3587262"/>
              <a:ext cx="0" cy="234572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7395273" y="4832666"/>
              <a:ext cx="421251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>
              <a:off x="7395273" y="4394337"/>
              <a:ext cx="421251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7395272" y="5310157"/>
              <a:ext cx="421251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3894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78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Группа 57"/>
          <p:cNvGrpSpPr/>
          <p:nvPr/>
        </p:nvGrpSpPr>
        <p:grpSpPr>
          <a:xfrm>
            <a:off x="1506556" y="1680695"/>
            <a:ext cx="9178889" cy="6138444"/>
            <a:chOff x="81508" y="2546859"/>
            <a:chExt cx="9178889" cy="6138444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>
              <a:off x="7179274" y="2891275"/>
              <a:ext cx="0" cy="21243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5872151" y="3103706"/>
              <a:ext cx="2614246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5872151" y="3103706"/>
              <a:ext cx="0" cy="3165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8486397" y="3109567"/>
              <a:ext cx="0" cy="3165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81508" y="2546860"/>
              <a:ext cx="10506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itchFamily="18" charset="0"/>
                  <a:cs typeface="Times New Roman" pitchFamily="18" charset="0"/>
                </a:rPr>
                <a:t>Різновиди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: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83289" y="2546860"/>
              <a:ext cx="949299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Тромбоз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76815" y="3420229"/>
              <a:ext cx="1548000" cy="9541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Залежно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від будови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та зовнішнього вигляду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6815" y="4409491"/>
              <a:ext cx="154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б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ілий тромб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6815" y="4958355"/>
              <a:ext cx="154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червоний тромб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6815" y="5511538"/>
              <a:ext cx="154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змішаний тромб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91061" y="3425420"/>
              <a:ext cx="1548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Щодо просвіту судини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91061" y="4223743"/>
              <a:ext cx="154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пристінковий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98403" y="4776926"/>
              <a:ext cx="1333315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обтурувальний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2557938" y="2885414"/>
              <a:ext cx="0" cy="21243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250815" y="3097845"/>
              <a:ext cx="2614246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1250815" y="3097845"/>
              <a:ext cx="0" cy="3165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3865061" y="3103706"/>
              <a:ext cx="0" cy="3165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6" idx="2"/>
              <a:endCxn id="7" idx="0"/>
            </p:cNvCxnSpPr>
            <p:nvPr/>
          </p:nvCxnSpPr>
          <p:spPr>
            <a:xfrm>
              <a:off x="1250815" y="4374336"/>
              <a:ext cx="0" cy="3515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250815" y="4717268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250815" y="5266132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3865061" y="3948640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3865061" y="4531520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6672197" y="2546859"/>
              <a:ext cx="943913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Емболія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098151" y="3420229"/>
              <a:ext cx="1548000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Залежно від напрямку руху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з течією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094597" y="4415903"/>
              <a:ext cx="154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ретроградна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098151" y="5004757"/>
              <a:ext cx="154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парадоксальна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712397" y="3414368"/>
              <a:ext cx="1548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Залежно від природи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ембола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712397" y="4194046"/>
              <a:ext cx="154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тромбемболія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705663" y="4749917"/>
              <a:ext cx="154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жирова емболія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705663" y="5303915"/>
              <a:ext cx="154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газова емболія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712397" y="5858082"/>
              <a:ext cx="154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повітряна емболія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712397" y="6435449"/>
              <a:ext cx="1548000" cy="72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тканинна (клітинна) емболія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712397" y="7408117"/>
              <a:ext cx="154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мікробна емболія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712397" y="7965303"/>
              <a:ext cx="1548000" cy="72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емболія чужорідними тілами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9" name="Прямая соединительная линия 48"/>
            <p:cNvCxnSpPr/>
            <p:nvPr/>
          </p:nvCxnSpPr>
          <p:spPr>
            <a:xfrm>
              <a:off x="5868597" y="4158893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8479663" y="7715894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5872151" y="4749917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8479663" y="7155449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8479663" y="6165859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8479663" y="5611692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8486397" y="5035942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8479663" y="4505554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>
              <a:off x="8486397" y="3937588"/>
              <a:ext cx="0" cy="24540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32712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164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1941635" y="2344615"/>
            <a:ext cx="8308731" cy="2289032"/>
            <a:chOff x="1796561" y="2344615"/>
            <a:chExt cx="8308731" cy="2289032"/>
          </a:xfrm>
        </p:grpSpPr>
        <p:sp>
          <p:nvSpPr>
            <p:cNvPr id="4" name="TextBox 3"/>
            <p:cNvSpPr txBox="1"/>
            <p:nvPr/>
          </p:nvSpPr>
          <p:spPr>
            <a:xfrm>
              <a:off x="4836000" y="2344615"/>
              <a:ext cx="252000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Умови тромбоутворення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96561" y="3335215"/>
              <a:ext cx="1822939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Тривале перебування в ліжку (операції, травми)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16512" y="4325870"/>
              <a:ext cx="108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Вагітність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01663" y="3349171"/>
              <a:ext cx="1477106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Хронічна серцево-судинна недостатність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24985" y="3335232"/>
              <a:ext cx="144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Атеросклероз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677327" y="4314091"/>
              <a:ext cx="1410001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Гіперкоагуляція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862646" y="3349171"/>
              <a:ext cx="1242646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Злоякісні пухлини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2" name="Прямая соединительная линия 11"/>
            <p:cNvCxnSpPr>
              <a:stCxn id="4" idx="2"/>
            </p:cNvCxnSpPr>
            <p:nvPr/>
          </p:nvCxnSpPr>
          <p:spPr>
            <a:xfrm>
              <a:off x="6096000" y="2683169"/>
              <a:ext cx="0" cy="29449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2708031" y="2977662"/>
              <a:ext cx="6775938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2708031" y="2977662"/>
              <a:ext cx="0" cy="36341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7144985" y="2971800"/>
              <a:ext cx="0" cy="36341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5240216" y="2977662"/>
              <a:ext cx="0" cy="36341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9483969" y="2977662"/>
              <a:ext cx="0" cy="36341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4056512" y="2989440"/>
              <a:ext cx="0" cy="133643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8382328" y="2983523"/>
              <a:ext cx="0" cy="133643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771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Фрагмент 17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844183" y="2403231"/>
            <a:ext cx="6503634" cy="1937036"/>
            <a:chOff x="2695566" y="2403231"/>
            <a:chExt cx="6503634" cy="1937036"/>
          </a:xfrm>
        </p:grpSpPr>
        <p:sp>
          <p:nvSpPr>
            <p:cNvPr id="4" name="TextBox 3"/>
            <p:cNvSpPr txBox="1"/>
            <p:nvPr/>
          </p:nvSpPr>
          <p:spPr>
            <a:xfrm>
              <a:off x="4539516" y="2403231"/>
              <a:ext cx="324000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Фактори агрегації тромбоцитів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95566" y="3404267"/>
              <a:ext cx="1317971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Підвищення проникності капілярів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57322" y="3404267"/>
              <a:ext cx="1440000" cy="936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Порушення фізико-хімічних властивостей еритроцитів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59046" y="3404267"/>
              <a:ext cx="885966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Зміна в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язкості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970244" y="3410983"/>
              <a:ext cx="1224187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Венозне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повнокров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79200" y="3399692"/>
              <a:ext cx="72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Стаз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Прямая соединительная линия 10"/>
            <p:cNvCxnSpPr>
              <a:stCxn id="4" idx="2"/>
            </p:cNvCxnSpPr>
            <p:nvPr/>
          </p:nvCxnSpPr>
          <p:spPr>
            <a:xfrm>
              <a:off x="6159516" y="2741785"/>
              <a:ext cx="0" cy="28276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352800" y="3024554"/>
              <a:ext cx="54864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3354552" y="3024554"/>
              <a:ext cx="0" cy="3751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4977322" y="3029129"/>
              <a:ext cx="0" cy="3751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6302029" y="3024554"/>
              <a:ext cx="0" cy="3751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7572363" y="3024554"/>
              <a:ext cx="0" cy="3751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8839200" y="3024554"/>
              <a:ext cx="0" cy="3751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84501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3341" y="386366"/>
            <a:ext cx="9787944" cy="5615189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uk-UA" dirty="0"/>
              <a:t>Морфологія зворотного  </a:t>
            </a:r>
            <a:r>
              <a:rPr lang="uk-UA" dirty="0" smtClean="0"/>
              <a:t>й </a:t>
            </a:r>
            <a:r>
              <a:rPr lang="uk-UA" dirty="0"/>
              <a:t>незворотного ушкодження клітин і тканин. Внутрішньоклітинне та позаклітинне накопичення білків, вуглеводів </a:t>
            </a:r>
            <a:r>
              <a:rPr lang="uk-UA" dirty="0" smtClean="0"/>
              <a:t>і </a:t>
            </a:r>
            <a:r>
              <a:rPr lang="uk-UA" dirty="0"/>
              <a:t>ліпідів. Порушення обміну речовин </a:t>
            </a:r>
            <a:r>
              <a:rPr lang="uk-UA" dirty="0" smtClean="0"/>
              <a:t>та </a:t>
            </a:r>
            <a:r>
              <a:rPr lang="uk-UA" dirty="0"/>
              <a:t>їх метаболізм. Морфологія патологічного накопичення ендогенних і екзогенних </a:t>
            </a:r>
            <a:r>
              <a:rPr lang="uk-UA" dirty="0" smtClean="0"/>
              <a:t>пігментів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20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/>
          <p:cNvGrpSpPr/>
          <p:nvPr/>
        </p:nvGrpSpPr>
        <p:grpSpPr>
          <a:xfrm>
            <a:off x="2113315" y="2190799"/>
            <a:ext cx="7965370" cy="4010928"/>
            <a:chOff x="2113315" y="1852245"/>
            <a:chExt cx="7965370" cy="4010928"/>
          </a:xfrm>
        </p:grpSpPr>
        <p:sp>
          <p:nvSpPr>
            <p:cNvPr id="4" name="TextBox 3"/>
            <p:cNvSpPr txBox="1"/>
            <p:nvPr/>
          </p:nvSpPr>
          <p:spPr>
            <a:xfrm>
              <a:off x="5088449" y="1852245"/>
              <a:ext cx="2015103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Морфогенез тромбу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13315" y="3094890"/>
              <a:ext cx="252000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Зміни тромбоцитів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36000" y="3094890"/>
              <a:ext cx="252000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Коагуляція фібриногену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558685" y="3094892"/>
              <a:ext cx="252000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Аглютинація еритроцитів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52262" y="3724236"/>
              <a:ext cx="1836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Аглютинація тромбоцитів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52262" y="4456273"/>
              <a:ext cx="1836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Активація АДФ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52262" y="4940606"/>
              <a:ext cx="1836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Агрегація тромбоцитів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40141" y="3625846"/>
              <a:ext cx="1836000" cy="72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Активація внутрішньої системи згортання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40141" y="4580606"/>
              <a:ext cx="1836000" cy="72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Активація зовнішньої системи згортання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40141" y="5555396"/>
              <a:ext cx="1836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Утворення фібрину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6" name="Прямая со стрелкой 15"/>
            <p:cNvCxnSpPr>
              <a:stCxn id="4" idx="2"/>
            </p:cNvCxnSpPr>
            <p:nvPr/>
          </p:nvCxnSpPr>
          <p:spPr>
            <a:xfrm flipH="1">
              <a:off x="6096000" y="2190799"/>
              <a:ext cx="1" cy="90409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3373315" y="2642845"/>
              <a:ext cx="544537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3373315" y="2642844"/>
              <a:ext cx="0" cy="45204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8818685" y="2642843"/>
              <a:ext cx="0" cy="45204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2250831" y="3433444"/>
              <a:ext cx="0" cy="176877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 flipV="1">
              <a:off x="2250831" y="3985846"/>
              <a:ext cx="375138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 flipV="1">
              <a:off x="2277124" y="4610160"/>
              <a:ext cx="375138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flipV="1">
              <a:off x="2277124" y="5202215"/>
              <a:ext cx="375138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5065003" y="3448869"/>
              <a:ext cx="23446" cy="226041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 flipV="1">
              <a:off x="5065003" y="3985847"/>
              <a:ext cx="375138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 flipV="1">
              <a:off x="5088449" y="4940606"/>
              <a:ext cx="375138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 flipV="1">
              <a:off x="5088449" y="5709284"/>
              <a:ext cx="375138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70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уппа 39"/>
          <p:cNvGrpSpPr/>
          <p:nvPr/>
        </p:nvGrpSpPr>
        <p:grpSpPr>
          <a:xfrm>
            <a:off x="2725857" y="2625969"/>
            <a:ext cx="6740286" cy="3201888"/>
            <a:chOff x="2725857" y="2625969"/>
            <a:chExt cx="6740286" cy="3201888"/>
          </a:xfrm>
        </p:grpSpPr>
        <p:sp>
          <p:nvSpPr>
            <p:cNvPr id="4" name="TextBox 3"/>
            <p:cNvSpPr txBox="1"/>
            <p:nvPr/>
          </p:nvSpPr>
          <p:spPr>
            <a:xfrm>
              <a:off x="4998000" y="2625969"/>
              <a:ext cx="219600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Стаз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25857" y="3554884"/>
              <a:ext cx="2196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Механізм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270143" y="3540369"/>
              <a:ext cx="2196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Причини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57857" y="4042247"/>
              <a:ext cx="1764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Зміна реологічних властивостей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57857" y="4851140"/>
              <a:ext cx="176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Агрегація еритроцитів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44985" y="4054694"/>
              <a:ext cx="136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Фізичні фактори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44985" y="4565467"/>
              <a:ext cx="136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Хімічні фактори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744985" y="5038708"/>
              <a:ext cx="136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Інфекція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44985" y="5520080"/>
              <a:ext cx="136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Імунні фактори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Прямая соединительная линия 13"/>
            <p:cNvCxnSpPr>
              <a:stCxn id="4" idx="2"/>
            </p:cNvCxnSpPr>
            <p:nvPr/>
          </p:nvCxnSpPr>
          <p:spPr>
            <a:xfrm>
              <a:off x="6096000" y="2964523"/>
              <a:ext cx="0" cy="25932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823857" y="3223846"/>
              <a:ext cx="4544286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3823857" y="3223846"/>
              <a:ext cx="0" cy="3165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8368143" y="3223846"/>
              <a:ext cx="0" cy="3165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2864699" y="3862661"/>
              <a:ext cx="0" cy="114458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flipV="1">
              <a:off x="7448422" y="3848098"/>
              <a:ext cx="0" cy="182587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2864699" y="4303857"/>
              <a:ext cx="29656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2864699" y="5007242"/>
              <a:ext cx="29656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>
              <a:off x="7448422" y="4208583"/>
              <a:ext cx="29656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>
              <a:off x="7448422" y="4707632"/>
              <a:ext cx="29656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7470032" y="5673968"/>
              <a:ext cx="29656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7448422" y="5192596"/>
              <a:ext cx="29656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348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2238972" y="2696308"/>
            <a:ext cx="7466852" cy="1454399"/>
            <a:chOff x="2238972" y="2696308"/>
            <a:chExt cx="7466852" cy="1454399"/>
          </a:xfrm>
        </p:grpSpPr>
        <p:sp>
          <p:nvSpPr>
            <p:cNvPr id="4" name="TextBox 3"/>
            <p:cNvSpPr txBox="1"/>
            <p:nvPr/>
          </p:nvSpPr>
          <p:spPr>
            <a:xfrm>
              <a:off x="4227884" y="2696308"/>
              <a:ext cx="3736232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Гемостаз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38972" y="3610707"/>
              <a:ext cx="1836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Реакція пошкодженої стінки судин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15287" y="3631545"/>
              <a:ext cx="1836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Адгезія тромбоцитів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371020" y="3631545"/>
              <a:ext cx="1836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Агрегація тромбоцитів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373824" y="3640013"/>
              <a:ext cx="1332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Коагуляція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6096000" y="3046584"/>
              <a:ext cx="0" cy="25932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3156972" y="3305907"/>
              <a:ext cx="5878057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7289020" y="3323490"/>
              <a:ext cx="0" cy="3165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3156972" y="3305907"/>
              <a:ext cx="0" cy="3165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5233287" y="3305907"/>
              <a:ext cx="0" cy="3165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9039824" y="3305906"/>
              <a:ext cx="0" cy="3165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726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2740662" y="2790092"/>
            <a:ext cx="6705923" cy="1250122"/>
            <a:chOff x="2740662" y="2790092"/>
            <a:chExt cx="6705923" cy="1250122"/>
          </a:xfrm>
        </p:grpSpPr>
        <p:sp>
          <p:nvSpPr>
            <p:cNvPr id="4" name="TextBox 3"/>
            <p:cNvSpPr txBox="1"/>
            <p:nvPr/>
          </p:nvSpPr>
          <p:spPr>
            <a:xfrm>
              <a:off x="5016000" y="2790092"/>
              <a:ext cx="2160000" cy="33855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Крововиливи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40662" y="3692769"/>
              <a:ext cx="1332000" cy="324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Гематома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93077" y="3692769"/>
              <a:ext cx="2196000" cy="324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Геморагічна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інфільтрація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52139" y="3692767"/>
              <a:ext cx="1332000" cy="324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Екхімози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14585" y="3716214"/>
              <a:ext cx="1332000" cy="3240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Петехії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Прямая соединительная линия 9"/>
            <p:cNvCxnSpPr>
              <a:stCxn id="4" idx="2"/>
            </p:cNvCxnSpPr>
            <p:nvPr/>
          </p:nvCxnSpPr>
          <p:spPr>
            <a:xfrm>
              <a:off x="6096000" y="3128646"/>
              <a:ext cx="0" cy="259323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3406662" y="3387969"/>
              <a:ext cx="5378676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3406662" y="3387969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7218139" y="3387969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5291077" y="3399692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8780585" y="3399692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grpSp>
        <p:nvGrpSpPr>
          <p:cNvPr id="19" name="Группа 18"/>
          <p:cNvGrpSpPr/>
          <p:nvPr/>
        </p:nvGrpSpPr>
        <p:grpSpPr>
          <a:xfrm>
            <a:off x="2414653" y="4309844"/>
            <a:ext cx="7948847" cy="1507959"/>
            <a:chOff x="2309446" y="2614246"/>
            <a:chExt cx="7948847" cy="1507959"/>
          </a:xfrm>
        </p:grpSpPr>
        <p:sp>
          <p:nvSpPr>
            <p:cNvPr id="20" name="TextBox 19"/>
            <p:cNvSpPr txBox="1"/>
            <p:nvPr/>
          </p:nvSpPr>
          <p:spPr>
            <a:xfrm>
              <a:off x="4326093" y="2614246"/>
              <a:ext cx="3539815" cy="33855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>
                  <a:latin typeface="Times New Roman" pitchFamily="18" charset="0"/>
                  <a:cs typeface="Times New Roman" pitchFamily="18" charset="0"/>
                </a:rPr>
                <a:t>Механізми крововиливів (кровотеч)</a:t>
              </a:r>
              <a:endParaRPr lang="ru-RU" sz="16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309446" y="3598985"/>
              <a:ext cx="1840523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Розрив стінки судин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(h. per </a:t>
              </a:r>
              <a:r>
                <a:rPr lang="en-US" sz="1400" dirty="0" err="1" smtClean="0">
                  <a:latin typeface="Times New Roman" pitchFamily="18" charset="0"/>
                  <a:cs typeface="Times New Roman" pitchFamily="18" charset="0"/>
                </a:rPr>
                <a:t>rexin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35061" y="3587262"/>
              <a:ext cx="2121877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Роз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їдання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стінки судин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(h.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per </a:t>
              </a:r>
              <a:r>
                <a:rPr lang="en-US" sz="1400" dirty="0" err="1" smtClean="0">
                  <a:latin typeface="Times New Roman" pitchFamily="18" charset="0"/>
                  <a:cs typeface="Times New Roman" pitchFamily="18" charset="0"/>
                </a:rPr>
                <a:t>diabrosin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666293" y="3587262"/>
              <a:ext cx="2592000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Підвищення проникності судин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(h. per </a:t>
              </a:r>
              <a:r>
                <a:rPr lang="en-US" sz="1400" dirty="0" err="1" smtClean="0">
                  <a:latin typeface="Times New Roman" pitchFamily="18" charset="0"/>
                  <a:cs typeface="Times New Roman" pitchFamily="18" charset="0"/>
                </a:rPr>
                <a:t>diapedesin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" name="Прямая соединительная линия 23"/>
            <p:cNvCxnSpPr>
              <a:stCxn id="20" idx="2"/>
            </p:cNvCxnSpPr>
            <p:nvPr/>
          </p:nvCxnSpPr>
          <p:spPr>
            <a:xfrm>
              <a:off x="6096001" y="2952800"/>
              <a:ext cx="0" cy="317938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3229708" y="3270738"/>
              <a:ext cx="5732585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3229708" y="3270738"/>
              <a:ext cx="0" cy="3282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6096001" y="3270738"/>
              <a:ext cx="0" cy="3282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8962293" y="3270738"/>
              <a:ext cx="0" cy="3282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861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2195840" y="2473569"/>
            <a:ext cx="7800320" cy="1585701"/>
            <a:chOff x="2140846" y="2473569"/>
            <a:chExt cx="7800320" cy="1585701"/>
          </a:xfrm>
        </p:grpSpPr>
        <p:sp>
          <p:nvSpPr>
            <p:cNvPr id="4" name="TextBox 3"/>
            <p:cNvSpPr txBox="1"/>
            <p:nvPr/>
          </p:nvSpPr>
          <p:spPr>
            <a:xfrm>
              <a:off x="4878583" y="2473569"/>
              <a:ext cx="2434834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uk-UA" sz="1600" b="1" dirty="0">
                  <a:latin typeface="Times New Roman" pitchFamily="18" charset="0"/>
                  <a:cs typeface="Times New Roman" pitchFamily="18" charset="0"/>
                </a:rPr>
                <a:t> Наслідки крововиливів</a:t>
              </a:r>
              <a:endParaRPr lang="ru-RU" sz="16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140846" y="3528645"/>
              <a:ext cx="1404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Розсмоктування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09647" y="3536050"/>
              <a:ext cx="1080304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Утворення кісти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77962" y="3516923"/>
              <a:ext cx="1436076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Інкапсуляція або організація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55693" y="3536050"/>
              <a:ext cx="1138921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Приєднання інфекції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745413" y="3536050"/>
              <a:ext cx="1195753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Гнійне запалення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Прямая соединительная линия 10"/>
            <p:cNvCxnSpPr>
              <a:stCxn id="4" idx="2"/>
            </p:cNvCxnSpPr>
            <p:nvPr/>
          </p:nvCxnSpPr>
          <p:spPr>
            <a:xfrm>
              <a:off x="6096000" y="2812123"/>
              <a:ext cx="0" cy="30621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842846" y="3118338"/>
              <a:ext cx="6506308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2842846" y="3118338"/>
              <a:ext cx="0" cy="39858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4449799" y="3130060"/>
              <a:ext cx="0" cy="39858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6096000" y="3106614"/>
              <a:ext cx="0" cy="39858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7825154" y="3118338"/>
              <a:ext cx="0" cy="39858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9343292" y="3118337"/>
              <a:ext cx="0" cy="39858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733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2769757" y="2450123"/>
            <a:ext cx="7322944" cy="2409297"/>
            <a:chOff x="2769757" y="2450123"/>
            <a:chExt cx="7322944" cy="2409297"/>
          </a:xfrm>
        </p:grpSpPr>
        <p:sp>
          <p:nvSpPr>
            <p:cNvPr id="4" name="TextBox 3"/>
            <p:cNvSpPr txBox="1"/>
            <p:nvPr/>
          </p:nvSpPr>
          <p:spPr>
            <a:xfrm>
              <a:off x="4702048" y="2450123"/>
              <a:ext cx="2787904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Умови тромбоутворення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69757" y="3305908"/>
              <a:ext cx="180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Загальні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622243" y="3305907"/>
              <a:ext cx="180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Місцеві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60178" y="3897142"/>
              <a:ext cx="1643472" cy="9541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Порушення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в системі згортання 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крові</a:t>
              </a:r>
            </a:p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та фібринолізу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49380" y="4120756"/>
              <a:ext cx="961293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Зміни судинної стінки 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982675" y="4120756"/>
              <a:ext cx="1276947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Сповільнення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кровотоку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474917" y="4112585"/>
              <a:ext cx="1617784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Зміни реологічних властивостей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6" name="Прямая соединительная линия 15"/>
            <p:cNvCxnSpPr>
              <a:stCxn id="4" idx="2"/>
            </p:cNvCxnSpPr>
            <p:nvPr/>
          </p:nvCxnSpPr>
          <p:spPr>
            <a:xfrm>
              <a:off x="6096000" y="2788677"/>
              <a:ext cx="0" cy="25932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3669757" y="3048000"/>
              <a:ext cx="4852486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3669757" y="3048000"/>
              <a:ext cx="0" cy="25790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8522243" y="3048000"/>
              <a:ext cx="0" cy="25790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3681914" y="3613685"/>
              <a:ext cx="0" cy="25790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8522243" y="3612270"/>
              <a:ext cx="0" cy="25932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6330027" y="3871593"/>
              <a:ext cx="2942927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7621149" y="3862848"/>
              <a:ext cx="0" cy="25790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9283809" y="3862848"/>
              <a:ext cx="0" cy="25790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>
              <a:off x="6330027" y="3871593"/>
              <a:ext cx="0" cy="25790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063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>
            <a:off x="2450342" y="2688650"/>
            <a:ext cx="6989135" cy="2189979"/>
            <a:chOff x="2450342" y="2414954"/>
            <a:chExt cx="6989135" cy="2189979"/>
          </a:xfrm>
        </p:grpSpPr>
        <p:sp>
          <p:nvSpPr>
            <p:cNvPr id="4" name="TextBox 3"/>
            <p:cNvSpPr txBox="1"/>
            <p:nvPr/>
          </p:nvSpPr>
          <p:spPr>
            <a:xfrm>
              <a:off x="5366415" y="2414954"/>
              <a:ext cx="145917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b="1" dirty="0">
                  <a:latin typeface="Times New Roman" pitchFamily="18" charset="0"/>
                  <a:cs typeface="Times New Roman" pitchFamily="18" charset="0"/>
                </a:rPr>
                <a:t>Наслідки тромбозу</a:t>
              </a:r>
              <a:endParaRPr lang="ru-RU" sz="14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18932" y="3185700"/>
              <a:ext cx="144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Сприятливі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002702" y="3185700"/>
              <a:ext cx="144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Несприятливі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50342" y="4037835"/>
              <a:ext cx="1116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Асептичний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аутоліз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76642" y="4037835"/>
              <a:ext cx="1083951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Організація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55136" y="4047345"/>
              <a:ext cx="952568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Звапніння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41512" y="4067055"/>
              <a:ext cx="1355628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Тромбоемболія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215477" y="4064933"/>
              <a:ext cx="1224000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Септичне розплавлення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" name="Прямая соединительная линия 12"/>
            <p:cNvCxnSpPr>
              <a:stCxn id="4" idx="1"/>
            </p:cNvCxnSpPr>
            <p:nvPr/>
          </p:nvCxnSpPr>
          <p:spPr>
            <a:xfrm flipH="1">
              <a:off x="4438932" y="2676564"/>
              <a:ext cx="927483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6825585" y="2676564"/>
              <a:ext cx="927483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endCxn id="5" idx="0"/>
            </p:cNvCxnSpPr>
            <p:nvPr/>
          </p:nvCxnSpPr>
          <p:spPr>
            <a:xfrm>
              <a:off x="4438932" y="2676564"/>
              <a:ext cx="0" cy="50913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7753068" y="2688650"/>
              <a:ext cx="0" cy="50913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stCxn id="5" idx="2"/>
            </p:cNvCxnSpPr>
            <p:nvPr/>
          </p:nvCxnSpPr>
          <p:spPr>
            <a:xfrm>
              <a:off x="4438932" y="3493477"/>
              <a:ext cx="0" cy="5275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3008342" y="3739658"/>
              <a:ext cx="2820552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3008342" y="3739658"/>
              <a:ext cx="0" cy="30768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5831419" y="3739658"/>
              <a:ext cx="0" cy="30768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flipH="1">
              <a:off x="7219326" y="3757246"/>
              <a:ext cx="160815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7755444" y="3493479"/>
              <a:ext cx="0" cy="24617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/>
            <p:nvPr/>
          </p:nvCxnSpPr>
          <p:spPr>
            <a:xfrm>
              <a:off x="8827477" y="3757246"/>
              <a:ext cx="0" cy="30768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7219326" y="3757246"/>
              <a:ext cx="0" cy="30768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334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Группа 31"/>
          <p:cNvGrpSpPr/>
          <p:nvPr/>
        </p:nvGrpSpPr>
        <p:grpSpPr>
          <a:xfrm>
            <a:off x="2250830" y="2750068"/>
            <a:ext cx="7720708" cy="2821866"/>
            <a:chOff x="2930769" y="2842139"/>
            <a:chExt cx="7720708" cy="2821866"/>
          </a:xfrm>
        </p:grpSpPr>
        <p:sp>
          <p:nvSpPr>
            <p:cNvPr id="4" name="TextBox 3"/>
            <p:cNvSpPr txBox="1"/>
            <p:nvPr/>
          </p:nvSpPr>
          <p:spPr>
            <a:xfrm>
              <a:off x="4921680" y="2842139"/>
              <a:ext cx="378000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Порушення судинної проникності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30769" y="3706614"/>
              <a:ext cx="2232000" cy="324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Плазморагія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419477" y="3694890"/>
              <a:ext cx="2232000" cy="324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Плазматичне просочування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21680" y="4468197"/>
              <a:ext cx="378000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Умови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30769" y="5340005"/>
              <a:ext cx="2232000" cy="324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Пошкодження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мікросудин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19477" y="5332672"/>
              <a:ext cx="2232000" cy="324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Зміни констант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Прямая соединительная линия 10"/>
            <p:cNvCxnSpPr>
              <a:stCxn id="4" idx="1"/>
            </p:cNvCxnSpPr>
            <p:nvPr/>
          </p:nvCxnSpPr>
          <p:spPr>
            <a:xfrm flipH="1">
              <a:off x="4046769" y="3011416"/>
              <a:ext cx="87491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>
              <a:endCxn id="5" idx="0"/>
            </p:cNvCxnSpPr>
            <p:nvPr/>
          </p:nvCxnSpPr>
          <p:spPr>
            <a:xfrm>
              <a:off x="4046769" y="3011416"/>
              <a:ext cx="0" cy="69519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4046769" y="4637474"/>
              <a:ext cx="87491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4046769" y="4637474"/>
              <a:ext cx="0" cy="69519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H="1">
              <a:off x="8701680" y="3010001"/>
              <a:ext cx="87491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8701679" y="4637474"/>
              <a:ext cx="87491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8572727" y="4030616"/>
              <a:ext cx="1" cy="41243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5055804" y="4047990"/>
              <a:ext cx="0" cy="42020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9576591" y="3011416"/>
              <a:ext cx="0" cy="69519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9578898" y="4637474"/>
              <a:ext cx="0" cy="69519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855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Группа 33"/>
          <p:cNvGrpSpPr/>
          <p:nvPr/>
        </p:nvGrpSpPr>
        <p:grpSpPr>
          <a:xfrm>
            <a:off x="1159101" y="1856638"/>
            <a:ext cx="8651268" cy="3803972"/>
            <a:chOff x="1159101" y="1856638"/>
            <a:chExt cx="8651268" cy="3803972"/>
          </a:xfrm>
        </p:grpSpPr>
        <p:sp>
          <p:nvSpPr>
            <p:cNvPr id="4" name="TextBox 3"/>
            <p:cNvSpPr txBox="1"/>
            <p:nvPr/>
          </p:nvSpPr>
          <p:spPr>
            <a:xfrm>
              <a:off x="4448067" y="1856638"/>
              <a:ext cx="325215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Шок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59101" y="2801815"/>
              <a:ext cx="10038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uk-UA" sz="1400" b="1" dirty="0" smtClean="0">
                  <a:latin typeface="Times New Roman" pitchFamily="18" charset="0"/>
                  <a:cs typeface="Times New Roman" pitchFamily="18" charset="0"/>
                </a:rPr>
                <a:t>Принцип: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417631" y="2801815"/>
              <a:ext cx="1800000" cy="324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Етіологія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74142" y="2801815"/>
              <a:ext cx="1800000" cy="324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Види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74369" y="2801815"/>
              <a:ext cx="1800000" cy="324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Стадії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53631" y="3455710"/>
              <a:ext cx="1728000" cy="756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Зниження серцевого викиду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53631" y="4396333"/>
              <a:ext cx="1728000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Поширена периферична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вазодилатація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74142" y="3455710"/>
              <a:ext cx="180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Гіповолемічний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96000" y="4050593"/>
              <a:ext cx="180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Кардіогенний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74142" y="4558997"/>
              <a:ext cx="1800000" cy="576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Септичний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токсико-інфекційний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96000" y="5352833"/>
              <a:ext cx="180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Судинний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60000" y="5352831"/>
              <a:ext cx="136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Анафілактичний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464000" y="5352830"/>
              <a:ext cx="136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Нейрогенний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3317631" y="2488269"/>
              <a:ext cx="5556738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4" idx="2"/>
            </p:cNvCxnSpPr>
            <p:nvPr/>
          </p:nvCxnSpPr>
          <p:spPr>
            <a:xfrm>
              <a:off x="6074142" y="2195192"/>
              <a:ext cx="0" cy="60662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3317631" y="2488269"/>
              <a:ext cx="0" cy="31354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8874369" y="2498596"/>
              <a:ext cx="0" cy="31354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6096000" y="3125815"/>
              <a:ext cx="0" cy="31354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3317631" y="3125815"/>
              <a:ext cx="0" cy="31354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8874369" y="3137665"/>
              <a:ext cx="0" cy="31354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6996000" y="5506721"/>
              <a:ext cx="4680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flipH="1">
              <a:off x="4728000" y="5512194"/>
              <a:ext cx="4680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938369" y="3467307"/>
              <a:ext cx="1872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Непрогресуюча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(рання)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938369" y="3915835"/>
              <a:ext cx="1872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Прогресуюча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301908" y="4358369"/>
              <a:ext cx="107292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Незворотна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223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249233" y="2757566"/>
            <a:ext cx="7211266" cy="1469100"/>
            <a:chOff x="2490157" y="2426677"/>
            <a:chExt cx="7211266" cy="1469100"/>
          </a:xfrm>
        </p:grpSpPr>
        <p:sp>
          <p:nvSpPr>
            <p:cNvPr id="4" name="TextBox 3"/>
            <p:cNvSpPr txBox="1"/>
            <p:nvPr/>
          </p:nvSpPr>
          <p:spPr>
            <a:xfrm>
              <a:off x="4542145" y="2426677"/>
              <a:ext cx="310771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Серцево-судинна недостатність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90157" y="3355777"/>
              <a:ext cx="1301261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Ішемічна хвороба серця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07881" y="3355777"/>
              <a:ext cx="868528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Вади серця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17839" y="3355777"/>
              <a:ext cx="1243666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Гіпертензивні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стани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914612" y="3355777"/>
              <a:ext cx="1098121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Міокардити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01002" y="3355777"/>
              <a:ext cx="1300421" cy="540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Кардіоміопатії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Прямая соединительная линия 10"/>
            <p:cNvCxnSpPr>
              <a:stCxn id="4" idx="2"/>
            </p:cNvCxnSpPr>
            <p:nvPr/>
          </p:nvCxnSpPr>
          <p:spPr>
            <a:xfrm>
              <a:off x="6096000" y="2765231"/>
              <a:ext cx="0" cy="22415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140788" y="2989385"/>
              <a:ext cx="5910425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3140788" y="2989385"/>
              <a:ext cx="0" cy="32824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9051213" y="2989385"/>
              <a:ext cx="0" cy="32824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4542145" y="2989385"/>
              <a:ext cx="0" cy="32824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5939672" y="2989385"/>
              <a:ext cx="0" cy="32824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7463673" y="2989385"/>
              <a:ext cx="0" cy="32824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7781739" y="2545180"/>
            <a:ext cx="3643942" cy="2629979"/>
            <a:chOff x="4271100" y="2543908"/>
            <a:chExt cx="3643942" cy="2525560"/>
          </a:xfrm>
        </p:grpSpPr>
        <p:sp>
          <p:nvSpPr>
            <p:cNvPr id="21" name="TextBox 20"/>
            <p:cNvSpPr txBox="1"/>
            <p:nvPr/>
          </p:nvSpPr>
          <p:spPr>
            <a:xfrm>
              <a:off x="4542145" y="2543908"/>
              <a:ext cx="310771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Серцево-судинна недостатність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40000" y="3178442"/>
              <a:ext cx="1512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Основні прояви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340000" y="3782199"/>
              <a:ext cx="1512000" cy="50244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Загальне венозне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повнокров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’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1100" y="4749259"/>
              <a:ext cx="144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Гостра форма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475042" y="4761691"/>
              <a:ext cx="1440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Хронічна форма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 стрелкой 26"/>
            <p:cNvCxnSpPr>
              <a:stCxn id="21" idx="2"/>
            </p:cNvCxnSpPr>
            <p:nvPr/>
          </p:nvCxnSpPr>
          <p:spPr>
            <a:xfrm>
              <a:off x="6096000" y="2882462"/>
              <a:ext cx="0" cy="28276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6096000" y="3486219"/>
              <a:ext cx="0" cy="28276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4991100" y="4478922"/>
              <a:ext cx="0" cy="28276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7195042" y="4466490"/>
              <a:ext cx="0" cy="28276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>
              <a:stCxn id="24" idx="2"/>
            </p:cNvCxnSpPr>
            <p:nvPr/>
          </p:nvCxnSpPr>
          <p:spPr>
            <a:xfrm>
              <a:off x="6096000" y="4284645"/>
              <a:ext cx="0" cy="18184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4991100" y="4466492"/>
              <a:ext cx="220980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702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32996" y="2274464"/>
            <a:ext cx="243147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Дистрофії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64472" y="2934476"/>
            <a:ext cx="1151405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Інфільтрація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03774" y="2940101"/>
            <a:ext cx="1358900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Декомпозиція (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фанероз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2438" y="2928889"/>
            <a:ext cx="127000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Спотворений синтез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52202" y="2884153"/>
            <a:ext cx="1351075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Трансформація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>
            <a:stCxn id="4" idx="3"/>
          </p:cNvCxnSpPr>
          <p:nvPr/>
        </p:nvCxnSpPr>
        <p:spPr>
          <a:xfrm>
            <a:off x="3364472" y="2566852"/>
            <a:ext cx="5134512" cy="4453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017449" y="2589121"/>
            <a:ext cx="0" cy="3175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305426" y="2589121"/>
            <a:ext cx="0" cy="3175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872195" y="2589121"/>
            <a:ext cx="0" cy="3175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8482572" y="2611390"/>
            <a:ext cx="0" cy="3175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9" name="Группа 28"/>
          <p:cNvGrpSpPr/>
          <p:nvPr/>
        </p:nvGrpSpPr>
        <p:grpSpPr>
          <a:xfrm>
            <a:off x="6009266" y="2780667"/>
            <a:ext cx="6188021" cy="3359382"/>
            <a:chOff x="3023339" y="1928679"/>
            <a:chExt cx="6188021" cy="3359382"/>
          </a:xfrm>
        </p:grpSpPr>
        <p:sp>
          <p:nvSpPr>
            <p:cNvPr id="31" name="TextBox 30"/>
            <p:cNvSpPr txBox="1"/>
            <p:nvPr/>
          </p:nvSpPr>
          <p:spPr>
            <a:xfrm>
              <a:off x="3023339" y="4315480"/>
              <a:ext cx="2048174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Порушення процесів 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авторегуляції клітини</a:t>
              </a:r>
              <a:endParaRPr lang="ru-RU" sz="1400" dirty="0">
                <a:latin typeface="Times New Roman" pitchFamily="18" charset="0"/>
                <a:ea typeface="Arial Narrow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378814" y="4333954"/>
              <a:ext cx="1648873" cy="95410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Порушення функції транспортних систем 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трофіки</a:t>
              </a:r>
              <a:endParaRPr lang="ru-RU" sz="1400" dirty="0">
                <a:latin typeface="Times New Roman" pitchFamily="18" charset="0"/>
                <a:ea typeface="Arial Narrow"/>
                <a:cs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506792" y="4304268"/>
              <a:ext cx="1704568" cy="7386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Порушення інтегративних систем 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трофіки</a:t>
              </a:r>
              <a:endParaRPr lang="ru-RU" sz="1400" dirty="0">
                <a:latin typeface="Times New Roman" pitchFamily="18" charset="0"/>
                <a:ea typeface="Arial Narrow"/>
                <a:cs typeface="Times New Roman" pitchFamily="18" charset="0"/>
              </a:endParaRPr>
            </a:p>
          </p:txBody>
        </p:sp>
        <p:cxnSp>
          <p:nvCxnSpPr>
            <p:cNvPr id="34" name="Прямая соединительная линия 33"/>
            <p:cNvCxnSpPr>
              <a:stCxn id="39" idx="2"/>
            </p:cNvCxnSpPr>
            <p:nvPr/>
          </p:nvCxnSpPr>
          <p:spPr>
            <a:xfrm flipH="1">
              <a:off x="6227016" y="1928679"/>
              <a:ext cx="1441608" cy="202737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4047426" y="3986768"/>
              <a:ext cx="431165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>
              <a:off x="4047426" y="3986768"/>
              <a:ext cx="0" cy="3175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6203251" y="4017486"/>
              <a:ext cx="0" cy="3175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/>
            <p:nvPr/>
          </p:nvCxnSpPr>
          <p:spPr>
            <a:xfrm>
              <a:off x="8359076" y="3986768"/>
              <a:ext cx="0" cy="3175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9318971" y="2442113"/>
            <a:ext cx="2671160" cy="33855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0"/>
              </a:spcAft>
            </a:pPr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Порушення трофіки</a:t>
            </a:r>
            <a:endParaRPr lang="ru-RU" sz="1600" b="1" dirty="0">
              <a:latin typeface="Times New Roman" pitchFamily="18" charset="0"/>
              <a:ea typeface="Arial Narrow"/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8498984" y="2611390"/>
            <a:ext cx="828000" cy="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Заголовок 4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403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633845"/>
            <a:ext cx="9895608" cy="1652155"/>
          </a:xfrm>
        </p:spPr>
        <p:txBody>
          <a:bodyPr/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Патогенетичні фактори серцево-судинної недостатності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2759307" y="1666085"/>
            <a:ext cx="6673385" cy="5108664"/>
            <a:chOff x="2759308" y="2171672"/>
            <a:chExt cx="6673385" cy="5108664"/>
          </a:xfrm>
        </p:grpSpPr>
        <p:sp>
          <p:nvSpPr>
            <p:cNvPr id="4" name="TextBox 3"/>
            <p:cNvSpPr txBox="1"/>
            <p:nvPr/>
          </p:nvSpPr>
          <p:spPr>
            <a:xfrm>
              <a:off x="4542145" y="2171672"/>
              <a:ext cx="310771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Серцево-судинна недостатність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59308" y="3106615"/>
              <a:ext cx="2160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Пошкодження скоротливого міокарда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16000" y="3106615"/>
              <a:ext cx="2160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Порушення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діастолічного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наповнення шлуночків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272693" y="3106614"/>
              <a:ext cx="2160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Функціональне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пере-вантаження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міокарда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24754" y="3928030"/>
              <a:ext cx="2942492" cy="58477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Морфологія гострої серцевої недостатності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Прямая со стрелкой 9"/>
            <p:cNvCxnSpPr>
              <a:stCxn id="4" idx="2"/>
            </p:cNvCxnSpPr>
            <p:nvPr/>
          </p:nvCxnSpPr>
          <p:spPr>
            <a:xfrm>
              <a:off x="6096000" y="2510226"/>
              <a:ext cx="0" cy="59638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3839308" y="2808420"/>
              <a:ext cx="4513385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3839308" y="2808420"/>
              <a:ext cx="0" cy="29819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8352693" y="2808419"/>
              <a:ext cx="0" cy="29819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6096000" y="3629835"/>
              <a:ext cx="0" cy="298195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178000" y="5002941"/>
              <a:ext cx="1836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Легені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78000" y="5820759"/>
              <a:ext cx="1836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Нирки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78000" y="6618672"/>
              <a:ext cx="1836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Печінка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67245" y="4637946"/>
              <a:ext cx="12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Набряк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67246" y="5357446"/>
              <a:ext cx="12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Крововиливи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03154" y="5465312"/>
              <a:ext cx="12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Дистрофія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78370" y="6164268"/>
              <a:ext cx="12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Некроз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571238" y="6264783"/>
              <a:ext cx="12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Крововиливи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71238" y="6972559"/>
              <a:ext cx="12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Некроз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flipV="1">
              <a:off x="6112445" y="4512805"/>
              <a:ext cx="0" cy="49013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6100722" y="6128536"/>
              <a:ext cx="0" cy="49013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V="1">
              <a:off x="6112445" y="5310718"/>
              <a:ext cx="0" cy="49013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>
              <a:stCxn id="18" idx="3"/>
            </p:cNvCxnSpPr>
            <p:nvPr/>
          </p:nvCxnSpPr>
          <p:spPr>
            <a:xfrm flipV="1">
              <a:off x="7014000" y="5156829"/>
              <a:ext cx="258693" cy="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7272693" y="4803558"/>
              <a:ext cx="0" cy="70777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>
              <a:off x="7272693" y="4803558"/>
              <a:ext cx="29455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>
              <a:off x="7272692" y="5511334"/>
              <a:ext cx="29455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7017992" y="6771943"/>
              <a:ext cx="258693" cy="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7276685" y="6418672"/>
              <a:ext cx="0" cy="70777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>
              <a:off x="7276685" y="6418672"/>
              <a:ext cx="29455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Прямая со стрелкой 46"/>
            <p:cNvCxnSpPr/>
            <p:nvPr/>
          </p:nvCxnSpPr>
          <p:spPr>
            <a:xfrm>
              <a:off x="7276684" y="7126448"/>
              <a:ext cx="29455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V="1">
              <a:off x="4919307" y="5974646"/>
              <a:ext cx="258693" cy="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4919307" y="5610381"/>
              <a:ext cx="0" cy="70777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Прямая со стрелкой 49"/>
            <p:cNvCxnSpPr/>
            <p:nvPr/>
          </p:nvCxnSpPr>
          <p:spPr>
            <a:xfrm flipH="1">
              <a:off x="4624754" y="5619201"/>
              <a:ext cx="2952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Прямая со стрелкой 51"/>
            <p:cNvCxnSpPr/>
            <p:nvPr/>
          </p:nvCxnSpPr>
          <p:spPr>
            <a:xfrm flipH="1">
              <a:off x="4602370" y="6318157"/>
              <a:ext cx="29520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8278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Группа 51"/>
          <p:cNvGrpSpPr/>
          <p:nvPr/>
        </p:nvGrpSpPr>
        <p:grpSpPr>
          <a:xfrm>
            <a:off x="2350607" y="2391508"/>
            <a:ext cx="7490787" cy="3582943"/>
            <a:chOff x="2350606" y="2391508"/>
            <a:chExt cx="7490787" cy="3582943"/>
          </a:xfrm>
        </p:grpSpPr>
        <p:sp>
          <p:nvSpPr>
            <p:cNvPr id="4" name="TextBox 3"/>
            <p:cNvSpPr txBox="1"/>
            <p:nvPr/>
          </p:nvSpPr>
          <p:spPr>
            <a:xfrm>
              <a:off x="4042606" y="2391508"/>
              <a:ext cx="4106788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Гострий загальний венозний стаз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10610" y="3106615"/>
              <a:ext cx="1770781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Гіпоксія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50606" y="4032738"/>
              <a:ext cx="1692000" cy="9541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Припинення руху крові в судинах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мікроциркуляції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- стаз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249999" y="4009292"/>
              <a:ext cx="1692000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Підвищення судинної проникності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49393" y="4032738"/>
              <a:ext cx="1692000" cy="9541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Дистрофія                     та некроз паренхіматозних елементів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47119" y="5451231"/>
              <a:ext cx="1201624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Сладж-феномен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39888" y="5310554"/>
              <a:ext cx="118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Плазморагія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72990" y="5326811"/>
              <a:ext cx="118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Набряк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864114" y="5329079"/>
              <a:ext cx="1188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Діапедезні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крововиливи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Прямая со стрелкой 13"/>
            <p:cNvCxnSpPr>
              <a:stCxn id="4" idx="2"/>
              <a:endCxn id="5" idx="0"/>
            </p:cNvCxnSpPr>
            <p:nvPr/>
          </p:nvCxnSpPr>
          <p:spPr>
            <a:xfrm>
              <a:off x="6096000" y="2730062"/>
              <a:ext cx="1" cy="37655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6095999" y="3456184"/>
              <a:ext cx="1" cy="51793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5" idx="3"/>
            </p:cNvCxnSpPr>
            <p:nvPr/>
          </p:nvCxnSpPr>
          <p:spPr>
            <a:xfrm>
              <a:off x="6981391" y="3275892"/>
              <a:ext cx="2014002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8995393" y="3275892"/>
              <a:ext cx="1" cy="7334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3196606" y="3275892"/>
              <a:ext cx="2014002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3186892" y="3275892"/>
              <a:ext cx="1" cy="7334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3147931" y="4986845"/>
              <a:ext cx="1" cy="46438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6066990" y="4747956"/>
              <a:ext cx="0" cy="23888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4733887" y="4986845"/>
              <a:ext cx="2724227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/>
            <p:nvPr/>
          </p:nvCxnSpPr>
          <p:spPr>
            <a:xfrm>
              <a:off x="4733887" y="4986845"/>
              <a:ext cx="1" cy="32370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6076522" y="4977389"/>
              <a:ext cx="1" cy="32370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7458113" y="5005370"/>
              <a:ext cx="1" cy="32370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3349006" y="3428292"/>
              <a:ext cx="0" cy="604446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>
              <a:off x="3349006" y="3417022"/>
              <a:ext cx="1861602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639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Группа 47"/>
          <p:cNvGrpSpPr/>
          <p:nvPr/>
        </p:nvGrpSpPr>
        <p:grpSpPr>
          <a:xfrm>
            <a:off x="1308878" y="2249343"/>
            <a:ext cx="9652799" cy="3289586"/>
            <a:chOff x="1308878" y="2249343"/>
            <a:chExt cx="9652799" cy="3289586"/>
          </a:xfrm>
        </p:grpSpPr>
        <p:sp>
          <p:nvSpPr>
            <p:cNvPr id="4" name="TextBox 3"/>
            <p:cNvSpPr txBox="1"/>
            <p:nvPr/>
          </p:nvSpPr>
          <p:spPr>
            <a:xfrm>
              <a:off x="3483650" y="2249343"/>
              <a:ext cx="5224700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Морфологія хронічної серцево-судинної недостатності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08878" y="3153508"/>
              <a:ext cx="172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Легені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08878" y="3748407"/>
              <a:ext cx="172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Бура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індурація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216231" y="4431323"/>
              <a:ext cx="172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Шкіра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16969" y="5216767"/>
              <a:ext cx="133643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Ціаноз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72685" y="5231152"/>
              <a:ext cx="121509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Запалення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838723" y="5217607"/>
              <a:ext cx="1584000" cy="3096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Виразкоутворення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32000" y="3154996"/>
              <a:ext cx="172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Нирки, селезінка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32600" y="3732442"/>
              <a:ext cx="172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Ціанотична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індурація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155123" y="3149152"/>
              <a:ext cx="172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Печінка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155123" y="3738248"/>
              <a:ext cx="172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Мускатний цироз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213800" y="4431322"/>
              <a:ext cx="172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Слизові оболонки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213800" y="5181600"/>
              <a:ext cx="172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Слизовий катар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233677" y="5181600"/>
              <a:ext cx="1728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Ціаноз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Прямая со стрелкой 18"/>
            <p:cNvCxnSpPr>
              <a:stCxn id="4" idx="2"/>
            </p:cNvCxnSpPr>
            <p:nvPr/>
          </p:nvCxnSpPr>
          <p:spPr>
            <a:xfrm>
              <a:off x="6096000" y="2587897"/>
              <a:ext cx="0" cy="56561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2172878" y="2870702"/>
              <a:ext cx="7846245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2172878" y="2870702"/>
              <a:ext cx="0" cy="28280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10019123" y="2870702"/>
              <a:ext cx="0" cy="28280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2172878" y="3456929"/>
              <a:ext cx="0" cy="28280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10019123" y="3465601"/>
              <a:ext cx="0" cy="28280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6096600" y="3455442"/>
              <a:ext cx="0" cy="28280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4080231" y="2891934"/>
              <a:ext cx="0" cy="153938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8077800" y="4739100"/>
              <a:ext cx="0" cy="4425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2685185" y="4934801"/>
              <a:ext cx="0" cy="28280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5475277" y="4934801"/>
              <a:ext cx="0" cy="28280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10097677" y="4880503"/>
              <a:ext cx="0" cy="30109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>
              <a:off x="8077800" y="2891934"/>
              <a:ext cx="0" cy="153938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8077800" y="4880503"/>
              <a:ext cx="2019877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>
              <a:endCxn id="9" idx="0"/>
            </p:cNvCxnSpPr>
            <p:nvPr/>
          </p:nvCxnSpPr>
          <p:spPr>
            <a:xfrm>
              <a:off x="4080231" y="4748245"/>
              <a:ext cx="0" cy="48290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2685185" y="4934801"/>
              <a:ext cx="2790092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551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Морфогенез хронічної серцевої недостатності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2686866" y="2532185"/>
            <a:ext cx="7075144" cy="3344199"/>
            <a:chOff x="2686866" y="2532185"/>
            <a:chExt cx="7075144" cy="3344199"/>
          </a:xfrm>
        </p:grpSpPr>
        <p:sp>
          <p:nvSpPr>
            <p:cNvPr id="4" name="TextBox 3"/>
            <p:cNvSpPr txBox="1"/>
            <p:nvPr/>
          </p:nvSpPr>
          <p:spPr>
            <a:xfrm>
              <a:off x="3958299" y="2532185"/>
              <a:ext cx="4275402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Хронічний загальний венозний застій крові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945475" y="3317631"/>
              <a:ext cx="2301051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itchFamily="18" charset="0"/>
                  <a:cs typeface="Times New Roman" pitchFamily="18" charset="0"/>
                </a:rPr>
                <a:t>Тривала гіпоксія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58099" y="3764596"/>
              <a:ext cx="1564542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Підвищення судинної проникності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17477" y="3903785"/>
              <a:ext cx="21336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Дистрофія, некроз, атрофія паренхіми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569796" y="3729426"/>
              <a:ext cx="2192214" cy="9541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Стимуляція синтезу колагену фібробластами та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фібробластоподібними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клітинами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86866" y="5055695"/>
              <a:ext cx="745717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Набряк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61648" y="5055695"/>
              <a:ext cx="113268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Плазморагія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67723" y="5055693"/>
              <a:ext cx="756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Діапедез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60182" y="4973633"/>
              <a:ext cx="811441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Склероз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08007" y="5568607"/>
              <a:ext cx="1715791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Ущільнення органів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5" name="Прямая со стрелкой 14"/>
            <p:cNvCxnSpPr>
              <a:stCxn id="4" idx="2"/>
            </p:cNvCxnSpPr>
            <p:nvPr/>
          </p:nvCxnSpPr>
          <p:spPr>
            <a:xfrm>
              <a:off x="6096000" y="2870739"/>
              <a:ext cx="0" cy="44689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6084277" y="3625408"/>
              <a:ext cx="0" cy="2783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5345723" y="4777317"/>
              <a:ext cx="0" cy="2783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3059725" y="4777318"/>
              <a:ext cx="0" cy="2783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8665903" y="5281410"/>
              <a:ext cx="0" cy="2783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8665903" y="4683533"/>
              <a:ext cx="0" cy="2783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8665903" y="3451049"/>
              <a:ext cx="0" cy="2783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3540370" y="3486219"/>
              <a:ext cx="0" cy="2783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5" idx="1"/>
            </p:cNvCxnSpPr>
            <p:nvPr/>
          </p:nvCxnSpPr>
          <p:spPr>
            <a:xfrm flipH="1" flipV="1">
              <a:off x="3540370" y="3471519"/>
              <a:ext cx="1405105" cy="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flipH="1" flipV="1">
              <a:off x="7246526" y="3451049"/>
              <a:ext cx="1405105" cy="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flipV="1">
              <a:off x="3540370" y="4503260"/>
              <a:ext cx="1" cy="27979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H="1">
              <a:off x="3059726" y="4777316"/>
              <a:ext cx="2285997" cy="573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4242922" y="4777316"/>
              <a:ext cx="0" cy="2783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71918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5618" y="2614411"/>
            <a:ext cx="10045520" cy="1139719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ДИСЕМІНОВАНЕ ВНУТРІШНЬОСУДИННЕ ЗГОРТАННЯ КРОВІ (</a:t>
            </a:r>
            <a:r>
              <a:rPr lang="uk-UA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ДВЗ-синдром)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392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Группа 28"/>
          <p:cNvGrpSpPr/>
          <p:nvPr/>
        </p:nvGrpSpPr>
        <p:grpSpPr>
          <a:xfrm>
            <a:off x="3428425" y="2751556"/>
            <a:ext cx="6900431" cy="3082574"/>
            <a:chOff x="1279123" y="1831592"/>
            <a:chExt cx="4441462" cy="2034046"/>
          </a:xfrm>
        </p:grpSpPr>
        <p:sp>
          <p:nvSpPr>
            <p:cNvPr id="4" name="TextBox 3"/>
            <p:cNvSpPr txBox="1"/>
            <p:nvPr/>
          </p:nvSpPr>
          <p:spPr>
            <a:xfrm>
              <a:off x="1279123" y="1831592"/>
              <a:ext cx="2584526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b="1" dirty="0" err="1" smtClean="0">
                  <a:latin typeface="Times New Roman" pitchFamily="18" charset="0"/>
                  <a:cs typeface="Times New Roman" pitchFamily="18" charset="0"/>
                </a:rPr>
                <a:t>ДВЗ-синдром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606062" y="2284511"/>
              <a:ext cx="864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стадія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06062" y="3009854"/>
              <a:ext cx="864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II 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стадія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06062" y="3557861"/>
              <a:ext cx="864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III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стадія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96585" y="2284511"/>
              <a:ext cx="3024000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Гіперкоагуляція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внутрішньосудинна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агрегація клітин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96585" y="3011342"/>
              <a:ext cx="3024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Коагулопатія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споживання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96585" y="3551907"/>
              <a:ext cx="3024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Активація фібринолізу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1418492" y="2139369"/>
              <a:ext cx="0" cy="156642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1418492" y="2438400"/>
              <a:ext cx="18757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1418492" y="3188677"/>
              <a:ext cx="18757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1418492" y="3705795"/>
              <a:ext cx="18757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60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Группа 31"/>
          <p:cNvGrpSpPr/>
          <p:nvPr/>
        </p:nvGrpSpPr>
        <p:grpSpPr>
          <a:xfrm>
            <a:off x="1572278" y="2924236"/>
            <a:ext cx="8712508" cy="2372491"/>
            <a:chOff x="1600200" y="1957754"/>
            <a:chExt cx="8712508" cy="2372491"/>
          </a:xfrm>
        </p:grpSpPr>
        <p:sp>
          <p:nvSpPr>
            <p:cNvPr id="4" name="TextBox 3"/>
            <p:cNvSpPr txBox="1"/>
            <p:nvPr/>
          </p:nvSpPr>
          <p:spPr>
            <a:xfrm>
              <a:off x="5009745" y="1957754"/>
              <a:ext cx="2172510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ДВЗ-синдром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600200" y="2825262"/>
              <a:ext cx="1289538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Інфекційні захворювання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76854" y="2825262"/>
              <a:ext cx="1122077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У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сі види шоку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55322" y="2836875"/>
              <a:ext cx="1559169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Трансфузія несумісної крові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313022" y="2786335"/>
              <a:ext cx="1024393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Злоякісні пухлини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581354" y="2836876"/>
              <a:ext cx="731354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Травма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06804" y="3587262"/>
              <a:ext cx="1380346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Акушерська патологія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16729" y="3615027"/>
              <a:ext cx="1411803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Трансплантація органів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210187" y="3591581"/>
              <a:ext cx="1615032" cy="73866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Автоімунні та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імунокомплексні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захворювання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Прямая соединительная линия 13"/>
            <p:cNvCxnSpPr>
              <a:stCxn id="4" idx="2"/>
            </p:cNvCxnSpPr>
            <p:nvPr/>
          </p:nvCxnSpPr>
          <p:spPr>
            <a:xfrm>
              <a:off x="6096000" y="2296308"/>
              <a:ext cx="0" cy="212430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2244969" y="2520461"/>
              <a:ext cx="7702062" cy="0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2244969" y="2520461"/>
              <a:ext cx="0" cy="3048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9947031" y="2520461"/>
              <a:ext cx="0" cy="3048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5222631" y="2520461"/>
              <a:ext cx="0" cy="10668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4237893" y="2520461"/>
              <a:ext cx="0" cy="3048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6734907" y="2532074"/>
              <a:ext cx="0" cy="3048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8012724" y="2520351"/>
              <a:ext cx="0" cy="10551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8825219" y="2508738"/>
              <a:ext cx="0" cy="3048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3296977" y="2520461"/>
              <a:ext cx="0" cy="10668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173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2403230" y="2895599"/>
            <a:ext cx="7625862" cy="1891953"/>
            <a:chOff x="2403230" y="2426677"/>
            <a:chExt cx="7625862" cy="1891953"/>
          </a:xfrm>
        </p:grpSpPr>
        <p:sp>
          <p:nvSpPr>
            <p:cNvPr id="4" name="TextBox 3"/>
            <p:cNvSpPr txBox="1"/>
            <p:nvPr/>
          </p:nvSpPr>
          <p:spPr>
            <a:xfrm>
              <a:off x="4706816" y="2426677"/>
              <a:ext cx="2778369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b="1" dirty="0" err="1" smtClean="0">
                  <a:latin typeface="Times New Roman" pitchFamily="18" charset="0"/>
                  <a:cs typeface="Times New Roman" pitchFamily="18" charset="0"/>
                </a:rPr>
                <a:t>ДВЗ-синдром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03230" y="3364523"/>
              <a:ext cx="2039815" cy="7386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Переважання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прокоагулянтної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ланки гемостазу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81955" y="3364523"/>
              <a:ext cx="2028092" cy="7386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Переважання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судинно-тромбоцитарної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ланки гемостазу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08631" y="3364523"/>
              <a:ext cx="2520461" cy="954107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Однакова активність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прокоагулянтної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судинно-тромбоцитарної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ланок гемостазу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" name="Прямая соединительная линия 10"/>
            <p:cNvCxnSpPr>
              <a:stCxn id="4" idx="2"/>
            </p:cNvCxnSpPr>
            <p:nvPr/>
          </p:nvCxnSpPr>
          <p:spPr>
            <a:xfrm flipH="1">
              <a:off x="6096000" y="2734454"/>
              <a:ext cx="1" cy="29010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423138" y="3024554"/>
              <a:ext cx="5345724" cy="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3423138" y="3024554"/>
              <a:ext cx="0" cy="33996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6096001" y="3024554"/>
              <a:ext cx="0" cy="33996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8768862" y="3024554"/>
              <a:ext cx="0" cy="33996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452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Группа 103"/>
          <p:cNvGrpSpPr/>
          <p:nvPr/>
        </p:nvGrpSpPr>
        <p:grpSpPr>
          <a:xfrm>
            <a:off x="375170" y="230962"/>
            <a:ext cx="11627937" cy="6251237"/>
            <a:chOff x="637825" y="1919607"/>
            <a:chExt cx="9460284" cy="6251237"/>
          </a:xfrm>
        </p:grpSpPr>
        <p:sp>
          <p:nvSpPr>
            <p:cNvPr id="83" name="TextBox 82"/>
            <p:cNvSpPr txBox="1"/>
            <p:nvPr/>
          </p:nvSpPr>
          <p:spPr>
            <a:xfrm>
              <a:off x="637825" y="6537150"/>
              <a:ext cx="2351825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Утворення продуктів деградації фібрину та фібриногену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37825" y="7432180"/>
              <a:ext cx="2301707" cy="73866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Інгібування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тромбіну, агрегація тромбоцитів, полімеризація фібрину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03" name="Группа 102"/>
            <p:cNvGrpSpPr/>
            <p:nvPr/>
          </p:nvGrpSpPr>
          <p:grpSpPr>
            <a:xfrm>
              <a:off x="846016" y="1919607"/>
              <a:ext cx="9252093" cy="6031196"/>
              <a:chOff x="846016" y="1919607"/>
              <a:chExt cx="9252093" cy="6031196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2073043" y="1919607"/>
                <a:ext cx="2484000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Тканинна деструкція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846016" y="2481663"/>
                <a:ext cx="3711026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Викид тканинних факторів (тканинний </a:t>
                </a:r>
                <a:r>
                  <a:rPr lang="uk-UA" sz="1400" dirty="0" err="1" smtClean="0">
                    <a:latin typeface="Times New Roman" pitchFamily="18" charset="0"/>
                    <a:cs typeface="Times New Roman" pitchFamily="18" charset="0"/>
                  </a:rPr>
                  <a:t>тромбопластин</a:t>
                </a:r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846016" y="3117854"/>
                <a:ext cx="3709731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Активація зовнішньої системи згортання крові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77271" y="1919608"/>
                <a:ext cx="2484000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Пошкодження ендотелію судин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577270" y="2511391"/>
                <a:ext cx="2484000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Активація контактних факторів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990183" y="3073447"/>
                <a:ext cx="3395074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Активація внутрішньої системи згортання крові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984924" y="3957540"/>
                <a:ext cx="1943545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Агрегація тромбоцитів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889919" y="3953060"/>
                <a:ext cx="1844264" cy="338554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600" b="1" dirty="0" err="1" smtClean="0">
                    <a:latin typeface="Times New Roman" pitchFamily="18" charset="0"/>
                    <a:cs typeface="Times New Roman" pitchFamily="18" charset="0"/>
                  </a:rPr>
                  <a:t>ДВЗ-синдром</a:t>
                </a:r>
                <a:endParaRPr lang="ru-RU" sz="16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3" name="Прямая со стрелкой 12"/>
              <p:cNvCxnSpPr>
                <a:stCxn id="4" idx="2"/>
                <a:endCxn id="5" idx="0"/>
              </p:cNvCxnSpPr>
              <p:nvPr/>
            </p:nvCxnSpPr>
            <p:spPr>
              <a:xfrm flipH="1">
                <a:off x="2701529" y="2227384"/>
                <a:ext cx="613514" cy="25427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4" name="Прямая со стрелкой 13"/>
              <p:cNvCxnSpPr/>
              <p:nvPr/>
            </p:nvCxnSpPr>
            <p:spPr>
              <a:xfrm flipH="1">
                <a:off x="2700881" y="2850543"/>
                <a:ext cx="1" cy="25427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5" name="Прямая со стрелкой 14"/>
              <p:cNvCxnSpPr/>
              <p:nvPr/>
            </p:nvCxnSpPr>
            <p:spPr>
              <a:xfrm>
                <a:off x="9542588" y="3569592"/>
                <a:ext cx="4877" cy="37331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6" name="Прямая со стрелкой 15"/>
              <p:cNvCxnSpPr>
                <a:endCxn id="5" idx="3"/>
              </p:cNvCxnSpPr>
              <p:nvPr/>
            </p:nvCxnSpPr>
            <p:spPr>
              <a:xfrm flipH="1" flipV="1">
                <a:off x="4557042" y="2635552"/>
                <a:ext cx="530773" cy="10979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7" name="Прямая со стрелкой 16"/>
              <p:cNvCxnSpPr/>
              <p:nvPr/>
            </p:nvCxnSpPr>
            <p:spPr>
              <a:xfrm flipH="1">
                <a:off x="7819271" y="2819168"/>
                <a:ext cx="1" cy="25427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18" name="Прямая со стрелкой 17"/>
              <p:cNvCxnSpPr/>
              <p:nvPr/>
            </p:nvCxnSpPr>
            <p:spPr>
              <a:xfrm flipH="1">
                <a:off x="7819270" y="2257112"/>
                <a:ext cx="1" cy="25427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20" name="Прямая соединительная линия 19"/>
              <p:cNvCxnSpPr>
                <a:stCxn id="7" idx="1"/>
              </p:cNvCxnSpPr>
              <p:nvPr/>
            </p:nvCxnSpPr>
            <p:spPr>
              <a:xfrm flipH="1" flipV="1">
                <a:off x="5087815" y="2073496"/>
                <a:ext cx="1489456" cy="1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21" name="Прямая соединительная линия 20"/>
              <p:cNvCxnSpPr/>
              <p:nvPr/>
            </p:nvCxnSpPr>
            <p:spPr>
              <a:xfrm flipH="1">
                <a:off x="9079169" y="2084285"/>
                <a:ext cx="463416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 flipV="1">
                <a:off x="5087815" y="2084284"/>
                <a:ext cx="0" cy="661064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flipV="1">
                <a:off x="9542585" y="2084285"/>
                <a:ext cx="0" cy="1545698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39" name="Прямая со стрелкой 38"/>
              <p:cNvCxnSpPr>
                <a:stCxn id="10" idx="1"/>
              </p:cNvCxnSpPr>
              <p:nvPr/>
            </p:nvCxnSpPr>
            <p:spPr>
              <a:xfrm flipH="1">
                <a:off x="6742925" y="4111429"/>
                <a:ext cx="124199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 flipV="1">
                <a:off x="5655138" y="5080878"/>
                <a:ext cx="10188" cy="23197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 flipH="1">
                <a:off x="3190891" y="4490403"/>
                <a:ext cx="4825779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 flipH="1">
                <a:off x="3319921" y="3629983"/>
                <a:ext cx="4504230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 flipH="1" flipV="1">
                <a:off x="7794036" y="3409962"/>
                <a:ext cx="25233" cy="255268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flipV="1">
                <a:off x="3315043" y="3449689"/>
                <a:ext cx="0" cy="165266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54" name="Прямая со стрелкой 53"/>
              <p:cNvCxnSpPr>
                <a:endCxn id="11" idx="0"/>
              </p:cNvCxnSpPr>
              <p:nvPr/>
            </p:nvCxnSpPr>
            <p:spPr>
              <a:xfrm>
                <a:off x="5812051" y="3654407"/>
                <a:ext cx="0" cy="29865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60" name="Прямая со стрелкой 59"/>
              <p:cNvCxnSpPr/>
              <p:nvPr/>
            </p:nvCxnSpPr>
            <p:spPr>
              <a:xfrm>
                <a:off x="5803410" y="4316633"/>
                <a:ext cx="8641" cy="43029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2253897" y="4771051"/>
                <a:ext cx="1933863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Активація фібринолізу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889919" y="4758977"/>
                <a:ext cx="1530438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400" dirty="0" err="1" smtClean="0">
                    <a:latin typeface="Times New Roman" pitchFamily="18" charset="0"/>
                    <a:cs typeface="Times New Roman" pitchFamily="18" charset="0"/>
                  </a:rPr>
                  <a:t>Мікротромби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6610095" y="4709335"/>
                <a:ext cx="3488014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Поглинання факторів згортання крові та тромбоцитів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2883878" y="5679484"/>
                <a:ext cx="2579077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400" dirty="0" err="1" smtClean="0">
                    <a:latin typeface="Times New Roman" pitchFamily="18" charset="0"/>
                    <a:cs typeface="Times New Roman" pitchFamily="18" charset="0"/>
                  </a:rPr>
                  <a:t>Мікроангіопатична</a:t>
                </a:r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 гемолітична анемія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685770" y="5689333"/>
                <a:ext cx="3563621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Ішемічне пошкодження тканини (дистрофія, некроз)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70" name="Прямая со стрелкой 69"/>
              <p:cNvCxnSpPr/>
              <p:nvPr/>
            </p:nvCxnSpPr>
            <p:spPr>
              <a:xfrm flipH="1">
                <a:off x="8016670" y="4505648"/>
                <a:ext cx="1" cy="20984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1" name="Прямая со стрелкой 70"/>
              <p:cNvCxnSpPr/>
              <p:nvPr/>
            </p:nvCxnSpPr>
            <p:spPr>
              <a:xfrm flipH="1">
                <a:off x="3190891" y="4527247"/>
                <a:ext cx="1" cy="2238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2" name="Прямая соединительная линия 71"/>
              <p:cNvCxnSpPr/>
              <p:nvPr/>
            </p:nvCxnSpPr>
            <p:spPr>
              <a:xfrm flipV="1">
                <a:off x="2253897" y="5078829"/>
                <a:ext cx="0" cy="1069486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3" name="Прямая соединительная линия 72"/>
              <p:cNvCxnSpPr/>
              <p:nvPr/>
            </p:nvCxnSpPr>
            <p:spPr>
              <a:xfrm flipV="1">
                <a:off x="9928469" y="5017112"/>
                <a:ext cx="0" cy="2779803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4" name="Прямая соединительная линия 73"/>
              <p:cNvCxnSpPr/>
              <p:nvPr/>
            </p:nvCxnSpPr>
            <p:spPr>
              <a:xfrm flipH="1">
                <a:off x="4632471" y="5305968"/>
                <a:ext cx="2110454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7" name="Прямая со стрелкой 76"/>
              <p:cNvCxnSpPr/>
              <p:nvPr/>
            </p:nvCxnSpPr>
            <p:spPr>
              <a:xfrm flipH="1">
                <a:off x="4632471" y="5317515"/>
                <a:ext cx="1" cy="37648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8" name="Прямая со стрелкой 77"/>
              <p:cNvCxnSpPr/>
              <p:nvPr/>
            </p:nvCxnSpPr>
            <p:spPr>
              <a:xfrm flipH="1">
                <a:off x="6743446" y="5312848"/>
                <a:ext cx="1" cy="37648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79" name="Прямая со стрелкой 78"/>
              <p:cNvCxnSpPr/>
              <p:nvPr/>
            </p:nvCxnSpPr>
            <p:spPr>
              <a:xfrm flipH="1">
                <a:off x="2095613" y="6153796"/>
                <a:ext cx="1" cy="37648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80" name="Прямая со стрелкой 79"/>
              <p:cNvCxnSpPr/>
              <p:nvPr/>
            </p:nvCxnSpPr>
            <p:spPr>
              <a:xfrm flipH="1">
                <a:off x="4444530" y="6136141"/>
                <a:ext cx="1" cy="37648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81" name="Прямая со стрелкой 80"/>
              <p:cNvCxnSpPr>
                <a:endCxn id="86" idx="3"/>
              </p:cNvCxnSpPr>
              <p:nvPr/>
            </p:nvCxnSpPr>
            <p:spPr>
              <a:xfrm flipH="1">
                <a:off x="6491517" y="7796915"/>
                <a:ext cx="3436952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sp>
            <p:nvSpPr>
              <p:cNvPr id="84" name="TextBox 83"/>
              <p:cNvSpPr txBox="1"/>
              <p:nvPr/>
            </p:nvSpPr>
            <p:spPr>
              <a:xfrm>
                <a:off x="3492218" y="6525176"/>
                <a:ext cx="1805205" cy="52322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Протеоліз факторів:</a:t>
                </a:r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 V, VIII, XIII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3288320" y="7643026"/>
                <a:ext cx="3203196" cy="307777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400" b="1" dirty="0" err="1" smtClean="0">
                    <a:latin typeface="Times New Roman" pitchFamily="18" charset="0"/>
                    <a:cs typeface="Times New Roman" pitchFamily="18" charset="0"/>
                  </a:rPr>
                  <a:t>Геморагічний</a:t>
                </a:r>
                <a:r>
                  <a:rPr lang="uk-UA" sz="1400" b="1" dirty="0" smtClean="0">
                    <a:latin typeface="Times New Roman" pitchFamily="18" charset="0"/>
                    <a:cs typeface="Times New Roman" pitchFamily="18" charset="0"/>
                  </a:rPr>
                  <a:t> синдром</a:t>
                </a:r>
                <a:endParaRPr lang="ru-RU" sz="1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89" name="Прямая соединительная линия 88"/>
              <p:cNvCxnSpPr/>
              <p:nvPr/>
            </p:nvCxnSpPr>
            <p:spPr>
              <a:xfrm flipH="1">
                <a:off x="2073043" y="6148315"/>
                <a:ext cx="2348918" cy="0"/>
              </a:xfrm>
              <a:prstGeom prst="lin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93" name="Прямая со стрелкой 92"/>
              <p:cNvCxnSpPr/>
              <p:nvPr/>
            </p:nvCxnSpPr>
            <p:spPr>
              <a:xfrm flipH="1">
                <a:off x="4444530" y="7033991"/>
                <a:ext cx="1" cy="60903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94" name="Прямая со стрелкой 93"/>
              <p:cNvCxnSpPr/>
              <p:nvPr/>
            </p:nvCxnSpPr>
            <p:spPr>
              <a:xfrm flipH="1">
                <a:off x="2062930" y="7067239"/>
                <a:ext cx="1" cy="37648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  <p:cxnSp>
            <p:nvCxnSpPr>
              <p:cNvPr id="96" name="Прямая со стрелкой 95"/>
              <p:cNvCxnSpPr>
                <a:stCxn id="85" idx="3"/>
                <a:endCxn id="86" idx="1"/>
              </p:cNvCxnSpPr>
              <p:nvPr/>
            </p:nvCxnSpPr>
            <p:spPr>
              <a:xfrm flipV="1">
                <a:off x="2939533" y="7796915"/>
                <a:ext cx="348788" cy="459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</p:cxnSp>
        </p:grpSp>
      </p:grpSp>
      <p:sp>
        <p:nvSpPr>
          <p:cNvPr id="48" name="Заголовок 47"/>
          <p:cNvSpPr>
            <a:spLocks noGrp="1"/>
          </p:cNvSpPr>
          <p:nvPr>
            <p:ph type="title"/>
          </p:nvPr>
        </p:nvSpPr>
        <p:spPr>
          <a:xfrm>
            <a:off x="1257300" y="1168489"/>
            <a:ext cx="9639298" cy="111751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209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9251" y="1694884"/>
            <a:ext cx="9517487" cy="2516507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uk-UA" dirty="0"/>
              <a:t>Ексудативне запалення. Морфологія ексудативного запалення. </a:t>
            </a:r>
            <a:r>
              <a:rPr lang="uk-UA" dirty="0" err="1"/>
              <a:t>Проліферативне</a:t>
            </a:r>
            <a:r>
              <a:rPr lang="uk-UA" dirty="0"/>
              <a:t> запалення. Специфічне запалення. </a:t>
            </a:r>
            <a:r>
              <a:rPr lang="uk-UA" dirty="0" err="1"/>
              <a:t>Гранулематоз</a:t>
            </a:r>
            <a:r>
              <a:rPr lang="uk-UA" dirty="0"/>
              <a:t>. Сифіліс.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01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Группа 28"/>
          <p:cNvGrpSpPr/>
          <p:nvPr/>
        </p:nvGrpSpPr>
        <p:grpSpPr>
          <a:xfrm>
            <a:off x="2020658" y="1327150"/>
            <a:ext cx="8385472" cy="4365312"/>
            <a:chOff x="1992909" y="1699846"/>
            <a:chExt cx="8164816" cy="4423511"/>
          </a:xfrm>
        </p:grpSpPr>
        <p:sp>
          <p:nvSpPr>
            <p:cNvPr id="4" name="TextBox 3"/>
            <p:cNvSpPr txBox="1"/>
            <p:nvPr/>
          </p:nvSpPr>
          <p:spPr>
            <a:xfrm>
              <a:off x="5482082" y="1699846"/>
              <a:ext cx="1227837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uk-UA" b="1" dirty="0" smtClean="0">
                  <a:latin typeface="Times New Roman" pitchFamily="18" charset="0"/>
                  <a:cs typeface="Times New Roman" pitchFamily="18" charset="0"/>
                </a:rPr>
                <a:t>Дистрофії</a:t>
              </a:r>
              <a:endParaRPr lang="ru-RU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92909" y="2836260"/>
              <a:ext cx="1632656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Морфологічний принцип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69317" y="2824536"/>
              <a:ext cx="1578194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Біохімічний принцип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350663" y="2825262"/>
              <a:ext cx="1699846" cy="5301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Поширеність процесу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688948" y="2824536"/>
              <a:ext cx="1379027" cy="52322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Природа процесу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35238" y="3825313"/>
              <a:ext cx="1548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паренхіматозні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35238" y="4364258"/>
              <a:ext cx="1548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стромально-судинні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32847" y="4938111"/>
              <a:ext cx="1548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змішані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300835" y="3817592"/>
              <a:ext cx="1548000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б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ілкові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диспротеїнози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00168" y="4640849"/>
              <a:ext cx="1548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ж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ирові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ліпідози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00835" y="5245888"/>
              <a:ext cx="1548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вуглеводні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00228" y="5815580"/>
              <a:ext cx="1548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мінеральні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24006" y="3804956"/>
              <a:ext cx="1548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з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агальні (системні)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454946" y="4643825"/>
              <a:ext cx="1548000" cy="30777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місцеві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609725" y="3825313"/>
              <a:ext cx="1548000" cy="530196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набраного характеру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609725" y="4618732"/>
              <a:ext cx="1548000" cy="523220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с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падкового характеру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Прямая соединительная линия 22"/>
            <p:cNvCxnSpPr>
              <a:stCxn id="4" idx="2"/>
            </p:cNvCxnSpPr>
            <p:nvPr/>
          </p:nvCxnSpPr>
          <p:spPr>
            <a:xfrm flipH="1">
              <a:off x="6096000" y="2069178"/>
              <a:ext cx="1" cy="310607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809237" y="2379785"/>
              <a:ext cx="6573526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2809237" y="2379059"/>
              <a:ext cx="0" cy="4454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>
              <a:off x="5058414" y="2379785"/>
              <a:ext cx="0" cy="4454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>
            <a:xfrm>
              <a:off x="7200586" y="2379785"/>
              <a:ext cx="0" cy="4454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>
              <a:off x="9382763" y="2379058"/>
              <a:ext cx="0" cy="4454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2809237" y="3359480"/>
              <a:ext cx="0" cy="4454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/>
            <p:nvPr/>
          </p:nvCxnSpPr>
          <p:spPr>
            <a:xfrm>
              <a:off x="5058414" y="3359480"/>
              <a:ext cx="0" cy="4454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7200586" y="3359480"/>
              <a:ext cx="0" cy="4454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9378461" y="3359480"/>
              <a:ext cx="0" cy="44547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>
              <a:stCxn id="9" idx="2"/>
              <a:endCxn id="10" idx="0"/>
            </p:cNvCxnSpPr>
            <p:nvPr/>
          </p:nvCxnSpPr>
          <p:spPr>
            <a:xfrm>
              <a:off x="2809238" y="4133090"/>
              <a:ext cx="0" cy="23116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>
              <a:off x="2809237" y="4695696"/>
              <a:ext cx="1" cy="25152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H="1">
              <a:off x="5058414" y="4361199"/>
              <a:ext cx="1" cy="25152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H="1">
              <a:off x="7200586" y="4339872"/>
              <a:ext cx="1" cy="25152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flipH="1">
              <a:off x="9382763" y="4361198"/>
              <a:ext cx="1" cy="25152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flipH="1">
              <a:off x="5058416" y="5556213"/>
              <a:ext cx="1" cy="25152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flipH="1">
              <a:off x="5058415" y="4966238"/>
              <a:ext cx="1" cy="25152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Прямоугольник 2"/>
          <p:cNvSpPr/>
          <p:nvPr/>
        </p:nvSpPr>
        <p:spPr>
          <a:xfrm>
            <a:off x="4390271" y="5950930"/>
            <a:ext cx="1589161" cy="38547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ішані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816295" y="4898089"/>
            <a:ext cx="1589835" cy="30777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екзогенний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810888" y="5358736"/>
            <a:ext cx="1589835" cy="307777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ендогенний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единительная линия 23"/>
          <p:cNvCxnSpPr>
            <a:stCxn id="19" idx="2"/>
            <a:endCxn id="41" idx="0"/>
          </p:cNvCxnSpPr>
          <p:nvPr/>
        </p:nvCxnSpPr>
        <p:spPr>
          <a:xfrm>
            <a:off x="9611213" y="4723969"/>
            <a:ext cx="0" cy="17412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41" idx="2"/>
            <a:endCxn id="46" idx="0"/>
          </p:cNvCxnSpPr>
          <p:nvPr/>
        </p:nvCxnSpPr>
        <p:spPr>
          <a:xfrm flipH="1">
            <a:off x="9605806" y="5205866"/>
            <a:ext cx="5407" cy="15287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15" idx="2"/>
            <a:endCxn id="3" idx="0"/>
          </p:cNvCxnSpPr>
          <p:nvPr/>
        </p:nvCxnSpPr>
        <p:spPr>
          <a:xfrm flipH="1">
            <a:off x="5184852" y="5692462"/>
            <a:ext cx="399" cy="25846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Заголовок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991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216" y="498764"/>
            <a:ext cx="11241911" cy="785564"/>
          </a:xfrm>
        </p:spPr>
        <p:txBody>
          <a:bodyPr/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Класифікація запалення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0" name="Группа 69"/>
          <p:cNvGrpSpPr/>
          <p:nvPr/>
        </p:nvGrpSpPr>
        <p:grpSpPr>
          <a:xfrm>
            <a:off x="277056" y="1879892"/>
            <a:ext cx="5086663" cy="3621123"/>
            <a:chOff x="2179338" y="2309446"/>
            <a:chExt cx="5086663" cy="3621123"/>
          </a:xfrm>
        </p:grpSpPr>
        <p:sp>
          <p:nvSpPr>
            <p:cNvPr id="4" name="TextBox 3"/>
            <p:cNvSpPr txBox="1"/>
            <p:nvPr/>
          </p:nvSpPr>
          <p:spPr>
            <a:xfrm>
              <a:off x="5087816" y="2309446"/>
              <a:ext cx="2016369" cy="33855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Запалення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77809" y="3329353"/>
              <a:ext cx="89563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just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Етіологія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26001" y="3329354"/>
              <a:ext cx="2340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Стадії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63268" y="3859952"/>
              <a:ext cx="164109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Біологічні фактори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73654" y="4219293"/>
              <a:ext cx="864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Екзогенні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73654" y="4625172"/>
              <a:ext cx="864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Ендогенні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63268" y="5067600"/>
              <a:ext cx="1455911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Фізичні фактори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563268" y="5622792"/>
              <a:ext cx="1441485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Хімічні фактори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71745" y="3782674"/>
              <a:ext cx="1152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Альтерація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71745" y="4231018"/>
              <a:ext cx="1152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Ексудація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71745" y="4636896"/>
              <a:ext cx="1152000" cy="307777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Проліферація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3225624" y="2923476"/>
              <a:ext cx="2870376" cy="19016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3225624" y="2942491"/>
              <a:ext cx="0" cy="3751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6047745" y="2648000"/>
              <a:ext cx="0" cy="69307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5087816" y="3637131"/>
              <a:ext cx="0" cy="1153653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>
              <a:off x="5087816" y="3936563"/>
              <a:ext cx="38392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44" name="Прямая со стрелкой 43"/>
            <p:cNvCxnSpPr/>
            <p:nvPr/>
          </p:nvCxnSpPr>
          <p:spPr>
            <a:xfrm>
              <a:off x="5103934" y="4384906"/>
              <a:ext cx="38392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45" name="Прямая со стрелкой 44"/>
            <p:cNvCxnSpPr/>
            <p:nvPr/>
          </p:nvCxnSpPr>
          <p:spPr>
            <a:xfrm>
              <a:off x="5087816" y="4790784"/>
              <a:ext cx="38392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flipH="1">
              <a:off x="2179338" y="3642467"/>
              <a:ext cx="1" cy="2134214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0" name="Прямая со стрелкой 49"/>
            <p:cNvCxnSpPr/>
            <p:nvPr/>
          </p:nvCxnSpPr>
          <p:spPr>
            <a:xfrm>
              <a:off x="2179339" y="5776681"/>
              <a:ext cx="38392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1" name="Прямая со стрелкой 50"/>
            <p:cNvCxnSpPr/>
            <p:nvPr/>
          </p:nvCxnSpPr>
          <p:spPr>
            <a:xfrm>
              <a:off x="2179338" y="5221489"/>
              <a:ext cx="38392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2" name="Прямая со стрелкой 51"/>
            <p:cNvCxnSpPr/>
            <p:nvPr/>
          </p:nvCxnSpPr>
          <p:spPr>
            <a:xfrm>
              <a:off x="2898841" y="4790602"/>
              <a:ext cx="38392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3" name="Прямая со стрелкой 52"/>
            <p:cNvCxnSpPr/>
            <p:nvPr/>
          </p:nvCxnSpPr>
          <p:spPr>
            <a:xfrm>
              <a:off x="2871001" y="4373182"/>
              <a:ext cx="38392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4" name="Прямая со стрелкой 53"/>
            <p:cNvCxnSpPr/>
            <p:nvPr/>
          </p:nvCxnSpPr>
          <p:spPr>
            <a:xfrm>
              <a:off x="2179339" y="4013841"/>
              <a:ext cx="38392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2871001" y="4190079"/>
              <a:ext cx="0" cy="600523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cxnSp>
      </p:grpSp>
      <p:grpSp>
        <p:nvGrpSpPr>
          <p:cNvPr id="48" name="Группа 47"/>
          <p:cNvGrpSpPr/>
          <p:nvPr/>
        </p:nvGrpSpPr>
        <p:grpSpPr>
          <a:xfrm>
            <a:off x="6757154" y="1284328"/>
            <a:ext cx="3315839" cy="4966808"/>
            <a:chOff x="3002955" y="1181999"/>
            <a:chExt cx="3315839" cy="4966808"/>
          </a:xfrm>
        </p:grpSpPr>
        <p:sp>
          <p:nvSpPr>
            <p:cNvPr id="56" name="TextBox 55"/>
            <p:cNvSpPr txBox="1"/>
            <p:nvPr/>
          </p:nvSpPr>
          <p:spPr>
            <a:xfrm>
              <a:off x="3002955" y="1181999"/>
              <a:ext cx="1594338" cy="33855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Пошкодження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048000" y="1854013"/>
              <a:ext cx="1476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Медіація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аутокаталіз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062124" y="5044477"/>
              <a:ext cx="1476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Клітинні «трансформації»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062124" y="5841030"/>
              <a:ext cx="1476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Репарація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806794" y="2305197"/>
              <a:ext cx="1512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Поліморфно-ядерні лейкоцити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806794" y="3084799"/>
              <a:ext cx="1512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Макрофаг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371099" y="3902873"/>
              <a:ext cx="947695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Лімфоцит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806794" y="4736700"/>
              <a:ext cx="1512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Фібробласт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3" name="Прямая со стрелкой 72"/>
            <p:cNvCxnSpPr>
              <a:stCxn id="56" idx="2"/>
              <a:endCxn id="57" idx="0"/>
            </p:cNvCxnSpPr>
            <p:nvPr/>
          </p:nvCxnSpPr>
          <p:spPr>
            <a:xfrm flipH="1">
              <a:off x="3786000" y="1520553"/>
              <a:ext cx="14124" cy="33346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77" name="Прямая со стрелкой 76"/>
            <p:cNvCxnSpPr>
              <a:stCxn id="60" idx="2"/>
              <a:endCxn id="65" idx="0"/>
            </p:cNvCxnSpPr>
            <p:nvPr/>
          </p:nvCxnSpPr>
          <p:spPr>
            <a:xfrm>
              <a:off x="3800124" y="5567697"/>
              <a:ext cx="0" cy="27333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0" name="Прямая со стрелкой 79"/>
            <p:cNvCxnSpPr/>
            <p:nvPr/>
          </p:nvCxnSpPr>
          <p:spPr>
            <a:xfrm>
              <a:off x="5002375" y="3384699"/>
              <a:ext cx="0" cy="13441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1" name="Прямая со стрелкой 80"/>
            <p:cNvCxnSpPr/>
            <p:nvPr/>
          </p:nvCxnSpPr>
          <p:spPr>
            <a:xfrm>
              <a:off x="5844375" y="4196455"/>
              <a:ext cx="0" cy="5143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2" name="Прямая со стрелкой 81"/>
            <p:cNvCxnSpPr>
              <a:endCxn id="71" idx="0"/>
            </p:cNvCxnSpPr>
            <p:nvPr/>
          </p:nvCxnSpPr>
          <p:spPr>
            <a:xfrm>
              <a:off x="5844947" y="3392576"/>
              <a:ext cx="0" cy="51029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3" name="Прямая со стрелкой 82"/>
            <p:cNvCxnSpPr>
              <a:stCxn id="68" idx="2"/>
              <a:endCxn id="69" idx="0"/>
            </p:cNvCxnSpPr>
            <p:nvPr/>
          </p:nvCxnSpPr>
          <p:spPr>
            <a:xfrm>
              <a:off x="5562794" y="2828417"/>
              <a:ext cx="0" cy="25638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4" name="Прямая соединительная линия 83"/>
            <p:cNvCxnSpPr>
              <a:stCxn id="68" idx="1"/>
            </p:cNvCxnSpPr>
            <p:nvPr/>
          </p:nvCxnSpPr>
          <p:spPr>
            <a:xfrm flipH="1">
              <a:off x="3860749" y="2566807"/>
              <a:ext cx="946045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5" name="Прямая соединительная линия 84"/>
            <p:cNvCxnSpPr/>
            <p:nvPr/>
          </p:nvCxnSpPr>
          <p:spPr>
            <a:xfrm flipH="1">
              <a:off x="3898841" y="4938052"/>
              <a:ext cx="907953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 flipH="1" flipV="1">
              <a:off x="3852119" y="2591623"/>
              <a:ext cx="8630" cy="2346429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</p:grpSp>
      <p:cxnSp>
        <p:nvCxnSpPr>
          <p:cNvPr id="87" name="Прямая со стрелкой 86"/>
          <p:cNvCxnSpPr/>
          <p:nvPr/>
        </p:nvCxnSpPr>
        <p:spPr>
          <a:xfrm>
            <a:off x="7632439" y="4873473"/>
            <a:ext cx="0" cy="27333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/>
          <p:nvPr/>
        </p:nvCxnSpPr>
        <p:spPr>
          <a:xfrm flipH="1">
            <a:off x="7632439" y="2523479"/>
            <a:ext cx="20601" cy="14617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5122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2467421" y="2407825"/>
            <a:ext cx="6359472" cy="2334513"/>
            <a:chOff x="2912882" y="2414954"/>
            <a:chExt cx="6359472" cy="2334513"/>
          </a:xfrm>
        </p:grpSpPr>
        <p:sp>
          <p:nvSpPr>
            <p:cNvPr id="3" name="TextBox 2"/>
            <p:cNvSpPr txBox="1"/>
            <p:nvPr/>
          </p:nvSpPr>
          <p:spPr>
            <a:xfrm>
              <a:off x="4685548" y="2414954"/>
              <a:ext cx="2820904" cy="33855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Ексудативне запалення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917743" y="3247292"/>
              <a:ext cx="1980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Серозне запалення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12882" y="3844491"/>
              <a:ext cx="1980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Фібринозне запалення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19647" y="4441690"/>
              <a:ext cx="1980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Гнійне запалення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92354" y="3283586"/>
              <a:ext cx="1980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Катаральне запалення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92354" y="3844490"/>
              <a:ext cx="1980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Геморагічне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запалення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92354" y="4441689"/>
              <a:ext cx="1980000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Іхорозне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запалення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4" name="Прямая соединительная линия 13"/>
            <p:cNvCxnSpPr>
              <a:stCxn id="3" idx="2"/>
            </p:cNvCxnSpPr>
            <p:nvPr/>
          </p:nvCxnSpPr>
          <p:spPr>
            <a:xfrm>
              <a:off x="6096000" y="2753508"/>
              <a:ext cx="0" cy="214607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3909647" y="2968115"/>
              <a:ext cx="4372707" cy="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3909647" y="2968115"/>
              <a:ext cx="0" cy="27917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8282354" y="2968115"/>
              <a:ext cx="0" cy="27917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92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Группа 60"/>
          <p:cNvGrpSpPr/>
          <p:nvPr/>
        </p:nvGrpSpPr>
        <p:grpSpPr>
          <a:xfrm>
            <a:off x="2720596" y="973668"/>
            <a:ext cx="6646893" cy="5502772"/>
            <a:chOff x="3239926" y="2299247"/>
            <a:chExt cx="6646893" cy="5502772"/>
          </a:xfrm>
        </p:grpSpPr>
        <p:sp>
          <p:nvSpPr>
            <p:cNvPr id="4" name="TextBox 3"/>
            <p:cNvSpPr txBox="1"/>
            <p:nvPr/>
          </p:nvSpPr>
          <p:spPr>
            <a:xfrm>
              <a:off x="3239926" y="2299247"/>
              <a:ext cx="6646893" cy="33855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Стадії ексудації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80692" y="2840722"/>
              <a:ext cx="24480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Реакція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мікроциркуляторного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русла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54770" y="3482552"/>
              <a:ext cx="15120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Короткочасна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вазоконстрикція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69729" y="4143472"/>
              <a:ext cx="1282082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Вазодилатація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61536" y="4596245"/>
              <a:ext cx="15120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С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повільнення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кровотоку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438819" y="2786390"/>
              <a:ext cx="24480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Підвищення проникності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мікросудин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21039" y="3595083"/>
              <a:ext cx="2271836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Поява щілин між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ендотеліоцитами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32957" y="4317903"/>
              <a:ext cx="24480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Вихід рідини та білків плазми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4951" y="5004300"/>
              <a:ext cx="1512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Міжендотеліально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54951" y="5513474"/>
              <a:ext cx="1512000" cy="73866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Трансендоте-ліально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мікропіноцитоз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80692" y="5312077"/>
              <a:ext cx="2448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Фагоцитоз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61536" y="5822085"/>
              <a:ext cx="1512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Завершений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61537" y="6252138"/>
              <a:ext cx="1511999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Незавершений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ендоцитоз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98277" y="6883080"/>
              <a:ext cx="2448000" cy="7560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Утворення ексудату                   та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загальноклітинного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інфільтрату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38819" y="6485801"/>
              <a:ext cx="2448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Еміграція клітин плазми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954951" y="7009021"/>
              <a:ext cx="1512000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Лейкодіапедез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25090" y="7494242"/>
              <a:ext cx="1371722" cy="30777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Еритродіапедез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3440723" y="2637801"/>
              <a:ext cx="2" cy="464375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3440723" y="3102332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7614981" y="7648130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7614981" y="5929698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4121568" y="4857855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4114800" y="4309084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1" name="Прямая со стрелкой 30"/>
            <p:cNvCxnSpPr/>
            <p:nvPr/>
          </p:nvCxnSpPr>
          <p:spPr>
            <a:xfrm>
              <a:off x="4114802" y="3744162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7614981" y="6808278"/>
              <a:ext cx="2" cy="839852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flipH="1">
              <a:off x="4114798" y="5626534"/>
              <a:ext cx="2" cy="887214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4114800" y="3363942"/>
              <a:ext cx="2" cy="1493913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>
              <a:off x="7614983" y="5142911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3458309" y="7281555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4121569" y="6513748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>
              <a:off x="4121568" y="6003739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3" name="Прямая со стрелкой 42"/>
            <p:cNvCxnSpPr/>
            <p:nvPr/>
          </p:nvCxnSpPr>
          <p:spPr>
            <a:xfrm>
              <a:off x="3440723" y="5465966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H="1">
              <a:off x="7614981" y="4849109"/>
              <a:ext cx="2" cy="1080589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7098851" y="2637801"/>
              <a:ext cx="0" cy="4001888"/>
            </a:xfrm>
            <a:prstGeom prst="lin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8" name="Прямая со стрелкой 47"/>
            <p:cNvCxnSpPr/>
            <p:nvPr/>
          </p:nvCxnSpPr>
          <p:spPr>
            <a:xfrm>
              <a:off x="7098851" y="4596245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49" name="Прямая со стрелкой 48"/>
            <p:cNvCxnSpPr/>
            <p:nvPr/>
          </p:nvCxnSpPr>
          <p:spPr>
            <a:xfrm flipH="1">
              <a:off x="8656957" y="3308503"/>
              <a:ext cx="5862" cy="29999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0" name="Прямая со стрелкой 49"/>
            <p:cNvCxnSpPr/>
            <p:nvPr/>
          </p:nvCxnSpPr>
          <p:spPr>
            <a:xfrm>
              <a:off x="7098851" y="3077362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7" name="Прямая со стрелкой 56"/>
            <p:cNvCxnSpPr/>
            <p:nvPr/>
          </p:nvCxnSpPr>
          <p:spPr>
            <a:xfrm>
              <a:off x="7614983" y="7162909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58" name="Прямая со стрелкой 57"/>
            <p:cNvCxnSpPr/>
            <p:nvPr/>
          </p:nvCxnSpPr>
          <p:spPr>
            <a:xfrm>
              <a:off x="7098851" y="6644116"/>
              <a:ext cx="3399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</p:grp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254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1362508" y="1634065"/>
            <a:ext cx="9466983" cy="793363"/>
            <a:chOff x="492370" y="3380194"/>
            <a:chExt cx="9466983" cy="793363"/>
          </a:xfrm>
        </p:grpSpPr>
        <p:sp>
          <p:nvSpPr>
            <p:cNvPr id="4" name="TextBox 3"/>
            <p:cNvSpPr txBox="1"/>
            <p:nvPr/>
          </p:nvSpPr>
          <p:spPr>
            <a:xfrm>
              <a:off x="492370" y="3380194"/>
              <a:ext cx="1735016" cy="79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Утворення грануляційної тканини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61138" y="3380194"/>
              <a:ext cx="1359877" cy="79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Стадія очищення 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454767" y="3381557"/>
              <a:ext cx="2074985" cy="79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Підвищення активності фібробластів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981089" y="3381557"/>
              <a:ext cx="1248512" cy="79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Вростання капілярів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663353" y="3381557"/>
              <a:ext cx="1296000" cy="792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Дозрівання грануляційної тканини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Прямая со стрелкой 9"/>
            <p:cNvCxnSpPr>
              <a:stCxn id="4" idx="3"/>
            </p:cNvCxnSpPr>
            <p:nvPr/>
          </p:nvCxnSpPr>
          <p:spPr>
            <a:xfrm>
              <a:off x="2227386" y="3776194"/>
              <a:ext cx="433752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8229601" y="3776194"/>
              <a:ext cx="433752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6529752" y="3776194"/>
              <a:ext cx="433752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4021015" y="3777557"/>
              <a:ext cx="433752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8863850"/>
              </p:ext>
            </p:extLst>
          </p:nvPr>
        </p:nvGraphicFramePr>
        <p:xfrm>
          <a:off x="3222695" y="2663095"/>
          <a:ext cx="4177195" cy="273939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568894"/>
                <a:gridCol w="608301"/>
              </a:tblGrid>
              <a:tr h="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Терміни загоєння ран, діб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Лице, голова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3-4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Передня поверхня шиї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4-5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Задня поверхня шиї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6-7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Бокова поверхня тулуба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7-8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Живіт та спина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10-11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Плече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5-6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Передпліччя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6-7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Кисть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5-6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Стегно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5-7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Гомілка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7-8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Стопа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10-12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1281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359877"/>
            <a:ext cx="5829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63. Класифікація продуктивного запалення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2820774" y="3659777"/>
            <a:ext cx="6590609" cy="1827995"/>
            <a:chOff x="2820774" y="3659777"/>
            <a:chExt cx="6590609" cy="1827995"/>
          </a:xfrm>
        </p:grpSpPr>
        <p:sp>
          <p:nvSpPr>
            <p:cNvPr id="5" name="TextBox 4"/>
            <p:cNvSpPr txBox="1"/>
            <p:nvPr/>
          </p:nvSpPr>
          <p:spPr>
            <a:xfrm>
              <a:off x="5149122" y="3659777"/>
              <a:ext cx="1893757" cy="584775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Продуктивне запалення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20774" y="3798275"/>
              <a:ext cx="1575870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Інтерстиціальне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762879" y="3798278"/>
              <a:ext cx="1648504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Гранульоматозне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15616" y="4964552"/>
              <a:ext cx="1760767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 утворенням поліпів та кондилом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Прямая со стрелкой 9"/>
            <p:cNvCxnSpPr/>
            <p:nvPr/>
          </p:nvCxnSpPr>
          <p:spPr>
            <a:xfrm flipH="1" flipV="1">
              <a:off x="4396644" y="3952166"/>
              <a:ext cx="720000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6096000" y="4244552"/>
              <a:ext cx="0" cy="720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flipV="1">
              <a:off x="7042879" y="3952164"/>
              <a:ext cx="720000" cy="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762879" y="3798275"/>
              <a:ext cx="1648504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Гранулематозне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271747" y="2632000"/>
            <a:ext cx="1648504" cy="30777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Навколо паразитів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>
            <a:endCxn id="14" idx="2"/>
          </p:cNvCxnSpPr>
          <p:nvPr/>
        </p:nvCxnSpPr>
        <p:spPr>
          <a:xfrm flipV="1">
            <a:off x="6095999" y="2939777"/>
            <a:ext cx="0" cy="75537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650616" y="4964552"/>
            <a:ext cx="1760767" cy="52322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Гіперпластичне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розростання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>
            <a:endCxn id="38" idx="0"/>
          </p:cNvCxnSpPr>
          <p:nvPr/>
        </p:nvCxnSpPr>
        <p:spPr>
          <a:xfrm>
            <a:off x="7075357" y="4244552"/>
            <a:ext cx="1455643" cy="72000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Заголовок 4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909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3627057" y="2744576"/>
            <a:ext cx="5003444" cy="2954440"/>
            <a:chOff x="3575541" y="2744576"/>
            <a:chExt cx="5003444" cy="2954440"/>
          </a:xfrm>
        </p:grpSpPr>
        <p:sp>
          <p:nvSpPr>
            <p:cNvPr id="4" name="TextBox 3"/>
            <p:cNvSpPr txBox="1"/>
            <p:nvPr/>
          </p:nvSpPr>
          <p:spPr>
            <a:xfrm>
              <a:off x="5293262" y="3806297"/>
              <a:ext cx="1534585" cy="83099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endParaRPr lang="uk-UA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Гранульома наслідки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427509" y="2744576"/>
              <a:ext cx="1266092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Фіброз гранульоми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575541" y="3960186"/>
              <a:ext cx="1324708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Некроз гранульоми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266000" y="3948463"/>
              <a:ext cx="1312985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Гнійне запалення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24001" y="5175796"/>
              <a:ext cx="1944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Розсмоктування клітинного інфільтрату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" name="Прямая со стрелкой 9"/>
            <p:cNvCxnSpPr>
              <a:stCxn id="4" idx="1"/>
            </p:cNvCxnSpPr>
            <p:nvPr/>
          </p:nvCxnSpPr>
          <p:spPr>
            <a:xfrm flipH="1">
              <a:off x="4922955" y="4221796"/>
              <a:ext cx="370307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 flipV="1">
              <a:off x="6060555" y="3267796"/>
              <a:ext cx="0" cy="5400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6083263" y="4635796"/>
              <a:ext cx="0" cy="5400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6827847" y="4221795"/>
              <a:ext cx="438153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/>
          <a:srcRect b="8766"/>
          <a:stretch/>
        </p:blipFill>
        <p:spPr>
          <a:xfrm>
            <a:off x="5322072" y="3679836"/>
            <a:ext cx="1617959" cy="1273164"/>
          </a:xfrm>
          <a:prstGeom prst="rect">
            <a:avLst/>
          </a:prstGeom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085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53" y="340622"/>
            <a:ext cx="8761413" cy="706964"/>
          </a:xfrm>
        </p:spPr>
        <p:txBody>
          <a:bodyPr/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Класифікація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гранулематозного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запалення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4" name="Группа 73"/>
          <p:cNvGrpSpPr/>
          <p:nvPr/>
        </p:nvGrpSpPr>
        <p:grpSpPr>
          <a:xfrm>
            <a:off x="0" y="1047586"/>
            <a:ext cx="12214262" cy="4164225"/>
            <a:chOff x="2480355" y="1019756"/>
            <a:chExt cx="12214262" cy="4164225"/>
          </a:xfrm>
        </p:grpSpPr>
        <p:sp>
          <p:nvSpPr>
            <p:cNvPr id="4" name="TextBox 3"/>
            <p:cNvSpPr txBox="1"/>
            <p:nvPr/>
          </p:nvSpPr>
          <p:spPr>
            <a:xfrm>
              <a:off x="4338931" y="1019756"/>
              <a:ext cx="3457839" cy="33855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Етіологія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80355" y="1948094"/>
              <a:ext cx="2268000" cy="52322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Гранульоми встановленої етіології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45160" y="1986967"/>
              <a:ext cx="2268000" cy="52322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Гранульоми невстановленої етіології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80355" y="2799561"/>
              <a:ext cx="2268000" cy="30777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Гранульоми інфекційні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80355" y="3247141"/>
              <a:ext cx="2268000" cy="30777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Гранульоми неінфекційні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80355" y="3692618"/>
              <a:ext cx="2268000" cy="30777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Пилові гранульоми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80355" y="4152906"/>
              <a:ext cx="2268000" cy="30777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Гранульоми медикаментозні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80355" y="4642187"/>
              <a:ext cx="2268000" cy="30777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Гранульоми чужорідних тіл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00558" y="3448143"/>
              <a:ext cx="1369285" cy="30777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органічний пил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12393" y="3907052"/>
              <a:ext cx="1545616" cy="30777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неорганічний пил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406624" y="4408044"/>
              <a:ext cx="1363707" cy="30777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ендогенних тіл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437978" y="4876204"/>
              <a:ext cx="1300997" cy="307777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екзогенних тіл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" name="Прямая соединительная линия 16"/>
            <p:cNvCxnSpPr>
              <a:stCxn id="4" idx="2"/>
            </p:cNvCxnSpPr>
            <p:nvPr/>
          </p:nvCxnSpPr>
          <p:spPr>
            <a:xfrm flipH="1">
              <a:off x="6067850" y="1358310"/>
              <a:ext cx="1" cy="25932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3614355" y="1617633"/>
              <a:ext cx="2453495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3614355" y="1617633"/>
              <a:ext cx="0" cy="32824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6049738" y="1628844"/>
              <a:ext cx="0" cy="32824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3614355" y="2471314"/>
              <a:ext cx="0" cy="32824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4748355" y="3846506"/>
              <a:ext cx="19361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4963061" y="3606718"/>
              <a:ext cx="1" cy="45890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>
              <a:endCxn id="12" idx="1"/>
            </p:cNvCxnSpPr>
            <p:nvPr/>
          </p:nvCxnSpPr>
          <p:spPr>
            <a:xfrm flipV="1">
              <a:off x="4963062" y="3602032"/>
              <a:ext cx="437496" cy="126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 flipV="1">
              <a:off x="4963062" y="4068924"/>
              <a:ext cx="384139" cy="126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4751631" y="4806408"/>
              <a:ext cx="19361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4966337" y="4566620"/>
              <a:ext cx="1" cy="458909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 flipV="1">
              <a:off x="4966338" y="4561934"/>
              <a:ext cx="384139" cy="126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 flipV="1">
              <a:off x="4966338" y="5028826"/>
              <a:ext cx="384139" cy="126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0168508" y="1046545"/>
              <a:ext cx="1314206" cy="338554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Морфологія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505397" y="2013945"/>
              <a:ext cx="2268000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Зрілі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макрофагальні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гранульоми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1616435" y="1969539"/>
              <a:ext cx="2268000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Епітеліоїдно-клітинні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гранульоми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505397" y="2698915"/>
              <a:ext cx="2268000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Без велетенських клітин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505397" y="3135552"/>
              <a:ext cx="2268000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Без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епітеліоїдних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клітин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449520" y="3651445"/>
              <a:ext cx="2379755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Із велетенськими клітинами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474811" y="4222835"/>
              <a:ext cx="2268000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епітеліоїдними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клітинами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2199039" y="3226828"/>
              <a:ext cx="1142942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За наявності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1603075" y="2683156"/>
              <a:ext cx="2334870" cy="30777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Із велетенськими клітинами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1140145" y="4078278"/>
              <a:ext cx="992729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фіброзних змін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236987" y="4079550"/>
              <a:ext cx="1067045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казеозного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некрозу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3408145" y="4115113"/>
              <a:ext cx="1286472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фібриноїд-ного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некрозу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9" name="Прямая соединительная линия 58"/>
            <p:cNvCxnSpPr>
              <a:stCxn id="39" idx="2"/>
            </p:cNvCxnSpPr>
            <p:nvPr/>
          </p:nvCxnSpPr>
          <p:spPr>
            <a:xfrm>
              <a:off x="10825611" y="1385099"/>
              <a:ext cx="1" cy="24015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8574422" y="1625252"/>
              <a:ext cx="4941692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 стрелкой 60"/>
            <p:cNvCxnSpPr/>
            <p:nvPr/>
          </p:nvCxnSpPr>
          <p:spPr>
            <a:xfrm>
              <a:off x="8594270" y="1628843"/>
              <a:ext cx="0" cy="32824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Прямая со стрелкой 61"/>
            <p:cNvCxnSpPr/>
            <p:nvPr/>
          </p:nvCxnSpPr>
          <p:spPr>
            <a:xfrm>
              <a:off x="13532166" y="1628844"/>
              <a:ext cx="0" cy="32824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>
              <a:off x="12770509" y="3574924"/>
              <a:ext cx="0" cy="24015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>
              <a:off x="11352448" y="3836172"/>
              <a:ext cx="2795974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Прямая со стрелкой 69"/>
            <p:cNvCxnSpPr/>
            <p:nvPr/>
          </p:nvCxnSpPr>
          <p:spPr>
            <a:xfrm>
              <a:off x="11342243" y="3795098"/>
              <a:ext cx="0" cy="32824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71" name="Прямая со стрелкой 70"/>
            <p:cNvCxnSpPr/>
            <p:nvPr/>
          </p:nvCxnSpPr>
          <p:spPr>
            <a:xfrm>
              <a:off x="14148422" y="3846506"/>
              <a:ext cx="0" cy="32824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Прямая со стрелкой 71"/>
            <p:cNvCxnSpPr/>
            <p:nvPr/>
          </p:nvCxnSpPr>
          <p:spPr>
            <a:xfrm>
              <a:off x="12770509" y="3846506"/>
              <a:ext cx="0" cy="32824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06229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Проліферація, диференціювання, трансформація клітин у вогнищі запалення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792367" y="8042293"/>
            <a:ext cx="21240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Епітеліальна клітина-попередник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0" name="Группа 109"/>
          <p:cNvGrpSpPr/>
          <p:nvPr/>
        </p:nvGrpSpPr>
        <p:grpSpPr>
          <a:xfrm>
            <a:off x="1421936" y="352600"/>
            <a:ext cx="8494431" cy="8114120"/>
            <a:chOff x="1730215" y="2284431"/>
            <a:chExt cx="8494431" cy="8114120"/>
          </a:xfrm>
        </p:grpSpPr>
        <p:sp>
          <p:nvSpPr>
            <p:cNvPr id="4" name="TextBox 3"/>
            <p:cNvSpPr txBox="1"/>
            <p:nvPr/>
          </p:nvSpPr>
          <p:spPr>
            <a:xfrm>
              <a:off x="5034000" y="2284431"/>
              <a:ext cx="2124000" cy="5760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Вогнище запалення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30215" y="2338586"/>
              <a:ext cx="2124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Клітини гематогенного походження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30215" y="3015695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Нейтрофільний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лейкоцит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30215" y="4198170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Моноцит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40392" y="2861806"/>
              <a:ext cx="2133599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Протеоліз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34000" y="3660650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Проліферація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034000" y="4205029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Трансформація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34000" y="4730427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itchFamily="18" charset="0"/>
                  <a:cs typeface="Times New Roman" pitchFamily="18" charset="0"/>
                </a:rPr>
                <a:t>Макрофаг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34000" y="5272408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b="1" dirty="0" err="1" smtClean="0">
                  <a:latin typeface="Times New Roman" pitchFamily="18" charset="0"/>
                  <a:cs typeface="Times New Roman" pitchFamily="18" charset="0"/>
                </a:rPr>
                <a:t>Епітеліоїдна</a:t>
              </a:r>
              <a:r>
                <a:rPr lang="uk-UA" sz="1400" b="1" dirty="0" smtClean="0">
                  <a:latin typeface="Times New Roman" pitchFamily="18" charset="0"/>
                  <a:cs typeface="Times New Roman" pitchFamily="18" charset="0"/>
                </a:rPr>
                <a:t> клітина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34000" y="5809529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itchFamily="18" charset="0"/>
                  <a:cs typeface="Times New Roman" pitchFamily="18" charset="0"/>
                </a:rPr>
                <a:t>Велетенська клітина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100646" y="2338586"/>
              <a:ext cx="2124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Клітини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гістіогенного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походження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100646" y="3552929"/>
              <a:ext cx="2124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Вільні та фіксовані макрофаги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" name="Прямая со стрелкой 16"/>
            <p:cNvCxnSpPr>
              <a:stCxn id="8" idx="2"/>
              <a:endCxn id="9" idx="0"/>
            </p:cNvCxnSpPr>
            <p:nvPr/>
          </p:nvCxnSpPr>
          <p:spPr>
            <a:xfrm flipH="1">
              <a:off x="6096000" y="3169583"/>
              <a:ext cx="11192" cy="49106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4583723" y="3833193"/>
              <a:ext cx="434815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4139839" y="9704054"/>
              <a:ext cx="900554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5" idx="1"/>
              <a:endCxn id="9" idx="3"/>
            </p:cNvCxnSpPr>
            <p:nvPr/>
          </p:nvCxnSpPr>
          <p:spPr>
            <a:xfrm flipH="1">
              <a:off x="7158000" y="3814539"/>
              <a:ext cx="942646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6096000" y="5580185"/>
              <a:ext cx="0" cy="21762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6096000" y="5038204"/>
              <a:ext cx="0" cy="21762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6096000" y="4512806"/>
              <a:ext cx="0" cy="21762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6096000" y="3987408"/>
              <a:ext cx="0" cy="21762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6080538" y="8784286"/>
              <a:ext cx="0" cy="21762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>
              <a:endCxn id="8" idx="1"/>
            </p:cNvCxnSpPr>
            <p:nvPr/>
          </p:nvCxnSpPr>
          <p:spPr>
            <a:xfrm flipV="1">
              <a:off x="3823042" y="3015695"/>
              <a:ext cx="1217350" cy="26305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4599185" y="4884315"/>
              <a:ext cx="434815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4599185" y="4345126"/>
              <a:ext cx="434815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>
              <a:off x="4583722" y="3833193"/>
              <a:ext cx="2" cy="105112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>
              <a:stCxn id="7" idx="3"/>
            </p:cNvCxnSpPr>
            <p:nvPr/>
          </p:nvCxnSpPr>
          <p:spPr>
            <a:xfrm flipV="1">
              <a:off x="3854215" y="4349426"/>
              <a:ext cx="744970" cy="263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1730215" y="6650359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Т-лімфоцит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730215" y="7175757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В-лімфоцит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730215" y="8017169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Лаброцит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730215" y="9296721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Еозинофільний лейкоцит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30215" y="9782997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Базофільний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лейкоцит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018538" y="8017169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Проліферація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018538" y="8474369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itchFamily="18" charset="0"/>
                  <a:cs typeface="Times New Roman" pitchFamily="18" charset="0"/>
                </a:rPr>
                <a:t>Фібробласт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034001" y="9016642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itchFamily="18" charset="0"/>
                  <a:cs typeface="Times New Roman" pitchFamily="18" charset="0"/>
                </a:rPr>
                <a:t>Фіброцит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034001" y="9567626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Проліферація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034001" y="10090774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Епітеліальна клітина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034001" y="6387661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Проліферація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018538" y="6913059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Трансформація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5018538" y="7432760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b="1" dirty="0" smtClean="0">
                  <a:latin typeface="Times New Roman" pitchFamily="18" charset="0"/>
                  <a:cs typeface="Times New Roman" pitchFamily="18" charset="0"/>
                </a:rPr>
                <a:t>Плазматична клітина</a:t>
              </a:r>
              <a:endParaRPr lang="ru-RU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100646" y="6155597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Ендотеліальна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клітина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100646" y="6605282"/>
              <a:ext cx="2124000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Перицит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8100646" y="8366647"/>
              <a:ext cx="2124000" cy="5232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Мезенхімальна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клітина-попередник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5" name="Прямая со стрелкой 64"/>
            <p:cNvCxnSpPr>
              <a:stCxn id="50" idx="3"/>
              <a:endCxn id="53" idx="1"/>
            </p:cNvCxnSpPr>
            <p:nvPr/>
          </p:nvCxnSpPr>
          <p:spPr>
            <a:xfrm>
              <a:off x="3854215" y="8171058"/>
              <a:ext cx="1164323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Прямая со стрелкой 65"/>
            <p:cNvCxnSpPr/>
            <p:nvPr/>
          </p:nvCxnSpPr>
          <p:spPr>
            <a:xfrm>
              <a:off x="6096000" y="7220836"/>
              <a:ext cx="0" cy="21762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Прямая со стрелкой 66"/>
            <p:cNvCxnSpPr/>
            <p:nvPr/>
          </p:nvCxnSpPr>
          <p:spPr>
            <a:xfrm>
              <a:off x="6096000" y="6695438"/>
              <a:ext cx="0" cy="21762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Прямая со стрелкой 71"/>
            <p:cNvCxnSpPr/>
            <p:nvPr/>
          </p:nvCxnSpPr>
          <p:spPr>
            <a:xfrm flipH="1">
              <a:off x="7173992" y="6544164"/>
              <a:ext cx="660738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Прямая со стрелкой 74"/>
            <p:cNvCxnSpPr>
              <a:stCxn id="64" idx="1"/>
              <a:endCxn id="57" idx="3"/>
            </p:cNvCxnSpPr>
            <p:nvPr/>
          </p:nvCxnSpPr>
          <p:spPr>
            <a:xfrm flipH="1">
              <a:off x="7158001" y="10235734"/>
              <a:ext cx="942645" cy="892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Прямая со стрелкой 75"/>
            <p:cNvCxnSpPr>
              <a:stCxn id="63" idx="1"/>
              <a:endCxn id="54" idx="3"/>
            </p:cNvCxnSpPr>
            <p:nvPr/>
          </p:nvCxnSpPr>
          <p:spPr>
            <a:xfrm flipH="1">
              <a:off x="7142538" y="8628257"/>
              <a:ext cx="958108" cy="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Прямая со стрелкой 84"/>
            <p:cNvCxnSpPr/>
            <p:nvPr/>
          </p:nvCxnSpPr>
          <p:spPr>
            <a:xfrm>
              <a:off x="4599186" y="6532369"/>
              <a:ext cx="434815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Прямая со стрелкой 85"/>
            <p:cNvCxnSpPr/>
            <p:nvPr/>
          </p:nvCxnSpPr>
          <p:spPr>
            <a:xfrm>
              <a:off x="4590116" y="7066947"/>
              <a:ext cx="434815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flipH="1">
              <a:off x="4597847" y="6532369"/>
              <a:ext cx="7730" cy="53457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flipV="1">
              <a:off x="3860607" y="6814068"/>
              <a:ext cx="744970" cy="263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6" name="Прямая соединительная линия 95"/>
            <p:cNvCxnSpPr/>
            <p:nvPr/>
          </p:nvCxnSpPr>
          <p:spPr>
            <a:xfrm flipV="1">
              <a:off x="3860607" y="9456202"/>
              <a:ext cx="265916" cy="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>
            <a:xfrm flipV="1">
              <a:off x="3860607" y="9951905"/>
              <a:ext cx="265916" cy="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>
            <a:xfrm flipH="1">
              <a:off x="4126523" y="9456203"/>
              <a:ext cx="7730" cy="49570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Прямая соединительная линия 103"/>
            <p:cNvCxnSpPr/>
            <p:nvPr/>
          </p:nvCxnSpPr>
          <p:spPr>
            <a:xfrm flipV="1">
              <a:off x="7834730" y="6324506"/>
              <a:ext cx="265916" cy="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/>
            <p:cNvCxnSpPr/>
            <p:nvPr/>
          </p:nvCxnSpPr>
          <p:spPr>
            <a:xfrm flipV="1">
              <a:off x="7834730" y="6759170"/>
              <a:ext cx="265916" cy="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Прямая соединительная линия 105"/>
            <p:cNvCxnSpPr/>
            <p:nvPr/>
          </p:nvCxnSpPr>
          <p:spPr>
            <a:xfrm>
              <a:off x="7834730" y="6324506"/>
              <a:ext cx="0" cy="43466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67500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6213" y="17463"/>
            <a:ext cx="11716735" cy="6446838"/>
            <a:chOff x="32" y="125"/>
            <a:chExt cx="5753" cy="4061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866" y="125"/>
              <a:ext cx="2028" cy="23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uk-UA" altLang="ru-RU" sz="1800" b="1" dirty="0" smtClean="0">
                  <a:solidFill>
                    <a:srgbClr val="0000CC"/>
                  </a:solidFill>
                  <a:latin typeface="Tahoma" panose="020B0604030504040204" pitchFamily="34" charset="0"/>
                </a:rPr>
                <a:t>Морфологічні ознаки гранульом</a:t>
              </a:r>
              <a:endParaRPr lang="uk-UA" altLang="ru-RU" sz="1800" dirty="0">
                <a:solidFill>
                  <a:srgbClr val="0000CC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40" y="591"/>
              <a:ext cx="1048" cy="23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uk-UA" altLang="ru-RU" sz="1800" dirty="0" smtClean="0">
                  <a:solidFill>
                    <a:srgbClr val="000000"/>
                  </a:solidFill>
                  <a:latin typeface="Tahoma" panose="020B0604030504040204" pitchFamily="34" charset="0"/>
                </a:rPr>
                <a:t>Туберкульоз</a:t>
              </a:r>
              <a:endParaRPr lang="uk-UA" altLang="ru-RU" sz="1800" dirty="0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160" y="601"/>
              <a:ext cx="1057" cy="23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uk-UA" altLang="ru-RU" sz="1800" dirty="0" smtClean="0">
                  <a:solidFill>
                    <a:srgbClr val="000000"/>
                  </a:solidFill>
                  <a:latin typeface="Tahoma" panose="020B0604030504040204" pitchFamily="34" charset="0"/>
                </a:rPr>
                <a:t>Сифіліс</a:t>
              </a:r>
              <a:r>
                <a:rPr lang="ru-RU" altLang="ru-RU" sz="1800" dirty="0" smtClean="0">
                  <a:solidFill>
                    <a:srgbClr val="000000"/>
                  </a:solidFill>
                  <a:latin typeface="Tahoma" panose="020B0604030504040204" pitchFamily="34" charset="0"/>
                </a:rPr>
                <a:t> </a:t>
              </a:r>
              <a:endParaRPr lang="ru-RU" altLang="ru-RU" sz="1800" dirty="0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315" y="597"/>
              <a:ext cx="1106" cy="25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uk-UA" altLang="ru-RU" sz="1800">
                  <a:solidFill>
                    <a:srgbClr val="000000"/>
                  </a:solidFill>
                  <a:latin typeface="Tahoma" panose="020B0604030504040204" pitchFamily="34" charset="0"/>
                </a:rPr>
                <a:t>Лепра</a:t>
              </a:r>
              <a:endParaRPr lang="ru-RU" altLang="ru-RU" sz="1800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3503" y="603"/>
              <a:ext cx="1114" cy="25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uk-UA" altLang="ru-RU" sz="1800">
                  <a:solidFill>
                    <a:srgbClr val="000000"/>
                  </a:solidFill>
                  <a:latin typeface="Tahoma" panose="020B0604030504040204" pitchFamily="34" charset="0"/>
                </a:rPr>
                <a:t>Риносклерома</a:t>
              </a: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4703" y="609"/>
              <a:ext cx="964" cy="25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uk-UA" altLang="ru-RU" sz="1800">
                  <a:solidFill>
                    <a:srgbClr val="000000"/>
                  </a:solidFill>
                  <a:latin typeface="Tahoma" panose="020B0604030504040204" pitchFamily="34" charset="0"/>
                </a:rPr>
                <a:t>Сап</a:t>
              </a:r>
              <a:r>
                <a:rPr lang="ru-RU" altLang="ru-RU" sz="1800">
                  <a:solidFill>
                    <a:srgbClr val="000000"/>
                  </a:solidFill>
                  <a:latin typeface="Tahoma" panose="020B0604030504040204" pitchFamily="34" charset="0"/>
                </a:rPr>
                <a:t> </a:t>
              </a:r>
            </a:p>
          </p:txBody>
        </p:sp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142" y="1128"/>
              <a:ext cx="953" cy="3058"/>
              <a:chOff x="126" y="1128"/>
              <a:chExt cx="953" cy="3058"/>
            </a:xfrm>
          </p:grpSpPr>
          <p:sp>
            <p:nvSpPr>
              <p:cNvPr id="66" name="Rectangle 12"/>
              <p:cNvSpPr>
                <a:spLocks noChangeArrowheads="1"/>
              </p:cNvSpPr>
              <p:nvPr/>
            </p:nvSpPr>
            <p:spPr bwMode="auto">
              <a:xfrm>
                <a:off x="126" y="1128"/>
                <a:ext cx="950" cy="25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Некроз</a:t>
                </a:r>
                <a:r>
                  <a:rPr lang="ru-RU" altLang="ru-RU" sz="18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</a:t>
                </a:r>
              </a:p>
            </p:txBody>
          </p:sp>
          <p:sp>
            <p:nvSpPr>
              <p:cNvPr id="67" name="Rectangle 13"/>
              <p:cNvSpPr>
                <a:spLocks noChangeArrowheads="1"/>
              </p:cNvSpPr>
              <p:nvPr/>
            </p:nvSpPr>
            <p:spPr bwMode="auto">
              <a:xfrm>
                <a:off x="129" y="1599"/>
                <a:ext cx="944" cy="40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Епітеліоїдні</a:t>
                </a: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клітини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68" name="Rectangle 14"/>
              <p:cNvSpPr>
                <a:spLocks noChangeArrowheads="1"/>
              </p:cNvSpPr>
              <p:nvPr/>
            </p:nvSpPr>
            <p:spPr bwMode="auto">
              <a:xfrm>
                <a:off x="127" y="2274"/>
                <a:ext cx="946" cy="23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Лімфоцит</a:t>
                </a:r>
                <a:r>
                  <a:rPr lang="ru-RU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</a:t>
                </a:r>
                <a:endParaRPr lang="ru-RU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69" name="Rectangle 15"/>
              <p:cNvSpPr>
                <a:spLocks noChangeArrowheads="1"/>
              </p:cNvSpPr>
              <p:nvPr/>
            </p:nvSpPr>
            <p:spPr bwMode="auto">
              <a:xfrm>
                <a:off x="126" y="2852"/>
                <a:ext cx="953" cy="23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Плазмоцит</a:t>
                </a: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70" name="Rectangle 16"/>
              <p:cNvSpPr>
                <a:spLocks noChangeArrowheads="1"/>
              </p:cNvSpPr>
              <p:nvPr/>
            </p:nvSpPr>
            <p:spPr bwMode="auto">
              <a:xfrm>
                <a:off x="127" y="3412"/>
                <a:ext cx="938" cy="77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Гігантські</a:t>
                </a:r>
                <a:endParaRPr lang="uk-UA" altLang="ru-RU" sz="1800" dirty="0">
                  <a:solidFill>
                    <a:srgbClr val="FF0000"/>
                  </a:solidFill>
                  <a:latin typeface="Tahoma" panose="020B0604030504040204" pitchFamily="34" charset="0"/>
                </a:endParaRP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клітини</a:t>
                </a:r>
                <a:endParaRPr lang="uk-UA" altLang="ru-RU" sz="1800" dirty="0">
                  <a:solidFill>
                    <a:srgbClr val="FF0000"/>
                  </a:solidFill>
                  <a:latin typeface="Tahoma" panose="020B0604030504040204" pitchFamily="34" charset="0"/>
                </a:endParaRP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Пирогова -</a:t>
                </a:r>
                <a:endParaRPr lang="uk-UA" altLang="ru-RU" sz="1800" dirty="0">
                  <a:solidFill>
                    <a:srgbClr val="FF0000"/>
                  </a:solidFill>
                  <a:latin typeface="Tahoma" panose="020B0604030504040204" pitchFamily="34" charset="0"/>
                </a:endParaRP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Лангханса</a:t>
                </a:r>
                <a:r>
                  <a:rPr lang="uk-UA" altLang="ru-RU" sz="18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 </a:t>
                </a:r>
                <a:endParaRPr lang="uk-UA" altLang="ru-RU" sz="1800" dirty="0">
                  <a:solidFill>
                    <a:srgbClr val="FF0000"/>
                  </a:solidFill>
                  <a:latin typeface="Tahoma" panose="020B0604030504040204" pitchFamily="34" charset="0"/>
                </a:endParaRPr>
              </a:p>
            </p:txBody>
          </p:sp>
        </p:grp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1261" y="1138"/>
              <a:ext cx="957" cy="2046"/>
              <a:chOff x="1293" y="1138"/>
              <a:chExt cx="957" cy="2046"/>
            </a:xfrm>
          </p:grpSpPr>
          <p:sp>
            <p:nvSpPr>
              <p:cNvPr id="60" name="Rectangle 18"/>
              <p:cNvSpPr>
                <a:spLocks noChangeArrowheads="1"/>
              </p:cNvSpPr>
              <p:nvPr/>
            </p:nvSpPr>
            <p:spPr bwMode="auto">
              <a:xfrm>
                <a:off x="1299" y="1138"/>
                <a:ext cx="936" cy="23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Васкуліт</a:t>
                </a:r>
                <a:r>
                  <a:rPr lang="ru-RU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</a:t>
                </a:r>
                <a:endParaRPr lang="ru-RU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61" name="Rectangle 19"/>
              <p:cNvSpPr>
                <a:spLocks noChangeArrowheads="1"/>
              </p:cNvSpPr>
              <p:nvPr/>
            </p:nvSpPr>
            <p:spPr bwMode="auto">
              <a:xfrm>
                <a:off x="1298" y="1503"/>
                <a:ext cx="942" cy="25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Некроз</a:t>
                </a:r>
                <a:r>
                  <a:rPr lang="ru-RU" altLang="ru-RU" sz="18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</a:t>
                </a:r>
              </a:p>
            </p:txBody>
          </p:sp>
          <p:sp>
            <p:nvSpPr>
              <p:cNvPr id="62" name="Rectangle 20"/>
              <p:cNvSpPr>
                <a:spLocks noChangeArrowheads="1"/>
              </p:cNvSpPr>
              <p:nvPr/>
            </p:nvSpPr>
            <p:spPr bwMode="auto">
              <a:xfrm>
                <a:off x="1297" y="1917"/>
                <a:ext cx="944" cy="40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Епітеліоїдні</a:t>
                </a: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клітини 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63" name="Rectangle 21"/>
              <p:cNvSpPr>
                <a:spLocks noChangeArrowheads="1"/>
              </p:cNvSpPr>
              <p:nvPr/>
            </p:nvSpPr>
            <p:spPr bwMode="auto">
              <a:xfrm>
                <a:off x="1297" y="2474"/>
                <a:ext cx="949" cy="23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Лімфоцит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64" name="Rectangle 22"/>
              <p:cNvSpPr>
                <a:spLocks noChangeArrowheads="1"/>
              </p:cNvSpPr>
              <p:nvPr/>
            </p:nvSpPr>
            <p:spPr bwMode="auto">
              <a:xfrm>
                <a:off x="1293" y="2951"/>
                <a:ext cx="957" cy="23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Плазмоцит</a:t>
                </a:r>
                <a:endParaRPr lang="uk-UA" altLang="ru-RU" sz="1400" b="1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</p:grpSp>
        <p:grpSp>
          <p:nvGrpSpPr>
            <p:cNvPr id="13" name="Group 24"/>
            <p:cNvGrpSpPr>
              <a:grpSpLocks/>
            </p:cNvGrpSpPr>
            <p:nvPr/>
          </p:nvGrpSpPr>
          <p:grpSpPr bwMode="auto">
            <a:xfrm>
              <a:off x="2421" y="1137"/>
              <a:ext cx="988" cy="2868"/>
              <a:chOff x="2325" y="1169"/>
              <a:chExt cx="988" cy="2868"/>
            </a:xfrm>
          </p:grpSpPr>
          <p:sp>
            <p:nvSpPr>
              <p:cNvPr id="55" name="Rectangle 25"/>
              <p:cNvSpPr>
                <a:spLocks noChangeArrowheads="1"/>
              </p:cNvSpPr>
              <p:nvPr/>
            </p:nvSpPr>
            <p:spPr bwMode="auto">
              <a:xfrm>
                <a:off x="2327" y="1169"/>
                <a:ext cx="984" cy="40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Епітеліоїдні</a:t>
                </a: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клітини 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56" name="Rectangle 26"/>
              <p:cNvSpPr>
                <a:spLocks noChangeArrowheads="1"/>
              </p:cNvSpPr>
              <p:nvPr/>
            </p:nvSpPr>
            <p:spPr bwMode="auto">
              <a:xfrm>
                <a:off x="2328" y="1913"/>
                <a:ext cx="979" cy="40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Клітини</a:t>
                </a:r>
                <a:endParaRPr lang="uk-UA" altLang="ru-RU" sz="1800" dirty="0">
                  <a:solidFill>
                    <a:srgbClr val="FF0000"/>
                  </a:solidFill>
                  <a:latin typeface="Tahoma" panose="020B0604030504040204" pitchFamily="34" charset="0"/>
                </a:endParaRP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Вірхова</a:t>
                </a:r>
                <a:r>
                  <a:rPr lang="uk-UA" altLang="ru-RU" sz="18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 </a:t>
                </a:r>
                <a:endParaRPr lang="uk-UA" altLang="ru-RU" sz="1800" dirty="0">
                  <a:solidFill>
                    <a:srgbClr val="FF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57" name="Rectangle 27"/>
              <p:cNvSpPr>
                <a:spLocks noChangeArrowheads="1"/>
              </p:cNvSpPr>
              <p:nvPr/>
            </p:nvSpPr>
            <p:spPr bwMode="auto">
              <a:xfrm>
                <a:off x="2325" y="2680"/>
                <a:ext cx="980" cy="19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400" b="1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Фібробласти</a:t>
                </a:r>
                <a:endParaRPr lang="ru-RU" altLang="ru-RU" sz="1400" b="1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58" name="Rectangle 28"/>
              <p:cNvSpPr>
                <a:spLocks noChangeArrowheads="1"/>
              </p:cNvSpPr>
              <p:nvPr/>
            </p:nvSpPr>
            <p:spPr bwMode="auto">
              <a:xfrm>
                <a:off x="2349" y="3248"/>
                <a:ext cx="692" cy="23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none"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Плазмоцит</a:t>
                </a: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59" name="Rectangle 29"/>
              <p:cNvSpPr>
                <a:spLocks noChangeArrowheads="1"/>
              </p:cNvSpPr>
              <p:nvPr/>
            </p:nvSpPr>
            <p:spPr bwMode="auto">
              <a:xfrm>
                <a:off x="2335" y="3804"/>
                <a:ext cx="978" cy="23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Лімфоцит 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</p:grpSp>
        <p:grpSp>
          <p:nvGrpSpPr>
            <p:cNvPr id="14" name="Group 30"/>
            <p:cNvGrpSpPr>
              <a:grpSpLocks/>
            </p:cNvGrpSpPr>
            <p:nvPr/>
          </p:nvGrpSpPr>
          <p:grpSpPr bwMode="auto">
            <a:xfrm>
              <a:off x="3645" y="2915"/>
              <a:ext cx="964" cy="1132"/>
              <a:chOff x="3645" y="2955"/>
              <a:chExt cx="964" cy="1132"/>
            </a:xfrm>
          </p:grpSpPr>
          <p:sp>
            <p:nvSpPr>
              <p:cNvPr id="53" name="Rectangle 34"/>
              <p:cNvSpPr>
                <a:spLocks noChangeArrowheads="1"/>
              </p:cNvSpPr>
              <p:nvPr/>
            </p:nvSpPr>
            <p:spPr bwMode="auto">
              <a:xfrm>
                <a:off x="3645" y="2955"/>
                <a:ext cx="964" cy="40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Клітини</a:t>
                </a:r>
                <a:endParaRPr lang="uk-UA" altLang="ru-RU" sz="1800" dirty="0">
                  <a:solidFill>
                    <a:srgbClr val="FF0000"/>
                  </a:solidFill>
                  <a:latin typeface="Tahoma" panose="020B0604030504040204" pitchFamily="34" charset="0"/>
                </a:endParaRP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Мікуліча</a:t>
                </a:r>
                <a:r>
                  <a:rPr lang="uk-UA" altLang="ru-RU" sz="18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 </a:t>
                </a:r>
                <a:endParaRPr lang="uk-UA" altLang="ru-RU" sz="1800" dirty="0">
                  <a:solidFill>
                    <a:srgbClr val="FF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54" name="Rectangle 35"/>
              <p:cNvSpPr>
                <a:spLocks noChangeArrowheads="1"/>
              </p:cNvSpPr>
              <p:nvPr/>
            </p:nvSpPr>
            <p:spPr bwMode="auto">
              <a:xfrm>
                <a:off x="3658" y="3680"/>
                <a:ext cx="943" cy="40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Гіалінові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шари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</p:grpSp>
        <p:grpSp>
          <p:nvGrpSpPr>
            <p:cNvPr id="15" name="Group 36"/>
            <p:cNvGrpSpPr>
              <a:grpSpLocks/>
            </p:cNvGrpSpPr>
            <p:nvPr/>
          </p:nvGrpSpPr>
          <p:grpSpPr bwMode="auto">
            <a:xfrm>
              <a:off x="4888" y="1230"/>
              <a:ext cx="897" cy="2735"/>
              <a:chOff x="4856" y="1254"/>
              <a:chExt cx="897" cy="2735"/>
            </a:xfrm>
          </p:grpSpPr>
          <p:sp>
            <p:nvSpPr>
              <p:cNvPr id="46" name="Rectangle 37"/>
              <p:cNvSpPr>
                <a:spLocks noChangeArrowheads="1"/>
              </p:cNvSpPr>
              <p:nvPr/>
            </p:nvSpPr>
            <p:spPr bwMode="auto">
              <a:xfrm>
                <a:off x="4856" y="1254"/>
                <a:ext cx="786" cy="40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Грануляційна тканина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47" name="Rectangle 38"/>
              <p:cNvSpPr>
                <a:spLocks noChangeArrowheads="1"/>
              </p:cNvSpPr>
              <p:nvPr/>
            </p:nvSpPr>
            <p:spPr bwMode="auto">
              <a:xfrm>
                <a:off x="4866" y="2054"/>
                <a:ext cx="783" cy="40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>
                    <a:solidFill>
                      <a:srgbClr val="000000"/>
                    </a:solidFill>
                    <a:latin typeface="Tahoma" panose="020B0604030504040204" pitchFamily="34" charset="0"/>
                  </a:rPr>
                  <a:t>Нейтро</a:t>
                </a:r>
                <a:r>
                  <a:rPr lang="uk-UA" altLang="ru-RU" sz="1800" dirty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-</a:t>
                </a: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філи</a:t>
                </a:r>
                <a:r>
                  <a:rPr lang="uk-UA" altLang="ru-RU" sz="1800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48" name="Rectangle 39"/>
              <p:cNvSpPr>
                <a:spLocks noChangeArrowheads="1"/>
              </p:cNvSpPr>
              <p:nvPr/>
            </p:nvSpPr>
            <p:spPr bwMode="auto">
              <a:xfrm>
                <a:off x="4857" y="2860"/>
                <a:ext cx="775" cy="40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200" b="1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Некроз</a:t>
                </a: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200" b="1" dirty="0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 з</a:t>
                </a:r>
                <a:endParaRPr lang="uk-UA" altLang="ru-RU" sz="1200" b="1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200" b="1" dirty="0" err="1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каріорексисом</a:t>
                </a:r>
                <a:endParaRPr lang="uk-UA" altLang="ru-RU" sz="1200" b="1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49" name="Rectangle 40"/>
              <p:cNvSpPr>
                <a:spLocks noChangeArrowheads="1"/>
              </p:cNvSpPr>
              <p:nvPr/>
            </p:nvSpPr>
            <p:spPr bwMode="auto">
              <a:xfrm>
                <a:off x="4856" y="3756"/>
                <a:ext cx="897" cy="233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anchor="ctr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uk-UA" altLang="ru-RU" sz="1800" dirty="0" err="1" smtClean="0">
                    <a:solidFill>
                      <a:srgbClr val="000000"/>
                    </a:solidFill>
                    <a:latin typeface="Tahoma" panose="020B0604030504040204" pitchFamily="34" charset="0"/>
                  </a:rPr>
                  <a:t>Мікроабсцеси</a:t>
                </a:r>
                <a:endParaRPr lang="uk-UA" altLang="ru-RU" sz="1800" dirty="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16" name="Line 41"/>
            <p:cNvSpPr>
              <a:spLocks noChangeShapeType="1"/>
            </p:cNvSpPr>
            <p:nvPr/>
          </p:nvSpPr>
          <p:spPr bwMode="auto">
            <a:xfrm>
              <a:off x="4696" y="864"/>
              <a:ext cx="0" cy="3024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7" name="Line 42"/>
            <p:cNvSpPr>
              <a:spLocks noChangeShapeType="1"/>
            </p:cNvSpPr>
            <p:nvPr/>
          </p:nvSpPr>
          <p:spPr bwMode="auto">
            <a:xfrm>
              <a:off x="3512" y="856"/>
              <a:ext cx="0" cy="300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8" name="Line 43"/>
            <p:cNvSpPr>
              <a:spLocks noChangeShapeType="1"/>
            </p:cNvSpPr>
            <p:nvPr/>
          </p:nvSpPr>
          <p:spPr bwMode="auto">
            <a:xfrm>
              <a:off x="2312" y="848"/>
              <a:ext cx="0" cy="3048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19" name="Line 44"/>
            <p:cNvSpPr>
              <a:spLocks noChangeShapeType="1"/>
            </p:cNvSpPr>
            <p:nvPr/>
          </p:nvSpPr>
          <p:spPr bwMode="auto">
            <a:xfrm flipH="1">
              <a:off x="1144" y="848"/>
              <a:ext cx="8" cy="2904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0" name="Line 45"/>
            <p:cNvSpPr>
              <a:spLocks noChangeShapeType="1"/>
            </p:cNvSpPr>
            <p:nvPr/>
          </p:nvSpPr>
          <p:spPr bwMode="auto">
            <a:xfrm flipH="1">
              <a:off x="40" y="832"/>
              <a:ext cx="0" cy="3064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1" name="Line 46"/>
            <p:cNvSpPr>
              <a:spLocks noChangeShapeType="1"/>
            </p:cNvSpPr>
            <p:nvPr/>
          </p:nvSpPr>
          <p:spPr bwMode="auto">
            <a:xfrm>
              <a:off x="32" y="3904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2" name="Line 47"/>
            <p:cNvSpPr>
              <a:spLocks noChangeShapeType="1"/>
            </p:cNvSpPr>
            <p:nvPr/>
          </p:nvSpPr>
          <p:spPr bwMode="auto">
            <a:xfrm>
              <a:off x="32" y="2936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" name="Line 48"/>
            <p:cNvSpPr>
              <a:spLocks noChangeShapeType="1"/>
            </p:cNvSpPr>
            <p:nvPr/>
          </p:nvSpPr>
          <p:spPr bwMode="auto">
            <a:xfrm>
              <a:off x="32" y="2368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4" name="Line 49"/>
            <p:cNvSpPr>
              <a:spLocks noChangeShapeType="1"/>
            </p:cNvSpPr>
            <p:nvPr/>
          </p:nvSpPr>
          <p:spPr bwMode="auto">
            <a:xfrm>
              <a:off x="40" y="1800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5" name="Line 50"/>
            <p:cNvSpPr>
              <a:spLocks noChangeShapeType="1"/>
            </p:cNvSpPr>
            <p:nvPr/>
          </p:nvSpPr>
          <p:spPr bwMode="auto">
            <a:xfrm>
              <a:off x="40" y="1240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6" name="Line 51"/>
            <p:cNvSpPr>
              <a:spLocks noChangeShapeType="1"/>
            </p:cNvSpPr>
            <p:nvPr/>
          </p:nvSpPr>
          <p:spPr bwMode="auto">
            <a:xfrm>
              <a:off x="1136" y="3752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7" name="Line 52"/>
            <p:cNvSpPr>
              <a:spLocks noChangeShapeType="1"/>
            </p:cNvSpPr>
            <p:nvPr/>
          </p:nvSpPr>
          <p:spPr bwMode="auto">
            <a:xfrm>
              <a:off x="1152" y="3032"/>
              <a:ext cx="10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8" name="Line 53"/>
            <p:cNvSpPr>
              <a:spLocks noChangeShapeType="1"/>
            </p:cNvSpPr>
            <p:nvPr/>
          </p:nvSpPr>
          <p:spPr bwMode="auto">
            <a:xfrm>
              <a:off x="1152" y="2584"/>
              <a:ext cx="10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9" name="Line 54"/>
            <p:cNvSpPr>
              <a:spLocks noChangeShapeType="1"/>
            </p:cNvSpPr>
            <p:nvPr/>
          </p:nvSpPr>
          <p:spPr bwMode="auto">
            <a:xfrm>
              <a:off x="1152" y="2160"/>
              <a:ext cx="10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0" name="Line 55"/>
            <p:cNvSpPr>
              <a:spLocks noChangeShapeType="1"/>
            </p:cNvSpPr>
            <p:nvPr/>
          </p:nvSpPr>
          <p:spPr bwMode="auto">
            <a:xfrm>
              <a:off x="1152" y="1648"/>
              <a:ext cx="10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1" name="Line 56"/>
            <p:cNvSpPr>
              <a:spLocks noChangeShapeType="1"/>
            </p:cNvSpPr>
            <p:nvPr/>
          </p:nvSpPr>
          <p:spPr bwMode="auto">
            <a:xfrm>
              <a:off x="1152" y="1280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2" name="Line 57"/>
            <p:cNvSpPr>
              <a:spLocks noChangeShapeType="1"/>
            </p:cNvSpPr>
            <p:nvPr/>
          </p:nvSpPr>
          <p:spPr bwMode="auto">
            <a:xfrm>
              <a:off x="2312" y="3896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3" name="Line 58"/>
            <p:cNvSpPr>
              <a:spLocks noChangeShapeType="1"/>
            </p:cNvSpPr>
            <p:nvPr/>
          </p:nvSpPr>
          <p:spPr bwMode="auto">
            <a:xfrm>
              <a:off x="2312" y="3328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4" name="Line 59"/>
            <p:cNvSpPr>
              <a:spLocks noChangeShapeType="1"/>
            </p:cNvSpPr>
            <p:nvPr/>
          </p:nvSpPr>
          <p:spPr bwMode="auto">
            <a:xfrm>
              <a:off x="2312" y="2736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5" name="Line 60"/>
            <p:cNvSpPr>
              <a:spLocks noChangeShapeType="1"/>
            </p:cNvSpPr>
            <p:nvPr/>
          </p:nvSpPr>
          <p:spPr bwMode="auto">
            <a:xfrm>
              <a:off x="2312" y="2088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6" name="Line 61"/>
            <p:cNvSpPr>
              <a:spLocks noChangeShapeType="1"/>
            </p:cNvSpPr>
            <p:nvPr/>
          </p:nvSpPr>
          <p:spPr bwMode="auto">
            <a:xfrm>
              <a:off x="2312" y="1360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7" name="Line 62"/>
            <p:cNvSpPr>
              <a:spLocks noChangeShapeType="1"/>
            </p:cNvSpPr>
            <p:nvPr/>
          </p:nvSpPr>
          <p:spPr bwMode="auto">
            <a:xfrm>
              <a:off x="3520" y="3856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8" name="Line 63"/>
            <p:cNvSpPr>
              <a:spLocks noChangeShapeType="1"/>
            </p:cNvSpPr>
            <p:nvPr/>
          </p:nvSpPr>
          <p:spPr bwMode="auto">
            <a:xfrm>
              <a:off x="3520" y="3136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39" name="Line 64"/>
            <p:cNvSpPr>
              <a:spLocks noChangeShapeType="1"/>
            </p:cNvSpPr>
            <p:nvPr/>
          </p:nvSpPr>
          <p:spPr bwMode="auto">
            <a:xfrm>
              <a:off x="3512" y="2472"/>
              <a:ext cx="11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40" name="Line 65"/>
            <p:cNvSpPr>
              <a:spLocks noChangeShapeType="1"/>
            </p:cNvSpPr>
            <p:nvPr/>
          </p:nvSpPr>
          <p:spPr bwMode="auto">
            <a:xfrm>
              <a:off x="3512" y="1968"/>
              <a:ext cx="144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41" name="Line 66"/>
            <p:cNvSpPr>
              <a:spLocks noChangeShapeType="1"/>
            </p:cNvSpPr>
            <p:nvPr/>
          </p:nvSpPr>
          <p:spPr bwMode="auto">
            <a:xfrm flipV="1">
              <a:off x="3512" y="1344"/>
              <a:ext cx="136" cy="8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42" name="Line 67"/>
            <p:cNvSpPr>
              <a:spLocks noChangeShapeType="1"/>
            </p:cNvSpPr>
            <p:nvPr/>
          </p:nvSpPr>
          <p:spPr bwMode="auto">
            <a:xfrm>
              <a:off x="4696" y="3888"/>
              <a:ext cx="19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43" name="Line 68"/>
            <p:cNvSpPr>
              <a:spLocks noChangeShapeType="1"/>
            </p:cNvSpPr>
            <p:nvPr/>
          </p:nvSpPr>
          <p:spPr bwMode="auto">
            <a:xfrm>
              <a:off x="4699" y="3075"/>
              <a:ext cx="19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44" name="Line 69"/>
            <p:cNvSpPr>
              <a:spLocks noChangeShapeType="1"/>
            </p:cNvSpPr>
            <p:nvPr/>
          </p:nvSpPr>
          <p:spPr bwMode="auto">
            <a:xfrm>
              <a:off x="4699" y="2259"/>
              <a:ext cx="19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45" name="Line 70"/>
            <p:cNvSpPr>
              <a:spLocks noChangeShapeType="1"/>
            </p:cNvSpPr>
            <p:nvPr/>
          </p:nvSpPr>
          <p:spPr bwMode="auto">
            <a:xfrm>
              <a:off x="4699" y="1443"/>
              <a:ext cx="192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/>
            <a:lstStyle/>
            <a:p>
              <a:endParaRPr lang="ru-RU"/>
            </a:p>
          </p:txBody>
        </p:sp>
      </p:grpSp>
      <p:sp>
        <p:nvSpPr>
          <p:cNvPr id="71" name="Rectangle 16"/>
          <p:cNvSpPr>
            <a:spLocks noChangeArrowheads="1"/>
          </p:cNvSpPr>
          <p:nvPr/>
        </p:nvSpPr>
        <p:spPr bwMode="auto">
          <a:xfrm>
            <a:off x="2679231" y="5235575"/>
            <a:ext cx="1910360" cy="1228725"/>
          </a:xfrm>
          <a:prstGeom prst="rect">
            <a:avLst/>
          </a:prstGeom>
          <a:solidFill>
            <a:srgbClr val="00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800" dirty="0" smtClean="0">
                <a:solidFill>
                  <a:srgbClr val="FF0000"/>
                </a:solidFill>
                <a:latin typeface="Tahoma" panose="020B0604030504040204" pitchFamily="34" charset="0"/>
              </a:rPr>
              <a:t>Гігантські</a:t>
            </a:r>
            <a:endParaRPr lang="uk-UA" altLang="ru-RU" sz="1800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800" dirty="0" smtClean="0">
                <a:solidFill>
                  <a:srgbClr val="FF0000"/>
                </a:solidFill>
                <a:latin typeface="Tahoma" panose="020B0604030504040204" pitchFamily="34" charset="0"/>
              </a:rPr>
              <a:t>клітини</a:t>
            </a:r>
            <a:endParaRPr lang="uk-UA" altLang="ru-RU" sz="1800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800" dirty="0" smtClean="0">
                <a:solidFill>
                  <a:srgbClr val="FF0000"/>
                </a:solidFill>
                <a:latin typeface="Tahoma" panose="020B0604030504040204" pitchFamily="34" charset="0"/>
              </a:rPr>
              <a:t>Пирогова -</a:t>
            </a:r>
            <a:endParaRPr lang="uk-UA" altLang="ru-RU" sz="1800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800" dirty="0" err="1" smtClean="0">
                <a:solidFill>
                  <a:srgbClr val="FF0000"/>
                </a:solidFill>
                <a:latin typeface="Tahoma" panose="020B0604030504040204" pitchFamily="34" charset="0"/>
              </a:rPr>
              <a:t>Лангханса</a:t>
            </a:r>
            <a:r>
              <a:rPr lang="uk-UA" altLang="ru-RU" sz="1800" dirty="0" smtClean="0">
                <a:solidFill>
                  <a:srgbClr val="FF0000"/>
                </a:solidFill>
                <a:latin typeface="Tahoma" panose="020B0604030504040204" pitchFamily="34" charset="0"/>
              </a:rPr>
              <a:t> </a:t>
            </a:r>
            <a:endParaRPr lang="uk-UA" altLang="ru-RU" sz="1800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sp>
        <p:nvSpPr>
          <p:cNvPr id="72" name="Rectangle 25"/>
          <p:cNvSpPr>
            <a:spLocks noChangeArrowheads="1"/>
          </p:cNvSpPr>
          <p:nvPr/>
        </p:nvSpPr>
        <p:spPr bwMode="auto">
          <a:xfrm>
            <a:off x="7514193" y="1608400"/>
            <a:ext cx="2004044" cy="646113"/>
          </a:xfrm>
          <a:prstGeom prst="rect">
            <a:avLst/>
          </a:prstGeom>
          <a:solidFill>
            <a:srgbClr val="00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800" dirty="0" err="1" smtClean="0">
                <a:solidFill>
                  <a:srgbClr val="000000"/>
                </a:solidFill>
                <a:latin typeface="Tahoma" panose="020B0604030504040204" pitchFamily="34" charset="0"/>
              </a:rPr>
              <a:t>Епітеліоїдні</a:t>
            </a:r>
            <a:r>
              <a:rPr lang="uk-UA" altLang="ru-RU" sz="1800" dirty="0" smtClean="0">
                <a:solidFill>
                  <a:srgbClr val="000000"/>
                </a:solidFill>
                <a:latin typeface="Tahoma" panose="020B0604030504040204" pitchFamily="34" charset="0"/>
              </a:rPr>
              <a:t> клітини </a:t>
            </a:r>
            <a:endParaRPr lang="uk-UA" altLang="ru-RU" sz="1800" dirty="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73" name="Rectangle 15"/>
          <p:cNvSpPr>
            <a:spLocks noChangeArrowheads="1"/>
          </p:cNvSpPr>
          <p:nvPr/>
        </p:nvSpPr>
        <p:spPr bwMode="auto">
          <a:xfrm>
            <a:off x="7571218" y="2734469"/>
            <a:ext cx="1940909" cy="369888"/>
          </a:xfrm>
          <a:prstGeom prst="rect">
            <a:avLst/>
          </a:prstGeom>
          <a:solidFill>
            <a:srgbClr val="00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800" dirty="0" err="1" smtClean="0">
                <a:solidFill>
                  <a:srgbClr val="000000"/>
                </a:solidFill>
                <a:latin typeface="Tahoma" panose="020B0604030504040204" pitchFamily="34" charset="0"/>
              </a:rPr>
              <a:t>Плазмоцит</a:t>
            </a:r>
            <a:r>
              <a:rPr lang="uk-UA" altLang="ru-RU" sz="1800" dirty="0" smtClean="0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  <a:endParaRPr lang="uk-UA" altLang="ru-RU" sz="1800" dirty="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74" name="Rectangle 21"/>
          <p:cNvSpPr>
            <a:spLocks noChangeArrowheads="1"/>
          </p:cNvSpPr>
          <p:nvPr/>
        </p:nvSpPr>
        <p:spPr bwMode="auto">
          <a:xfrm>
            <a:off x="7500986" y="3551238"/>
            <a:ext cx="1932762" cy="369888"/>
          </a:xfrm>
          <a:prstGeom prst="rect">
            <a:avLst/>
          </a:prstGeom>
          <a:solidFill>
            <a:srgbClr val="00CC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uk-UA" altLang="ru-RU" sz="1800" dirty="0" smtClean="0">
                <a:solidFill>
                  <a:srgbClr val="000000"/>
                </a:solidFill>
                <a:latin typeface="Tahoma" panose="020B0604030504040204" pitchFamily="34" charset="0"/>
              </a:rPr>
              <a:t>Лімфоцит</a:t>
            </a:r>
            <a:endParaRPr lang="uk-UA" altLang="ru-RU" sz="1800" dirty="0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694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СПИСОК ЛІТЕРАТУРИ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1. Струков А. І. </a:t>
            </a:r>
            <a:r>
              <a:rPr lang="ru-RU" dirty="0" err="1" smtClean="0"/>
              <a:t>Патологічна</a:t>
            </a:r>
            <a:r>
              <a:rPr lang="ru-RU" dirty="0" smtClean="0"/>
              <a:t> </a:t>
            </a:r>
            <a:r>
              <a:rPr lang="ru-RU" dirty="0" err="1" smtClean="0"/>
              <a:t>анатомія</a:t>
            </a:r>
            <a:r>
              <a:rPr lang="ru-RU" dirty="0" smtClean="0"/>
              <a:t> : </a:t>
            </a:r>
            <a:r>
              <a:rPr lang="ru-RU" dirty="0" err="1"/>
              <a:t>підручник</a:t>
            </a:r>
            <a:r>
              <a:rPr lang="ru-RU" dirty="0"/>
              <a:t> /А</a:t>
            </a:r>
            <a:r>
              <a:rPr lang="ru-RU" dirty="0" smtClean="0"/>
              <a:t>. І</a:t>
            </a:r>
            <a:r>
              <a:rPr lang="ru-RU" dirty="0"/>
              <a:t>. </a:t>
            </a:r>
            <a:r>
              <a:rPr lang="ru-RU" dirty="0" smtClean="0"/>
              <a:t>Струков, </a:t>
            </a:r>
            <a:r>
              <a:rPr lang="ru-RU" dirty="0"/>
              <a:t>В</a:t>
            </a:r>
            <a:r>
              <a:rPr lang="ru-RU" dirty="0" smtClean="0"/>
              <a:t>. </a:t>
            </a:r>
            <a:r>
              <a:rPr lang="ru-RU" dirty="0" err="1" smtClean="0"/>
              <a:t>В.Сєров</a:t>
            </a:r>
            <a:r>
              <a:rPr lang="ru-RU" dirty="0" smtClean="0"/>
              <a:t> ; пер</a:t>
            </a:r>
            <a:r>
              <a:rPr lang="ru-RU" dirty="0"/>
              <a:t>. </a:t>
            </a:r>
            <a:r>
              <a:rPr lang="ru-RU" dirty="0" err="1" smtClean="0"/>
              <a:t>із</a:t>
            </a:r>
            <a:r>
              <a:rPr lang="ru-RU" dirty="0" smtClean="0"/>
              <a:t> рос. </a:t>
            </a:r>
            <a:r>
              <a:rPr lang="ru-RU" dirty="0" err="1" smtClean="0"/>
              <a:t>мови</a:t>
            </a:r>
            <a:r>
              <a:rPr lang="ru-RU" dirty="0" smtClean="0"/>
              <a:t>. - 4-те </a:t>
            </a:r>
            <a:r>
              <a:rPr lang="ru-RU" dirty="0"/>
              <a:t>вид., </a:t>
            </a:r>
            <a:r>
              <a:rPr lang="ru-RU" dirty="0" smtClean="0"/>
              <a:t>стер. – </a:t>
            </a:r>
            <a:r>
              <a:rPr lang="ru-RU" dirty="0" err="1" smtClean="0"/>
              <a:t>Харків</a:t>
            </a:r>
            <a:r>
              <a:rPr lang="ru-RU" dirty="0" smtClean="0"/>
              <a:t> : </a:t>
            </a:r>
            <a:r>
              <a:rPr lang="ru-RU" dirty="0"/>
              <a:t>Факт, 1999. – 864 с.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</a:t>
            </a:r>
            <a:r>
              <a:rPr lang="ru-RU" dirty="0" err="1" smtClean="0"/>
              <a:t>Патологічна</a:t>
            </a:r>
            <a:r>
              <a:rPr lang="ru-RU" dirty="0" smtClean="0"/>
              <a:t> </a:t>
            </a:r>
            <a:r>
              <a:rPr lang="ru-RU" dirty="0" err="1" smtClean="0"/>
              <a:t>анатомія</a:t>
            </a:r>
            <a:r>
              <a:rPr lang="ru-RU" dirty="0" smtClean="0"/>
              <a:t> : </a:t>
            </a:r>
            <a:r>
              <a:rPr lang="ru-RU" dirty="0" err="1"/>
              <a:t>керівництво</a:t>
            </a:r>
            <a:r>
              <a:rPr lang="ru-RU" dirty="0"/>
              <a:t> до </a:t>
            </a:r>
            <a:r>
              <a:rPr lang="ru-RU" dirty="0" err="1"/>
              <a:t>практичних</a:t>
            </a:r>
            <a:r>
              <a:rPr lang="ru-RU" dirty="0"/>
              <a:t> занять / В</a:t>
            </a:r>
            <a:r>
              <a:rPr lang="ru-RU" dirty="0" smtClean="0"/>
              <a:t>. М</a:t>
            </a:r>
            <a:r>
              <a:rPr lang="ru-RU" dirty="0"/>
              <a:t>. Благодаров, О</a:t>
            </a:r>
            <a:r>
              <a:rPr lang="ru-RU" dirty="0" smtClean="0"/>
              <a:t>. С</a:t>
            </a:r>
            <a:r>
              <a:rPr lang="ru-RU" dirty="0"/>
              <a:t>. </a:t>
            </a:r>
            <a:r>
              <a:rPr lang="ru-RU" dirty="0" err="1"/>
              <a:t>Гавриш</a:t>
            </a:r>
            <a:r>
              <a:rPr lang="ru-RU" dirty="0"/>
              <a:t>, К</a:t>
            </a:r>
            <a:r>
              <a:rPr lang="ru-RU" dirty="0" smtClean="0"/>
              <a:t>. О</a:t>
            </a:r>
            <a:r>
              <a:rPr lang="ru-RU" dirty="0"/>
              <a:t>. </a:t>
            </a:r>
            <a:r>
              <a:rPr lang="ru-RU" dirty="0" err="1"/>
              <a:t>Богомолець</a:t>
            </a:r>
            <a:r>
              <a:rPr lang="ru-RU" dirty="0"/>
              <a:t> та </a:t>
            </a:r>
            <a:r>
              <a:rPr lang="ru-RU" dirty="0" err="1"/>
              <a:t>ін</a:t>
            </a:r>
            <a:r>
              <a:rPr lang="ru-RU" dirty="0"/>
              <a:t>. – </a:t>
            </a:r>
            <a:r>
              <a:rPr lang="ru-RU" dirty="0" err="1" smtClean="0"/>
              <a:t>Київ</a:t>
            </a:r>
            <a:r>
              <a:rPr lang="ru-RU" dirty="0" smtClean="0"/>
              <a:t> : </a:t>
            </a:r>
            <a:r>
              <a:rPr lang="ru-RU" dirty="0"/>
              <a:t>НМУ, 2003. – 363 с. </a:t>
            </a:r>
            <a:r>
              <a:rPr lang="en-US" dirty="0" smtClean="0"/>
              <a:t> </a:t>
            </a:r>
            <a:endParaRPr lang="uk-UA" dirty="0" smtClean="0"/>
          </a:p>
          <a:p>
            <a:r>
              <a:rPr lang="en-US" dirty="0" smtClean="0"/>
              <a:t>3</a:t>
            </a:r>
            <a:r>
              <a:rPr lang="en-US" dirty="0"/>
              <a:t>. </a:t>
            </a:r>
            <a:r>
              <a:rPr lang="ru-RU" dirty="0"/>
              <a:t>Пальцев </a:t>
            </a:r>
            <a:r>
              <a:rPr lang="ru-RU" dirty="0" smtClean="0"/>
              <a:t>М. А. Патологическая анатомия : учебник : в </a:t>
            </a:r>
            <a:r>
              <a:rPr lang="ru-RU" dirty="0"/>
              <a:t>2 </a:t>
            </a:r>
            <a:r>
              <a:rPr lang="ru-RU" dirty="0" smtClean="0"/>
              <a:t>т. </a:t>
            </a:r>
            <a:r>
              <a:rPr lang="ru-RU" dirty="0"/>
              <a:t>/ М</a:t>
            </a:r>
            <a:r>
              <a:rPr lang="ru-RU" dirty="0" smtClean="0"/>
              <a:t>. А. Пальцев, </a:t>
            </a:r>
            <a:r>
              <a:rPr lang="ru-RU" dirty="0"/>
              <a:t>Н</a:t>
            </a:r>
            <a:r>
              <a:rPr lang="ru-RU" dirty="0" smtClean="0"/>
              <a:t>. М. Аничков. – Москва : Медицина</a:t>
            </a:r>
            <a:r>
              <a:rPr lang="ru-RU" dirty="0"/>
              <a:t>, 2000. </a:t>
            </a:r>
            <a:endParaRPr lang="uk-UA" dirty="0" smtClean="0"/>
          </a:p>
          <a:p>
            <a:r>
              <a:rPr lang="en-US" dirty="0" smtClean="0"/>
              <a:t>4</a:t>
            </a:r>
            <a:r>
              <a:rPr lang="en-US" dirty="0"/>
              <a:t>. </a:t>
            </a:r>
            <a:r>
              <a:rPr lang="ru-RU" dirty="0" err="1"/>
              <a:t>Гасюк</a:t>
            </a:r>
            <a:r>
              <a:rPr lang="ru-RU" dirty="0"/>
              <a:t> А</a:t>
            </a:r>
            <a:r>
              <a:rPr lang="ru-RU" dirty="0" smtClean="0"/>
              <a:t>. П</a:t>
            </a:r>
            <a:r>
              <a:rPr lang="ru-RU" dirty="0"/>
              <a:t>. </a:t>
            </a:r>
            <a:r>
              <a:rPr lang="ru-RU" dirty="0" err="1" smtClean="0"/>
              <a:t>Спеціальна</a:t>
            </a:r>
            <a:r>
              <a:rPr lang="ru-RU" dirty="0" smtClean="0"/>
              <a:t> </a:t>
            </a:r>
            <a:r>
              <a:rPr lang="ru-RU" dirty="0" err="1"/>
              <a:t>патоморфологія</a:t>
            </a:r>
            <a:r>
              <a:rPr lang="ru-RU" dirty="0"/>
              <a:t> / А</a:t>
            </a:r>
            <a:r>
              <a:rPr lang="ru-RU" dirty="0" smtClean="0"/>
              <a:t>. П</a:t>
            </a:r>
            <a:r>
              <a:rPr lang="ru-RU" dirty="0"/>
              <a:t>. </a:t>
            </a:r>
            <a:r>
              <a:rPr lang="ru-RU" dirty="0" err="1"/>
              <a:t>Гасюк</a:t>
            </a:r>
            <a:r>
              <a:rPr lang="ru-RU" dirty="0"/>
              <a:t>, Н</a:t>
            </a:r>
            <a:r>
              <a:rPr lang="ru-RU" dirty="0" smtClean="0"/>
              <a:t>. В</a:t>
            </a:r>
            <a:r>
              <a:rPr lang="ru-RU" dirty="0"/>
              <a:t>. </a:t>
            </a:r>
            <a:r>
              <a:rPr lang="ru-RU" dirty="0" err="1"/>
              <a:t>Ройко</a:t>
            </a:r>
            <a:r>
              <a:rPr lang="ru-RU" dirty="0"/>
              <a:t>, С</a:t>
            </a:r>
            <a:r>
              <a:rPr lang="ru-RU" dirty="0" smtClean="0"/>
              <a:t>. А</a:t>
            </a:r>
            <a:r>
              <a:rPr lang="ru-RU" dirty="0"/>
              <a:t>. </a:t>
            </a:r>
            <a:r>
              <a:rPr lang="ru-RU" dirty="0" err="1"/>
              <a:t>Проскурня</a:t>
            </a:r>
            <a:r>
              <a:rPr lang="ru-RU" dirty="0"/>
              <a:t>. – Полтава, 2012. – 160 с. </a:t>
            </a:r>
            <a:endParaRPr lang="ru-RU" dirty="0" smtClean="0"/>
          </a:p>
          <a:p>
            <a:r>
              <a:rPr lang="ru-RU" dirty="0" smtClean="0"/>
              <a:t>5</a:t>
            </a:r>
            <a:r>
              <a:rPr lang="ru-RU" dirty="0"/>
              <a:t>. Старченко І</a:t>
            </a:r>
            <a:r>
              <a:rPr lang="ru-RU" dirty="0" smtClean="0"/>
              <a:t>. І</a:t>
            </a:r>
            <a:r>
              <a:rPr lang="ru-RU" dirty="0"/>
              <a:t>. </a:t>
            </a:r>
            <a:r>
              <a:rPr lang="ru-RU" dirty="0" err="1"/>
              <a:t>Загальна</a:t>
            </a:r>
            <a:r>
              <a:rPr lang="ru-RU" dirty="0"/>
              <a:t> </a:t>
            </a:r>
            <a:r>
              <a:rPr lang="ru-RU" dirty="0" err="1"/>
              <a:t>патоморфологія</a:t>
            </a:r>
            <a:r>
              <a:rPr lang="ru-RU" dirty="0"/>
              <a:t> / І</a:t>
            </a:r>
            <a:r>
              <a:rPr lang="ru-RU" dirty="0" smtClean="0"/>
              <a:t>. І</a:t>
            </a:r>
            <a:r>
              <a:rPr lang="ru-RU" dirty="0"/>
              <a:t>. Старченко, Н</a:t>
            </a:r>
            <a:r>
              <a:rPr lang="ru-RU" dirty="0" smtClean="0"/>
              <a:t>. В</a:t>
            </a:r>
            <a:r>
              <a:rPr lang="ru-RU" dirty="0"/>
              <a:t>. </a:t>
            </a:r>
            <a:r>
              <a:rPr lang="ru-RU" dirty="0" err="1"/>
              <a:t>Ройко</a:t>
            </a:r>
            <a:r>
              <a:rPr lang="ru-RU" dirty="0"/>
              <a:t>, Б</a:t>
            </a:r>
            <a:r>
              <a:rPr lang="ru-RU" dirty="0" smtClean="0"/>
              <a:t>. М</a:t>
            </a:r>
            <a:r>
              <a:rPr lang="ru-RU" dirty="0"/>
              <a:t>. </a:t>
            </a:r>
            <a:r>
              <a:rPr lang="ru-RU" dirty="0" err="1" smtClean="0"/>
              <a:t>Філенко</a:t>
            </a:r>
            <a:r>
              <a:rPr lang="ru-RU" dirty="0" smtClean="0"/>
              <a:t> </a:t>
            </a:r>
            <a:r>
              <a:rPr lang="ru-RU" dirty="0"/>
              <a:t>та </a:t>
            </a:r>
            <a:r>
              <a:rPr lang="ru-RU" dirty="0" err="1"/>
              <a:t>ін</a:t>
            </a:r>
            <a:r>
              <a:rPr lang="ru-RU" dirty="0"/>
              <a:t>. – Полтава, 2016. – 136 с. </a:t>
            </a:r>
            <a:endParaRPr lang="ru-RU" dirty="0" smtClean="0"/>
          </a:p>
          <a:p>
            <a:r>
              <a:rPr lang="ru-RU" dirty="0" smtClean="0"/>
              <a:t>6</a:t>
            </a:r>
            <a:r>
              <a:rPr lang="ru-RU" dirty="0"/>
              <a:t>. Новосельцева Т</a:t>
            </a:r>
            <a:r>
              <a:rPr lang="ru-RU" dirty="0" smtClean="0"/>
              <a:t>. В</a:t>
            </a:r>
            <a:r>
              <a:rPr lang="ru-RU" dirty="0"/>
              <a:t>. </a:t>
            </a:r>
            <a:r>
              <a:rPr lang="ru-RU" dirty="0" err="1"/>
              <a:t>Патологія</a:t>
            </a:r>
            <a:r>
              <a:rPr lang="ru-RU" dirty="0"/>
              <a:t> </a:t>
            </a:r>
            <a:r>
              <a:rPr lang="ru-RU" dirty="0" err="1"/>
              <a:t>статевої</a:t>
            </a:r>
            <a:r>
              <a:rPr lang="ru-RU" dirty="0"/>
              <a:t> та </a:t>
            </a:r>
            <a:r>
              <a:rPr lang="ru-RU" dirty="0" err="1"/>
              <a:t>ендокринної</a:t>
            </a:r>
            <a:r>
              <a:rPr lang="ru-RU" dirty="0"/>
              <a:t> систем / Т</a:t>
            </a:r>
            <a:r>
              <a:rPr lang="ru-RU" dirty="0" smtClean="0"/>
              <a:t>. В</a:t>
            </a:r>
            <a:r>
              <a:rPr lang="ru-RU" dirty="0"/>
              <a:t>. Новосельцева, Б</a:t>
            </a:r>
            <a:r>
              <a:rPr lang="ru-RU" dirty="0" smtClean="0"/>
              <a:t>. М</a:t>
            </a:r>
            <a:r>
              <a:rPr lang="ru-RU" dirty="0"/>
              <a:t>. </a:t>
            </a:r>
            <a:r>
              <a:rPr lang="ru-RU" dirty="0" err="1" smtClean="0"/>
              <a:t>Філенко</a:t>
            </a:r>
            <a:r>
              <a:rPr lang="ru-RU" dirty="0"/>
              <a:t>, </a:t>
            </a:r>
            <a:r>
              <a:rPr lang="ru-RU" dirty="0" smtClean="0"/>
              <a:t>Н. І . </a:t>
            </a:r>
            <a:r>
              <a:rPr lang="ru-RU" dirty="0" err="1"/>
              <a:t>Гасюк</a:t>
            </a:r>
            <a:r>
              <a:rPr lang="ru-RU" dirty="0"/>
              <a:t>. – </a:t>
            </a:r>
            <a:r>
              <a:rPr lang="ru-RU" dirty="0" smtClean="0"/>
              <a:t>Полтава :                                 ТОВ </a:t>
            </a:r>
            <a:r>
              <a:rPr lang="ru-RU" dirty="0"/>
              <a:t>«АСМІ», 2015. – 119 с. </a:t>
            </a:r>
            <a:endParaRPr lang="ru-RU" dirty="0" smtClean="0"/>
          </a:p>
          <a:p>
            <a:r>
              <a:rPr lang="ru-RU" dirty="0" smtClean="0"/>
              <a:t>7</a:t>
            </a:r>
            <a:r>
              <a:rPr lang="ru-RU" dirty="0"/>
              <a:t>. </a:t>
            </a:r>
            <a:r>
              <a:rPr lang="ru-RU" dirty="0" err="1"/>
              <a:t>Шлопов</a:t>
            </a:r>
            <a:r>
              <a:rPr lang="ru-RU" dirty="0"/>
              <a:t> В</a:t>
            </a:r>
            <a:r>
              <a:rPr lang="ru-RU" dirty="0" smtClean="0"/>
              <a:t>. Г</a:t>
            </a:r>
            <a:r>
              <a:rPr lang="ru-RU" dirty="0"/>
              <a:t>. </a:t>
            </a:r>
            <a:r>
              <a:rPr lang="ru-RU" dirty="0" err="1"/>
              <a:t>Патологічна</a:t>
            </a:r>
            <a:r>
              <a:rPr lang="ru-RU" dirty="0"/>
              <a:t> </a:t>
            </a:r>
            <a:r>
              <a:rPr lang="ru-RU" dirty="0" err="1" smtClean="0"/>
              <a:t>анатомія</a:t>
            </a:r>
            <a:r>
              <a:rPr lang="ru-RU" dirty="0" smtClean="0"/>
              <a:t> : </a:t>
            </a:r>
            <a:r>
              <a:rPr lang="ru-RU" dirty="0" err="1"/>
              <a:t>підручник</a:t>
            </a:r>
            <a:r>
              <a:rPr lang="ru-RU" dirty="0"/>
              <a:t> / В</a:t>
            </a:r>
            <a:r>
              <a:rPr lang="ru-RU" dirty="0" smtClean="0"/>
              <a:t>. Г. </a:t>
            </a:r>
            <a:r>
              <a:rPr lang="ru-RU" dirty="0" err="1" smtClean="0"/>
              <a:t>Шлопов</a:t>
            </a:r>
            <a:r>
              <a:rPr lang="ru-RU" dirty="0"/>
              <a:t>. – </a:t>
            </a:r>
            <a:r>
              <a:rPr lang="ru-RU" dirty="0" err="1"/>
              <a:t>Вінниця</a:t>
            </a:r>
            <a:r>
              <a:rPr lang="ru-RU" dirty="0"/>
              <a:t>, 2004. </a:t>
            </a:r>
            <a:endParaRPr lang="ru-RU" dirty="0" smtClean="0"/>
          </a:p>
          <a:p>
            <a:r>
              <a:rPr lang="uk-UA" dirty="0" smtClean="0"/>
              <a:t>8. Патологічна анатомія в рисунках та схемах /</a:t>
            </a:r>
            <a:r>
              <a:rPr lang="uk-UA" dirty="0"/>
              <a:t> </a:t>
            </a:r>
            <a:r>
              <a:rPr lang="uk-UA" dirty="0" smtClean="0"/>
              <a:t>В. М. </a:t>
            </a:r>
            <a:r>
              <a:rPr lang="uk-UA" dirty="0" err="1" smtClean="0"/>
              <a:t>Благодаров</a:t>
            </a:r>
            <a:r>
              <a:rPr lang="uk-UA" dirty="0" smtClean="0"/>
              <a:t>, О. С. Гавриш, М. А. Ковальчук та ін. – Київ</a:t>
            </a:r>
            <a:r>
              <a:rPr lang="ru-RU" dirty="0" smtClean="0"/>
              <a:t>, 2001. –</a:t>
            </a:r>
            <a:r>
              <a:rPr lang="uk-UA" dirty="0" smtClean="0"/>
              <a:t> 301 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766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2011964" y="2179479"/>
            <a:ext cx="8053233" cy="3695278"/>
            <a:chOff x="2076359" y="2179479"/>
            <a:chExt cx="8053233" cy="3695278"/>
          </a:xfrm>
        </p:grpSpPr>
        <p:sp>
          <p:nvSpPr>
            <p:cNvPr id="6" name="TextBox 5"/>
            <p:cNvSpPr txBox="1"/>
            <p:nvPr/>
          </p:nvSpPr>
          <p:spPr>
            <a:xfrm>
              <a:off x="2089059" y="3160912"/>
              <a:ext cx="18360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Білкові дистрофії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диспротеїнози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80252" y="3158921"/>
              <a:ext cx="18360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Жирові дистрофії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ліпідози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278461" y="3170297"/>
              <a:ext cx="1836000" cy="523220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Вуглеводні дистрофії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76359" y="3982615"/>
              <a:ext cx="1836000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«зерниста»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15945" y="4526344"/>
              <a:ext cx="1756827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гіаліново-краплинна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77540" y="5037653"/>
              <a:ext cx="1836000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гідропічна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89059" y="5566980"/>
              <a:ext cx="1836000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рогова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90201" y="3990682"/>
              <a:ext cx="1836000" cy="30777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набраного характеру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20840" y="4772852"/>
              <a:ext cx="1836000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с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падкового характеру (системні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ліпідози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293592" y="4003382"/>
              <a:ext cx="1836000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ри порушенні обміну глікогену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293592" y="4717434"/>
              <a:ext cx="1836000" cy="5232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ри порушенні обміну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глікопротеїдів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2995540" y="2860431"/>
              <a:ext cx="620092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4875986" y="2565527"/>
              <a:ext cx="0" cy="61842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2995540" y="2851702"/>
              <a:ext cx="0" cy="30921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/>
            <p:nvPr/>
          </p:nvCxnSpPr>
          <p:spPr>
            <a:xfrm>
              <a:off x="9196461" y="2860431"/>
              <a:ext cx="0" cy="30048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>
              <a:off x="9206808" y="3708555"/>
              <a:ext cx="0" cy="30921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5221820" y="3695855"/>
              <a:ext cx="0" cy="30921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2990227" y="3695855"/>
              <a:ext cx="0" cy="30921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17" idx="2"/>
              <a:endCxn id="18" idx="0"/>
            </p:cNvCxnSpPr>
            <p:nvPr/>
          </p:nvCxnSpPr>
          <p:spPr>
            <a:xfrm>
              <a:off x="9211592" y="4526602"/>
              <a:ext cx="0" cy="1908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5194109" y="4557561"/>
              <a:ext cx="0" cy="1908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3007059" y="5367608"/>
              <a:ext cx="0" cy="1908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2995416" y="4846821"/>
              <a:ext cx="0" cy="1908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2990226" y="4323070"/>
              <a:ext cx="0" cy="1908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591275" y="2179479"/>
              <a:ext cx="2569422" cy="338554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Паренхіматозні дистрофії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296314" y="3170297"/>
            <a:ext cx="1836000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Мінеральні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7214314" y="2874737"/>
            <a:ext cx="0" cy="30921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296314" y="3964206"/>
            <a:ext cx="18360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 порушенні обміну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Cu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 стрелкой 35"/>
          <p:cNvCxnSpPr>
            <a:endCxn id="35" idx="0"/>
          </p:cNvCxnSpPr>
          <p:nvPr/>
        </p:nvCxnSpPr>
        <p:spPr>
          <a:xfrm>
            <a:off x="7214313" y="3527536"/>
            <a:ext cx="1" cy="43667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Заголовок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891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30"/>
          <p:cNvGrpSpPr/>
          <p:nvPr/>
        </p:nvGrpSpPr>
        <p:grpSpPr>
          <a:xfrm>
            <a:off x="1609432" y="2208832"/>
            <a:ext cx="9131361" cy="3664444"/>
            <a:chOff x="2611377" y="2311863"/>
            <a:chExt cx="9131361" cy="3664444"/>
          </a:xfrm>
        </p:grpSpPr>
        <p:sp>
          <p:nvSpPr>
            <p:cNvPr id="5" name="TextBox 4"/>
            <p:cNvSpPr txBox="1"/>
            <p:nvPr/>
          </p:nvSpPr>
          <p:spPr>
            <a:xfrm>
              <a:off x="5270363" y="2311863"/>
              <a:ext cx="3041988" cy="33855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err="1" smtClean="0">
                  <a:latin typeface="Times New Roman" pitchFamily="18" charset="0"/>
                  <a:cs typeface="Times New Roman" pitchFamily="18" charset="0"/>
                </a:rPr>
                <a:t>Стромально-судинні</a:t>
              </a:r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 дистрофії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16567" y="3268837"/>
              <a:ext cx="2088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Білкові дистрофії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диспротеїнози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74625" y="3268837"/>
              <a:ext cx="2088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Жирові дистрофії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ліпідози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654738" y="3229967"/>
              <a:ext cx="2088000" cy="5232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Вуглеводні дистрофії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11377" y="4097040"/>
              <a:ext cx="2088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>
                  <a:latin typeface="Times New Roman" pitchFamily="18" charset="0"/>
                  <a:cs typeface="Times New Roman" pitchFamily="18" charset="0"/>
                </a:rPr>
                <a:t>м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укоїдне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набухання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11377" y="4646969"/>
              <a:ext cx="2088000" cy="3077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фібриноїдне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набухання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28210" y="5158669"/>
              <a:ext cx="2088000" cy="307777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гіаліноз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28210" y="5668530"/>
              <a:ext cx="2088000" cy="307777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амілоїдоз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74625" y="4056833"/>
              <a:ext cx="2088000" cy="52322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ри порушенні обміну нейтрального жиру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98403" y="4815032"/>
              <a:ext cx="2088000" cy="73866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ри порушенні обміну холестерину та його ефірів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654738" y="4043039"/>
              <a:ext cx="2088000" cy="523220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набраного характеру (ослизнення тканин)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654738" y="4851893"/>
              <a:ext cx="2088000" cy="523220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>
                  <a:latin typeface="Times New Roman" pitchFamily="18" charset="0"/>
                  <a:cs typeface="Times New Roman" pitchFamily="18" charset="0"/>
                </a:rPr>
                <a:t>с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падкового характеру (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мукополісахаридоз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3660691" y="2968356"/>
              <a:ext cx="620092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6062080" y="2650417"/>
              <a:ext cx="0" cy="61842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3660691" y="2972327"/>
              <a:ext cx="0" cy="30921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9861612" y="2968356"/>
              <a:ext cx="0" cy="30048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>
              <a:off x="10823997" y="3803780"/>
              <a:ext cx="0" cy="30921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6068875" y="3792057"/>
              <a:ext cx="0" cy="30921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 стрелкой 23"/>
            <p:cNvCxnSpPr/>
            <p:nvPr/>
          </p:nvCxnSpPr>
          <p:spPr>
            <a:xfrm>
              <a:off x="3655378" y="3803780"/>
              <a:ext cx="0" cy="30921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0814648" y="4592793"/>
              <a:ext cx="998" cy="25910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6068875" y="4610025"/>
              <a:ext cx="0" cy="1908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672210" y="5475533"/>
              <a:ext cx="0" cy="1908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3660567" y="4954746"/>
              <a:ext cx="0" cy="1908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3655377" y="4430995"/>
              <a:ext cx="0" cy="190832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6632634" y="3181376"/>
            <a:ext cx="1836000" cy="30777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Пігментні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19755" y="3934267"/>
            <a:ext cx="1836000" cy="7386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 порушенні обміну  пігментів</a:t>
            </a:r>
          </a:p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в емалі зубів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7579778" y="2860960"/>
            <a:ext cx="0" cy="30921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7579778" y="3546144"/>
            <a:ext cx="0" cy="30921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Заголовок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7637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Группа 65"/>
          <p:cNvGrpSpPr/>
          <p:nvPr/>
        </p:nvGrpSpPr>
        <p:grpSpPr>
          <a:xfrm>
            <a:off x="210361" y="1199483"/>
            <a:ext cx="10255361" cy="4934417"/>
            <a:chOff x="1089731" y="1159952"/>
            <a:chExt cx="9375990" cy="4934417"/>
          </a:xfrm>
        </p:grpSpPr>
        <p:sp>
          <p:nvSpPr>
            <p:cNvPr id="4" name="TextBox 3"/>
            <p:cNvSpPr txBox="1"/>
            <p:nvPr/>
          </p:nvSpPr>
          <p:spPr>
            <a:xfrm>
              <a:off x="5696733" y="1159952"/>
              <a:ext cx="1886350" cy="33855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600" b="1" dirty="0" smtClean="0">
                  <a:latin typeface="Times New Roman" pitchFamily="18" charset="0"/>
                  <a:cs typeface="Times New Roman" pitchFamily="18" charset="0"/>
                </a:rPr>
                <a:t>Змішані дистрофії</a:t>
              </a:r>
              <a:endParaRPr lang="ru-RU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 flipH="1">
              <a:off x="6634967" y="1513709"/>
              <a:ext cx="1" cy="6813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2027764" y="1660480"/>
              <a:ext cx="6141273" cy="18664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>
              <a:off x="2027764" y="1720167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8169037" y="1679144"/>
              <a:ext cx="0" cy="43375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grpSp>
          <p:nvGrpSpPr>
            <p:cNvPr id="41" name="Группа 40"/>
            <p:cNvGrpSpPr/>
            <p:nvPr/>
          </p:nvGrpSpPr>
          <p:grpSpPr>
            <a:xfrm>
              <a:off x="1089731" y="2125155"/>
              <a:ext cx="4746226" cy="3969214"/>
              <a:chOff x="762526" y="3124736"/>
              <a:chExt cx="4746226" cy="3969214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762526" y="3129422"/>
                <a:ext cx="2075181" cy="738664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При порушенні обміну </a:t>
                </a:r>
                <a:r>
                  <a:rPr lang="uk-UA" sz="1400" dirty="0" err="1" smtClean="0">
                    <a:latin typeface="Times New Roman" pitchFamily="18" charset="0"/>
                    <a:cs typeface="Times New Roman" pitchFamily="18" charset="0"/>
                  </a:rPr>
                  <a:t>хромопротеїдів</a:t>
                </a:r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 (ендогенні пігментації)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845943" y="4175863"/>
                <a:ext cx="1991764" cy="30777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Гемоглобінові пігменти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059441" y="3124736"/>
                <a:ext cx="1282204" cy="52322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uk-UA" sz="1400" dirty="0" err="1" smtClean="0">
                    <a:latin typeface="Times New Roman" pitchFamily="18" charset="0"/>
                    <a:cs typeface="Times New Roman" pitchFamily="18" charset="0"/>
                  </a:rPr>
                  <a:t>Протеїногенні</a:t>
                </a:r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 пігменти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201279" y="5394915"/>
                <a:ext cx="1803764" cy="30777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err="1" smtClean="0">
                    <a:latin typeface="Times New Roman" pitchFamily="18" charset="0"/>
                    <a:cs typeface="Times New Roman" pitchFamily="18" charset="0"/>
                  </a:rPr>
                  <a:t>Ліпідогенні</a:t>
                </a:r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 пігменти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76613" y="5802922"/>
                <a:ext cx="1251112" cy="30777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uk-UA" sz="1400" dirty="0" err="1" smtClean="0">
                    <a:latin typeface="Times New Roman" pitchFamily="18" charset="0"/>
                    <a:cs typeface="Times New Roman" pitchFamily="18" charset="0"/>
                  </a:rPr>
                  <a:t>Гемосидероз</a:t>
                </a:r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596660" y="6295291"/>
                <a:ext cx="1244956" cy="30777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err="1" smtClean="0">
                    <a:latin typeface="Times New Roman" pitchFamily="18" charset="0"/>
                    <a:cs typeface="Times New Roman" pitchFamily="18" charset="0"/>
                  </a:rPr>
                  <a:t>Гемохроматоз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596660" y="6784680"/>
                <a:ext cx="1288431" cy="30777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     Жовтуха     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140752" y="6150329"/>
                <a:ext cx="1368000" cy="30777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   гемолітична   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140752" y="6471319"/>
                <a:ext cx="1368000" cy="30777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 паренхіматозна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140752" y="6786173"/>
                <a:ext cx="1368000" cy="307777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uk-UA" sz="1400" dirty="0" smtClean="0">
                    <a:latin typeface="Times New Roman" pitchFamily="18" charset="0"/>
                    <a:cs typeface="Times New Roman" pitchFamily="18" charset="0"/>
                  </a:rPr>
                  <a:t>     механічна     </a:t>
                </a:r>
                <a:endParaRPr lang="ru-RU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1" name="Прямая со стрелкой 20"/>
              <p:cNvCxnSpPr/>
              <p:nvPr/>
            </p:nvCxnSpPr>
            <p:spPr>
              <a:xfrm>
                <a:off x="1705920" y="3893870"/>
                <a:ext cx="0" cy="28199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flipH="1">
                <a:off x="2321169" y="5702692"/>
                <a:ext cx="2" cy="1237370"/>
              </a:xfrm>
              <a:prstGeom prst="line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26" name="Прямая со стрелкой 25"/>
              <p:cNvCxnSpPr/>
              <p:nvPr/>
            </p:nvCxnSpPr>
            <p:spPr>
              <a:xfrm>
                <a:off x="2321169" y="5956811"/>
                <a:ext cx="269631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27" name="Прямая со стрелкой 26"/>
              <p:cNvCxnSpPr/>
              <p:nvPr/>
            </p:nvCxnSpPr>
            <p:spPr>
              <a:xfrm>
                <a:off x="2327028" y="6441921"/>
                <a:ext cx="269631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28" name="Прямая со стрелкой 27"/>
              <p:cNvCxnSpPr/>
              <p:nvPr/>
            </p:nvCxnSpPr>
            <p:spPr>
              <a:xfrm>
                <a:off x="2327029" y="6940062"/>
                <a:ext cx="269631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  <p:cxnSp>
            <p:nvCxnSpPr>
              <p:cNvPr id="32" name="Прямая соединительная линия 31"/>
              <p:cNvCxnSpPr>
                <a:stCxn id="12" idx="3"/>
              </p:cNvCxnSpPr>
              <p:nvPr/>
            </p:nvCxnSpPr>
            <p:spPr>
              <a:xfrm>
                <a:off x="3885091" y="6938569"/>
                <a:ext cx="255661" cy="1493"/>
              </a:xfrm>
              <a:prstGeom prst="line">
                <a:avLst/>
              </a:prstGeom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5891452" y="2125897"/>
              <a:ext cx="1450839" cy="7386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 порушенні обміну нуклеопротеїдів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13647" y="3133554"/>
              <a:ext cx="1442639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      Подагра       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3916085" y="3163200"/>
              <a:ext cx="1191865" cy="28138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 anchor="b" anchorCtr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гіпермеланоз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4849706" y="3163200"/>
              <a:ext cx="1338799" cy="28138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гіпомеланоз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162194" y="4395333"/>
              <a:ext cx="1273426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Ліпофусциноз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8" name="Прямая со стрелкой 37"/>
            <p:cNvCxnSpPr/>
            <p:nvPr/>
          </p:nvCxnSpPr>
          <p:spPr>
            <a:xfrm>
              <a:off x="6634966" y="2904827"/>
              <a:ext cx="0" cy="2819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50" name="Прямая соединительная линия 49"/>
            <p:cNvCxnSpPr>
              <a:endCxn id="37" idx="1"/>
            </p:cNvCxnSpPr>
            <p:nvPr/>
          </p:nvCxnSpPr>
          <p:spPr>
            <a:xfrm>
              <a:off x="4332248" y="4549222"/>
              <a:ext cx="829946" cy="0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7471026" y="2129841"/>
              <a:ext cx="1396021" cy="52322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 порушенні обміну мінералів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532067" y="3145594"/>
              <a:ext cx="1273938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  </a:t>
              </a:r>
              <a:r>
                <a:rPr lang="uk-UA" sz="1400" dirty="0" err="1" smtClean="0">
                  <a:latin typeface="Times New Roman" pitchFamily="18" charset="0"/>
                  <a:cs typeface="Times New Roman" pitchFamily="18" charset="0"/>
                </a:rPr>
                <a:t>Кальциноз</a:t>
              </a:r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   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504560" y="3643482"/>
              <a:ext cx="1328954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метастатичний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532067" y="4141372"/>
              <a:ext cx="1257652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дистрофічний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542870" y="4644278"/>
              <a:ext cx="1236044" cy="307777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метаболічний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9" name="Прямая со стрелкой 58"/>
            <p:cNvCxnSpPr/>
            <p:nvPr/>
          </p:nvCxnSpPr>
          <p:spPr>
            <a:xfrm>
              <a:off x="8169037" y="2868505"/>
              <a:ext cx="0" cy="2819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61" name="Прямая соединительная линия 60"/>
            <p:cNvCxnSpPr>
              <a:stCxn id="55" idx="2"/>
            </p:cNvCxnSpPr>
            <p:nvPr/>
          </p:nvCxnSpPr>
          <p:spPr>
            <a:xfrm>
              <a:off x="8169036" y="3453371"/>
              <a:ext cx="1" cy="190112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62" name="Прямая соединительная линия 61"/>
            <p:cNvCxnSpPr/>
            <p:nvPr/>
          </p:nvCxnSpPr>
          <p:spPr>
            <a:xfrm>
              <a:off x="8160892" y="4454166"/>
              <a:ext cx="1" cy="190112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63" name="Прямая соединительная линия 62"/>
            <p:cNvCxnSpPr/>
            <p:nvPr/>
          </p:nvCxnSpPr>
          <p:spPr>
            <a:xfrm>
              <a:off x="8169037" y="3951260"/>
              <a:ext cx="1" cy="190112"/>
            </a:xfrm>
            <a:prstGeom prst="lin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9069700" y="2091717"/>
              <a:ext cx="1396021" cy="7386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uk-UA" sz="1400" dirty="0" smtClean="0">
                  <a:latin typeface="Times New Roman" pitchFamily="18" charset="0"/>
                  <a:cs typeface="Times New Roman" pitchFamily="18" charset="0"/>
                </a:rPr>
                <a:t>При екзогенному надходженні мінералів</a:t>
              </a:r>
              <a:endParaRPr lang="ru-RU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8982561" y="3375236"/>
            <a:ext cx="1570302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Пневмоконіози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9767710" y="3093243"/>
            <a:ext cx="0" cy="2819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0" name="Соединительная линия уступом 19"/>
          <p:cNvCxnSpPr>
            <a:endCxn id="46" idx="0"/>
          </p:cNvCxnSpPr>
          <p:nvPr/>
        </p:nvCxnSpPr>
        <p:spPr>
          <a:xfrm>
            <a:off x="7953632" y="1700011"/>
            <a:ext cx="1748614" cy="431237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4517723" y="1746001"/>
            <a:ext cx="0" cy="4337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/>
          <p:nvPr/>
        </p:nvCxnSpPr>
        <p:spPr>
          <a:xfrm>
            <a:off x="3115247" y="1746001"/>
            <a:ext cx="0" cy="26888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14911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9216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14464</TotalTime>
  <Words>2591</Words>
  <Application>Microsoft Office PowerPoint</Application>
  <PresentationFormat>Произвольный</PresentationFormat>
  <Paragraphs>875</Paragraphs>
  <Slides>69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0" baseType="lpstr">
      <vt:lpstr>Натуральные материалы</vt:lpstr>
      <vt:lpstr> Є. В. Кузенко  Патологічна анатомія в таблицях Конспект лекцій   Суми Сумський державний університет  2018 </vt:lpstr>
      <vt:lpstr>Слайд 2</vt:lpstr>
      <vt:lpstr>Слайд 3</vt:lpstr>
      <vt:lpstr>Морфологія зворотного  й незворотного ушкодження клітин і тканин. Внутрішньоклітинне та позаклітинне накопичення білків, вуглеводів і ліпідів. Порушення обміну речовин та їх метаболізм. Морфологія патологічного накопичення ендогенних і екзогенних пігментів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АМІЛОЇДОЗ, ГІАЛІНОЗ</vt:lpstr>
      <vt:lpstr>Слайд 14</vt:lpstr>
      <vt:lpstr>Слайд 15</vt:lpstr>
      <vt:lpstr>Слайд 16</vt:lpstr>
      <vt:lpstr>Слайд 17</vt:lpstr>
      <vt:lpstr>Слайд 18</vt:lpstr>
      <vt:lpstr>Ушкодження та загибель клітин  і тканин. Некроз і апоптоз. Патологічна анатомія органної недостатності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Процеси адаптації  та компенсації. Регенерація  і репарація. Склероз </vt:lpstr>
      <vt:lpstr>Слайд 28</vt:lpstr>
      <vt:lpstr>Слайд 29</vt:lpstr>
      <vt:lpstr>Слайд 30</vt:lpstr>
      <vt:lpstr>Слайд 31</vt:lpstr>
      <vt:lpstr>Розлади кровообігу: гіперемія, недокрів’я (ішемія), інфаркт, кровотеча, крововилив, стаз, плазморагія. Порушення гемостазу. Тромбоз. Емболія. Шок</vt:lpstr>
      <vt:lpstr>Слайд 33</vt:lpstr>
      <vt:lpstr>Слайд 34</vt:lpstr>
      <vt:lpstr>Слайд 35</vt:lpstr>
      <vt:lpstr>Слайд 36</vt:lpstr>
      <vt:lpstr>Слайд 37</vt:lpstr>
      <vt:lpstr>Слайд 38</vt:lpstr>
      <vt:lpstr>Фрагмент 17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Патогенетичні фактори серцево-судинної недостатності</vt:lpstr>
      <vt:lpstr>Слайд 51</vt:lpstr>
      <vt:lpstr>Слайд 52</vt:lpstr>
      <vt:lpstr>Морфогенез хронічної серцевої недостатності</vt:lpstr>
      <vt:lpstr>ДИСЕМІНОВАНЕ ВНУТРІШНЬОСУДИННЕ ЗГОРТАННЯ КРОВІ (ДВЗ-синдром)</vt:lpstr>
      <vt:lpstr>Слайд 55</vt:lpstr>
      <vt:lpstr>Слайд 56</vt:lpstr>
      <vt:lpstr>Слайд 57</vt:lpstr>
      <vt:lpstr>Слайд 58</vt:lpstr>
      <vt:lpstr>Ексудативне запалення. Морфологія ексудативного запалення. Проліферативне запалення. Специфічне запалення. Гранулематоз. Сифіліс. </vt:lpstr>
      <vt:lpstr>Класифікація запалення</vt:lpstr>
      <vt:lpstr>Слайд 61</vt:lpstr>
      <vt:lpstr>Слайд 62</vt:lpstr>
      <vt:lpstr>Слайд 63</vt:lpstr>
      <vt:lpstr>Слайд 64</vt:lpstr>
      <vt:lpstr>Слайд 65</vt:lpstr>
      <vt:lpstr>Класифікація гранулематозного запалення</vt:lpstr>
      <vt:lpstr> Проліферація, диференціювання, трансформація клітин у вогнищі запалення</vt:lpstr>
      <vt:lpstr>Слайд 68</vt:lpstr>
      <vt:lpstr>СПИСОК ЛІТЕРАТУРИ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-</cp:lastModifiedBy>
  <cp:revision>321</cp:revision>
  <dcterms:created xsi:type="dcterms:W3CDTF">2018-07-02T08:22:34Z</dcterms:created>
  <dcterms:modified xsi:type="dcterms:W3CDTF">2018-08-29T04:28:53Z</dcterms:modified>
</cp:coreProperties>
</file>