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11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0B3D295-B181-4BEE-97D0-B23D614B5937}" type="datetimeFigureOut">
              <a:rPr lang="ru-RU" smtClean="0"/>
              <a:t>12.06.2020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CE1DDE4-9704-45E2-9238-205E33F99EA3}"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0B3D295-B181-4BEE-97D0-B23D614B5937}" type="datetimeFigureOut">
              <a:rPr lang="ru-RU" smtClean="0"/>
              <a:t>12.06.2020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CE1DDE4-9704-45E2-9238-205E33F99EA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0B3D295-B181-4BEE-97D0-B23D614B5937}" type="datetimeFigureOut">
              <a:rPr lang="ru-RU" smtClean="0"/>
              <a:t>12.06.2020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CE1DDE4-9704-45E2-9238-205E33F99EA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0B3D295-B181-4BEE-97D0-B23D614B5937}" type="datetimeFigureOut">
              <a:rPr lang="ru-RU" smtClean="0"/>
              <a:t>12.06.2020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CE1DDE4-9704-45E2-9238-205E33F99EA3}"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0B3D295-B181-4BEE-97D0-B23D614B5937}" type="datetimeFigureOut">
              <a:rPr lang="ru-RU" smtClean="0"/>
              <a:t>12.06.2020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CE1DDE4-9704-45E2-9238-205E33F99EA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0B3D295-B181-4BEE-97D0-B23D614B5937}" type="datetimeFigureOut">
              <a:rPr lang="ru-RU" smtClean="0"/>
              <a:t>12.06.2020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CE1DDE4-9704-45E2-9238-205E33F99EA3}"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0B3D295-B181-4BEE-97D0-B23D614B5937}" type="datetimeFigureOut">
              <a:rPr lang="ru-RU" smtClean="0"/>
              <a:t>12.06.2020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CE1DDE4-9704-45E2-9238-205E33F99EA3}"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0B3D295-B181-4BEE-97D0-B23D614B5937}" type="datetimeFigureOut">
              <a:rPr lang="ru-RU" smtClean="0"/>
              <a:t>12.06.2020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CE1DDE4-9704-45E2-9238-205E33F99EA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B3D295-B181-4BEE-97D0-B23D614B5937}" type="datetimeFigureOut">
              <a:rPr lang="ru-RU" smtClean="0"/>
              <a:t>12.06.2020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CE1DDE4-9704-45E2-9238-205E33F99EA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0B3D295-B181-4BEE-97D0-B23D614B5937}" type="datetimeFigureOut">
              <a:rPr lang="ru-RU" smtClean="0"/>
              <a:t>12.06.2020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CE1DDE4-9704-45E2-9238-205E33F99EA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0B3D295-B181-4BEE-97D0-B23D614B5937}" type="datetimeFigureOut">
              <a:rPr lang="ru-RU" smtClean="0"/>
              <a:t>12.06.2020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CE1DDE4-9704-45E2-9238-205E33F99EA3}"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50B3D295-B181-4BEE-97D0-B23D614B5937}" type="datetimeFigureOut">
              <a:rPr lang="ru-RU" smtClean="0"/>
              <a:t>12.06.2020</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8CE1DDE4-9704-45E2-9238-205E33F99EA3}"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692696"/>
            <a:ext cx="4572000" cy="738664"/>
          </a:xfrm>
          <a:prstGeom prst="rect">
            <a:avLst/>
          </a:prstGeom>
        </p:spPr>
        <p:txBody>
          <a:bodyPr>
            <a:spAutoFit/>
          </a:bodyPr>
          <a:lstStyle/>
          <a:p>
            <a:pPr algn="ctr"/>
            <a:r>
              <a:rPr lang="en-US" sz="1400" dirty="0" smtClean="0">
                <a:latin typeface="Times New Roman" pitchFamily="18" charset="0"/>
                <a:cs typeface="Times New Roman" pitchFamily="18" charset="0"/>
              </a:rPr>
              <a:t>Sumy State University </a:t>
            </a:r>
            <a:endParaRPr lang="uk-UA" sz="1400" dirty="0" smtClean="0">
              <a:latin typeface="Times New Roman" pitchFamily="18" charset="0"/>
              <a:cs typeface="Times New Roman" pitchFamily="18" charset="0"/>
            </a:endParaRPr>
          </a:p>
          <a:p>
            <a:pPr algn="ctr"/>
            <a:r>
              <a:rPr lang="en-US" sz="1400" dirty="0" smtClean="0">
                <a:latin typeface="Times New Roman" pitchFamily="18" charset="0"/>
                <a:cs typeface="Times New Roman" pitchFamily="18" charset="0"/>
              </a:rPr>
              <a:t>Faculty of Foreign Philology and Social Communications Department of German Philology</a:t>
            </a:r>
            <a:endParaRPr lang="uk-UA" sz="1400" dirty="0">
              <a:latin typeface="Times New Roman" pitchFamily="18" charset="0"/>
              <a:cs typeface="Times New Roman" pitchFamily="18" charset="0"/>
            </a:endParaRPr>
          </a:p>
        </p:txBody>
      </p:sp>
      <p:sp>
        <p:nvSpPr>
          <p:cNvPr id="3" name="Прямоугольник 2"/>
          <p:cNvSpPr/>
          <p:nvPr/>
        </p:nvSpPr>
        <p:spPr>
          <a:xfrm>
            <a:off x="1952836" y="2967335"/>
            <a:ext cx="5238328" cy="646331"/>
          </a:xfrm>
          <a:prstGeom prst="rect">
            <a:avLst/>
          </a:prstGeom>
        </p:spPr>
        <p:txBody>
          <a:bodyPr wrap="square">
            <a:spAutoFit/>
          </a:bodyPr>
          <a:lstStyle/>
          <a:p>
            <a:pPr algn="ctr"/>
            <a:r>
              <a:rPr lang="en-US" dirty="0" smtClean="0">
                <a:latin typeface="Times New Roman" pitchFamily="18" charset="0"/>
                <a:cs typeface="Times New Roman" pitchFamily="18" charset="0"/>
              </a:rPr>
              <a:t>BACHELOR'S THESIS on the topic:</a:t>
            </a:r>
          </a:p>
          <a:p>
            <a:pPr algn="ctr"/>
            <a:r>
              <a:rPr lang="en-US" dirty="0" smtClean="0">
                <a:latin typeface="Times New Roman" pitchFamily="18" charset="0"/>
                <a:cs typeface="Times New Roman" pitchFamily="18" charset="0"/>
              </a:rPr>
              <a:t>Foreign language study as a creative laboratory</a:t>
            </a:r>
            <a:endParaRPr lang="uk-UA" dirty="0">
              <a:latin typeface="Times New Roman" pitchFamily="18" charset="0"/>
              <a:cs typeface="Times New Roman" pitchFamily="18" charset="0"/>
            </a:endParaRPr>
          </a:p>
        </p:txBody>
      </p:sp>
      <p:sp>
        <p:nvSpPr>
          <p:cNvPr id="4" name="Прямоугольник 3"/>
          <p:cNvSpPr/>
          <p:nvPr/>
        </p:nvSpPr>
        <p:spPr>
          <a:xfrm>
            <a:off x="683568" y="5262963"/>
            <a:ext cx="6336704" cy="523220"/>
          </a:xfrm>
          <a:prstGeom prst="rect">
            <a:avLst/>
          </a:prstGeom>
        </p:spPr>
        <p:txBody>
          <a:bodyPr wrap="square">
            <a:spAutoFit/>
          </a:bodyPr>
          <a:lstStyle/>
          <a:p>
            <a:r>
              <a:rPr lang="en-US" sz="1400" dirty="0" smtClean="0">
                <a:latin typeface="Times New Roman" pitchFamily="18" charset="0"/>
                <a:cs typeface="Times New Roman" pitchFamily="18" charset="0"/>
              </a:rPr>
              <a:t>Reports: The student of PR-63 group  Kravchenko Yelizaveta </a:t>
            </a:r>
            <a:r>
              <a:rPr lang="en-US" sz="1400" dirty="0" err="1" smtClean="0">
                <a:latin typeface="Times New Roman" pitchFamily="18" charset="0"/>
                <a:cs typeface="Times New Roman" pitchFamily="18" charset="0"/>
              </a:rPr>
              <a:t>Sergijivna</a:t>
            </a:r>
            <a:r>
              <a:rPr lang="en-US" sz="1400" dirty="0" smtClean="0">
                <a:latin typeface="Times New Roman" pitchFamily="18" charset="0"/>
                <a:cs typeface="Times New Roman" pitchFamily="18" charset="0"/>
              </a:rPr>
              <a:t> </a:t>
            </a:r>
          </a:p>
          <a:p>
            <a:r>
              <a:rPr lang="en-US" sz="1400" dirty="0" smtClean="0">
                <a:latin typeface="Times New Roman" pitchFamily="18" charset="0"/>
                <a:cs typeface="Times New Roman" pitchFamily="18" charset="0"/>
              </a:rPr>
              <a:t>Scientific adviser: </a:t>
            </a:r>
            <a:r>
              <a:rPr lang="en-US" sz="1400" dirty="0" err="1" smtClean="0">
                <a:latin typeface="Times New Roman" pitchFamily="18" charset="0"/>
                <a:cs typeface="Times New Roman" pitchFamily="18" charset="0"/>
              </a:rPr>
              <a:t>Cand</a:t>
            </a:r>
            <a:r>
              <a:rPr lang="en-US" sz="1400" dirty="0" smtClean="0">
                <a:latin typeface="Times New Roman" pitchFamily="18" charset="0"/>
                <a:cs typeface="Times New Roman" pitchFamily="18" charset="0"/>
              </a:rPr>
              <a:t>. of </a:t>
            </a:r>
            <a:r>
              <a:rPr lang="en-US" sz="1400" dirty="0" err="1" smtClean="0">
                <a:latin typeface="Times New Roman" pitchFamily="18" charset="0"/>
                <a:cs typeface="Times New Roman" pitchFamily="18" charset="0"/>
              </a:rPr>
              <a:t>philol</a:t>
            </a:r>
            <a:r>
              <a:rPr lang="en-US" sz="1400" dirty="0" smtClean="0">
                <a:latin typeface="Times New Roman" pitchFamily="18" charset="0"/>
                <a:cs typeface="Times New Roman" pitchFamily="18" charset="0"/>
              </a:rPr>
              <a:t>. Sciences, Prof. </a:t>
            </a:r>
            <a:r>
              <a:rPr lang="en-US" sz="1400" dirty="0" err="1" smtClean="0">
                <a:latin typeface="Times New Roman" pitchFamily="18" charset="0"/>
                <a:cs typeface="Times New Roman" pitchFamily="18" charset="0"/>
              </a:rPr>
              <a:t>Kobyakova</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Iryna</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Karpivna</a:t>
            </a:r>
            <a:endParaRPr lang="uk-UA" sz="1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0451174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35696" y="1412776"/>
            <a:ext cx="5616624" cy="3139321"/>
          </a:xfrm>
          <a:prstGeom prst="rect">
            <a:avLst/>
          </a:prstGeom>
        </p:spPr>
        <p:txBody>
          <a:bodyPr wrap="square">
            <a:spAutoFit/>
          </a:bodyPr>
          <a:lstStyle/>
          <a:p>
            <a:pPr algn="ctr"/>
            <a:r>
              <a:rPr lang="en-US" dirty="0" smtClean="0">
                <a:latin typeface="Times New Roman" pitchFamily="18" charset="0"/>
                <a:cs typeface="Times New Roman" pitchFamily="18" charset="0"/>
              </a:rPr>
              <a:t>CONCLUSIONS</a:t>
            </a:r>
          </a:p>
          <a:p>
            <a:pPr algn="ct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space in which the material is mastered is not only a place for students to contact the teacher, it </a:t>
            </a:r>
            <a:r>
              <a:rPr lang="en-US" dirty="0" smtClean="0">
                <a:latin typeface="Times New Roman" pitchFamily="18" charset="0"/>
                <a:cs typeface="Times New Roman" pitchFamily="18" charset="0"/>
              </a:rPr>
              <a:t>also has </a:t>
            </a:r>
            <a:r>
              <a:rPr lang="en-US" dirty="0">
                <a:latin typeface="Times New Roman" pitchFamily="18" charset="0"/>
                <a:cs typeface="Times New Roman" pitchFamily="18" charset="0"/>
              </a:rPr>
              <a:t>a significant impact on human productivity and the formation of its creative potential. Stepping over the threshold of the English classroom, the student must fully feel its difference from other classrooms, its peculiarity. In the course of the work it was also clarified that the key role in creating a positive perception of educational activities is given to the intrinsic motivation of the student. </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7989921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35905" y="1916831"/>
            <a:ext cx="6264696" cy="2585323"/>
          </a:xfrm>
          <a:prstGeom prst="rect">
            <a:avLst/>
          </a:prstGeom>
        </p:spPr>
        <p:txBody>
          <a:bodyPr wrap="square">
            <a:spAutoFit/>
          </a:bodyPr>
          <a:lstStyle/>
          <a:p>
            <a:r>
              <a:rPr lang="en-US" dirty="0">
                <a:latin typeface="Times New Roman" pitchFamily="18" charset="0"/>
                <a:cs typeface="Times New Roman" pitchFamily="18" charset="0"/>
              </a:rPr>
              <a:t>The feeling of inner impulses for knowledge is the key to fruitful work, a good climate within the classroom and the rapid acquisition of new language skills. The use of creative tools in the educational process, especially interactive and game methods, as well as the method of "case study" has a great influence on the development of students' interest in learning the language. Due to them, in the English language classroom the teacher can form student's reading skills, improve writing skills and replenish vocabulary better in a more interesting format.</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7020195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79754" y="2636912"/>
            <a:ext cx="4572000" cy="523220"/>
          </a:xfrm>
          <a:prstGeom prst="rect">
            <a:avLst/>
          </a:prstGeom>
        </p:spPr>
        <p:txBody>
          <a:bodyPr>
            <a:spAutoFit/>
          </a:bodyPr>
          <a:lstStyle/>
          <a:p>
            <a:r>
              <a:rPr lang="en-US" sz="2800" dirty="0" smtClean="0">
                <a:latin typeface="Times New Roman" pitchFamily="18" charset="0"/>
                <a:cs typeface="Times New Roman" pitchFamily="18" charset="0"/>
              </a:rPr>
              <a:t>Thank You for attention!</a:t>
            </a: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40903753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1340768"/>
            <a:ext cx="7920880" cy="4247317"/>
          </a:xfrm>
          <a:prstGeom prst="rect">
            <a:avLst/>
          </a:prstGeom>
        </p:spPr>
        <p:txBody>
          <a:bodyPr wrap="square">
            <a:spAutoFit/>
          </a:bodyPr>
          <a:lstStyle/>
          <a:p>
            <a:pPr algn="just">
              <a:lnSpc>
                <a:spcPct val="150000"/>
              </a:lnSpc>
            </a:pPr>
            <a:r>
              <a:rPr lang="en-US" b="1" dirty="0">
                <a:latin typeface="Times New Roman" pitchFamily="18" charset="0"/>
                <a:cs typeface="Times New Roman" pitchFamily="18" charset="0"/>
              </a:rPr>
              <a:t>THE </a:t>
            </a:r>
            <a:r>
              <a:rPr lang="en-US" b="1" dirty="0" smtClean="0">
                <a:latin typeface="Times New Roman" pitchFamily="18" charset="0"/>
                <a:cs typeface="Times New Roman" pitchFamily="18" charset="0"/>
              </a:rPr>
              <a:t>RELEVANCE </a:t>
            </a:r>
            <a:r>
              <a:rPr lang="en-US" dirty="0" smtClean="0">
                <a:latin typeface="Times New Roman" pitchFamily="18" charset="0"/>
                <a:cs typeface="Times New Roman" pitchFamily="18" charset="0"/>
              </a:rPr>
              <a:t>of </a:t>
            </a:r>
            <a:r>
              <a:rPr lang="en-US" dirty="0">
                <a:latin typeface="Times New Roman" pitchFamily="18" charset="0"/>
                <a:cs typeface="Times New Roman" pitchFamily="18" charset="0"/>
              </a:rPr>
              <a:t>this work is that the ability to turn a lesson into an interesting, educational process, gives the opportunity to raise the level of language teaching in educational institutions of the country</a:t>
            </a:r>
            <a:r>
              <a:rPr lang="en-US" dirty="0" smtClean="0">
                <a:latin typeface="Times New Roman" pitchFamily="18" charset="0"/>
                <a:cs typeface="Times New Roman" pitchFamily="18" charset="0"/>
              </a:rPr>
              <a:t>.</a:t>
            </a:r>
            <a:endParaRPr lang="uk-UA" dirty="0" smtClean="0">
              <a:latin typeface="Times New Roman" pitchFamily="18" charset="0"/>
              <a:cs typeface="Times New Roman" pitchFamily="18" charset="0"/>
            </a:endParaRPr>
          </a:p>
          <a:p>
            <a:pPr algn="just">
              <a:lnSpc>
                <a:spcPct val="150000"/>
              </a:lnSpc>
            </a:pPr>
            <a:r>
              <a:rPr lang="en-US" b="1" dirty="0">
                <a:latin typeface="Times New Roman" pitchFamily="18" charset="0"/>
                <a:cs typeface="Times New Roman" pitchFamily="18" charset="0"/>
              </a:rPr>
              <a:t>The OBJECT </a:t>
            </a:r>
            <a:r>
              <a:rPr lang="en-US" dirty="0">
                <a:latin typeface="Times New Roman" pitchFamily="18" charset="0"/>
                <a:cs typeface="Times New Roman" pitchFamily="18" charset="0"/>
              </a:rPr>
              <a:t>of the study is </a:t>
            </a:r>
            <a:r>
              <a:rPr lang="en-US" dirty="0" smtClean="0">
                <a:latin typeface="Times New Roman" pitchFamily="18" charset="0"/>
                <a:cs typeface="Times New Roman" pitchFamily="18" charset="0"/>
              </a:rPr>
              <a:t>teaching in </a:t>
            </a:r>
            <a:r>
              <a:rPr lang="en-US" dirty="0">
                <a:latin typeface="Times New Roman" pitchFamily="18" charset="0"/>
                <a:cs typeface="Times New Roman" pitchFamily="18" charset="0"/>
              </a:rPr>
              <a:t>an English classroom, </a:t>
            </a:r>
            <a:endParaRPr lang="uk-UA" dirty="0" smtClean="0">
              <a:latin typeface="Times New Roman" pitchFamily="18" charset="0"/>
              <a:cs typeface="Times New Roman" pitchFamily="18" charset="0"/>
            </a:endParaRPr>
          </a:p>
          <a:p>
            <a:pPr algn="just">
              <a:lnSpc>
                <a:spcPct val="150000"/>
              </a:lnSpc>
            </a:pPr>
            <a:r>
              <a:rPr lang="en-US" b="1" dirty="0" smtClean="0">
                <a:latin typeface="Times New Roman" pitchFamily="18" charset="0"/>
                <a:cs typeface="Times New Roman" pitchFamily="18" charset="0"/>
              </a:rPr>
              <a:t>the </a:t>
            </a:r>
            <a:r>
              <a:rPr lang="en-US" b="1" dirty="0">
                <a:latin typeface="Times New Roman" pitchFamily="18" charset="0"/>
                <a:cs typeface="Times New Roman" pitchFamily="18" charset="0"/>
              </a:rPr>
              <a:t>SUBJECT </a:t>
            </a:r>
            <a:r>
              <a:rPr lang="en-US" dirty="0">
                <a:latin typeface="Times New Roman" pitchFamily="18" charset="0"/>
                <a:cs typeface="Times New Roman" pitchFamily="18" charset="0"/>
              </a:rPr>
              <a:t>is a creative approach to learning English</a:t>
            </a:r>
            <a:r>
              <a:rPr lang="en-US" dirty="0" smtClean="0">
                <a:latin typeface="Times New Roman" pitchFamily="18" charset="0"/>
                <a:cs typeface="Times New Roman" pitchFamily="18" charset="0"/>
              </a:rPr>
              <a:t>.</a:t>
            </a:r>
            <a:endParaRPr lang="uk-UA" dirty="0" smtClean="0">
              <a:latin typeface="Times New Roman" pitchFamily="18" charset="0"/>
              <a:cs typeface="Times New Roman" pitchFamily="18" charset="0"/>
            </a:endParaRPr>
          </a:p>
          <a:p>
            <a:pPr algn="just">
              <a:lnSpc>
                <a:spcPct val="150000"/>
              </a:lnSpc>
            </a:pPr>
            <a:r>
              <a:rPr lang="en-US" b="1" dirty="0" smtClean="0">
                <a:latin typeface="Times New Roman" pitchFamily="18" charset="0"/>
                <a:cs typeface="Times New Roman" pitchFamily="18" charset="0"/>
              </a:rPr>
              <a:t>GOAL: </a:t>
            </a:r>
            <a:r>
              <a:rPr lang="en-US" dirty="0">
                <a:latin typeface="Times New Roman" pitchFamily="18" charset="0"/>
                <a:cs typeface="Times New Roman" pitchFamily="18" charset="0"/>
              </a:rPr>
              <a:t>comprehensive analysis of the creative approach in a foreign language </a:t>
            </a:r>
            <a:r>
              <a:rPr lang="en-US" dirty="0" smtClean="0">
                <a:latin typeface="Times New Roman" pitchFamily="18" charset="0"/>
                <a:cs typeface="Times New Roman" pitchFamily="18" charset="0"/>
              </a:rPr>
              <a:t>classroom.</a:t>
            </a:r>
            <a:r>
              <a:rPr lang="uk-UA" dirty="0" smtClean="0">
                <a:latin typeface="Times New Roman" pitchFamily="18" charset="0"/>
                <a:cs typeface="Times New Roman" pitchFamily="18" charset="0"/>
              </a:rPr>
              <a:t> </a:t>
            </a:r>
            <a:r>
              <a:rPr lang="en-US" b="1" dirty="0">
                <a:latin typeface="Times New Roman" pitchFamily="18" charset="0"/>
                <a:cs typeface="Times New Roman" pitchFamily="18" charset="0"/>
              </a:rPr>
              <a:t>OBJECTIVES </a:t>
            </a:r>
            <a:r>
              <a:rPr lang="en-US" dirty="0">
                <a:latin typeface="Times New Roman" pitchFamily="18" charset="0"/>
                <a:cs typeface="Times New Roman" pitchFamily="18" charset="0"/>
              </a:rPr>
              <a:t>of the study are:</a:t>
            </a:r>
          </a:p>
          <a:p>
            <a:pPr algn="just">
              <a:lnSpc>
                <a:spcPct val="150000"/>
              </a:lnSpc>
            </a:pPr>
            <a:r>
              <a:rPr lang="en-US" dirty="0">
                <a:latin typeface="Times New Roman" pitchFamily="18" charset="0"/>
                <a:cs typeface="Times New Roman" pitchFamily="18" charset="0"/>
              </a:rPr>
              <a:t>1) determining the role of the foreign language classroom in education;</a:t>
            </a:r>
          </a:p>
          <a:p>
            <a:pPr algn="just">
              <a:lnSpc>
                <a:spcPct val="150000"/>
              </a:lnSpc>
            </a:pPr>
            <a:r>
              <a:rPr lang="en-US" dirty="0">
                <a:latin typeface="Times New Roman" pitchFamily="18" charset="0"/>
                <a:cs typeface="Times New Roman" pitchFamily="18" charset="0"/>
              </a:rPr>
              <a:t>2) research of the importance of motivation in learning a foreign language;</a:t>
            </a:r>
          </a:p>
          <a:p>
            <a:pPr algn="just">
              <a:lnSpc>
                <a:spcPct val="150000"/>
              </a:lnSpc>
            </a:pPr>
            <a:r>
              <a:rPr lang="en-US" dirty="0">
                <a:latin typeface="Times New Roman" pitchFamily="18" charset="0"/>
                <a:cs typeface="Times New Roman" pitchFamily="18" charset="0"/>
              </a:rPr>
              <a:t>3) analysis of creative methods of teaching a foreign language;</a:t>
            </a:r>
            <a:endParaRPr lang="uk-UA" dirty="0">
              <a:latin typeface="Times New Roman" pitchFamily="18" charset="0"/>
              <a:cs typeface="Times New Roman" pitchFamily="18" charset="0"/>
            </a:endParaRPr>
          </a:p>
        </p:txBody>
      </p:sp>
    </p:spTree>
    <p:extLst>
      <p:ext uri="{BB962C8B-B14F-4D97-AF65-F5344CB8AC3E}">
        <p14:creationId xmlns:p14="http://schemas.microsoft.com/office/powerpoint/2010/main" val="33111389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184354" y="2204864"/>
            <a:ext cx="7128789" cy="2031325"/>
          </a:xfrm>
          <a:prstGeom prst="rect">
            <a:avLst/>
          </a:prstGeom>
        </p:spPr>
        <p:txBody>
          <a:bodyPr wrap="square">
            <a:spAutoFit/>
          </a:bodyPr>
          <a:lstStyle/>
          <a:p>
            <a:pPr algn="just"/>
            <a:r>
              <a:rPr lang="en-US" dirty="0">
                <a:latin typeface="Times New Roman" pitchFamily="18" charset="0"/>
                <a:cs typeface="Times New Roman" pitchFamily="18" charset="0"/>
              </a:rPr>
              <a:t>The </a:t>
            </a:r>
            <a:r>
              <a:rPr lang="en-US" b="1" dirty="0" smtClean="0">
                <a:latin typeface="Times New Roman" pitchFamily="18" charset="0"/>
                <a:cs typeface="Times New Roman" pitchFamily="18" charset="0"/>
              </a:rPr>
              <a:t>THEORETICAL MEANING </a:t>
            </a:r>
            <a:r>
              <a:rPr lang="en-US" dirty="0" smtClean="0">
                <a:latin typeface="Times New Roman" pitchFamily="18" charset="0"/>
                <a:cs typeface="Times New Roman" pitchFamily="18" charset="0"/>
              </a:rPr>
              <a:t>of </a:t>
            </a:r>
            <a:r>
              <a:rPr lang="en-US" dirty="0">
                <a:latin typeface="Times New Roman" pitchFamily="18" charset="0"/>
                <a:cs typeface="Times New Roman" pitchFamily="18" charset="0"/>
              </a:rPr>
              <a:t>the results is determined by the possibility of their application in teaching foreign languages in schools or </a:t>
            </a:r>
            <a:r>
              <a:rPr lang="en-US" dirty="0" smtClean="0">
                <a:latin typeface="Times New Roman" pitchFamily="18" charset="0"/>
                <a:cs typeface="Times New Roman" pitchFamily="18" charset="0"/>
              </a:rPr>
              <a:t>universities;</a:t>
            </a:r>
          </a:p>
          <a:p>
            <a:pPr algn="just"/>
            <a:endParaRPr lang="en-US" dirty="0" smtClean="0">
              <a:latin typeface="Times New Roman" pitchFamily="18" charset="0"/>
              <a:cs typeface="Times New Roman" pitchFamily="18" charset="0"/>
            </a:endParaRPr>
          </a:p>
          <a:p>
            <a:pPr algn="just"/>
            <a:r>
              <a:rPr lang="en-US" dirty="0">
                <a:latin typeface="Times New Roman" pitchFamily="18" charset="0"/>
                <a:cs typeface="Times New Roman" pitchFamily="18" charset="0"/>
              </a:rPr>
              <a:t>The </a:t>
            </a:r>
            <a:r>
              <a:rPr lang="en-US" b="1" dirty="0" smtClean="0">
                <a:latin typeface="Times New Roman" pitchFamily="18" charset="0"/>
                <a:cs typeface="Times New Roman" pitchFamily="18" charset="0"/>
              </a:rPr>
              <a:t>PRACTICAL MEANING </a:t>
            </a:r>
            <a:r>
              <a:rPr lang="en-US" dirty="0" smtClean="0">
                <a:latin typeface="Times New Roman" pitchFamily="18" charset="0"/>
                <a:cs typeface="Times New Roman" pitchFamily="18" charset="0"/>
              </a:rPr>
              <a:t>of </a:t>
            </a:r>
            <a:r>
              <a:rPr lang="en-US" dirty="0">
                <a:latin typeface="Times New Roman" pitchFamily="18" charset="0"/>
                <a:cs typeface="Times New Roman" pitchFamily="18" charset="0"/>
              </a:rPr>
              <a:t>the obtained results is determined by the possibility of their application in writing scientific papers on methods of teaching foreign languages.</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9422916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1052736"/>
            <a:ext cx="7776864" cy="1477328"/>
          </a:xfrm>
          <a:prstGeom prst="rect">
            <a:avLst/>
          </a:prstGeom>
        </p:spPr>
        <p:txBody>
          <a:bodyPr wrap="square">
            <a:spAutoFit/>
          </a:bodyPr>
          <a:lstStyle/>
          <a:p>
            <a:r>
              <a:rPr lang="en-US" dirty="0">
                <a:latin typeface="Times New Roman" pitchFamily="18" charset="0"/>
                <a:cs typeface="Times New Roman" pitchFamily="18" charset="0"/>
              </a:rPr>
              <a:t>The </a:t>
            </a:r>
            <a:r>
              <a:rPr lang="en-US" dirty="0" smtClean="0">
                <a:latin typeface="Times New Roman" pitchFamily="18" charset="0"/>
                <a:cs typeface="Times New Roman" pitchFamily="18" charset="0"/>
              </a:rPr>
              <a:t>MAIN TASK of </a:t>
            </a:r>
            <a:r>
              <a:rPr lang="en-US" dirty="0">
                <a:latin typeface="Times New Roman" pitchFamily="18" charset="0"/>
                <a:cs typeface="Times New Roman" pitchFamily="18" charset="0"/>
              </a:rPr>
              <a:t>the foreign language classroom is to create all the necessary conditions for creative and educational activities in the classroom. Such an classroom should be comfortable for teachers and students in the process of performing all necessary activities in the classroom and in extracurricular activities. </a:t>
            </a:r>
            <a:endParaRPr lang="ru-RU" dirty="0">
              <a:latin typeface="Times New Roman" pitchFamily="18" charset="0"/>
              <a:cs typeface="Times New Roman" pitchFamily="18" charset="0"/>
            </a:endParaRPr>
          </a:p>
        </p:txBody>
      </p:sp>
      <p:sp>
        <p:nvSpPr>
          <p:cNvPr id="3" name="Прямоугольник 2"/>
          <p:cNvSpPr/>
          <p:nvPr/>
        </p:nvSpPr>
        <p:spPr>
          <a:xfrm>
            <a:off x="971600" y="3105834"/>
            <a:ext cx="6264696" cy="2031325"/>
          </a:xfrm>
          <a:prstGeom prst="rect">
            <a:avLst/>
          </a:prstGeom>
        </p:spPr>
        <p:txBody>
          <a:bodyPr wrap="square">
            <a:spAutoFit/>
          </a:bodyPr>
          <a:lstStyle/>
          <a:p>
            <a:r>
              <a:rPr lang="en-US" dirty="0">
                <a:latin typeface="Times New Roman" pitchFamily="18" charset="0"/>
                <a:cs typeface="Times New Roman" pitchFamily="18" charset="0"/>
              </a:rPr>
              <a:t>A few </a:t>
            </a:r>
            <a:r>
              <a:rPr lang="en-US" dirty="0" smtClean="0">
                <a:latin typeface="Times New Roman" pitchFamily="18" charset="0"/>
                <a:cs typeface="Times New Roman" pitchFamily="18" charset="0"/>
              </a:rPr>
              <a:t>BASIC PRINCIPLES for </a:t>
            </a:r>
            <a:r>
              <a:rPr lang="en-US" dirty="0">
                <a:latin typeface="Times New Roman" pitchFamily="18" charset="0"/>
                <a:cs typeface="Times New Roman" pitchFamily="18" charset="0"/>
              </a:rPr>
              <a:t>effective work in </a:t>
            </a:r>
            <a:r>
              <a:rPr lang="en-US" dirty="0" err="1">
                <a:latin typeface="Times New Roman" pitchFamily="18" charset="0"/>
                <a:cs typeface="Times New Roman" pitchFamily="18" charset="0"/>
              </a:rPr>
              <a:t>english</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classroom:</a:t>
            </a:r>
          </a:p>
          <a:p>
            <a:r>
              <a:rPr lang="en-US" dirty="0" smtClean="0">
                <a:latin typeface="Times New Roman" pitchFamily="18" charset="0"/>
                <a:cs typeface="Times New Roman" pitchFamily="18" charset="0"/>
              </a:rPr>
              <a:t>1. the </a:t>
            </a:r>
            <a:r>
              <a:rPr lang="en-US" dirty="0">
                <a:latin typeface="Times New Roman" pitchFamily="18" charset="0"/>
                <a:cs typeface="Times New Roman" pitchFamily="18" charset="0"/>
              </a:rPr>
              <a:t>principle of </a:t>
            </a:r>
            <a:r>
              <a:rPr lang="en-US" dirty="0" smtClean="0">
                <a:latin typeface="Times New Roman" pitchFamily="18" charset="0"/>
                <a:cs typeface="Times New Roman" pitchFamily="18" charset="0"/>
              </a:rPr>
              <a:t>purposefulness</a:t>
            </a:r>
          </a:p>
          <a:p>
            <a:r>
              <a:rPr lang="en-US" dirty="0" smtClean="0">
                <a:latin typeface="Times New Roman" pitchFamily="18" charset="0"/>
                <a:cs typeface="Times New Roman" pitchFamily="18" charset="0"/>
              </a:rPr>
              <a:t>2. clear </a:t>
            </a:r>
            <a:r>
              <a:rPr lang="en-US" dirty="0">
                <a:latin typeface="Times New Roman" pitchFamily="18" charset="0"/>
                <a:cs typeface="Times New Roman" pitchFamily="18" charset="0"/>
              </a:rPr>
              <a:t>organization of all educational </a:t>
            </a:r>
            <a:r>
              <a:rPr lang="en-US" dirty="0" smtClean="0">
                <a:latin typeface="Times New Roman" pitchFamily="18" charset="0"/>
                <a:cs typeface="Times New Roman" pitchFamily="18" charset="0"/>
              </a:rPr>
              <a:t>material</a:t>
            </a:r>
          </a:p>
          <a:p>
            <a:r>
              <a:rPr lang="en-US" dirty="0" smtClean="0">
                <a:latin typeface="Times New Roman" pitchFamily="18" charset="0"/>
                <a:cs typeface="Times New Roman" pitchFamily="18" charset="0"/>
              </a:rPr>
              <a:t>3. the </a:t>
            </a:r>
            <a:r>
              <a:rPr lang="en-US" dirty="0">
                <a:latin typeface="Times New Roman" pitchFamily="18" charset="0"/>
                <a:cs typeface="Times New Roman" pitchFamily="18" charset="0"/>
              </a:rPr>
              <a:t>principle of substitutability of </a:t>
            </a:r>
            <a:r>
              <a:rPr lang="en-US" dirty="0" smtClean="0">
                <a:latin typeface="Times New Roman" pitchFamily="18" charset="0"/>
                <a:cs typeface="Times New Roman" pitchFamily="18" charset="0"/>
              </a:rPr>
              <a:t>materials</a:t>
            </a:r>
          </a:p>
          <a:p>
            <a:r>
              <a:rPr lang="en-US" dirty="0" smtClean="0">
                <a:latin typeface="Times New Roman" pitchFamily="18" charset="0"/>
                <a:cs typeface="Times New Roman" pitchFamily="18" charset="0"/>
              </a:rPr>
              <a:t>4. modern </a:t>
            </a:r>
            <a:r>
              <a:rPr lang="en-US" dirty="0">
                <a:latin typeface="Times New Roman" pitchFamily="18" charset="0"/>
                <a:cs typeface="Times New Roman" pitchFamily="18" charset="0"/>
              </a:rPr>
              <a:t>and technological </a:t>
            </a:r>
            <a:r>
              <a:rPr lang="en-US" dirty="0" smtClean="0">
                <a:latin typeface="Times New Roman" pitchFamily="18" charset="0"/>
                <a:cs typeface="Times New Roman" pitchFamily="18" charset="0"/>
              </a:rPr>
              <a:t>equipment</a:t>
            </a:r>
          </a:p>
          <a:p>
            <a:r>
              <a:rPr lang="en-US" dirty="0" smtClean="0">
                <a:latin typeface="Times New Roman" pitchFamily="18" charset="0"/>
                <a:cs typeface="Times New Roman" pitchFamily="18" charset="0"/>
              </a:rPr>
              <a:t>5. cozy </a:t>
            </a:r>
            <a:r>
              <a:rPr lang="en-US" dirty="0">
                <a:latin typeface="Times New Roman" pitchFamily="18" charset="0"/>
                <a:cs typeface="Times New Roman" pitchFamily="18" charset="0"/>
              </a:rPr>
              <a:t>and light atmosphere in the </a:t>
            </a:r>
            <a:r>
              <a:rPr lang="en-US" dirty="0" smtClean="0">
                <a:latin typeface="Times New Roman" pitchFamily="18" charset="0"/>
                <a:cs typeface="Times New Roman" pitchFamily="18" charset="0"/>
              </a:rPr>
              <a:t>classroom</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7755029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79794" y="764704"/>
            <a:ext cx="3635804" cy="400110"/>
          </a:xfrm>
          <a:prstGeom prst="rect">
            <a:avLst/>
          </a:prstGeom>
        </p:spPr>
        <p:txBody>
          <a:bodyPr wrap="none">
            <a:spAutoFit/>
          </a:bodyPr>
          <a:lstStyle/>
          <a:p>
            <a:pPr algn="ctr"/>
            <a:r>
              <a:rPr lang="en-US" sz="2000" dirty="0" smtClean="0">
                <a:latin typeface="Times New Roman" pitchFamily="18" charset="0"/>
                <a:cs typeface="Times New Roman" pitchFamily="18" charset="0"/>
              </a:rPr>
              <a:t>MOTIVATION IN EDUCATION</a:t>
            </a:r>
            <a:endParaRPr lang="ru-RU" sz="2000" dirty="0">
              <a:latin typeface="Times New Roman" pitchFamily="18" charset="0"/>
              <a:cs typeface="Times New Roman" pitchFamily="18" charset="0"/>
            </a:endParaRPr>
          </a:p>
        </p:txBody>
      </p:sp>
      <p:sp>
        <p:nvSpPr>
          <p:cNvPr id="3" name="Прямоугольник 2"/>
          <p:cNvSpPr/>
          <p:nvPr/>
        </p:nvSpPr>
        <p:spPr>
          <a:xfrm>
            <a:off x="899592" y="1484784"/>
            <a:ext cx="5670376" cy="1754326"/>
          </a:xfrm>
          <a:prstGeom prst="rect">
            <a:avLst/>
          </a:prstGeom>
        </p:spPr>
        <p:txBody>
          <a:bodyPr wrap="square">
            <a:spAutoFit/>
          </a:bodyPr>
          <a:lstStyle/>
          <a:p>
            <a:r>
              <a:rPr lang="en-US" dirty="0" smtClean="0">
                <a:latin typeface="Times New Roman" pitchFamily="18" charset="0"/>
                <a:cs typeface="Times New Roman" pitchFamily="18" charset="0"/>
              </a:rPr>
              <a:t>The importance of motivation:</a:t>
            </a:r>
          </a:p>
          <a:p>
            <a:r>
              <a:rPr lang="en-US" dirty="0" smtClean="0">
                <a:latin typeface="Times New Roman" pitchFamily="18" charset="0"/>
                <a:cs typeface="Times New Roman" pitchFamily="18" charset="0"/>
              </a:rPr>
              <a:t>1. Motivated </a:t>
            </a:r>
            <a:r>
              <a:rPr lang="en-US" dirty="0">
                <a:latin typeface="Times New Roman" pitchFamily="18" charset="0"/>
                <a:cs typeface="Times New Roman" pitchFamily="18" charset="0"/>
              </a:rPr>
              <a:t>and interested student does not bring problems with </a:t>
            </a:r>
            <a:r>
              <a:rPr lang="en-US" dirty="0" smtClean="0">
                <a:latin typeface="Times New Roman" pitchFamily="18" charset="0"/>
                <a:cs typeface="Times New Roman" pitchFamily="18" charset="0"/>
              </a:rPr>
              <a:t>discipline</a:t>
            </a:r>
          </a:p>
          <a:p>
            <a:r>
              <a:rPr lang="en-US" dirty="0" smtClean="0">
                <a:latin typeface="Times New Roman" pitchFamily="18" charset="0"/>
                <a:cs typeface="Times New Roman" pitchFamily="18" charset="0"/>
              </a:rPr>
              <a:t>2. Motivation </a:t>
            </a:r>
            <a:r>
              <a:rPr lang="en-US" dirty="0">
                <a:latin typeface="Times New Roman" pitchFamily="18" charset="0"/>
                <a:cs typeface="Times New Roman" pitchFamily="18" charset="0"/>
              </a:rPr>
              <a:t>increases the level of </a:t>
            </a:r>
            <a:r>
              <a:rPr lang="en-US" dirty="0" smtClean="0">
                <a:latin typeface="Times New Roman" pitchFamily="18" charset="0"/>
                <a:cs typeface="Times New Roman" pitchFamily="18" charset="0"/>
              </a:rPr>
              <a:t>productivity, allows student to absorb </a:t>
            </a:r>
            <a:r>
              <a:rPr lang="en-US" dirty="0">
                <a:latin typeface="Times New Roman" pitchFamily="18" charset="0"/>
                <a:cs typeface="Times New Roman" pitchFamily="18" charset="0"/>
              </a:rPr>
              <a:t>new necessary information </a:t>
            </a:r>
            <a:r>
              <a:rPr lang="en-US" dirty="0" smtClean="0">
                <a:latin typeface="Times New Roman" pitchFamily="18" charset="0"/>
                <a:cs typeface="Times New Roman" pitchFamily="18" charset="0"/>
              </a:rPr>
              <a:t>quickly </a:t>
            </a:r>
            <a:r>
              <a:rPr lang="en-US" dirty="0">
                <a:latin typeface="Times New Roman" pitchFamily="18" charset="0"/>
                <a:cs typeface="Times New Roman" pitchFamily="18" charset="0"/>
              </a:rPr>
              <a:t>and </a:t>
            </a:r>
            <a:r>
              <a:rPr lang="en-US" dirty="0" smtClean="0">
                <a:latin typeface="Times New Roman" pitchFamily="18" charset="0"/>
                <a:cs typeface="Times New Roman" pitchFamily="18" charset="0"/>
              </a:rPr>
              <a:t>more efficiently </a:t>
            </a:r>
            <a:endParaRPr lang="ru-RU" dirty="0">
              <a:latin typeface="Times New Roman" pitchFamily="18" charset="0"/>
              <a:cs typeface="Times New Roman" pitchFamily="18" charset="0"/>
            </a:endParaRPr>
          </a:p>
        </p:txBody>
      </p:sp>
      <p:sp>
        <p:nvSpPr>
          <p:cNvPr id="4" name="Прямоугольник 3"/>
          <p:cNvSpPr/>
          <p:nvPr/>
        </p:nvSpPr>
        <p:spPr>
          <a:xfrm>
            <a:off x="899592" y="3933056"/>
            <a:ext cx="5516006" cy="1200329"/>
          </a:xfrm>
          <a:prstGeom prst="rect">
            <a:avLst/>
          </a:prstGeom>
        </p:spPr>
        <p:txBody>
          <a:bodyPr wrap="square">
            <a:spAutoFit/>
          </a:bodyPr>
          <a:lstStyle/>
          <a:p>
            <a:r>
              <a:rPr lang="en-US" dirty="0" smtClean="0">
                <a:latin typeface="Times New Roman" pitchFamily="18" charset="0"/>
                <a:cs typeface="Times New Roman" pitchFamily="18" charset="0"/>
              </a:rPr>
              <a:t>Several </a:t>
            </a:r>
            <a:r>
              <a:rPr lang="en-US" dirty="0">
                <a:latin typeface="Times New Roman" pitchFamily="18" charset="0"/>
                <a:cs typeface="Times New Roman" pitchFamily="18" charset="0"/>
              </a:rPr>
              <a:t>factors that contribute to students' </a:t>
            </a:r>
            <a:r>
              <a:rPr lang="en-US" dirty="0" smtClean="0">
                <a:latin typeface="Times New Roman" pitchFamily="18" charset="0"/>
                <a:cs typeface="Times New Roman" pitchFamily="18" charset="0"/>
              </a:rPr>
              <a:t>motivation:</a:t>
            </a:r>
          </a:p>
          <a:p>
            <a:r>
              <a:rPr lang="en-US" dirty="0" smtClean="0">
                <a:latin typeface="Times New Roman" pitchFamily="18" charset="0"/>
                <a:cs typeface="Times New Roman" pitchFamily="18" charset="0"/>
              </a:rPr>
              <a:t>1. relationships </a:t>
            </a:r>
            <a:r>
              <a:rPr lang="en-US" dirty="0">
                <a:latin typeface="Times New Roman" pitchFamily="18" charset="0"/>
                <a:cs typeface="Times New Roman" pitchFamily="18" charset="0"/>
              </a:rPr>
              <a:t>with people </a:t>
            </a:r>
            <a:r>
              <a:rPr lang="en-US" dirty="0" smtClean="0">
                <a:latin typeface="Times New Roman" pitchFamily="18" charset="0"/>
                <a:cs typeface="Times New Roman" pitchFamily="18" charset="0"/>
              </a:rPr>
              <a:t>around the student</a:t>
            </a:r>
          </a:p>
          <a:p>
            <a:r>
              <a:rPr lang="en-US" dirty="0" smtClean="0">
                <a:latin typeface="Times New Roman" pitchFamily="18" charset="0"/>
                <a:cs typeface="Times New Roman" pitchFamily="18" charset="0"/>
              </a:rPr>
              <a:t>2. involvement </a:t>
            </a:r>
            <a:r>
              <a:rPr lang="en-US" dirty="0">
                <a:latin typeface="Times New Roman" pitchFamily="18" charset="0"/>
                <a:cs typeface="Times New Roman" pitchFamily="18" charset="0"/>
              </a:rPr>
              <a:t>in work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3. independence</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9846909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07704" y="836711"/>
            <a:ext cx="5112568" cy="646331"/>
          </a:xfrm>
          <a:prstGeom prst="rect">
            <a:avLst/>
          </a:prstGeom>
        </p:spPr>
        <p:txBody>
          <a:bodyPr wrap="square">
            <a:spAutoFit/>
          </a:bodyPr>
          <a:lstStyle/>
          <a:p>
            <a:pPr algn="ctr"/>
            <a:r>
              <a:rPr lang="en-US" dirty="0">
                <a:latin typeface="Times New Roman" pitchFamily="18" charset="0"/>
                <a:cs typeface="Times New Roman" pitchFamily="18" charset="0"/>
              </a:rPr>
              <a:t>CREATIVE APPROACH IN THE CONDITIONS OF THE ENGLISH </a:t>
            </a:r>
            <a:r>
              <a:rPr lang="en-US" dirty="0" smtClean="0">
                <a:latin typeface="Times New Roman" pitchFamily="18" charset="0"/>
                <a:cs typeface="Times New Roman" pitchFamily="18" charset="0"/>
              </a:rPr>
              <a:t>CLASSROOM</a:t>
            </a:r>
            <a:endParaRPr lang="ru-RU" dirty="0">
              <a:latin typeface="Times New Roman" pitchFamily="18" charset="0"/>
              <a:cs typeface="Times New Roman" pitchFamily="18" charset="0"/>
            </a:endParaRPr>
          </a:p>
        </p:txBody>
      </p:sp>
      <p:sp>
        <p:nvSpPr>
          <p:cNvPr id="3" name="Прямоугольник 2"/>
          <p:cNvSpPr/>
          <p:nvPr/>
        </p:nvSpPr>
        <p:spPr>
          <a:xfrm>
            <a:off x="827584" y="1844824"/>
            <a:ext cx="7128792" cy="1477328"/>
          </a:xfrm>
          <a:prstGeom prst="rect">
            <a:avLst/>
          </a:prstGeom>
        </p:spPr>
        <p:txBody>
          <a:bodyPr wrap="square">
            <a:spAutoFit/>
          </a:bodyPr>
          <a:lstStyle/>
          <a:p>
            <a:pPr algn="ctr"/>
            <a:r>
              <a:rPr lang="en-US" dirty="0" smtClean="0">
                <a:latin typeface="Times New Roman" pitchFamily="18" charset="0"/>
                <a:cs typeface="Times New Roman" pitchFamily="18" charset="0"/>
              </a:rPr>
              <a:t>INNOVATIVE TECHNOLOGIES</a:t>
            </a:r>
          </a:p>
          <a:p>
            <a:r>
              <a:rPr lang="en-US" dirty="0">
                <a:latin typeface="Times New Roman" pitchFamily="18" charset="0"/>
                <a:cs typeface="Times New Roman" pitchFamily="18" charset="0"/>
              </a:rPr>
              <a:t>In the English classroom with the help of the Internet and new features such as cameras, audio equipment, computers, video equipment, overhead projection devices, scanners, printers, CD equipment, multimedia computer, electronic textbook, we can solve a variety of didactic </a:t>
            </a:r>
            <a:r>
              <a:rPr lang="en-US" dirty="0" smtClean="0">
                <a:latin typeface="Times New Roman" pitchFamily="18" charset="0"/>
                <a:cs typeface="Times New Roman" pitchFamily="18" charset="0"/>
              </a:rPr>
              <a:t>tasks.</a:t>
            </a:r>
            <a:endParaRPr lang="ru-RU" dirty="0">
              <a:latin typeface="Times New Roman" pitchFamily="18" charset="0"/>
              <a:cs typeface="Times New Roman" pitchFamily="18" charset="0"/>
            </a:endParaRPr>
          </a:p>
        </p:txBody>
      </p:sp>
      <p:sp>
        <p:nvSpPr>
          <p:cNvPr id="5" name="Прямоугольник 4"/>
          <p:cNvSpPr/>
          <p:nvPr/>
        </p:nvSpPr>
        <p:spPr>
          <a:xfrm>
            <a:off x="2177988" y="3496816"/>
            <a:ext cx="4572000" cy="2585323"/>
          </a:xfrm>
          <a:prstGeom prst="rect">
            <a:avLst/>
          </a:prstGeom>
        </p:spPr>
        <p:txBody>
          <a:bodyPr>
            <a:spAutoFit/>
          </a:bodyPr>
          <a:lstStyle/>
          <a:p>
            <a:r>
              <a:rPr lang="en-US" dirty="0">
                <a:latin typeface="Times New Roman" pitchFamily="18" charset="0"/>
                <a:cs typeface="Times New Roman" pitchFamily="18" charset="0"/>
              </a:rPr>
              <a:t>Advantages of using computer technology in </a:t>
            </a:r>
            <a:r>
              <a:rPr lang="en-US" dirty="0" smtClean="0">
                <a:latin typeface="Times New Roman" pitchFamily="18" charset="0"/>
                <a:cs typeface="Times New Roman" pitchFamily="18" charset="0"/>
              </a:rPr>
              <a:t>education:</a:t>
            </a:r>
          </a:p>
          <a:p>
            <a:r>
              <a:rPr lang="en-US" dirty="0" smtClean="0">
                <a:latin typeface="Times New Roman" pitchFamily="18" charset="0"/>
                <a:cs typeface="Times New Roman" pitchFamily="18" charset="0"/>
              </a:rPr>
              <a:t>1. It increases the </a:t>
            </a:r>
            <a:r>
              <a:rPr lang="en-US" dirty="0">
                <a:latin typeface="Times New Roman" pitchFamily="18" charset="0"/>
                <a:cs typeface="Times New Roman" pitchFamily="18" charset="0"/>
              </a:rPr>
              <a:t>efficiency of the educational </a:t>
            </a:r>
            <a:r>
              <a:rPr lang="en-US" dirty="0" smtClean="0">
                <a:latin typeface="Times New Roman" pitchFamily="18" charset="0"/>
                <a:cs typeface="Times New Roman" pitchFamily="18" charset="0"/>
              </a:rPr>
              <a:t>process</a:t>
            </a:r>
          </a:p>
          <a:p>
            <a:r>
              <a:rPr lang="en-US" dirty="0" smtClean="0">
                <a:latin typeface="Times New Roman" pitchFamily="18" charset="0"/>
                <a:cs typeface="Times New Roman" pitchFamily="18" charset="0"/>
              </a:rPr>
              <a:t>2. Saves time</a:t>
            </a:r>
          </a:p>
          <a:p>
            <a:r>
              <a:rPr lang="en-US" dirty="0" smtClean="0">
                <a:latin typeface="Times New Roman" pitchFamily="18" charset="0"/>
                <a:cs typeface="Times New Roman" pitchFamily="18" charset="0"/>
              </a:rPr>
              <a:t>3</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Gives the </a:t>
            </a:r>
            <a:r>
              <a:rPr lang="en-US" dirty="0">
                <a:latin typeface="Times New Roman" pitchFamily="18" charset="0"/>
                <a:cs typeface="Times New Roman" pitchFamily="18" charset="0"/>
              </a:rPr>
              <a:t>ability to find, link and present visual and textual </a:t>
            </a:r>
            <a:r>
              <a:rPr lang="en-US" dirty="0" smtClean="0">
                <a:latin typeface="Times New Roman" pitchFamily="18" charset="0"/>
                <a:cs typeface="Times New Roman" pitchFamily="18" charset="0"/>
              </a:rPr>
              <a:t>information</a:t>
            </a:r>
          </a:p>
          <a:p>
            <a:r>
              <a:rPr lang="en-US" dirty="0">
                <a:latin typeface="Times New Roman" pitchFamily="18" charset="0"/>
                <a:cs typeface="Times New Roman" pitchFamily="18" charset="0"/>
              </a:rPr>
              <a:t>4. </a:t>
            </a:r>
            <a:r>
              <a:rPr lang="en-US" dirty="0" smtClean="0">
                <a:latin typeface="Times New Roman" pitchFamily="18" charset="0"/>
                <a:cs typeface="Times New Roman" pitchFamily="18" charset="0"/>
              </a:rPr>
              <a:t>Improves </a:t>
            </a:r>
            <a:r>
              <a:rPr lang="en-US" dirty="0">
                <a:latin typeface="Times New Roman" pitchFamily="18" charset="0"/>
                <a:cs typeface="Times New Roman" pitchFamily="18" charset="0"/>
              </a:rPr>
              <a:t>the learning </a:t>
            </a:r>
            <a:r>
              <a:rPr lang="en-US" dirty="0" smtClean="0">
                <a:latin typeface="Times New Roman" pitchFamily="18" charset="0"/>
                <a:cs typeface="Times New Roman" pitchFamily="18" charset="0"/>
              </a:rPr>
              <a:t>process</a:t>
            </a:r>
          </a:p>
          <a:p>
            <a:r>
              <a:rPr lang="en-US" dirty="0">
                <a:latin typeface="Times New Roman" pitchFamily="18" charset="0"/>
                <a:cs typeface="Times New Roman" pitchFamily="18" charset="0"/>
              </a:rPr>
              <a:t>5. </a:t>
            </a:r>
            <a:r>
              <a:rPr lang="en-US" dirty="0" smtClean="0">
                <a:latin typeface="Times New Roman" pitchFamily="18" charset="0"/>
                <a:cs typeface="Times New Roman" pitchFamily="18" charset="0"/>
              </a:rPr>
              <a:t>Provides </a:t>
            </a:r>
            <a:r>
              <a:rPr lang="en-US" dirty="0">
                <a:latin typeface="Times New Roman" pitchFamily="18" charset="0"/>
                <a:cs typeface="Times New Roman" pitchFamily="18" charset="0"/>
              </a:rPr>
              <a:t>greater interest of students</a:t>
            </a:r>
            <a:endParaRPr lang="en-US"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153087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1412776"/>
            <a:ext cx="6696744" cy="3693319"/>
          </a:xfrm>
          <a:prstGeom prst="rect">
            <a:avLst/>
          </a:prstGeom>
        </p:spPr>
        <p:txBody>
          <a:bodyPr wrap="square">
            <a:spAutoFit/>
          </a:bodyPr>
          <a:lstStyle/>
          <a:p>
            <a:r>
              <a:rPr lang="en-US" dirty="0">
                <a:latin typeface="Times New Roman" pitchFamily="18" charset="0"/>
                <a:cs typeface="Times New Roman" pitchFamily="18" charset="0"/>
              </a:rPr>
              <a:t>Some ways to use innovative </a:t>
            </a:r>
            <a:r>
              <a:rPr lang="en-US" dirty="0" smtClean="0">
                <a:latin typeface="Times New Roman" pitchFamily="18" charset="0"/>
                <a:cs typeface="Times New Roman" pitchFamily="18" charset="0"/>
              </a:rPr>
              <a:t>technologies:</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1. Digital stories</a:t>
            </a:r>
            <a:r>
              <a:rPr lang="en-US" dirty="0">
                <a:latin typeface="Times New Roman" pitchFamily="18" charset="0"/>
                <a:cs typeface="Times New Roman" pitchFamily="18" charset="0"/>
              </a:rPr>
              <a:t>. It is an innovative way of storytelling that expands the opportunities for the development of knowledge in the English classroom, allows students to show the knowledge they acquire in class, develop not only their language skills but also creative, critical thinking and experience in solving problems</a:t>
            </a:r>
            <a:r>
              <a:rPr lang="en-US" dirty="0" smtClean="0">
                <a:latin typeface="Times New Roman" pitchFamily="18" charset="0"/>
                <a:cs typeface="Times New Roman" pitchFamily="18" charset="0"/>
              </a:rPr>
              <a:t>.</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2. </a:t>
            </a:r>
            <a:r>
              <a:rPr lang="en-US" dirty="0">
                <a:latin typeface="Times New Roman" pitchFamily="18" charset="0"/>
                <a:cs typeface="Times New Roman" pitchFamily="18" charset="0"/>
              </a:rPr>
              <a:t>Web-sites. </a:t>
            </a:r>
            <a:r>
              <a:rPr lang="en-US" dirty="0" smtClean="0">
                <a:latin typeface="Times New Roman" pitchFamily="18" charset="0"/>
                <a:cs typeface="Times New Roman" pitchFamily="18" charset="0"/>
              </a:rPr>
              <a:t>It's </a:t>
            </a:r>
            <a:r>
              <a:rPr lang="en-US" dirty="0">
                <a:latin typeface="Times New Roman" pitchFamily="18" charset="0"/>
                <a:cs typeface="Times New Roman" pitchFamily="18" charset="0"/>
              </a:rPr>
              <a:t>one of the easiest and least stressful ways to get started with technology in the </a:t>
            </a:r>
            <a:r>
              <a:rPr lang="en-US" dirty="0" smtClean="0">
                <a:latin typeface="Times New Roman" pitchFamily="18" charset="0"/>
                <a:cs typeface="Times New Roman" pitchFamily="18" charset="0"/>
              </a:rPr>
              <a:t>classroom</a:t>
            </a:r>
          </a:p>
          <a:p>
            <a:endParaRPr lang="en-US" dirty="0" smtClean="0">
              <a:latin typeface="Times New Roman" pitchFamily="18" charset="0"/>
              <a:cs typeface="Times New Roman" pitchFamily="18" charset="0"/>
            </a:endParaRPr>
          </a:p>
          <a:p>
            <a:r>
              <a:rPr lang="en-US" dirty="0">
                <a:latin typeface="Times New Roman" pitchFamily="18" charset="0"/>
                <a:cs typeface="Times New Roman" pitchFamily="18" charset="0"/>
              </a:rPr>
              <a:t>3. Interactive whiteboard. </a:t>
            </a:r>
            <a:r>
              <a:rPr lang="en-US" dirty="0" smtClean="0">
                <a:latin typeface="Times New Roman" pitchFamily="18" charset="0"/>
                <a:cs typeface="Times New Roman" pitchFamily="18" charset="0"/>
              </a:rPr>
              <a:t>A </a:t>
            </a:r>
            <a:r>
              <a:rPr lang="en-US" dirty="0">
                <a:latin typeface="Times New Roman" pitchFamily="18" charset="0"/>
                <a:cs typeface="Times New Roman" pitchFamily="18" charset="0"/>
              </a:rPr>
              <a:t>touch screen connected to a computer, the image of which is transmitted to the projector board</a:t>
            </a:r>
            <a:endParaRPr lang="en-US"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9519475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1628800"/>
            <a:ext cx="6552728" cy="923330"/>
          </a:xfrm>
          <a:prstGeom prst="rect">
            <a:avLst/>
          </a:prstGeom>
        </p:spPr>
        <p:txBody>
          <a:bodyPr wrap="square">
            <a:spAutoFit/>
          </a:bodyPr>
          <a:lstStyle/>
          <a:p>
            <a:r>
              <a:rPr lang="en-US" dirty="0">
                <a:latin typeface="Times New Roman" pitchFamily="18" charset="0"/>
                <a:cs typeface="Times New Roman" pitchFamily="18" charset="0"/>
              </a:rPr>
              <a:t>The "case study" method is an effective way of learning, the essence of which is in the use of certain life situations in the process of organizing educational activities.</a:t>
            </a:r>
            <a:endParaRPr lang="ru-RU" dirty="0">
              <a:latin typeface="Times New Roman" pitchFamily="18" charset="0"/>
              <a:cs typeface="Times New Roman" pitchFamily="18" charset="0"/>
            </a:endParaRPr>
          </a:p>
        </p:txBody>
      </p:sp>
      <p:sp>
        <p:nvSpPr>
          <p:cNvPr id="3" name="Прямоугольник 2"/>
          <p:cNvSpPr/>
          <p:nvPr/>
        </p:nvSpPr>
        <p:spPr>
          <a:xfrm>
            <a:off x="3051391" y="908720"/>
            <a:ext cx="3350597" cy="369332"/>
          </a:xfrm>
          <a:prstGeom prst="rect">
            <a:avLst/>
          </a:prstGeom>
        </p:spPr>
        <p:txBody>
          <a:bodyPr wrap="none">
            <a:spAutoFit/>
          </a:bodyPr>
          <a:lstStyle/>
          <a:p>
            <a:r>
              <a:rPr lang="en-US" dirty="0" smtClean="0">
                <a:latin typeface="Times New Roman" pitchFamily="18" charset="0"/>
                <a:cs typeface="Times New Roman" pitchFamily="18" charset="0"/>
              </a:rPr>
              <a:t>THE “CASE STUDY" METHOD</a:t>
            </a:r>
            <a:endParaRPr lang="ru-RU" dirty="0">
              <a:latin typeface="Times New Roman" pitchFamily="18" charset="0"/>
              <a:cs typeface="Times New Roman" pitchFamily="18" charset="0"/>
            </a:endParaRPr>
          </a:p>
        </p:txBody>
      </p:sp>
      <p:sp>
        <p:nvSpPr>
          <p:cNvPr id="4" name="Прямоугольник 3"/>
          <p:cNvSpPr/>
          <p:nvPr/>
        </p:nvSpPr>
        <p:spPr>
          <a:xfrm>
            <a:off x="1187624" y="2780928"/>
            <a:ext cx="4572000" cy="3416320"/>
          </a:xfrm>
          <a:prstGeom prst="rect">
            <a:avLst/>
          </a:prstGeom>
        </p:spPr>
        <p:txBody>
          <a:bodyPr>
            <a:spAutoFit/>
          </a:bodyPr>
          <a:lstStyle/>
          <a:p>
            <a:r>
              <a:rPr lang="en-US" dirty="0">
                <a:latin typeface="Times New Roman" pitchFamily="18" charset="0"/>
                <a:cs typeface="Times New Roman" pitchFamily="18" charset="0"/>
              </a:rPr>
              <a:t>The correct "case" meets the following requirements:</a:t>
            </a:r>
          </a:p>
          <a:p>
            <a:r>
              <a:rPr lang="en-US" dirty="0">
                <a:latin typeface="Times New Roman" pitchFamily="18" charset="0"/>
                <a:cs typeface="Times New Roman" pitchFamily="18" charset="0"/>
              </a:rPr>
              <a:t>- it must be related to the experience of the audience;</a:t>
            </a:r>
          </a:p>
          <a:p>
            <a:r>
              <a:rPr lang="en-US" dirty="0">
                <a:latin typeface="Times New Roman" pitchFamily="18" charset="0"/>
                <a:cs typeface="Times New Roman" pitchFamily="18" charset="0"/>
              </a:rPr>
              <a:t>- include situations that students are likely to face in the future;</a:t>
            </a:r>
          </a:p>
          <a:p>
            <a:r>
              <a:rPr lang="en-US" dirty="0">
                <a:latin typeface="Times New Roman" pitchFamily="18" charset="0"/>
                <a:cs typeface="Times New Roman" pitchFamily="18" charset="0"/>
              </a:rPr>
              <a:t>- must be relevant for the present time;</a:t>
            </a:r>
          </a:p>
          <a:p>
            <a:r>
              <a:rPr lang="en-US" dirty="0">
                <a:latin typeface="Times New Roman" pitchFamily="18" charset="0"/>
                <a:cs typeface="Times New Roman" pitchFamily="18" charset="0"/>
              </a:rPr>
              <a:t>- must contain quotes that give realism;</a:t>
            </a:r>
          </a:p>
          <a:p>
            <a:r>
              <a:rPr lang="en-US" dirty="0">
                <a:latin typeface="Times New Roman" pitchFamily="18" charset="0"/>
                <a:cs typeface="Times New Roman" pitchFamily="18" charset="0"/>
              </a:rPr>
              <a:t>- must embody pedagogical goals;</a:t>
            </a:r>
          </a:p>
          <a:p>
            <a:r>
              <a:rPr lang="en-US" dirty="0">
                <a:latin typeface="Times New Roman" pitchFamily="18" charset="0"/>
                <a:cs typeface="Times New Roman" pitchFamily="18" charset="0"/>
              </a:rPr>
              <a:t>- involves decision-making by students;</a:t>
            </a:r>
          </a:p>
          <a:p>
            <a:r>
              <a:rPr lang="en-US" dirty="0">
                <a:latin typeface="Times New Roman" pitchFamily="18" charset="0"/>
                <a:cs typeface="Times New Roman" pitchFamily="18" charset="0"/>
              </a:rPr>
              <a:t>- includes generalizations;</a:t>
            </a:r>
          </a:p>
          <a:p>
            <a:r>
              <a:rPr lang="en-US" dirty="0">
                <a:latin typeface="Times New Roman" pitchFamily="18" charset="0"/>
                <a:cs typeface="Times New Roman" pitchFamily="18" charset="0"/>
              </a:rPr>
              <a:t>- should be small in size</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7103815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17473" y="949370"/>
            <a:ext cx="3717749" cy="369332"/>
          </a:xfrm>
          <a:prstGeom prst="rect">
            <a:avLst/>
          </a:prstGeom>
        </p:spPr>
        <p:txBody>
          <a:bodyPr wrap="none">
            <a:spAutoFit/>
          </a:bodyPr>
          <a:lstStyle/>
          <a:p>
            <a:r>
              <a:rPr lang="en-US" dirty="0" smtClean="0">
                <a:latin typeface="Times New Roman" pitchFamily="18" charset="0"/>
                <a:cs typeface="Times New Roman" pitchFamily="18" charset="0"/>
              </a:rPr>
              <a:t>GAME METHODS IN EDUCATION</a:t>
            </a:r>
            <a:endParaRPr lang="ru-RU" dirty="0">
              <a:latin typeface="Times New Roman" pitchFamily="18" charset="0"/>
              <a:cs typeface="Times New Roman" pitchFamily="18" charset="0"/>
            </a:endParaRPr>
          </a:p>
        </p:txBody>
      </p:sp>
      <p:sp>
        <p:nvSpPr>
          <p:cNvPr id="3" name="Прямоугольник 2"/>
          <p:cNvSpPr/>
          <p:nvPr/>
        </p:nvSpPr>
        <p:spPr>
          <a:xfrm>
            <a:off x="1148617" y="1700808"/>
            <a:ext cx="6912768" cy="923330"/>
          </a:xfrm>
          <a:prstGeom prst="rect">
            <a:avLst/>
          </a:prstGeom>
        </p:spPr>
        <p:txBody>
          <a:bodyPr wrap="square">
            <a:spAutoFit/>
          </a:bodyPr>
          <a:lstStyle/>
          <a:p>
            <a:r>
              <a:rPr lang="en-US" dirty="0">
                <a:latin typeface="Times New Roman" pitchFamily="18" charset="0"/>
                <a:cs typeface="Times New Roman" pitchFamily="18" charset="0"/>
              </a:rPr>
              <a:t>One of the most interesting forms of learning is the game form. Games can be used to develop all language skills, as well as used to practice many types of communication.</a:t>
            </a:r>
            <a:endParaRPr lang="ru-RU" dirty="0">
              <a:latin typeface="Times New Roman" pitchFamily="18" charset="0"/>
              <a:cs typeface="Times New Roman" pitchFamily="18" charset="0"/>
            </a:endParaRPr>
          </a:p>
        </p:txBody>
      </p:sp>
      <p:sp>
        <p:nvSpPr>
          <p:cNvPr id="4" name="Прямоугольник 3"/>
          <p:cNvSpPr/>
          <p:nvPr/>
        </p:nvSpPr>
        <p:spPr>
          <a:xfrm>
            <a:off x="2590347" y="3123100"/>
            <a:ext cx="4572000" cy="2031325"/>
          </a:xfrm>
          <a:prstGeom prst="rect">
            <a:avLst/>
          </a:prstGeom>
        </p:spPr>
        <p:txBody>
          <a:bodyPr>
            <a:spAutoFit/>
          </a:bodyPr>
          <a:lstStyle/>
          <a:p>
            <a:r>
              <a:rPr lang="en-US" dirty="0" smtClean="0">
                <a:latin typeface="Times New Roman" pitchFamily="18" charset="0"/>
                <a:cs typeface="Times New Roman" pitchFamily="18" charset="0"/>
              </a:rPr>
              <a:t>Types of </a:t>
            </a:r>
            <a:r>
              <a:rPr lang="en-US" dirty="0">
                <a:latin typeface="Times New Roman" pitchFamily="18" charset="0"/>
                <a:cs typeface="Times New Roman" pitchFamily="18" charset="0"/>
              </a:rPr>
              <a:t>games for learning English:</a:t>
            </a:r>
          </a:p>
          <a:p>
            <a:r>
              <a:rPr lang="en-US" dirty="0">
                <a:latin typeface="Times New Roman" pitchFamily="18" charset="0"/>
                <a:cs typeface="Times New Roman" pitchFamily="18" charset="0"/>
              </a:rPr>
              <a:t>1. Games using sorting or </a:t>
            </a:r>
            <a:r>
              <a:rPr lang="en-US" dirty="0" smtClean="0">
                <a:latin typeface="Times New Roman" pitchFamily="18" charset="0"/>
                <a:cs typeface="Times New Roman" pitchFamily="18" charset="0"/>
              </a:rPr>
              <a:t>ordering </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2. Games with a lack of information</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3. Guessing </a:t>
            </a:r>
            <a:r>
              <a:rPr lang="en-US" dirty="0" smtClean="0">
                <a:latin typeface="Times New Roman" pitchFamily="18" charset="0"/>
                <a:cs typeface="Times New Roman" pitchFamily="18" charset="0"/>
              </a:rPr>
              <a:t>games</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4. Matching </a:t>
            </a:r>
            <a:r>
              <a:rPr lang="en-US" dirty="0" smtClean="0">
                <a:latin typeface="Times New Roman" pitchFamily="18" charset="0"/>
                <a:cs typeface="Times New Roman" pitchFamily="18" charset="0"/>
              </a:rPr>
              <a:t>games</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5. Games with </a:t>
            </a:r>
            <a:r>
              <a:rPr lang="en-US" dirty="0" smtClean="0">
                <a:latin typeface="Times New Roman" pitchFamily="18" charset="0"/>
                <a:cs typeface="Times New Roman" pitchFamily="18" charset="0"/>
              </a:rPr>
              <a:t>tags</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6. Role-playing </a:t>
            </a:r>
            <a:r>
              <a:rPr lang="en-US" dirty="0" smtClean="0">
                <a:latin typeface="Times New Roman" pitchFamily="18" charset="0"/>
                <a:cs typeface="Times New Roman" pitchFamily="18" charset="0"/>
              </a:rPr>
              <a:t>games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120830327"/>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333</TotalTime>
  <Words>990</Words>
  <Application>Microsoft Office PowerPoint</Application>
  <PresentationFormat>Экран (4:3)</PresentationFormat>
  <Paragraphs>72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Воздушный 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28</cp:revision>
  <dcterms:created xsi:type="dcterms:W3CDTF">2020-06-12T08:43:25Z</dcterms:created>
  <dcterms:modified xsi:type="dcterms:W3CDTF">2020-06-12T14:21:37Z</dcterms:modified>
</cp:coreProperties>
</file>