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8F054A1-F191-4416-9638-6D83155C15E7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9"/>
            <p14:sldId id="268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6" d="100"/>
          <a:sy n="56" d="100"/>
        </p:scale>
        <p:origin x="-96" y="-53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092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8593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874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3743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403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1063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285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7381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32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86790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8615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C06E1B5-36C8-476D-8FE5-F55DFACA5B2C}" type="datetimeFigureOut">
              <a:rPr lang="uk-UA" smtClean="0"/>
              <a:t>17.12.2021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BBE27FC-EEA3-45B9-B2CB-6C99C977C645}" type="slidenum">
              <a:rPr lang="uk-UA" smtClean="0"/>
              <a:t>‹#›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259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0051" y="787400"/>
            <a:ext cx="10058400" cy="2724912"/>
          </a:xfrm>
        </p:spPr>
        <p:txBody>
          <a:bodyPr>
            <a:normAutofit/>
          </a:bodyPr>
          <a:lstStyle/>
          <a:p>
            <a:pPr algn="ctr"/>
            <a:r>
              <a:rPr lang="en-US" sz="6600" dirty="0"/>
              <a:t>Euphemization and Dysphemization </a:t>
            </a:r>
            <a:r>
              <a:rPr lang="en-US" sz="6600" dirty="0" smtClean="0"/>
              <a:t>in </a:t>
            </a:r>
            <a:r>
              <a:rPr lang="en-US" sz="6600" dirty="0"/>
              <a:t>Publicistic Discourse: Translation Aspect</a:t>
            </a:r>
            <a:endParaRPr lang="uk-UA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Maria </a:t>
            </a:r>
            <a:r>
              <a:rPr lang="en-US" dirty="0" err="1" smtClean="0"/>
              <a:t>ikonopystseva</a:t>
            </a:r>
            <a:r>
              <a:rPr lang="en-US" dirty="0" smtClean="0"/>
              <a:t>, PR</a:t>
            </a:r>
            <a:r>
              <a:rPr lang="en-US" sz="1200" dirty="0" smtClean="0"/>
              <a:t>m</a:t>
            </a:r>
            <a:r>
              <a:rPr lang="en-US" dirty="0" smtClean="0"/>
              <a:t>-01</a:t>
            </a:r>
            <a:endParaRPr lang="en-US" dirty="0"/>
          </a:p>
          <a:p>
            <a:r>
              <a:rPr lang="en-US" dirty="0" err="1" smtClean="0"/>
              <a:t>Iryna</a:t>
            </a:r>
            <a:r>
              <a:rPr lang="en-US" dirty="0" smtClean="0"/>
              <a:t> k. </a:t>
            </a:r>
            <a:r>
              <a:rPr lang="en-US" dirty="0" err="1" smtClean="0"/>
              <a:t>kobyakova</a:t>
            </a:r>
            <a:r>
              <a:rPr lang="en-US" dirty="0" smtClean="0"/>
              <a:t>, </a:t>
            </a:r>
            <a:r>
              <a:rPr lang="en-US" dirty="0"/>
              <a:t>supervisor </a:t>
            </a:r>
          </a:p>
        </p:txBody>
      </p:sp>
    </p:spTree>
    <p:extLst>
      <p:ext uri="{BB962C8B-B14F-4D97-AF65-F5344CB8AC3E}">
        <p14:creationId xmlns:p14="http://schemas.microsoft.com/office/powerpoint/2010/main" val="2564024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Euphemisms translation in the publicistic 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Omitting the euphemism: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800" i="1" dirty="0"/>
              <a:t>Coronavirus: Damage from Covid-19 leaving lungs unrecognizable among </a:t>
            </a:r>
            <a:r>
              <a:rPr lang="en-US" sz="2800" b="1" i="1" dirty="0"/>
              <a:t>deceased</a:t>
            </a:r>
            <a:r>
              <a:rPr lang="en-US" sz="2800" i="1" dirty="0"/>
              <a:t> </a:t>
            </a:r>
            <a:r>
              <a:rPr lang="en-US" sz="2800" b="1" i="1" dirty="0"/>
              <a:t>victims</a:t>
            </a:r>
            <a:r>
              <a:rPr lang="en-US" sz="2800" i="1" dirty="0"/>
              <a:t>, says expert (Independent, Jun. 16, 2020)</a:t>
            </a:r>
          </a:p>
          <a:p>
            <a:r>
              <a:rPr lang="ru-RU" sz="2800" i="1" dirty="0"/>
              <a:t>Коронавірус: за словами </a:t>
            </a:r>
            <a:r>
              <a:rPr lang="ru-RU" sz="2800" i="1" dirty="0" err="1"/>
              <a:t>експерта</a:t>
            </a:r>
            <a:r>
              <a:rPr lang="ru-RU" sz="2800" i="1" dirty="0"/>
              <a:t>, у </a:t>
            </a:r>
            <a:r>
              <a:rPr lang="ru-RU" sz="2800" b="1" i="1" dirty="0"/>
              <a:t>жертв</a:t>
            </a:r>
            <a:r>
              <a:rPr lang="ru-RU" sz="2800" i="1" dirty="0"/>
              <a:t> ковід-19 </a:t>
            </a:r>
            <a:r>
              <a:rPr lang="ru-RU" sz="2800" i="1" dirty="0" err="1"/>
              <a:t>легені</a:t>
            </a:r>
            <a:r>
              <a:rPr lang="ru-RU" sz="2800" i="1" dirty="0"/>
              <a:t> </a:t>
            </a:r>
            <a:r>
              <a:rPr lang="ru-RU" sz="2800" i="1" dirty="0" err="1"/>
              <a:t>були</a:t>
            </a:r>
            <a:r>
              <a:rPr lang="ru-RU" sz="2800" i="1" dirty="0"/>
              <a:t> </a:t>
            </a:r>
            <a:r>
              <a:rPr lang="ru-RU" sz="2800" i="1" dirty="0" err="1"/>
              <a:t>змінені</a:t>
            </a:r>
            <a:r>
              <a:rPr lang="ru-RU" sz="2800" i="1" dirty="0"/>
              <a:t> до </a:t>
            </a:r>
            <a:r>
              <a:rPr lang="ru-RU" sz="2800" i="1" dirty="0" err="1" smtClean="0"/>
              <a:t>непізнаваності</a:t>
            </a:r>
            <a:r>
              <a:rPr lang="ru-RU" sz="2800" i="1" dirty="0" smtClean="0"/>
              <a:t> </a:t>
            </a:r>
            <a:r>
              <a:rPr lang="ru-RU" sz="2800" i="1" dirty="0"/>
              <a:t>(переклад – </a:t>
            </a:r>
            <a:r>
              <a:rPr lang="ru-RU" sz="2800" i="1" dirty="0" err="1"/>
              <a:t>М.І</a:t>
            </a:r>
            <a:r>
              <a:rPr lang="ru-RU" sz="2800" i="1" dirty="0"/>
              <a:t>.)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2877477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Euphemisms translation in the publicistic 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Interpretative translation: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800" i="1" dirty="0"/>
              <a:t>Prominent conservative business executive </a:t>
            </a:r>
            <a:r>
              <a:rPr lang="en-US" sz="2800" b="1" i="1" dirty="0"/>
              <a:t>passes away </a:t>
            </a:r>
            <a:r>
              <a:rPr lang="en-US" sz="2800" i="1" dirty="0"/>
              <a:t>at 74 after enduring extensive battle with </a:t>
            </a:r>
            <a:r>
              <a:rPr lang="en-US" sz="2800" i="1" dirty="0" smtClean="0"/>
              <a:t>Covid-19</a:t>
            </a:r>
          </a:p>
          <a:p>
            <a:r>
              <a:rPr lang="ru-RU" sz="2800" i="1" dirty="0"/>
              <a:t>Відомий директор </a:t>
            </a:r>
            <a:r>
              <a:rPr lang="ru-RU" sz="2800" i="1" dirty="0" err="1"/>
              <a:t>компанії</a:t>
            </a:r>
            <a:r>
              <a:rPr lang="ru-RU" sz="2800" i="1" dirty="0"/>
              <a:t> </a:t>
            </a:r>
            <a:r>
              <a:rPr lang="ru-RU" sz="2800" b="1" i="1" dirty="0" err="1"/>
              <a:t>програє</a:t>
            </a:r>
            <a:r>
              <a:rPr lang="ru-RU" sz="2800" b="1" i="1" dirty="0"/>
              <a:t> </a:t>
            </a:r>
            <a:r>
              <a:rPr lang="ru-RU" sz="2800" b="1" i="1" dirty="0" err="1"/>
              <a:t>виснажливу</a:t>
            </a:r>
            <a:r>
              <a:rPr lang="ru-RU" sz="2800" b="1" i="1" dirty="0"/>
              <a:t> </a:t>
            </a:r>
            <a:r>
              <a:rPr lang="ru-RU" sz="2800" b="1" i="1" dirty="0" err="1"/>
              <a:t>боротьбу</a:t>
            </a:r>
            <a:r>
              <a:rPr lang="ru-RU" sz="2800" b="1" i="1" dirty="0"/>
              <a:t> </a:t>
            </a:r>
            <a:r>
              <a:rPr lang="ru-RU" sz="2800" i="1" dirty="0" err="1"/>
              <a:t>проти</a:t>
            </a:r>
            <a:r>
              <a:rPr lang="ru-RU" sz="2800" i="1" dirty="0"/>
              <a:t> ковід-19 у </a:t>
            </a:r>
            <a:r>
              <a:rPr lang="ru-RU" sz="2800" i="1" dirty="0" err="1"/>
              <a:t>віці</a:t>
            </a:r>
            <a:r>
              <a:rPr lang="ru-RU" sz="2800" i="1" dirty="0"/>
              <a:t> 74 </a:t>
            </a:r>
            <a:r>
              <a:rPr lang="ru-RU" sz="2800" i="1" dirty="0" err="1" smtClean="0"/>
              <a:t>років</a:t>
            </a:r>
            <a:r>
              <a:rPr lang="ru-RU" sz="2800" i="1" dirty="0" smtClean="0"/>
              <a:t> </a:t>
            </a:r>
            <a:r>
              <a:rPr lang="ru-RU" sz="2800" i="1" dirty="0"/>
              <a:t>(переклад – </a:t>
            </a:r>
            <a:r>
              <a:rPr lang="ru-RU" sz="2800" i="1" dirty="0" err="1"/>
              <a:t>М.І</a:t>
            </a:r>
            <a:r>
              <a:rPr lang="ru-RU" sz="2800" i="1" dirty="0"/>
              <a:t>.)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1582127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307320" cy="1450757"/>
          </a:xfrm>
        </p:spPr>
        <p:txBody>
          <a:bodyPr/>
          <a:lstStyle/>
          <a:p>
            <a:r>
              <a:rPr lang="en-US" dirty="0" smtClean="0"/>
              <a:t>Dysphemisms </a:t>
            </a:r>
            <a:r>
              <a:rPr lang="en-US" dirty="0"/>
              <a:t>translation in the publicistic 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Equivalent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translation:</a:t>
            </a:r>
          </a:p>
          <a:p>
            <a:r>
              <a:rPr lang="en-US" sz="2800" i="1" dirty="0" smtClean="0"/>
              <a:t>Putin</a:t>
            </a:r>
            <a:r>
              <a:rPr lang="en-US" sz="2800" i="1" dirty="0"/>
              <a:t>, … has said he cannot forgive disloyalty and “traitors will </a:t>
            </a:r>
            <a:r>
              <a:rPr lang="en-US" sz="2800" b="1" i="1" dirty="0"/>
              <a:t>kick the </a:t>
            </a:r>
            <a:r>
              <a:rPr lang="en-US" sz="2800" b="1" i="1" dirty="0" smtClean="0"/>
              <a:t>bucket</a:t>
            </a:r>
            <a:r>
              <a:rPr lang="en-US" sz="2800" i="1" dirty="0" smtClean="0"/>
              <a:t>” </a:t>
            </a:r>
            <a:r>
              <a:rPr lang="en-US" sz="2800" i="1" dirty="0"/>
              <a:t>(Independent, Nov. 09, 2021)</a:t>
            </a:r>
          </a:p>
          <a:p>
            <a:r>
              <a:rPr lang="ru-RU" sz="2800" i="1" dirty="0"/>
              <a:t>Путін сказав, </a:t>
            </a:r>
            <a:r>
              <a:rPr lang="ru-RU" sz="2800" i="1" dirty="0" err="1"/>
              <a:t>що</a:t>
            </a:r>
            <a:r>
              <a:rPr lang="ru-RU" sz="2800" i="1" dirty="0"/>
              <a:t> </a:t>
            </a:r>
            <a:r>
              <a:rPr lang="ru-RU" sz="2800" i="1" dirty="0" err="1"/>
              <a:t>він</a:t>
            </a:r>
            <a:r>
              <a:rPr lang="ru-RU" sz="2800" i="1" dirty="0"/>
              <a:t> не </a:t>
            </a:r>
            <a:r>
              <a:rPr lang="ru-RU" sz="2800" i="1" dirty="0" err="1"/>
              <a:t>може</a:t>
            </a:r>
            <a:r>
              <a:rPr lang="ru-RU" sz="2800" i="1" dirty="0"/>
              <a:t> </a:t>
            </a:r>
            <a:r>
              <a:rPr lang="ru-RU" sz="2800" i="1" dirty="0" err="1"/>
              <a:t>пробачити</a:t>
            </a:r>
            <a:r>
              <a:rPr lang="ru-RU" sz="2800" i="1" dirty="0"/>
              <a:t> </a:t>
            </a:r>
            <a:r>
              <a:rPr lang="ru-RU" sz="2800" i="1" dirty="0" err="1"/>
              <a:t>зраду</a:t>
            </a:r>
            <a:r>
              <a:rPr lang="ru-RU" sz="2800" i="1" dirty="0"/>
              <a:t> і </a:t>
            </a:r>
            <a:r>
              <a:rPr lang="ru-RU" sz="2800" i="1" dirty="0" err="1"/>
              <a:t>що</a:t>
            </a:r>
            <a:r>
              <a:rPr lang="ru-RU" sz="2800" i="1" dirty="0"/>
              <a:t> «</a:t>
            </a:r>
            <a:r>
              <a:rPr lang="ru-RU" sz="2800" i="1" dirty="0" err="1"/>
              <a:t>зрадники</a:t>
            </a:r>
            <a:r>
              <a:rPr lang="ru-RU" sz="2800" i="1" dirty="0"/>
              <a:t> </a:t>
            </a:r>
            <a:r>
              <a:rPr lang="ru-RU" sz="2800" b="1" i="1" dirty="0"/>
              <a:t>вріжуть </a:t>
            </a:r>
            <a:r>
              <a:rPr lang="ru-RU" sz="2800" b="1" i="1" dirty="0" smtClean="0"/>
              <a:t>дуба</a:t>
            </a:r>
            <a:r>
              <a:rPr lang="en-US" sz="2800" b="1" i="1" dirty="0" smtClean="0"/>
              <a:t> </a:t>
            </a:r>
            <a:r>
              <a:rPr lang="ru-RU" sz="2800" i="1" dirty="0" smtClean="0"/>
              <a:t>(</a:t>
            </a:r>
            <a:r>
              <a:rPr lang="ru-RU" sz="2800" i="1" dirty="0"/>
              <a:t>переклад – </a:t>
            </a:r>
            <a:r>
              <a:rPr lang="ru-RU" sz="2800" i="1" dirty="0" err="1"/>
              <a:t>М.І</a:t>
            </a:r>
            <a:r>
              <a:rPr lang="ru-RU" sz="2800" i="1" dirty="0"/>
              <a:t>.)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1192224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307320" cy="1450757"/>
          </a:xfrm>
        </p:spPr>
        <p:txBody>
          <a:bodyPr/>
          <a:lstStyle/>
          <a:p>
            <a:r>
              <a:rPr lang="en-US" dirty="0" smtClean="0"/>
              <a:t>Dysphemisms </a:t>
            </a:r>
            <a:r>
              <a:rPr lang="en-US" dirty="0"/>
              <a:t>translation in the publicistic 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485120" cy="402336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Equivalent translation:</a:t>
            </a:r>
          </a:p>
          <a:p>
            <a:r>
              <a:rPr lang="en-US" sz="2800" b="1" i="1" dirty="0"/>
              <a:t>'Brutal</a:t>
            </a:r>
            <a:r>
              <a:rPr lang="en-US" sz="2800" i="1" dirty="0"/>
              <a:t>' August gives way to hopeful September at Sarasota Memorial as </a:t>
            </a:r>
            <a:r>
              <a:rPr lang="en-US" sz="2800" i="1" dirty="0" err="1"/>
              <a:t>COVID</a:t>
            </a:r>
            <a:r>
              <a:rPr lang="en-US" sz="2800" i="1" dirty="0"/>
              <a:t> admissions drop (Herald-Tribune, Sep. 10, </a:t>
            </a:r>
            <a:r>
              <a:rPr lang="en-US" sz="2800" i="1" dirty="0" smtClean="0"/>
              <a:t>2021</a:t>
            </a:r>
          </a:p>
          <a:p>
            <a:r>
              <a:rPr lang="uk-UA" sz="2800" i="1" dirty="0" smtClean="0"/>
              <a:t>«</a:t>
            </a:r>
            <a:r>
              <a:rPr lang="uk-UA" sz="2800" b="1" i="1" dirty="0"/>
              <a:t>Звірячий</a:t>
            </a:r>
            <a:r>
              <a:rPr lang="uk-UA" sz="2800" i="1" dirty="0"/>
              <a:t>» серпень поступається великонадійному вересню, адже рівень госпіталізації з </a:t>
            </a:r>
            <a:r>
              <a:rPr lang="uk-UA" sz="2800" i="1" dirty="0" err="1"/>
              <a:t>ковідом</a:t>
            </a:r>
            <a:r>
              <a:rPr lang="uk-UA" sz="2800" i="1" dirty="0"/>
              <a:t> падає в лікарні </a:t>
            </a:r>
            <a:r>
              <a:rPr lang="uk-UA" sz="2800" i="1" dirty="0" err="1"/>
              <a:t>Сарасота</a:t>
            </a:r>
            <a:r>
              <a:rPr lang="uk-UA" sz="2800" i="1" dirty="0"/>
              <a:t> Меморіал» (переклад – </a:t>
            </a:r>
            <a:r>
              <a:rPr lang="uk-UA" sz="2800" i="1" dirty="0" err="1"/>
              <a:t>М.І</a:t>
            </a:r>
            <a:r>
              <a:rPr lang="uk-UA" sz="2800" i="1" dirty="0"/>
              <a:t>.).</a:t>
            </a:r>
          </a:p>
        </p:txBody>
      </p:sp>
    </p:spTree>
    <p:extLst>
      <p:ext uri="{BB962C8B-B14F-4D97-AF65-F5344CB8AC3E}">
        <p14:creationId xmlns:p14="http://schemas.microsoft.com/office/powerpoint/2010/main" val="343616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307320" cy="1450757"/>
          </a:xfrm>
        </p:spPr>
        <p:txBody>
          <a:bodyPr/>
          <a:lstStyle/>
          <a:p>
            <a:r>
              <a:rPr lang="en-US" dirty="0" smtClean="0"/>
              <a:t>Dysphemisms </a:t>
            </a:r>
            <a:r>
              <a:rPr lang="en-US" dirty="0"/>
              <a:t>translation in the publicistic 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485120" cy="402336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Construction substitution:</a:t>
            </a:r>
          </a:p>
          <a:p>
            <a:r>
              <a:rPr lang="en-US" sz="2800" i="1" dirty="0"/>
              <a:t>The coronavirus surge is </a:t>
            </a:r>
            <a:r>
              <a:rPr lang="en-US" sz="2800" b="1" i="1" dirty="0"/>
              <a:t>taking an increasingly dire toll</a:t>
            </a:r>
            <a:r>
              <a:rPr lang="en-US" sz="2800" i="1" dirty="0"/>
              <a:t> across the U.S. just as a vaccine appears close at hand (Independent, Nov. 20, 2020</a:t>
            </a:r>
            <a:r>
              <a:rPr lang="en-US" sz="2800" i="1" dirty="0" smtClean="0"/>
              <a:t>)</a:t>
            </a:r>
          </a:p>
          <a:p>
            <a:r>
              <a:rPr lang="ru-RU" sz="2800" i="1" dirty="0" err="1"/>
              <a:t>Спалах</a:t>
            </a:r>
            <a:r>
              <a:rPr lang="ru-RU" sz="2800" i="1" dirty="0"/>
              <a:t> коронавірусу </a:t>
            </a:r>
            <a:r>
              <a:rPr lang="ru-RU" sz="2800" b="1" i="1" dirty="0" err="1"/>
              <a:t>забирає</a:t>
            </a:r>
            <a:r>
              <a:rPr lang="ru-RU" sz="2800" b="1" i="1" dirty="0"/>
              <a:t> все </a:t>
            </a:r>
            <a:r>
              <a:rPr lang="ru-RU" sz="2800" b="1" i="1" dirty="0" err="1"/>
              <a:t>більше</a:t>
            </a:r>
            <a:r>
              <a:rPr lang="ru-RU" sz="2800" b="1" i="1" dirty="0"/>
              <a:t> й </a:t>
            </a:r>
            <a:r>
              <a:rPr lang="ru-RU" sz="2800" b="1" i="1" dirty="0" err="1"/>
              <a:t>більше</a:t>
            </a:r>
            <a:r>
              <a:rPr lang="ru-RU" sz="2800" b="1" i="1" dirty="0"/>
              <a:t> </a:t>
            </a:r>
            <a:r>
              <a:rPr lang="ru-RU" sz="2800" b="1" i="1" dirty="0" err="1"/>
              <a:t>життів</a:t>
            </a:r>
            <a:r>
              <a:rPr lang="ru-RU" sz="2800" b="1" i="1" dirty="0"/>
              <a:t> </a:t>
            </a:r>
            <a:r>
              <a:rPr lang="ru-RU" sz="2800" i="1" dirty="0"/>
              <a:t>по </a:t>
            </a:r>
            <a:r>
              <a:rPr lang="ru-RU" sz="2800" i="1" dirty="0" err="1"/>
              <a:t>всій</a:t>
            </a:r>
            <a:r>
              <a:rPr lang="ru-RU" sz="2800" i="1" dirty="0"/>
              <a:t> </a:t>
            </a:r>
            <a:r>
              <a:rPr lang="ru-RU" sz="2800" i="1" dirty="0" err="1"/>
              <a:t>Америці</a:t>
            </a:r>
            <a:r>
              <a:rPr lang="ru-RU" sz="2800" i="1" dirty="0"/>
              <a:t> попри всю </a:t>
            </a:r>
            <a:r>
              <a:rPr lang="ru-RU" sz="2800" i="1" dirty="0" err="1"/>
              <a:t>доступність</a:t>
            </a:r>
            <a:r>
              <a:rPr lang="ru-RU" sz="2800" i="1" dirty="0"/>
              <a:t> </a:t>
            </a:r>
            <a:r>
              <a:rPr lang="ru-RU" sz="2800" i="1" dirty="0" err="1"/>
              <a:t>вакцинації</a:t>
            </a:r>
            <a:r>
              <a:rPr lang="ru-RU" sz="2800" i="1" dirty="0"/>
              <a:t>» </a:t>
            </a:r>
            <a:endParaRPr lang="en-US" sz="2800" i="1" dirty="0" smtClean="0"/>
          </a:p>
          <a:p>
            <a:r>
              <a:rPr lang="ru-RU" sz="2800" i="1" dirty="0" smtClean="0"/>
              <a:t>(</a:t>
            </a:r>
            <a:r>
              <a:rPr lang="ru-RU" sz="2800" i="1" dirty="0"/>
              <a:t>переклад – </a:t>
            </a:r>
            <a:r>
              <a:rPr lang="ru-RU" sz="2800" i="1" dirty="0" err="1"/>
              <a:t>М.І</a:t>
            </a:r>
            <a:r>
              <a:rPr lang="ru-RU" sz="2800" i="1" dirty="0"/>
              <a:t>.)</a:t>
            </a:r>
            <a:endParaRPr lang="uk-UA" sz="2800" i="1" dirty="0"/>
          </a:p>
        </p:txBody>
      </p:sp>
    </p:spTree>
    <p:extLst>
      <p:ext uri="{BB962C8B-B14F-4D97-AF65-F5344CB8AC3E}">
        <p14:creationId xmlns:p14="http://schemas.microsoft.com/office/powerpoint/2010/main" val="98586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recommendation for translation </a:t>
            </a:r>
            <a:r>
              <a:rPr lang="en-US" dirty="0"/>
              <a:t>classes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Creating a personal vocabulary with politically correct terms and general equivalents;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Distinguishing euphemisms and dysphemisms within the texts of different discourses;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Stating the theme correspondence of the euphemical and dysphemical usage in the text given, etc.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71598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Лучшие Thank You For Your Attention GIF | Gfyca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1943100"/>
            <a:ext cx="6651625" cy="382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54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0300" y="482600"/>
            <a:ext cx="10393680" cy="57658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Relevance</a:t>
            </a:r>
            <a:r>
              <a:rPr lang="en-US" sz="2400" dirty="0"/>
              <a:t>: profound study of English </a:t>
            </a:r>
            <a:r>
              <a:rPr lang="en-US" sz="2400" dirty="0" smtClean="0"/>
              <a:t>euphemisms </a:t>
            </a:r>
            <a:r>
              <a:rPr lang="en-US" sz="2400" dirty="0"/>
              <a:t>and </a:t>
            </a:r>
            <a:r>
              <a:rPr lang="en-US" sz="2400" dirty="0" smtClean="0"/>
              <a:t>dysphemisms, their </a:t>
            </a:r>
            <a:r>
              <a:rPr lang="en-US" sz="2400" dirty="0"/>
              <a:t>linguistic nature and unified </a:t>
            </a:r>
            <a:r>
              <a:rPr lang="en-US" sz="2400" dirty="0" smtClean="0"/>
              <a:t>classification; </a:t>
            </a:r>
            <a:r>
              <a:rPr lang="en-US" sz="2400" dirty="0"/>
              <a:t>methods of </a:t>
            </a:r>
            <a:r>
              <a:rPr lang="en-US" sz="2400" dirty="0" smtClean="0"/>
              <a:t>their translation </a:t>
            </a:r>
            <a:r>
              <a:rPr lang="en-US" sz="2400" dirty="0"/>
              <a:t>into Ukrainian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Goal</a:t>
            </a:r>
            <a:r>
              <a:rPr lang="en-US" sz="2400" dirty="0"/>
              <a:t>: analysis of euphemisms and </a:t>
            </a:r>
            <a:r>
              <a:rPr lang="en-US" sz="2400" dirty="0" smtClean="0"/>
              <a:t>dysphemisms peculiarities in the English publicistic discourse and </a:t>
            </a:r>
            <a:r>
              <a:rPr lang="en-US" sz="2400" dirty="0"/>
              <a:t>methods of its translation into Ukrainian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Tasks</a:t>
            </a:r>
            <a:r>
              <a:rPr lang="en-US" sz="2400" dirty="0"/>
              <a:t>: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	1</a:t>
            </a:r>
            <a:r>
              <a:rPr lang="en-US" sz="2400" dirty="0"/>
              <a:t>) </a:t>
            </a:r>
            <a:r>
              <a:rPr lang="en-US" sz="2400" dirty="0" smtClean="0"/>
              <a:t>analyze </a:t>
            </a:r>
            <a:r>
              <a:rPr lang="en-US" sz="2400" dirty="0"/>
              <a:t>and generalize a set of theoretical </a:t>
            </a:r>
            <a:r>
              <a:rPr lang="en-US" sz="2400" dirty="0" smtClean="0"/>
              <a:t>issues;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	2</a:t>
            </a:r>
            <a:r>
              <a:rPr lang="en-US" sz="2400" dirty="0"/>
              <a:t>) determine the linguistic features of </a:t>
            </a:r>
            <a:r>
              <a:rPr lang="en-US" sz="2400" dirty="0" smtClean="0"/>
              <a:t>English </a:t>
            </a:r>
            <a:r>
              <a:rPr lang="en-US" sz="2400" dirty="0"/>
              <a:t>euphemism and </a:t>
            </a:r>
            <a:r>
              <a:rPr lang="en-US" sz="2400" dirty="0" smtClean="0"/>
              <a:t>dysphemism;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	3</a:t>
            </a:r>
            <a:r>
              <a:rPr lang="en-US" sz="2400" dirty="0"/>
              <a:t>) outline </a:t>
            </a:r>
            <a:r>
              <a:rPr lang="en-US" sz="2400" dirty="0" smtClean="0"/>
              <a:t>the </a:t>
            </a:r>
            <a:r>
              <a:rPr lang="en-US" sz="2400" dirty="0"/>
              <a:t>list of translation techniques for </a:t>
            </a:r>
            <a:r>
              <a:rPr lang="en-US" sz="2400" dirty="0" smtClean="0"/>
              <a:t>euphemisms </a:t>
            </a:r>
            <a:r>
              <a:rPr lang="en-US" sz="2400" dirty="0"/>
              <a:t>and </a:t>
            </a:r>
            <a:r>
              <a:rPr lang="en-US" sz="2400" dirty="0" smtClean="0"/>
              <a:t>			dysphemisms translation;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	4</a:t>
            </a:r>
            <a:r>
              <a:rPr lang="en-US" sz="2400" dirty="0"/>
              <a:t>) </a:t>
            </a:r>
            <a:r>
              <a:rPr lang="en-US" sz="2400" dirty="0" smtClean="0"/>
              <a:t>give examples of exercises </a:t>
            </a:r>
            <a:r>
              <a:rPr lang="en-US" sz="2400" dirty="0"/>
              <a:t>for training </a:t>
            </a:r>
            <a:r>
              <a:rPr lang="en-US" sz="2400" dirty="0" smtClean="0"/>
              <a:t>students.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049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700" y="952500"/>
            <a:ext cx="10647680" cy="51435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Object: </a:t>
            </a:r>
            <a:r>
              <a:rPr lang="en-US" sz="3200" dirty="0"/>
              <a:t>English </a:t>
            </a:r>
            <a:r>
              <a:rPr lang="en-US" sz="3200" dirty="0" smtClean="0"/>
              <a:t>euphemisms and dysphemisms</a:t>
            </a:r>
            <a:endParaRPr lang="en-US" sz="40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Subject: </a:t>
            </a:r>
            <a:r>
              <a:rPr lang="en-US" sz="3200" dirty="0"/>
              <a:t>linguistic features of </a:t>
            </a:r>
            <a:r>
              <a:rPr lang="en-US" sz="3200" dirty="0" smtClean="0"/>
              <a:t>euphemisms </a:t>
            </a:r>
            <a:r>
              <a:rPr lang="en-US" sz="3200" dirty="0"/>
              <a:t>and </a:t>
            </a:r>
            <a:r>
              <a:rPr lang="en-US" sz="3200" dirty="0" smtClean="0"/>
              <a:t>	dysphemisms and </a:t>
            </a:r>
            <a:r>
              <a:rPr lang="en-US" sz="3200" dirty="0"/>
              <a:t>its translation </a:t>
            </a:r>
            <a:r>
              <a:rPr lang="en-US" sz="3200" dirty="0" smtClean="0"/>
              <a:t>into Ukrainian</a:t>
            </a:r>
            <a:endParaRPr lang="en-US" sz="32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Research material: </a:t>
            </a:r>
            <a:r>
              <a:rPr lang="en-US" sz="3200" dirty="0"/>
              <a:t>English </a:t>
            </a:r>
            <a:r>
              <a:rPr lang="en-US" sz="3200" dirty="0" smtClean="0"/>
              <a:t>publicistic texts from world-	known newspapers</a:t>
            </a:r>
            <a:endParaRPr lang="en-US" sz="32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Publication: </a:t>
            </a:r>
            <a:r>
              <a:rPr lang="en-US" sz="3200" dirty="0" smtClean="0"/>
              <a:t>article in th</a:t>
            </a:r>
            <a:r>
              <a:rPr lang="en-US" sz="3200" dirty="0"/>
              <a:t>e </a:t>
            </a:r>
            <a:r>
              <a:rPr lang="en-US" sz="3200" dirty="0" smtClean="0"/>
              <a:t>“Humanities </a:t>
            </a:r>
            <a:r>
              <a:rPr lang="en-US" sz="3200" dirty="0"/>
              <a:t>Science Current </a:t>
            </a:r>
            <a:r>
              <a:rPr lang="en-US" sz="3200" dirty="0" smtClean="0"/>
              <a:t>	Issues</a:t>
            </a:r>
            <a:r>
              <a:rPr lang="en-US" sz="3200" dirty="0"/>
              <a:t>: Interuniversity </a:t>
            </a:r>
            <a:r>
              <a:rPr lang="en-US" sz="3200" dirty="0" smtClean="0"/>
              <a:t>Collection of </a:t>
            </a:r>
            <a:r>
              <a:rPr lang="en-US" sz="3200" dirty="0" err="1"/>
              <a:t>Drohobych</a:t>
            </a:r>
            <a:r>
              <a:rPr lang="en-US" sz="3200" dirty="0"/>
              <a:t> Ivan </a:t>
            </a:r>
            <a:r>
              <a:rPr lang="en-US" sz="3200" dirty="0" smtClean="0"/>
              <a:t>Franko 	State </a:t>
            </a:r>
            <a:r>
              <a:rPr lang="en-US" sz="3200" dirty="0"/>
              <a:t>Pedagogical University Young Scientists </a:t>
            </a:r>
            <a:r>
              <a:rPr lang="en-US" sz="3200" dirty="0" smtClean="0"/>
              <a:t>Research 	Papers” (2021)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55394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Euphemisms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734820"/>
            <a:ext cx="7500620" cy="4555066"/>
          </a:xfrm>
        </p:spPr>
        <p:txBody>
          <a:bodyPr>
            <a:noAutofit/>
          </a:bodyPr>
          <a:lstStyle/>
          <a:p>
            <a:r>
              <a:rPr lang="en-US" sz="4400" dirty="0" smtClean="0"/>
              <a:t>units </a:t>
            </a:r>
            <a:r>
              <a:rPr lang="en-US" sz="4400" dirty="0"/>
              <a:t>of secondary nomination with a relatively positive connotation, used to replace direct names, the use of which for socially or psychologically determined reasons is considered </a:t>
            </a:r>
            <a:r>
              <a:rPr lang="en-US" sz="4400" dirty="0" smtClean="0"/>
              <a:t>undesirable</a:t>
            </a:r>
            <a:endParaRPr lang="uk-UA" sz="4400" dirty="0"/>
          </a:p>
        </p:txBody>
      </p:sp>
      <p:pic>
        <p:nvPicPr>
          <p:cNvPr id="1026" name="Picture 2" descr="Euphemisms in language | Unravel Magaz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075" y="3419686"/>
            <a:ext cx="3826933" cy="287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637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euphemisms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421620" cy="444076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500" dirty="0" smtClean="0"/>
              <a:t>notions of disease and death</a:t>
            </a:r>
            <a:r>
              <a:rPr lang="en-US" sz="2200" dirty="0" smtClean="0"/>
              <a:t> </a:t>
            </a:r>
            <a:r>
              <a:rPr lang="uk-UA" dirty="0" smtClean="0"/>
              <a:t>(</a:t>
            </a:r>
            <a:r>
              <a:rPr lang="en-US" dirty="0"/>
              <a:t>to meet the Great Leveler, to meet the Lord, to </a:t>
            </a:r>
            <a:r>
              <a:rPr lang="en-US" dirty="0" smtClean="0"/>
              <a:t>						breath one’s last</a:t>
            </a:r>
            <a:r>
              <a:rPr lang="en-US" dirty="0"/>
              <a:t>, to be no more, to battle);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500" dirty="0" smtClean="0"/>
              <a:t>notions of evil, social crimes and related </a:t>
            </a:r>
            <a:r>
              <a:rPr lang="uk-UA" dirty="0" smtClean="0"/>
              <a:t>(</a:t>
            </a:r>
            <a:r>
              <a:rPr lang="en-US" dirty="0"/>
              <a:t>send somebody to glory, three </a:t>
            </a:r>
            <a:r>
              <a:rPr lang="en-US" dirty="0" smtClean="0"/>
              <a:t>								sheets </a:t>
            </a:r>
            <a:r>
              <a:rPr lang="en-US" dirty="0"/>
              <a:t>in </a:t>
            </a:r>
            <a:r>
              <a:rPr lang="en-US" dirty="0" smtClean="0"/>
              <a:t>(to</a:t>
            </a:r>
            <a:r>
              <a:rPr lang="en-US" dirty="0"/>
              <a:t>) the wind).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500" dirty="0" smtClean="0"/>
              <a:t>notions of poor social and economic state</a:t>
            </a:r>
            <a:r>
              <a:rPr lang="en-US" sz="3000" dirty="0" smtClean="0"/>
              <a:t> </a:t>
            </a:r>
            <a:r>
              <a:rPr lang="uk-UA" dirty="0" smtClean="0"/>
              <a:t>(</a:t>
            </a:r>
            <a:r>
              <a:rPr lang="en-US" dirty="0"/>
              <a:t>be in Queer Street</a:t>
            </a:r>
            <a:r>
              <a:rPr lang="en-US" dirty="0" smtClean="0"/>
              <a:t>,									 </a:t>
            </a:r>
            <a:r>
              <a:rPr lang="en-US" dirty="0"/>
              <a:t>to make the ends </a:t>
            </a:r>
            <a:r>
              <a:rPr lang="en-US" dirty="0" smtClean="0"/>
              <a:t>meet);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500" dirty="0" smtClean="0"/>
              <a:t>notions of mental illnesses and related </a:t>
            </a:r>
            <a:r>
              <a:rPr lang="uk-UA" dirty="0" smtClean="0"/>
              <a:t>(</a:t>
            </a:r>
            <a:r>
              <a:rPr lang="en-US" dirty="0"/>
              <a:t>be off one’s nut, go nuts, weak in </a:t>
            </a:r>
            <a:r>
              <a:rPr lang="en-US" dirty="0" smtClean="0"/>
              <a:t>								the </a:t>
            </a:r>
            <a:r>
              <a:rPr lang="en-US" dirty="0"/>
              <a:t>head, </a:t>
            </a:r>
            <a:r>
              <a:rPr lang="en-US" dirty="0" smtClean="0"/>
              <a:t>a </a:t>
            </a:r>
            <a:r>
              <a:rPr lang="en-US" dirty="0"/>
              <a:t>strange bird);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500" dirty="0" smtClean="0"/>
              <a:t>notions of physiological processes </a:t>
            </a:r>
            <a:r>
              <a:rPr lang="uk-UA" dirty="0" smtClean="0"/>
              <a:t>(</a:t>
            </a:r>
            <a:r>
              <a:rPr lang="en-US" dirty="0"/>
              <a:t>a call of nature, in a (the) family way, not </a:t>
            </a:r>
            <a:r>
              <a:rPr lang="en-US" dirty="0" smtClean="0"/>
              <a:t>							(without) a </a:t>
            </a:r>
            <a:r>
              <a:rPr lang="en-US" dirty="0"/>
              <a:t>stitch to one’s </a:t>
            </a:r>
            <a:r>
              <a:rPr lang="en-US" dirty="0" smtClean="0"/>
              <a:t>back);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500" dirty="0" smtClean="0"/>
              <a:t>notions of sexuality</a:t>
            </a:r>
            <a:r>
              <a:rPr lang="uk-UA" sz="3500" dirty="0" smtClean="0"/>
              <a:t> </a:t>
            </a:r>
            <a:r>
              <a:rPr lang="uk-UA" dirty="0"/>
              <a:t>(</a:t>
            </a:r>
            <a:r>
              <a:rPr lang="en-US" dirty="0"/>
              <a:t>a lady of easy virtue, make whoopee, to bunk up, a house of ill </a:t>
            </a:r>
            <a:r>
              <a:rPr lang="en-US" dirty="0" smtClean="0"/>
              <a:t>						fame</a:t>
            </a:r>
            <a:r>
              <a:rPr lang="en-US" dirty="0"/>
              <a:t>, </a:t>
            </a:r>
            <a:r>
              <a:rPr lang="en-US" dirty="0" smtClean="0"/>
              <a:t>make </a:t>
            </a:r>
            <a:r>
              <a:rPr lang="en-US" dirty="0"/>
              <a:t>love).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49529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Dysphemisms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6522720" cy="4023360"/>
          </a:xfrm>
        </p:spPr>
        <p:txBody>
          <a:bodyPr>
            <a:normAutofit lnSpcReduction="10000"/>
          </a:bodyPr>
          <a:lstStyle/>
          <a:p>
            <a:r>
              <a:rPr lang="en-US" sz="4400" dirty="0" smtClean="0"/>
              <a:t>units of tabooed </a:t>
            </a:r>
            <a:r>
              <a:rPr lang="en-US" sz="4400" dirty="0"/>
              <a:t>vocabulary </a:t>
            </a:r>
            <a:r>
              <a:rPr lang="en-US" sz="4400" dirty="0" smtClean="0"/>
              <a:t>intentional </a:t>
            </a:r>
            <a:r>
              <a:rPr lang="en-US" sz="4400" dirty="0"/>
              <a:t>use </a:t>
            </a:r>
            <a:r>
              <a:rPr lang="en-US" sz="4400" dirty="0" smtClean="0"/>
              <a:t>or </a:t>
            </a:r>
            <a:r>
              <a:rPr lang="en-US" sz="4400" dirty="0"/>
              <a:t>“words of low style”, as well as neutral lexical units that have a negative assessment, used to solve a certain communicative problem</a:t>
            </a:r>
            <a:endParaRPr lang="uk-UA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956" y="3581400"/>
            <a:ext cx="4583289" cy="2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21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of </a:t>
            </a:r>
            <a:r>
              <a:rPr lang="en-US" dirty="0" smtClean="0"/>
              <a:t>dysphemisms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561320" cy="4402666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000" dirty="0" smtClean="0"/>
              <a:t>notions of the of </a:t>
            </a:r>
            <a:r>
              <a:rPr lang="en-US" sz="3000" dirty="0"/>
              <a:t>death and disease </a:t>
            </a:r>
            <a:r>
              <a:rPr lang="en-US" dirty="0"/>
              <a:t>(down with, </a:t>
            </a:r>
            <a:r>
              <a:rPr lang="en-US" dirty="0" err="1"/>
              <a:t>raunchie</a:t>
            </a:r>
            <a:r>
              <a:rPr lang="en-US" dirty="0"/>
              <a:t>, shot, hot short, </a:t>
            </a:r>
            <a:r>
              <a:rPr lang="en-US" dirty="0" smtClean="0"/>
              <a:t>Moby)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000" dirty="0" smtClean="0"/>
              <a:t>notions </a:t>
            </a:r>
            <a:r>
              <a:rPr lang="en-US" sz="3000" dirty="0"/>
              <a:t>of </a:t>
            </a:r>
            <a:r>
              <a:rPr lang="en-US" sz="3000" dirty="0" smtClean="0"/>
              <a:t>physical </a:t>
            </a:r>
            <a:r>
              <a:rPr lang="en-US" sz="3000" dirty="0"/>
              <a:t>and mental disabilities </a:t>
            </a:r>
            <a:r>
              <a:rPr lang="en-US" dirty="0"/>
              <a:t>(</a:t>
            </a:r>
            <a:r>
              <a:rPr lang="en-US" dirty="0" smtClean="0"/>
              <a:t>looney, brain-sick, bats </a:t>
            </a:r>
            <a:r>
              <a:rPr lang="en-US" dirty="0"/>
              <a:t>in the </a:t>
            </a:r>
            <a:r>
              <a:rPr lang="en-US" dirty="0" smtClean="0"/>
              <a:t>belfry, 							round </a:t>
            </a:r>
            <a:r>
              <a:rPr lang="en-US" dirty="0"/>
              <a:t>the </a:t>
            </a:r>
            <a:r>
              <a:rPr lang="en-US" dirty="0" smtClean="0"/>
              <a:t>twist, shatter brained)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000" dirty="0" smtClean="0"/>
              <a:t>notions </a:t>
            </a:r>
            <a:r>
              <a:rPr lang="en-US" sz="3000" dirty="0"/>
              <a:t>related to the criminal </a:t>
            </a:r>
            <a:r>
              <a:rPr lang="en-US" sz="3000" dirty="0" smtClean="0"/>
              <a:t>sphere</a:t>
            </a:r>
            <a:r>
              <a:rPr lang="en-US" sz="3000" dirty="0"/>
              <a:t> </a:t>
            </a:r>
            <a:r>
              <a:rPr lang="en-US" dirty="0" smtClean="0"/>
              <a:t>(</a:t>
            </a:r>
            <a:r>
              <a:rPr lang="en-US" dirty="0"/>
              <a:t>bilk, bilker, depredator, embezzler, </a:t>
            </a:r>
            <a:r>
              <a:rPr lang="en-US" dirty="0" err="1" smtClean="0"/>
              <a:t>ganef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000" dirty="0" smtClean="0"/>
              <a:t>notions of defects </a:t>
            </a:r>
            <a:r>
              <a:rPr lang="en-US" sz="3000" dirty="0"/>
              <a:t>in the character and behavior of people </a:t>
            </a:r>
            <a:r>
              <a:rPr lang="en-US" dirty="0"/>
              <a:t>(plonk, </a:t>
            </a:r>
            <a:r>
              <a:rPr lang="en-US" dirty="0" err="1" smtClean="0"/>
              <a:t>zombi</a:t>
            </a:r>
            <a:r>
              <a:rPr lang="en-US" dirty="0"/>
              <a:t>, </a:t>
            </a:r>
            <a:r>
              <a:rPr lang="en-US" dirty="0" smtClean="0"/>
              <a:t>								drag</a:t>
            </a:r>
            <a:r>
              <a:rPr lang="en-US" dirty="0"/>
              <a:t>, flat tire, forecastle lawyer</a:t>
            </a:r>
            <a:r>
              <a:rPr lang="en-US" dirty="0" smtClean="0"/>
              <a:t>)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000" dirty="0"/>
              <a:t>n</a:t>
            </a:r>
            <a:r>
              <a:rPr lang="en-US" sz="3000" dirty="0" smtClean="0"/>
              <a:t>otions </a:t>
            </a:r>
            <a:r>
              <a:rPr lang="en-US" sz="3000" dirty="0"/>
              <a:t>of nationality </a:t>
            </a:r>
            <a:r>
              <a:rPr lang="en-US" dirty="0"/>
              <a:t>(</a:t>
            </a:r>
            <a:r>
              <a:rPr lang="en-US" dirty="0" err="1"/>
              <a:t>kange</a:t>
            </a:r>
            <a:r>
              <a:rPr lang="en-US" dirty="0"/>
              <a:t>, rock candy, </a:t>
            </a:r>
            <a:r>
              <a:rPr lang="en-US" dirty="0" err="1"/>
              <a:t>zigaboo</a:t>
            </a:r>
            <a:r>
              <a:rPr lang="en-US" dirty="0"/>
              <a:t>, afro, boy, buffalo, buggy, clink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000" dirty="0" smtClean="0"/>
              <a:t>notions of elements </a:t>
            </a:r>
            <a:r>
              <a:rPr lang="en-US" sz="3000" dirty="0"/>
              <a:t>of religious rituals </a:t>
            </a:r>
            <a:r>
              <a:rPr lang="en-US" dirty="0"/>
              <a:t>(archfiend, arch-traitor, arch-villain, Black </a:t>
            </a:r>
            <a:r>
              <a:rPr lang="en-US" dirty="0" smtClean="0"/>
              <a:t>							Bogey</a:t>
            </a:r>
            <a:r>
              <a:rPr lang="en-US" dirty="0"/>
              <a:t>, </a:t>
            </a:r>
            <a:r>
              <a:rPr lang="en-US" dirty="0" err="1" smtClean="0"/>
              <a:t>Clootie</a:t>
            </a:r>
            <a:r>
              <a:rPr lang="en-US" dirty="0"/>
              <a:t>, </a:t>
            </a:r>
            <a:r>
              <a:rPr lang="en-US" dirty="0" err="1"/>
              <a:t>Cloots</a:t>
            </a:r>
            <a:r>
              <a:rPr lang="en-US" dirty="0"/>
              <a:t>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30888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Euphemisms and Dysphemisms Translation Aspect</a:t>
            </a:r>
            <a:endParaRPr lang="uk-UA" dirty="0"/>
          </a:p>
        </p:txBody>
      </p:sp>
      <p:pic>
        <p:nvPicPr>
          <p:cNvPr id="2050" name="Picture 2" descr="Українська мова без табу. Словник нецензурної лексики та її відповідників:  Обсценізми, евфемізми, сексуалізми | Kryty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075" y="2313424"/>
            <a:ext cx="2917825" cy="383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Словник евфемізмі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4819">
            <a:off x="2186944" y="2182188"/>
            <a:ext cx="2639056" cy="373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980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Euphemisms translation in the publicistic texts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1900" y="1845734"/>
            <a:ext cx="9923780" cy="4023360"/>
          </a:xfrm>
        </p:spPr>
        <p:txBody>
          <a:bodyPr/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Equivalent translation: </a:t>
            </a:r>
            <a:endParaRPr lang="en-US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n-US" sz="2800" i="1" dirty="0" smtClean="0"/>
              <a:t>Inmates </a:t>
            </a:r>
            <a:r>
              <a:rPr lang="en-US" sz="2800" i="1" dirty="0"/>
              <a:t>paid $2 to ‘move </a:t>
            </a:r>
            <a:r>
              <a:rPr lang="en-US" sz="2800" b="1" i="1" dirty="0"/>
              <a:t>deceased</a:t>
            </a:r>
            <a:r>
              <a:rPr lang="en-US" sz="2800" i="1" dirty="0"/>
              <a:t> </a:t>
            </a:r>
            <a:r>
              <a:rPr lang="en-US" sz="2800" i="1" dirty="0" err="1"/>
              <a:t>Covid</a:t>
            </a:r>
            <a:r>
              <a:rPr lang="en-US" sz="2800" i="1" dirty="0"/>
              <a:t> patients to mobile overflow morgues’ as infections soar</a:t>
            </a:r>
            <a:r>
              <a:rPr lang="en-US" sz="2800" dirty="0"/>
              <a:t> (Independent, Nov. 16, 2020</a:t>
            </a:r>
            <a:r>
              <a:rPr lang="en-US" sz="2800" dirty="0" smtClean="0"/>
              <a:t>). </a:t>
            </a:r>
          </a:p>
          <a:p>
            <a:pPr algn="just"/>
            <a:r>
              <a:rPr lang="ru-RU" sz="2800" i="1" dirty="0" smtClean="0"/>
              <a:t>У </a:t>
            </a:r>
            <a:r>
              <a:rPr lang="ru-RU" sz="2800" i="1" dirty="0" err="1"/>
              <a:t>розпал</a:t>
            </a:r>
            <a:r>
              <a:rPr lang="ru-RU" sz="2800" i="1" dirty="0"/>
              <a:t> </a:t>
            </a:r>
            <a:r>
              <a:rPr lang="ru-RU" sz="2800" i="1" dirty="0" err="1"/>
              <a:t>епідемій</a:t>
            </a:r>
            <a:r>
              <a:rPr lang="ru-RU" sz="2800" i="1" dirty="0"/>
              <a:t> </a:t>
            </a:r>
            <a:r>
              <a:rPr lang="ru-RU" sz="2800" i="1" dirty="0" err="1"/>
              <a:t>пацієнтам</a:t>
            </a:r>
            <a:r>
              <a:rPr lang="ru-RU" sz="2800" i="1" dirty="0"/>
              <a:t> </a:t>
            </a:r>
            <a:r>
              <a:rPr lang="ru-RU" sz="2800" i="1" dirty="0" err="1"/>
              <a:t>пропонують</a:t>
            </a:r>
            <a:r>
              <a:rPr lang="ru-RU" sz="2800" i="1" dirty="0"/>
              <a:t> оплату в 2 </a:t>
            </a:r>
            <a:r>
              <a:rPr lang="ru-RU" sz="2800" i="1" dirty="0" err="1"/>
              <a:t>долари</a:t>
            </a:r>
            <a:r>
              <a:rPr lang="ru-RU" sz="2800" i="1" dirty="0"/>
              <a:t> за </a:t>
            </a:r>
            <a:r>
              <a:rPr lang="ru-RU" sz="2800" i="1" dirty="0" err="1"/>
              <a:t>переміщення</a:t>
            </a:r>
            <a:r>
              <a:rPr lang="ru-RU" sz="2800" i="1" dirty="0"/>
              <a:t> </a:t>
            </a:r>
            <a:r>
              <a:rPr lang="ru-RU" sz="2800" b="1" i="1" dirty="0" err="1"/>
              <a:t>померлих</a:t>
            </a:r>
            <a:r>
              <a:rPr lang="ru-RU" sz="2800" i="1" dirty="0"/>
              <a:t> </a:t>
            </a:r>
            <a:r>
              <a:rPr lang="ru-RU" sz="2800" i="1" dirty="0" err="1"/>
              <a:t>від</a:t>
            </a:r>
            <a:r>
              <a:rPr lang="ru-RU" sz="2800" i="1" dirty="0"/>
              <a:t> ковіду до </a:t>
            </a:r>
            <a:r>
              <a:rPr lang="ru-RU" sz="2800" i="1" dirty="0" err="1"/>
              <a:t>мобільних</a:t>
            </a:r>
            <a:r>
              <a:rPr lang="ru-RU" sz="2800" i="1" dirty="0"/>
              <a:t> </a:t>
            </a:r>
            <a:r>
              <a:rPr lang="ru-RU" sz="2800" i="1" dirty="0" err="1" smtClean="0"/>
              <a:t>моргів</a:t>
            </a:r>
            <a:r>
              <a:rPr lang="en-US" sz="2800" dirty="0"/>
              <a:t>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61418605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138</TotalTime>
  <Words>542</Words>
  <Application>Microsoft Office PowerPoint</Application>
  <PresentationFormat>Произвольный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Ретро</vt:lpstr>
      <vt:lpstr>Euphemization and Dysphemization in Publicistic Discourse: Translation Aspect</vt:lpstr>
      <vt:lpstr>Презентация PowerPoint</vt:lpstr>
      <vt:lpstr>Презентация PowerPoint</vt:lpstr>
      <vt:lpstr>Euphemisms</vt:lpstr>
      <vt:lpstr>Classification of euphemisms</vt:lpstr>
      <vt:lpstr>Dysphemisms</vt:lpstr>
      <vt:lpstr>Classification of dysphemisms</vt:lpstr>
      <vt:lpstr>Euphemisms and Dysphemisms Translation Aspect</vt:lpstr>
      <vt:lpstr>Euphemisms translation in the publicistic texts</vt:lpstr>
      <vt:lpstr>Euphemisms translation in the publicistic texts</vt:lpstr>
      <vt:lpstr>Euphemisms translation in the publicistic texts</vt:lpstr>
      <vt:lpstr>Dysphemisms translation in the publicistic texts</vt:lpstr>
      <vt:lpstr>Dysphemisms translation in the publicistic texts</vt:lpstr>
      <vt:lpstr>Dysphemisms translation in the publicistic texts</vt:lpstr>
      <vt:lpstr>Practical recommendation for translation classes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Euphemization and Dysphemization in Publicistic Discourse: Translation Aspect</dc:title>
  <dc:creator>Admin</dc:creator>
  <cp:lastModifiedBy>user</cp:lastModifiedBy>
  <cp:revision>14</cp:revision>
  <dcterms:created xsi:type="dcterms:W3CDTF">2021-12-14T23:28:08Z</dcterms:created>
  <dcterms:modified xsi:type="dcterms:W3CDTF">2021-12-17T06:33:45Z</dcterms:modified>
</cp:coreProperties>
</file>