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58" r:id="rId5"/>
    <p:sldId id="263" r:id="rId6"/>
    <p:sldId id="268" r:id="rId7"/>
    <p:sldId id="264" r:id="rId8"/>
    <p:sldId id="266" r:id="rId9"/>
    <p:sldId id="265" r:id="rId10"/>
    <p:sldId id="259" r:id="rId11"/>
    <p:sldId id="260" r:id="rId12"/>
    <p:sldId id="267" r:id="rId13"/>
    <p:sldId id="269" r:id="rId14"/>
    <p:sldId id="271" r:id="rId15"/>
    <p:sldId id="275" r:id="rId16"/>
    <p:sldId id="276" r:id="rId17"/>
    <p:sldId id="274" r:id="rId18"/>
    <p:sldId id="272" r:id="rId19"/>
    <p:sldId id="273" r:id="rId20"/>
    <p:sldId id="27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2" d="100"/>
          <a:sy n="112" d="100"/>
        </p:scale>
        <p:origin x="994" y="7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dirty="0"/>
              <a:t>ASSOCIATIVE</a:t>
            </a:r>
            <a:r>
              <a:rPr lang="en-US" baseline="0" dirty="0"/>
              <a:t> CONNECTION OF BREXIT</a:t>
            </a:r>
            <a:endParaRPr lang="ru-RU" dirty="0"/>
          </a:p>
        </c:rich>
      </c:tx>
      <c:layout/>
      <c:overlay val="0"/>
      <c:spPr>
        <a:noFill/>
        <a:ln>
          <a:noFill/>
        </a:ln>
        <a:effectLst/>
      </c:spPr>
    </c:title>
    <c:autoTitleDeleted val="0"/>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Асоціативний зв'язок Брекситу </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1-4D20-4D86-9413-95EE5AA56F3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3-4D20-4D86-9413-95EE5AA56F35}"/>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5-4D20-4D86-9413-95EE5AA56F35}"/>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7-4D20-4D86-9413-95EE5AA56F35}"/>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9-4D20-4D86-9413-95EE5AA56F35}"/>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B-4D20-4D86-9413-95EE5AA56F35}"/>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D-4D20-4D86-9413-95EE5AA56F35}"/>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F-4D20-4D86-9413-95EE5AA56F35}"/>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1-4D20-4D86-9413-95EE5AA56F35}"/>
              </c:ext>
            </c:extLst>
          </c:dPt>
          <c:dPt>
            <c:idx val="9"/>
            <c:bubble3D val="0"/>
            <c:spPr>
              <a:solidFill>
                <a:schemeClr val="accent4">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3-4D20-4D86-9413-95EE5AA56F35}"/>
              </c:ext>
            </c:extLst>
          </c:dPt>
          <c:dPt>
            <c:idx val="10"/>
            <c:bubble3D val="0"/>
            <c:spPr>
              <a:solidFill>
                <a:schemeClr val="accent5">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5-4D20-4D86-9413-95EE5AA56F35}"/>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ru-RU"/>
                </a:p>
              </c:txPr>
              <c:dLblPos val="outEnd"/>
              <c:showLegendKey val="0"/>
              <c:showVal val="0"/>
              <c:showCatName val="1"/>
              <c:showSerName val="0"/>
              <c:showPercent val="1"/>
              <c:showBubbleSize val="0"/>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ru-RU"/>
                </a:p>
              </c:txPr>
              <c:dLblPos val="outEnd"/>
              <c:showLegendKey val="0"/>
              <c:showVal val="0"/>
              <c:showCatName val="1"/>
              <c:showSerName val="0"/>
              <c:showPercent val="1"/>
              <c:showBubbleSize val="0"/>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ru-RU"/>
                </a:p>
              </c:txPr>
              <c:dLblPos val="outEnd"/>
              <c:showLegendKey val="0"/>
              <c:showVal val="0"/>
              <c:showCatName val="1"/>
              <c:showSerName val="0"/>
              <c:showPercent val="1"/>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ru-RU"/>
                </a:p>
              </c:txPr>
              <c:dLblPos val="outEnd"/>
              <c:showLegendKey val="0"/>
              <c:showVal val="0"/>
              <c:showCatName val="1"/>
              <c:showSerName val="0"/>
              <c:showPercent val="1"/>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ru-RU"/>
                </a:p>
              </c:txPr>
              <c:dLblPos val="outEnd"/>
              <c:showLegendKey val="0"/>
              <c:showVal val="0"/>
              <c:showCatName val="1"/>
              <c:showSerName val="0"/>
              <c:showPercent val="1"/>
              <c:showBubbleSize val="0"/>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ru-RU"/>
                </a:p>
              </c:txPr>
              <c:dLblPos val="outEnd"/>
              <c:showLegendKey val="0"/>
              <c:showVal val="0"/>
              <c:showCatName val="1"/>
              <c:showSerName val="0"/>
              <c:showPercent val="1"/>
              <c:showBubbleSize val="0"/>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ru-RU"/>
                </a:p>
              </c:txPr>
              <c:dLblPos val="outEnd"/>
              <c:showLegendKey val="0"/>
              <c:showVal val="0"/>
              <c:showCatName val="1"/>
              <c:showSerName val="0"/>
              <c:showPercent val="1"/>
              <c:showBubbleSize val="0"/>
            </c:dLbl>
            <c:dLbl>
              <c:idx val="7"/>
              <c:layout>
                <c:manualLayout>
                  <c:x val="-1.1574074074074117E-2"/>
                  <c:y val="-3.968253968253968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ru-RU"/>
                </a:p>
              </c:txPr>
              <c:dLblPos val="bestFit"/>
              <c:showLegendKey val="0"/>
              <c:showVal val="0"/>
              <c:showCatName val="1"/>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4D20-4D86-9413-95EE5AA56F35}"/>
                </c:ext>
              </c:extLst>
            </c:dLbl>
            <c:dLbl>
              <c:idx val="8"/>
              <c:layout>
                <c:manualLayout>
                  <c:x val="2.0833333333333249E-2"/>
                  <c:y val="-7.9365079365079551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ru-RU"/>
                </a:p>
              </c:txPr>
              <c:dLblPos val="bestFit"/>
              <c:showLegendKey val="0"/>
              <c:showVal val="0"/>
              <c:showCatName val="1"/>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4D20-4D86-9413-95EE5AA56F35}"/>
                </c:ext>
              </c:extLst>
            </c:dLbl>
            <c:dLbl>
              <c:idx val="9"/>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ru-RU"/>
                </a:p>
              </c:txPr>
              <c:dLblPos val="outEnd"/>
              <c:showLegendKey val="0"/>
              <c:showVal val="0"/>
              <c:showCatName val="1"/>
              <c:showSerName val="0"/>
              <c:showPercent val="1"/>
              <c:showBubbleSize val="0"/>
            </c:dLbl>
            <c:dLbl>
              <c:idx val="1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lumMod val="60000"/>
                        </a:schemeClr>
                      </a:solidFill>
                      <a:latin typeface="+mn-lt"/>
                      <a:ea typeface="+mn-ea"/>
                      <a:cs typeface="+mn-cs"/>
                    </a:defRPr>
                  </a:pPr>
                  <a:endParaRPr lang="ru-RU"/>
                </a:p>
              </c:txPr>
              <c:dLblPos val="outEnd"/>
              <c:showLegendKey val="0"/>
              <c:showVal val="0"/>
              <c:showCatName val="1"/>
              <c:showSerName val="0"/>
              <c:showPercent val="1"/>
              <c:showBubbleSize val="0"/>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Лист1!$A$2:$A$13</c:f>
              <c:strCache>
                <c:ptCount val="9"/>
                <c:pt idx="0">
                  <c:v>fear </c:v>
                </c:pt>
                <c:pt idx="1">
                  <c:v>uncertainty</c:v>
                </c:pt>
                <c:pt idx="2">
                  <c:v>drama</c:v>
                </c:pt>
                <c:pt idx="3">
                  <c:v>damage </c:v>
                </c:pt>
                <c:pt idx="4">
                  <c:v>end</c:v>
                </c:pt>
                <c:pt idx="5">
                  <c:v>pain</c:v>
                </c:pt>
                <c:pt idx="6">
                  <c:v>turmoil</c:v>
                </c:pt>
                <c:pt idx="7">
                  <c:v>disaster</c:v>
                </c:pt>
                <c:pt idx="8">
                  <c:v>polarization</c:v>
                </c:pt>
              </c:strCache>
            </c:strRef>
          </c:cat>
          <c:val>
            <c:numRef>
              <c:f>Лист1!$B$2:$B$13</c:f>
              <c:numCache>
                <c:formatCode>General</c:formatCode>
                <c:ptCount val="11"/>
                <c:pt idx="0">
                  <c:v>20</c:v>
                </c:pt>
                <c:pt idx="1">
                  <c:v>16</c:v>
                </c:pt>
                <c:pt idx="2">
                  <c:v>14</c:v>
                </c:pt>
                <c:pt idx="3">
                  <c:v>10</c:v>
                </c:pt>
                <c:pt idx="4">
                  <c:v>10</c:v>
                </c:pt>
                <c:pt idx="5">
                  <c:v>9</c:v>
                </c:pt>
                <c:pt idx="6">
                  <c:v>8</c:v>
                </c:pt>
                <c:pt idx="7">
                  <c:v>7</c:v>
                </c:pt>
                <c:pt idx="8">
                  <c:v>3</c:v>
                </c:pt>
              </c:numCache>
            </c:numRef>
          </c:val>
          <c:extLst xmlns:c16r2="http://schemas.microsoft.com/office/drawing/2015/06/chart">
            <c:ext xmlns:c16="http://schemas.microsoft.com/office/drawing/2014/chart" uri="{C3380CC4-5D6E-409C-BE32-E72D297353CC}">
              <c16:uniqueId val="{00000016-4D20-4D86-9413-95EE5AA56F35}"/>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a:t>Fig</a:t>
            </a:r>
            <a:r>
              <a:rPr lang="ru-RU" dirty="0"/>
              <a:t>. 1 </a:t>
            </a:r>
            <a:r>
              <a:rPr lang="en-US" dirty="0"/>
              <a:t>Britain’s leaving</a:t>
            </a:r>
            <a:r>
              <a:rPr lang="en-US" baseline="0" dirty="0"/>
              <a:t> the EU</a:t>
            </a:r>
            <a:endParaRPr lang="ru-RU" dirty="0"/>
          </a:p>
        </c:rich>
      </c:tx>
      <c:layout>
        <c:manualLayout>
          <c:xMode val="edge"/>
          <c:yMode val="edge"/>
          <c:x val="0.22993055555555555"/>
          <c:y val="2.0885684589982766E-2"/>
        </c:manualLayout>
      </c:layout>
      <c:overlay val="0"/>
      <c:spPr>
        <a:noFill/>
        <a:ln>
          <a:noFill/>
        </a:ln>
        <a:effectLst/>
      </c:spPr>
    </c:title>
    <c:autoTitleDeleted val="0"/>
    <c:plotArea>
      <c:layout/>
      <c:pieChart>
        <c:varyColors val="1"/>
        <c:ser>
          <c:idx val="0"/>
          <c:order val="0"/>
          <c:tx>
            <c:strRef>
              <c:f>Лист1!$B$1</c:f>
              <c:strCache>
                <c:ptCount val="1"/>
                <c:pt idx="0">
                  <c:v>Рис. 1 Вихід Великої Британії з ЄС</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xmlns:c16r2="http://schemas.microsoft.com/office/drawing/2015/06/chart">
              <c:ext xmlns:c16="http://schemas.microsoft.com/office/drawing/2014/chart" uri="{C3380CC4-5D6E-409C-BE32-E72D297353CC}">
                <c16:uniqueId val="{00000001-43CE-412B-A2F8-560207FCD913}"/>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xmlns:c16r2="http://schemas.microsoft.com/office/drawing/2015/06/chart">
              <c:ext xmlns:c16="http://schemas.microsoft.com/office/drawing/2014/chart" uri="{C3380CC4-5D6E-409C-BE32-E72D297353CC}">
                <c16:uniqueId val="{00000003-43CE-412B-A2F8-560207FCD913}"/>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xmlns:c16r2="http://schemas.microsoft.com/office/drawing/2015/06/chart">
              <c:ext xmlns:c16="http://schemas.microsoft.com/office/drawing/2014/chart" uri="{C3380CC4-5D6E-409C-BE32-E72D297353CC}">
                <c16:uniqueId val="{00000005-43CE-412B-A2F8-560207FCD91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u-RU"/>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Лист1!$A$2:$A$5</c:f>
              <c:strCache>
                <c:ptCount val="3"/>
                <c:pt idx="0">
                  <c:v>divorce</c:v>
                </c:pt>
                <c:pt idx="1">
                  <c:v>crash out</c:v>
                </c:pt>
                <c:pt idx="2">
                  <c:v>withdrawal </c:v>
                </c:pt>
              </c:strCache>
            </c:strRef>
          </c:cat>
          <c:val>
            <c:numRef>
              <c:f>Лист1!$B$2:$B$5</c:f>
              <c:numCache>
                <c:formatCode>General</c:formatCode>
                <c:ptCount val="3"/>
                <c:pt idx="0">
                  <c:v>15</c:v>
                </c:pt>
                <c:pt idx="1">
                  <c:v>8</c:v>
                </c:pt>
                <c:pt idx="2">
                  <c:v>12</c:v>
                </c:pt>
              </c:numCache>
            </c:numRef>
          </c:val>
          <c:extLst xmlns:c16r2="http://schemas.microsoft.com/office/drawing/2015/06/chart">
            <c:ext xmlns:c16="http://schemas.microsoft.com/office/drawing/2014/chart" uri="{C3380CC4-5D6E-409C-BE32-E72D297353CC}">
              <c16:uniqueId val="{00000006-43CE-412B-A2F8-560207FCD913}"/>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BD9359-6911-4173-882B-A2DA5160BF66}"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ru-RU"/>
        </a:p>
      </dgm:t>
    </dgm:pt>
    <dgm:pt modelId="{5505349D-11CC-491A-8813-E91383A51451}">
      <dgm:prSet phldrT="[Текст]"/>
      <dgm:spPr/>
      <dgm:t>
        <a:bodyPr/>
        <a:lstStyle/>
        <a:p>
          <a:r>
            <a:rPr lang="en-US" dirty="0"/>
            <a:t>Linguistic competence</a:t>
          </a:r>
          <a:endParaRPr lang="ru-RU" dirty="0"/>
        </a:p>
      </dgm:t>
    </dgm:pt>
    <dgm:pt modelId="{CB6938CC-07D9-495A-AB83-C986C73FBA8C}" type="parTrans" cxnId="{47503B4B-56D5-4F68-BEF8-128F9EE86181}">
      <dgm:prSet/>
      <dgm:spPr/>
      <dgm:t>
        <a:bodyPr/>
        <a:lstStyle/>
        <a:p>
          <a:endParaRPr lang="ru-RU"/>
        </a:p>
      </dgm:t>
    </dgm:pt>
    <dgm:pt modelId="{750A9E4B-2A4D-41F5-9A95-9554771A4297}" type="sibTrans" cxnId="{47503B4B-56D5-4F68-BEF8-128F9EE86181}">
      <dgm:prSet/>
      <dgm:spPr/>
      <dgm:t>
        <a:bodyPr/>
        <a:lstStyle/>
        <a:p>
          <a:endParaRPr lang="ru-RU"/>
        </a:p>
      </dgm:t>
    </dgm:pt>
    <dgm:pt modelId="{B7BC37B1-9E3B-40E8-B3B0-F6568225B087}">
      <dgm:prSet phldrT="[Текст]"/>
      <dgm:spPr/>
      <dgm:t>
        <a:bodyPr/>
        <a:lstStyle/>
        <a:p>
          <a:r>
            <a:rPr lang="en-US" dirty="0"/>
            <a:t>Sociolinguistic competence</a:t>
          </a:r>
          <a:endParaRPr lang="ru-RU" dirty="0"/>
        </a:p>
      </dgm:t>
    </dgm:pt>
    <dgm:pt modelId="{88851ABD-374E-486A-AA4D-DE499EED0367}" type="parTrans" cxnId="{E6FDEB94-446F-4180-9E11-FDC3A7EAE458}">
      <dgm:prSet/>
      <dgm:spPr/>
      <dgm:t>
        <a:bodyPr/>
        <a:lstStyle/>
        <a:p>
          <a:endParaRPr lang="ru-RU"/>
        </a:p>
      </dgm:t>
    </dgm:pt>
    <dgm:pt modelId="{D3BA83D6-FCD0-4BE2-A092-7B87F10F7CC3}" type="sibTrans" cxnId="{E6FDEB94-446F-4180-9E11-FDC3A7EAE458}">
      <dgm:prSet/>
      <dgm:spPr/>
      <dgm:t>
        <a:bodyPr/>
        <a:lstStyle/>
        <a:p>
          <a:endParaRPr lang="ru-RU"/>
        </a:p>
      </dgm:t>
    </dgm:pt>
    <dgm:pt modelId="{04615F3B-D609-43E3-BCBC-A767CA912B6A}">
      <dgm:prSet phldrT="[Текст]"/>
      <dgm:spPr/>
      <dgm:t>
        <a:bodyPr/>
        <a:lstStyle/>
        <a:p>
          <a:r>
            <a:rPr lang="en-US" dirty="0"/>
            <a:t>MUTUAL UNDERSTANDING</a:t>
          </a:r>
          <a:endParaRPr lang="ru-RU" dirty="0"/>
        </a:p>
      </dgm:t>
    </dgm:pt>
    <dgm:pt modelId="{0B3214C0-DA1F-4751-AFA6-ECA54A192A12}" type="parTrans" cxnId="{A7F968B6-4EE4-423F-BBD3-D3D265428205}">
      <dgm:prSet/>
      <dgm:spPr/>
      <dgm:t>
        <a:bodyPr/>
        <a:lstStyle/>
        <a:p>
          <a:endParaRPr lang="ru-RU"/>
        </a:p>
      </dgm:t>
    </dgm:pt>
    <dgm:pt modelId="{A17CF7F5-9D42-4817-90E6-9616A61C50A5}" type="sibTrans" cxnId="{A7F968B6-4EE4-423F-BBD3-D3D265428205}">
      <dgm:prSet/>
      <dgm:spPr/>
      <dgm:t>
        <a:bodyPr/>
        <a:lstStyle/>
        <a:p>
          <a:endParaRPr lang="ru-RU"/>
        </a:p>
      </dgm:t>
    </dgm:pt>
    <dgm:pt modelId="{256E713C-5093-494E-AE92-7A423C19FB3B}">
      <dgm:prSet phldrT="[Текст]"/>
      <dgm:spPr/>
      <dgm:t>
        <a:bodyPr/>
        <a:lstStyle/>
        <a:p>
          <a:r>
            <a:rPr lang="en-US" dirty="0"/>
            <a:t>COMMUNICATION IN A </a:t>
          </a:r>
          <a:r>
            <a:rPr lang="en-US" dirty="0" err="1"/>
            <a:t>A</a:t>
          </a:r>
          <a:r>
            <a:rPr lang="en-US" dirty="0"/>
            <a:t> GLOBALIZED SOCIETY</a:t>
          </a:r>
          <a:endParaRPr lang="ru-RU" dirty="0"/>
        </a:p>
      </dgm:t>
    </dgm:pt>
    <dgm:pt modelId="{72CA2CFD-DDDF-4D23-8E83-53C868F0D3C5}" type="parTrans" cxnId="{B3BA6F61-6BA7-4766-A9BD-3A1B750F1512}">
      <dgm:prSet/>
      <dgm:spPr/>
      <dgm:t>
        <a:bodyPr/>
        <a:lstStyle/>
        <a:p>
          <a:endParaRPr lang="ru-RU"/>
        </a:p>
      </dgm:t>
    </dgm:pt>
    <dgm:pt modelId="{66E6C93F-CA4C-4440-B87A-1909D8D776DB}" type="sibTrans" cxnId="{B3BA6F61-6BA7-4766-A9BD-3A1B750F1512}">
      <dgm:prSet/>
      <dgm:spPr/>
      <dgm:t>
        <a:bodyPr/>
        <a:lstStyle/>
        <a:p>
          <a:endParaRPr lang="ru-RU"/>
        </a:p>
      </dgm:t>
    </dgm:pt>
    <dgm:pt modelId="{4B28EAA9-91EC-4366-8943-71CE074FA93E}" type="pres">
      <dgm:prSet presAssocID="{B0BD9359-6911-4173-882B-A2DA5160BF66}" presName="Name0" presStyleCnt="0">
        <dgm:presLayoutVars>
          <dgm:dir/>
          <dgm:resizeHandles val="exact"/>
        </dgm:presLayoutVars>
      </dgm:prSet>
      <dgm:spPr/>
      <dgm:t>
        <a:bodyPr/>
        <a:lstStyle/>
        <a:p>
          <a:endParaRPr lang="ru-RU"/>
        </a:p>
      </dgm:t>
    </dgm:pt>
    <dgm:pt modelId="{F7AAF2B5-AE7D-4CC5-8CDD-7C327CF64E6B}" type="pres">
      <dgm:prSet presAssocID="{5505349D-11CC-491A-8813-E91383A51451}" presName="compNode" presStyleCnt="0"/>
      <dgm:spPr/>
    </dgm:pt>
    <dgm:pt modelId="{3AFAE030-FF15-4432-9714-1AF3978FBB3B}" type="pres">
      <dgm:prSet presAssocID="{5505349D-11CC-491A-8813-E91383A51451}" presName="pictRect" presStyleLbl="node1" presStyleIdx="0" presStyleCnt="4"/>
      <dgm:spPr/>
    </dgm:pt>
    <dgm:pt modelId="{A18E137C-4E95-4C92-ABDC-00DD4E7AA75B}" type="pres">
      <dgm:prSet presAssocID="{5505349D-11CC-491A-8813-E91383A51451}" presName="textRect" presStyleLbl="revTx" presStyleIdx="0" presStyleCnt="4">
        <dgm:presLayoutVars>
          <dgm:bulletEnabled val="1"/>
        </dgm:presLayoutVars>
      </dgm:prSet>
      <dgm:spPr/>
      <dgm:t>
        <a:bodyPr/>
        <a:lstStyle/>
        <a:p>
          <a:endParaRPr lang="ru-RU"/>
        </a:p>
      </dgm:t>
    </dgm:pt>
    <dgm:pt modelId="{CFD5C45B-0DF4-4D74-B385-3286DE77F011}" type="pres">
      <dgm:prSet presAssocID="{750A9E4B-2A4D-41F5-9A95-9554771A4297}" presName="sibTrans" presStyleLbl="sibTrans2D1" presStyleIdx="0" presStyleCnt="0"/>
      <dgm:spPr/>
      <dgm:t>
        <a:bodyPr/>
        <a:lstStyle/>
        <a:p>
          <a:endParaRPr lang="ru-RU"/>
        </a:p>
      </dgm:t>
    </dgm:pt>
    <dgm:pt modelId="{B7EA9776-B2B0-4444-9D7B-CCC2A3FFABC2}" type="pres">
      <dgm:prSet presAssocID="{B7BC37B1-9E3B-40E8-B3B0-F6568225B087}" presName="compNode" presStyleCnt="0"/>
      <dgm:spPr/>
    </dgm:pt>
    <dgm:pt modelId="{385562BF-4B44-4CC5-A300-D92544A6A7A1}" type="pres">
      <dgm:prSet presAssocID="{B7BC37B1-9E3B-40E8-B3B0-F6568225B087}" presName="pictRect" presStyleLbl="node1" presStyleIdx="1" presStyleCnt="4"/>
      <dgm:spPr/>
    </dgm:pt>
    <dgm:pt modelId="{E42B2949-8FFA-4F56-8051-62917C50C392}" type="pres">
      <dgm:prSet presAssocID="{B7BC37B1-9E3B-40E8-B3B0-F6568225B087}" presName="textRect" presStyleLbl="revTx" presStyleIdx="1" presStyleCnt="4">
        <dgm:presLayoutVars>
          <dgm:bulletEnabled val="1"/>
        </dgm:presLayoutVars>
      </dgm:prSet>
      <dgm:spPr/>
      <dgm:t>
        <a:bodyPr/>
        <a:lstStyle/>
        <a:p>
          <a:endParaRPr lang="ru-RU"/>
        </a:p>
      </dgm:t>
    </dgm:pt>
    <dgm:pt modelId="{1067D4CB-3C83-4498-8D7F-7A69531BFCD9}" type="pres">
      <dgm:prSet presAssocID="{D3BA83D6-FCD0-4BE2-A092-7B87F10F7CC3}" presName="sibTrans" presStyleLbl="sibTrans2D1" presStyleIdx="0" presStyleCnt="0"/>
      <dgm:spPr/>
      <dgm:t>
        <a:bodyPr/>
        <a:lstStyle/>
        <a:p>
          <a:endParaRPr lang="ru-RU"/>
        </a:p>
      </dgm:t>
    </dgm:pt>
    <dgm:pt modelId="{232E44FD-BA93-4F8F-9786-B4605C3B2AF4}" type="pres">
      <dgm:prSet presAssocID="{04615F3B-D609-43E3-BCBC-A767CA912B6A}" presName="compNode" presStyleCnt="0"/>
      <dgm:spPr/>
    </dgm:pt>
    <dgm:pt modelId="{D798DC01-DEEA-4E5A-ABA4-7C957BC4A12F}" type="pres">
      <dgm:prSet presAssocID="{04615F3B-D609-43E3-BCBC-A767CA912B6A}" presName="pictRect" presStyleLbl="node1" presStyleIdx="2" presStyleCnt="4"/>
      <dgm:spPr/>
    </dgm:pt>
    <dgm:pt modelId="{FE4DC2A1-0531-4783-932B-44BAB816B75D}" type="pres">
      <dgm:prSet presAssocID="{04615F3B-D609-43E3-BCBC-A767CA912B6A}" presName="textRect" presStyleLbl="revTx" presStyleIdx="2" presStyleCnt="4">
        <dgm:presLayoutVars>
          <dgm:bulletEnabled val="1"/>
        </dgm:presLayoutVars>
      </dgm:prSet>
      <dgm:spPr/>
      <dgm:t>
        <a:bodyPr/>
        <a:lstStyle/>
        <a:p>
          <a:endParaRPr lang="ru-RU"/>
        </a:p>
      </dgm:t>
    </dgm:pt>
    <dgm:pt modelId="{19EE87CE-C294-402F-B01D-A0D22DBCF26E}" type="pres">
      <dgm:prSet presAssocID="{A17CF7F5-9D42-4817-90E6-9616A61C50A5}" presName="sibTrans" presStyleLbl="sibTrans2D1" presStyleIdx="0" presStyleCnt="0"/>
      <dgm:spPr/>
      <dgm:t>
        <a:bodyPr/>
        <a:lstStyle/>
        <a:p>
          <a:endParaRPr lang="ru-RU"/>
        </a:p>
      </dgm:t>
    </dgm:pt>
    <dgm:pt modelId="{6998556D-09D5-4826-9E3A-49FD803F7E53}" type="pres">
      <dgm:prSet presAssocID="{256E713C-5093-494E-AE92-7A423C19FB3B}" presName="compNode" presStyleCnt="0"/>
      <dgm:spPr/>
    </dgm:pt>
    <dgm:pt modelId="{9A09A8CC-DBCE-4DB1-812A-45AABAE0A0E2}" type="pres">
      <dgm:prSet presAssocID="{256E713C-5093-494E-AE92-7A423C19FB3B}" presName="pictRect" presStyleLbl="node1" presStyleIdx="3" presStyleCnt="4"/>
      <dgm:spPr/>
    </dgm:pt>
    <dgm:pt modelId="{F1B60604-B28A-48F4-853A-CDFD88BDF4DF}" type="pres">
      <dgm:prSet presAssocID="{256E713C-5093-494E-AE92-7A423C19FB3B}" presName="textRect" presStyleLbl="revTx" presStyleIdx="3" presStyleCnt="4">
        <dgm:presLayoutVars>
          <dgm:bulletEnabled val="1"/>
        </dgm:presLayoutVars>
      </dgm:prSet>
      <dgm:spPr/>
      <dgm:t>
        <a:bodyPr/>
        <a:lstStyle/>
        <a:p>
          <a:endParaRPr lang="ru-RU"/>
        </a:p>
      </dgm:t>
    </dgm:pt>
  </dgm:ptLst>
  <dgm:cxnLst>
    <dgm:cxn modelId="{76E063A0-8EAA-4A0C-986A-120F3128E7F6}" type="presOf" srcId="{256E713C-5093-494E-AE92-7A423C19FB3B}" destId="{F1B60604-B28A-48F4-853A-CDFD88BDF4DF}" srcOrd="0" destOrd="0" presId="urn:microsoft.com/office/officeart/2005/8/layout/pList1"/>
    <dgm:cxn modelId="{B3BA6F61-6BA7-4766-A9BD-3A1B750F1512}" srcId="{B0BD9359-6911-4173-882B-A2DA5160BF66}" destId="{256E713C-5093-494E-AE92-7A423C19FB3B}" srcOrd="3" destOrd="0" parTransId="{72CA2CFD-DDDF-4D23-8E83-53C868F0D3C5}" sibTransId="{66E6C93F-CA4C-4440-B87A-1909D8D776DB}"/>
    <dgm:cxn modelId="{3A39D1BD-DC89-4355-A6B0-34C7BDF27273}" type="presOf" srcId="{750A9E4B-2A4D-41F5-9A95-9554771A4297}" destId="{CFD5C45B-0DF4-4D74-B385-3286DE77F011}" srcOrd="0" destOrd="0" presId="urn:microsoft.com/office/officeart/2005/8/layout/pList1"/>
    <dgm:cxn modelId="{47503B4B-56D5-4F68-BEF8-128F9EE86181}" srcId="{B0BD9359-6911-4173-882B-A2DA5160BF66}" destId="{5505349D-11CC-491A-8813-E91383A51451}" srcOrd="0" destOrd="0" parTransId="{CB6938CC-07D9-495A-AB83-C986C73FBA8C}" sibTransId="{750A9E4B-2A4D-41F5-9A95-9554771A4297}"/>
    <dgm:cxn modelId="{3A5CEC94-252A-44D6-855B-17E5722CAB3D}" type="presOf" srcId="{D3BA83D6-FCD0-4BE2-A092-7B87F10F7CC3}" destId="{1067D4CB-3C83-4498-8D7F-7A69531BFCD9}" srcOrd="0" destOrd="0" presId="urn:microsoft.com/office/officeart/2005/8/layout/pList1"/>
    <dgm:cxn modelId="{E6FDEB94-446F-4180-9E11-FDC3A7EAE458}" srcId="{B0BD9359-6911-4173-882B-A2DA5160BF66}" destId="{B7BC37B1-9E3B-40E8-B3B0-F6568225B087}" srcOrd="1" destOrd="0" parTransId="{88851ABD-374E-486A-AA4D-DE499EED0367}" sibTransId="{D3BA83D6-FCD0-4BE2-A092-7B87F10F7CC3}"/>
    <dgm:cxn modelId="{62CBB182-1FFC-495F-A99F-CE6C6AA9E084}" type="presOf" srcId="{5505349D-11CC-491A-8813-E91383A51451}" destId="{A18E137C-4E95-4C92-ABDC-00DD4E7AA75B}" srcOrd="0" destOrd="0" presId="urn:microsoft.com/office/officeart/2005/8/layout/pList1"/>
    <dgm:cxn modelId="{A7F968B6-4EE4-423F-BBD3-D3D265428205}" srcId="{B0BD9359-6911-4173-882B-A2DA5160BF66}" destId="{04615F3B-D609-43E3-BCBC-A767CA912B6A}" srcOrd="2" destOrd="0" parTransId="{0B3214C0-DA1F-4751-AFA6-ECA54A192A12}" sibTransId="{A17CF7F5-9D42-4817-90E6-9616A61C50A5}"/>
    <dgm:cxn modelId="{FFB59E16-ACA2-4086-B467-3C0EA2530983}" type="presOf" srcId="{04615F3B-D609-43E3-BCBC-A767CA912B6A}" destId="{FE4DC2A1-0531-4783-932B-44BAB816B75D}" srcOrd="0" destOrd="0" presId="urn:microsoft.com/office/officeart/2005/8/layout/pList1"/>
    <dgm:cxn modelId="{087AD54D-EDFF-4D51-A04A-908EE5A25ACE}" type="presOf" srcId="{B0BD9359-6911-4173-882B-A2DA5160BF66}" destId="{4B28EAA9-91EC-4366-8943-71CE074FA93E}" srcOrd="0" destOrd="0" presId="urn:microsoft.com/office/officeart/2005/8/layout/pList1"/>
    <dgm:cxn modelId="{ABC91124-485E-4541-B9FF-E1C45737DB6D}" type="presOf" srcId="{B7BC37B1-9E3B-40E8-B3B0-F6568225B087}" destId="{E42B2949-8FFA-4F56-8051-62917C50C392}" srcOrd="0" destOrd="0" presId="urn:microsoft.com/office/officeart/2005/8/layout/pList1"/>
    <dgm:cxn modelId="{3173DB19-4FA2-4862-9E6E-C4E8D3360D91}" type="presOf" srcId="{A17CF7F5-9D42-4817-90E6-9616A61C50A5}" destId="{19EE87CE-C294-402F-B01D-A0D22DBCF26E}" srcOrd="0" destOrd="0" presId="urn:microsoft.com/office/officeart/2005/8/layout/pList1"/>
    <dgm:cxn modelId="{30DC6502-C4F5-4890-BEB6-DB310EB07A45}" type="presParOf" srcId="{4B28EAA9-91EC-4366-8943-71CE074FA93E}" destId="{F7AAF2B5-AE7D-4CC5-8CDD-7C327CF64E6B}" srcOrd="0" destOrd="0" presId="urn:microsoft.com/office/officeart/2005/8/layout/pList1"/>
    <dgm:cxn modelId="{B970D6A4-7466-4DE4-9AC6-6B96F29388E5}" type="presParOf" srcId="{F7AAF2B5-AE7D-4CC5-8CDD-7C327CF64E6B}" destId="{3AFAE030-FF15-4432-9714-1AF3978FBB3B}" srcOrd="0" destOrd="0" presId="urn:microsoft.com/office/officeart/2005/8/layout/pList1"/>
    <dgm:cxn modelId="{60F80FBD-C98A-492E-BBE8-2E48D59F40E6}" type="presParOf" srcId="{F7AAF2B5-AE7D-4CC5-8CDD-7C327CF64E6B}" destId="{A18E137C-4E95-4C92-ABDC-00DD4E7AA75B}" srcOrd="1" destOrd="0" presId="urn:microsoft.com/office/officeart/2005/8/layout/pList1"/>
    <dgm:cxn modelId="{1945C7FD-65EA-4EB3-B5C5-8B82AA1886CA}" type="presParOf" srcId="{4B28EAA9-91EC-4366-8943-71CE074FA93E}" destId="{CFD5C45B-0DF4-4D74-B385-3286DE77F011}" srcOrd="1" destOrd="0" presId="urn:microsoft.com/office/officeart/2005/8/layout/pList1"/>
    <dgm:cxn modelId="{563D945F-57AA-457B-8D91-F1247E977F69}" type="presParOf" srcId="{4B28EAA9-91EC-4366-8943-71CE074FA93E}" destId="{B7EA9776-B2B0-4444-9D7B-CCC2A3FFABC2}" srcOrd="2" destOrd="0" presId="urn:microsoft.com/office/officeart/2005/8/layout/pList1"/>
    <dgm:cxn modelId="{97E38A00-41FB-4247-B710-BD45E2DD43BD}" type="presParOf" srcId="{B7EA9776-B2B0-4444-9D7B-CCC2A3FFABC2}" destId="{385562BF-4B44-4CC5-A300-D92544A6A7A1}" srcOrd="0" destOrd="0" presId="urn:microsoft.com/office/officeart/2005/8/layout/pList1"/>
    <dgm:cxn modelId="{AEAD315F-1D0B-4758-81B9-CC48BF17F977}" type="presParOf" srcId="{B7EA9776-B2B0-4444-9D7B-CCC2A3FFABC2}" destId="{E42B2949-8FFA-4F56-8051-62917C50C392}" srcOrd="1" destOrd="0" presId="urn:microsoft.com/office/officeart/2005/8/layout/pList1"/>
    <dgm:cxn modelId="{90C9B4BA-1CE7-46A5-BAF1-3826F648A61D}" type="presParOf" srcId="{4B28EAA9-91EC-4366-8943-71CE074FA93E}" destId="{1067D4CB-3C83-4498-8D7F-7A69531BFCD9}" srcOrd="3" destOrd="0" presId="urn:microsoft.com/office/officeart/2005/8/layout/pList1"/>
    <dgm:cxn modelId="{D1A2306B-1194-4000-AB69-7347777017EA}" type="presParOf" srcId="{4B28EAA9-91EC-4366-8943-71CE074FA93E}" destId="{232E44FD-BA93-4F8F-9786-B4605C3B2AF4}" srcOrd="4" destOrd="0" presId="urn:microsoft.com/office/officeart/2005/8/layout/pList1"/>
    <dgm:cxn modelId="{C6464414-7355-49F4-A004-BB1945C213CE}" type="presParOf" srcId="{232E44FD-BA93-4F8F-9786-B4605C3B2AF4}" destId="{D798DC01-DEEA-4E5A-ABA4-7C957BC4A12F}" srcOrd="0" destOrd="0" presId="urn:microsoft.com/office/officeart/2005/8/layout/pList1"/>
    <dgm:cxn modelId="{47D9B110-4BEF-499B-A7DB-F09D7D3CBE7B}" type="presParOf" srcId="{232E44FD-BA93-4F8F-9786-B4605C3B2AF4}" destId="{FE4DC2A1-0531-4783-932B-44BAB816B75D}" srcOrd="1" destOrd="0" presId="urn:microsoft.com/office/officeart/2005/8/layout/pList1"/>
    <dgm:cxn modelId="{23CAB84E-A297-44C1-B42A-8B08D1B9D748}" type="presParOf" srcId="{4B28EAA9-91EC-4366-8943-71CE074FA93E}" destId="{19EE87CE-C294-402F-B01D-A0D22DBCF26E}" srcOrd="5" destOrd="0" presId="urn:microsoft.com/office/officeart/2005/8/layout/pList1"/>
    <dgm:cxn modelId="{CCCE2B72-3D30-431A-ABB9-B8DE4140D8F0}" type="presParOf" srcId="{4B28EAA9-91EC-4366-8943-71CE074FA93E}" destId="{6998556D-09D5-4826-9E3A-49FD803F7E53}" srcOrd="6" destOrd="0" presId="urn:microsoft.com/office/officeart/2005/8/layout/pList1"/>
    <dgm:cxn modelId="{A056E4EF-3F56-47A8-A5EE-7FA81A80A96B}" type="presParOf" srcId="{6998556D-09D5-4826-9E3A-49FD803F7E53}" destId="{9A09A8CC-DBCE-4DB1-812A-45AABAE0A0E2}" srcOrd="0" destOrd="0" presId="urn:microsoft.com/office/officeart/2005/8/layout/pList1"/>
    <dgm:cxn modelId="{66C1C4AC-7486-4C67-B498-97A53D71EF87}" type="presParOf" srcId="{6998556D-09D5-4826-9E3A-49FD803F7E53}" destId="{F1B60604-B28A-48F4-853A-CDFD88BDF4DF}"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17.12.2021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17.12.2021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17.12.2021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17.12.2021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17.12.2021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17.12.2021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17.12.2021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reuters.com/article/us-britain-eu-vote-tusk/eus-tusk-suggests-only-positive-solution-is-for-britain-to-stay-in-eu-idUSKCN1P92LP"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650FA1B-C965-4A49-8CC0-9AD55702E179}"/>
              </a:ext>
            </a:extLst>
          </p:cNvPr>
          <p:cNvSpPr>
            <a:spLocks noGrp="1"/>
          </p:cNvSpPr>
          <p:nvPr>
            <p:ph type="ctrTitle"/>
          </p:nvPr>
        </p:nvSpPr>
        <p:spPr/>
        <p:txBody>
          <a:bodyPr>
            <a:normAutofit/>
          </a:bodyPr>
          <a:lstStyle/>
          <a:p>
            <a:r>
              <a:rPr lang="en-US" b="1" i="1" dirty="0"/>
              <a:t>Brexit-discourse: </a:t>
            </a:r>
            <a:r>
              <a:rPr lang="en-US" b="1" i="1" dirty="0" err="1"/>
              <a:t>Lexico</a:t>
            </a:r>
            <a:r>
              <a:rPr lang="en-US" b="1" i="1" dirty="0"/>
              <a:t>-stylistic and Translation Aspects</a:t>
            </a:r>
            <a:endParaRPr lang="ru-RU" dirty="0"/>
          </a:p>
        </p:txBody>
      </p:sp>
      <p:sp>
        <p:nvSpPr>
          <p:cNvPr id="3" name="Подзаголовок 2">
            <a:extLst>
              <a:ext uri="{FF2B5EF4-FFF2-40B4-BE49-F238E27FC236}">
                <a16:creationId xmlns:a16="http://schemas.microsoft.com/office/drawing/2014/main" xmlns="" id="{40A1C7AD-B027-49D6-9277-8E496FD47911}"/>
              </a:ext>
            </a:extLst>
          </p:cNvPr>
          <p:cNvSpPr>
            <a:spLocks noGrp="1"/>
          </p:cNvSpPr>
          <p:nvPr>
            <p:ph type="subTitle" idx="1"/>
          </p:nvPr>
        </p:nvSpPr>
        <p:spPr/>
        <p:txBody>
          <a:bodyPr>
            <a:normAutofit fontScale="47500" lnSpcReduction="20000"/>
          </a:bodyPr>
          <a:lstStyle/>
          <a:p>
            <a:pPr algn="r"/>
            <a:r>
              <a:rPr lang="en-US" dirty="0">
                <a:solidFill>
                  <a:schemeClr val="tx1"/>
                </a:solidFill>
              </a:rPr>
              <a:t>Performed by|</a:t>
            </a:r>
            <a:endParaRPr lang="ru-RU" dirty="0">
              <a:solidFill>
                <a:schemeClr val="tx1"/>
              </a:solidFill>
            </a:endParaRPr>
          </a:p>
          <a:p>
            <a:pPr algn="r"/>
            <a:endParaRPr lang="ru-RU" dirty="0">
              <a:solidFill>
                <a:schemeClr val="tx1"/>
              </a:solidFill>
            </a:endParaRPr>
          </a:p>
          <a:p>
            <a:pPr algn="r"/>
            <a:r>
              <a:rPr lang="en-US" dirty="0">
                <a:solidFill>
                  <a:schemeClr val="tx1"/>
                </a:solidFill>
              </a:rPr>
              <a:t>Diana </a:t>
            </a:r>
            <a:r>
              <a:rPr lang="en-US" dirty="0" err="1">
                <a:solidFill>
                  <a:schemeClr val="tx1"/>
                </a:solidFill>
              </a:rPr>
              <a:t>Nestorenko</a:t>
            </a:r>
            <a:endParaRPr lang="ru-RU" dirty="0">
              <a:solidFill>
                <a:schemeClr val="tx1"/>
              </a:solidFill>
            </a:endParaRPr>
          </a:p>
          <a:p>
            <a:pPr algn="r"/>
            <a:r>
              <a:rPr lang="uk-UA" dirty="0">
                <a:solidFill>
                  <a:schemeClr val="tx1"/>
                </a:solidFill>
              </a:rPr>
              <a:t> </a:t>
            </a:r>
            <a:endParaRPr lang="ru-RU" dirty="0">
              <a:solidFill>
                <a:schemeClr val="tx1"/>
              </a:solidFill>
            </a:endParaRPr>
          </a:p>
          <a:p>
            <a:pPr algn="r"/>
            <a:r>
              <a:rPr lang="en-US" dirty="0">
                <a:solidFill>
                  <a:schemeClr val="tx1"/>
                </a:solidFill>
              </a:rPr>
              <a:t>Scientific supervisor|</a:t>
            </a:r>
            <a:r>
              <a:rPr lang="uk-UA" dirty="0">
                <a:solidFill>
                  <a:schemeClr val="tx1"/>
                </a:solidFill>
              </a:rPr>
              <a:t>:</a:t>
            </a:r>
            <a:endParaRPr lang="ru-RU" dirty="0">
              <a:solidFill>
                <a:schemeClr val="tx1"/>
              </a:solidFill>
            </a:endParaRPr>
          </a:p>
          <a:p>
            <a:pPr algn="r"/>
            <a:r>
              <a:rPr lang="en-US" dirty="0">
                <a:solidFill>
                  <a:schemeClr val="tx1"/>
                </a:solidFill>
              </a:rPr>
              <a:t>Professor</a:t>
            </a:r>
            <a:r>
              <a:rPr lang="uk-UA" dirty="0">
                <a:solidFill>
                  <a:schemeClr val="tx1"/>
                </a:solidFill>
              </a:rPr>
              <a:t>.</a:t>
            </a:r>
            <a:endParaRPr lang="ru-RU" dirty="0">
              <a:solidFill>
                <a:schemeClr val="tx1"/>
              </a:solidFill>
            </a:endParaRPr>
          </a:p>
          <a:p>
            <a:pPr algn="r"/>
            <a:r>
              <a:rPr lang="en-US" dirty="0">
                <a:solidFill>
                  <a:schemeClr val="tx1"/>
                </a:solidFill>
              </a:rPr>
              <a:t>Iryna </a:t>
            </a:r>
            <a:r>
              <a:rPr lang="en-US" dirty="0" err="1">
                <a:solidFill>
                  <a:schemeClr val="tx1"/>
                </a:solidFill>
              </a:rPr>
              <a:t>Kobyakova</a:t>
            </a:r>
            <a:endParaRPr lang="ru-RU" dirty="0"/>
          </a:p>
        </p:txBody>
      </p:sp>
      <p:pic>
        <p:nvPicPr>
          <p:cNvPr id="5" name="Рисунок 4" descr="Изображение выглядит как текст, знак, улица, красный&#10;&#10;Автоматически созданное описание">
            <a:extLst>
              <a:ext uri="{FF2B5EF4-FFF2-40B4-BE49-F238E27FC236}">
                <a16:creationId xmlns:a16="http://schemas.microsoft.com/office/drawing/2014/main" xmlns="" id="{4C29556A-DE8D-4648-A6AC-27D7B86A10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717032"/>
            <a:ext cx="4322925" cy="2420838"/>
          </a:xfrm>
          <a:prstGeom prst="rect">
            <a:avLst/>
          </a:prstGeom>
        </p:spPr>
      </p:pic>
    </p:spTree>
    <p:extLst>
      <p:ext uri="{BB962C8B-B14F-4D97-AF65-F5344CB8AC3E}">
        <p14:creationId xmlns:p14="http://schemas.microsoft.com/office/powerpoint/2010/main" val="2415915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31BD594-1D29-4450-B10D-DD80CE50BB75}"/>
              </a:ext>
            </a:extLst>
          </p:cNvPr>
          <p:cNvSpPr>
            <a:spLocks noGrp="1"/>
          </p:cNvSpPr>
          <p:nvPr>
            <p:ph type="title"/>
          </p:nvPr>
        </p:nvSpPr>
        <p:spPr>
          <a:xfrm>
            <a:off x="457200" y="116632"/>
            <a:ext cx="8229600" cy="1800200"/>
          </a:xfrm>
          <a:blipFill>
            <a:blip r:embed="rId2"/>
            <a:stretch>
              <a:fillRect/>
            </a:stretch>
          </a:blipFill>
        </p:spPr>
        <p:txBody>
          <a:bodyPr/>
          <a:lstStyle/>
          <a:p>
            <a:endParaRPr lang="ru-RU" dirty="0"/>
          </a:p>
        </p:txBody>
      </p:sp>
      <p:graphicFrame>
        <p:nvGraphicFramePr>
          <p:cNvPr id="4" name="Объект 3">
            <a:extLst>
              <a:ext uri="{FF2B5EF4-FFF2-40B4-BE49-F238E27FC236}">
                <a16:creationId xmlns:a16="http://schemas.microsoft.com/office/drawing/2014/main" xmlns="" id="{9B9DEA91-8770-4E05-A3E0-DF07C33CA3B9}"/>
              </a:ext>
            </a:extLst>
          </p:cNvPr>
          <p:cNvGraphicFramePr>
            <a:graphicFrameLocks noGrp="1"/>
          </p:cNvGraphicFramePr>
          <p:nvPr>
            <p:ph idx="1"/>
            <p:extLst>
              <p:ext uri="{D42A27DB-BD31-4B8C-83A1-F6EECF244321}">
                <p14:modId xmlns:p14="http://schemas.microsoft.com/office/powerpoint/2010/main" val="3971454400"/>
              </p:ext>
            </p:extLst>
          </p:nvPr>
        </p:nvGraphicFramePr>
        <p:xfrm>
          <a:off x="971600" y="1916832"/>
          <a:ext cx="7344816" cy="48245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16246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7D747ED-5EA6-41C8-BBEF-9E5B03119C69}"/>
              </a:ext>
            </a:extLst>
          </p:cNvPr>
          <p:cNvSpPr>
            <a:spLocks noGrp="1"/>
          </p:cNvSpPr>
          <p:nvPr>
            <p:ph type="title"/>
          </p:nvPr>
        </p:nvSpPr>
        <p:spPr>
          <a:xfrm>
            <a:off x="971600" y="116633"/>
            <a:ext cx="7488832" cy="2969170"/>
          </a:xfrm>
          <a:blipFill>
            <a:blip r:embed="rId2"/>
            <a:stretch>
              <a:fillRect/>
            </a:stretch>
          </a:blipFill>
        </p:spPr>
        <p:txBody>
          <a:bodyPr/>
          <a:lstStyle/>
          <a:p>
            <a:endParaRPr lang="ru-RU" dirty="0"/>
          </a:p>
        </p:txBody>
      </p:sp>
      <p:sp>
        <p:nvSpPr>
          <p:cNvPr id="3" name="Объект 2">
            <a:extLst>
              <a:ext uri="{FF2B5EF4-FFF2-40B4-BE49-F238E27FC236}">
                <a16:creationId xmlns:a16="http://schemas.microsoft.com/office/drawing/2014/main" xmlns="" id="{29EDB3EA-C3F0-4FB8-9AA9-C1720B943433}"/>
              </a:ext>
            </a:extLst>
          </p:cNvPr>
          <p:cNvSpPr>
            <a:spLocks noGrp="1"/>
          </p:cNvSpPr>
          <p:nvPr>
            <p:ph idx="1"/>
          </p:nvPr>
        </p:nvSpPr>
        <p:spPr>
          <a:xfrm>
            <a:off x="457200" y="1844824"/>
            <a:ext cx="8229600" cy="4281339"/>
          </a:xfrm>
        </p:spPr>
        <p:txBody>
          <a:bodyPr/>
          <a:lstStyle/>
          <a:p>
            <a:endParaRPr lang="ru-RU" dirty="0"/>
          </a:p>
        </p:txBody>
      </p:sp>
      <p:graphicFrame>
        <p:nvGraphicFramePr>
          <p:cNvPr id="4" name="Диаграмма 3">
            <a:extLst>
              <a:ext uri="{FF2B5EF4-FFF2-40B4-BE49-F238E27FC236}">
                <a16:creationId xmlns:a16="http://schemas.microsoft.com/office/drawing/2014/main" xmlns="" id="{3BD2E134-C31C-4803-B343-CC22E770D630}"/>
              </a:ext>
            </a:extLst>
          </p:cNvPr>
          <p:cNvGraphicFramePr/>
          <p:nvPr>
            <p:extLst>
              <p:ext uri="{D42A27DB-BD31-4B8C-83A1-F6EECF244321}">
                <p14:modId xmlns:p14="http://schemas.microsoft.com/office/powerpoint/2010/main" val="2520172124"/>
              </p:ext>
            </p:extLst>
          </p:nvPr>
        </p:nvGraphicFramePr>
        <p:xfrm>
          <a:off x="1828800" y="3085803"/>
          <a:ext cx="5486400" cy="30403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04775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F980062C-2C42-4450-A7AA-CA71430F4F57}"/>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xmlns="" id="{B2E6EF31-679F-4D27-B507-C1F01962D457}"/>
              </a:ext>
            </a:extLst>
          </p:cNvPr>
          <p:cNvSpPr>
            <a:spLocks noGrp="1"/>
          </p:cNvSpPr>
          <p:nvPr>
            <p:ph sz="half" idx="1"/>
          </p:nvPr>
        </p:nvSpPr>
        <p:spPr/>
        <p:txBody>
          <a:bodyPr>
            <a:normAutofit fontScale="77500" lnSpcReduction="20000"/>
          </a:bodyPr>
          <a:lstStyle/>
          <a:p>
            <a:r>
              <a:rPr lang="ru-RU" i="1" dirty="0" err="1"/>
              <a:t>Meanwhile</a:t>
            </a:r>
            <a:r>
              <a:rPr lang="ru-RU" i="1" dirty="0"/>
              <a:t>, </a:t>
            </a:r>
            <a:r>
              <a:rPr lang="ru-RU" b="1" i="1" dirty="0" err="1"/>
              <a:t>the</a:t>
            </a:r>
            <a:r>
              <a:rPr lang="ru-RU" b="1" i="1" dirty="0"/>
              <a:t> </a:t>
            </a:r>
            <a:r>
              <a:rPr lang="ru-RU" b="1" i="1" dirty="0" err="1"/>
              <a:t>mother</a:t>
            </a:r>
            <a:r>
              <a:rPr lang="ru-RU" b="1" i="1" dirty="0"/>
              <a:t> </a:t>
            </a:r>
            <a:r>
              <a:rPr lang="ru-RU" b="1" i="1" dirty="0" err="1"/>
              <a:t>of</a:t>
            </a:r>
            <a:r>
              <a:rPr lang="ru-RU" b="1" i="1" dirty="0"/>
              <a:t> </a:t>
            </a:r>
            <a:r>
              <a:rPr lang="ru-RU" b="1" i="1" dirty="0" err="1"/>
              <a:t>Parliaments</a:t>
            </a:r>
            <a:r>
              <a:rPr lang="ru-RU" i="1" dirty="0"/>
              <a:t> </a:t>
            </a:r>
            <a:r>
              <a:rPr lang="ru-RU" i="1" dirty="0" err="1"/>
              <a:t>has</a:t>
            </a:r>
            <a:r>
              <a:rPr lang="ru-RU" i="1" dirty="0"/>
              <a:t> </a:t>
            </a:r>
            <a:r>
              <a:rPr lang="ru-RU" i="1" dirty="0" err="1"/>
              <a:t>gone</a:t>
            </a:r>
            <a:r>
              <a:rPr lang="ru-RU" i="1" dirty="0"/>
              <a:t> </a:t>
            </a:r>
            <a:r>
              <a:rPr lang="ru-RU" i="1" dirty="0" err="1"/>
              <a:t>mad</a:t>
            </a:r>
            <a:r>
              <a:rPr lang="ru-RU" i="1" dirty="0"/>
              <a:t>, </a:t>
            </a:r>
            <a:r>
              <a:rPr lang="ru-RU" i="1" dirty="0" err="1"/>
              <a:t>the</a:t>
            </a:r>
            <a:r>
              <a:rPr lang="ru-RU" i="1" dirty="0"/>
              <a:t> </a:t>
            </a:r>
            <a:r>
              <a:rPr lang="ru-RU" i="1" dirty="0" err="1"/>
              <a:t>governing</a:t>
            </a:r>
            <a:r>
              <a:rPr lang="ru-RU" i="1" dirty="0"/>
              <a:t> </a:t>
            </a:r>
            <a:r>
              <a:rPr lang="ru-RU" i="1" dirty="0" err="1"/>
              <a:t>Conservative</a:t>
            </a:r>
            <a:r>
              <a:rPr lang="ru-RU" i="1" dirty="0"/>
              <a:t> </a:t>
            </a:r>
            <a:r>
              <a:rPr lang="ru-RU" i="1" dirty="0" err="1"/>
              <a:t>Party</a:t>
            </a:r>
            <a:r>
              <a:rPr lang="ru-RU" i="1" dirty="0"/>
              <a:t> </a:t>
            </a:r>
            <a:r>
              <a:rPr lang="ru-RU" i="1" dirty="0" err="1"/>
              <a:t>shows</a:t>
            </a:r>
            <a:r>
              <a:rPr lang="ru-RU" i="1" dirty="0"/>
              <a:t> </a:t>
            </a:r>
            <a:r>
              <a:rPr lang="ru-RU" i="1" dirty="0" err="1"/>
              <a:t>contempt</a:t>
            </a:r>
            <a:r>
              <a:rPr lang="ru-RU" i="1" dirty="0"/>
              <a:t> </a:t>
            </a:r>
            <a:r>
              <a:rPr lang="ru-RU" i="1" dirty="0" err="1"/>
              <a:t>for</a:t>
            </a:r>
            <a:r>
              <a:rPr lang="ru-RU" i="1" dirty="0"/>
              <a:t> </a:t>
            </a:r>
            <a:r>
              <a:rPr lang="ru-RU" i="1" dirty="0" err="1"/>
              <a:t>business</a:t>
            </a:r>
            <a:r>
              <a:rPr lang="ru-RU" i="1" dirty="0"/>
              <a:t>, </a:t>
            </a:r>
            <a:r>
              <a:rPr lang="ru-RU" i="1" dirty="0" err="1"/>
              <a:t>and</a:t>
            </a:r>
            <a:r>
              <a:rPr lang="ru-RU" i="1" dirty="0"/>
              <a:t> </a:t>
            </a:r>
            <a:r>
              <a:rPr lang="ru-RU" i="1" dirty="0" err="1"/>
              <a:t>its</a:t>
            </a:r>
            <a:r>
              <a:rPr lang="ru-RU" i="1" dirty="0"/>
              <a:t> </a:t>
            </a:r>
            <a:r>
              <a:rPr lang="ru-RU" i="1" dirty="0" err="1"/>
              <a:t>Labour</a:t>
            </a:r>
            <a:r>
              <a:rPr lang="ru-RU" i="1" dirty="0"/>
              <a:t> </a:t>
            </a:r>
            <a:r>
              <a:rPr lang="ru-RU" i="1" dirty="0" err="1"/>
              <a:t>rival</a:t>
            </a:r>
            <a:r>
              <a:rPr lang="ru-RU" i="1" dirty="0"/>
              <a:t> </a:t>
            </a:r>
            <a:r>
              <a:rPr lang="ru-RU" i="1" dirty="0" err="1"/>
              <a:t>has</a:t>
            </a:r>
            <a:r>
              <a:rPr lang="ru-RU" i="1" dirty="0"/>
              <a:t> </a:t>
            </a:r>
            <a:r>
              <a:rPr lang="ru-RU" i="1" dirty="0" err="1"/>
              <a:t>been</a:t>
            </a:r>
            <a:r>
              <a:rPr lang="ru-RU" i="1" dirty="0"/>
              <a:t> </a:t>
            </a:r>
            <a:r>
              <a:rPr lang="ru-RU" i="1" dirty="0" err="1"/>
              <a:t>taken</a:t>
            </a:r>
            <a:r>
              <a:rPr lang="ru-RU" i="1" dirty="0"/>
              <a:t> </a:t>
            </a:r>
            <a:r>
              <a:rPr lang="ru-RU" i="1" dirty="0" err="1"/>
              <a:t>over</a:t>
            </a:r>
            <a:r>
              <a:rPr lang="ru-RU" i="1" dirty="0"/>
              <a:t> </a:t>
            </a:r>
            <a:r>
              <a:rPr lang="ru-RU" i="1" dirty="0" err="1"/>
              <a:t>by</a:t>
            </a:r>
            <a:r>
              <a:rPr lang="ru-RU" i="1" dirty="0"/>
              <a:t> </a:t>
            </a:r>
            <a:r>
              <a:rPr lang="ru-RU" b="1" i="1" dirty="0" err="1"/>
              <a:t>lovers</a:t>
            </a:r>
            <a:r>
              <a:rPr lang="ru-RU" b="1" i="1" dirty="0"/>
              <a:t> </a:t>
            </a:r>
            <a:r>
              <a:rPr lang="ru-RU" b="1" i="1" dirty="0" err="1"/>
              <a:t>of</a:t>
            </a:r>
            <a:r>
              <a:rPr lang="ru-RU" b="1" i="1" dirty="0"/>
              <a:t> </a:t>
            </a:r>
            <a:r>
              <a:rPr lang="ru-RU" b="1" i="1" dirty="0" err="1"/>
              <a:t>Karl</a:t>
            </a:r>
            <a:r>
              <a:rPr lang="ru-RU" b="1" i="1" dirty="0"/>
              <a:t> </a:t>
            </a:r>
            <a:r>
              <a:rPr lang="ru-RU" b="1" i="1" dirty="0" err="1"/>
              <a:t>Marx</a:t>
            </a:r>
            <a:endParaRPr lang="ru-RU" b="1" i="1" dirty="0"/>
          </a:p>
          <a:p>
            <a:r>
              <a:rPr lang="uk-UA" dirty="0"/>
              <a:t> </a:t>
            </a:r>
            <a:r>
              <a:rPr lang="ru-RU" i="1" dirty="0" err="1"/>
              <a:t>It</a:t>
            </a:r>
            <a:r>
              <a:rPr lang="ru-RU" i="1" dirty="0"/>
              <a:t> </a:t>
            </a:r>
            <a:r>
              <a:rPr lang="ru-RU" i="1" dirty="0" err="1"/>
              <a:t>is</a:t>
            </a:r>
            <a:r>
              <a:rPr lang="ru-RU" i="1" dirty="0"/>
              <a:t> </a:t>
            </a:r>
            <a:r>
              <a:rPr lang="ru-RU" i="1" dirty="0" err="1"/>
              <a:t>time</a:t>
            </a:r>
            <a:r>
              <a:rPr lang="ru-RU" i="1" dirty="0"/>
              <a:t> </a:t>
            </a:r>
            <a:r>
              <a:rPr lang="ru-RU" i="1" dirty="0" err="1"/>
              <a:t>for</a:t>
            </a:r>
            <a:r>
              <a:rPr lang="ru-RU" i="1" dirty="0"/>
              <a:t> </a:t>
            </a:r>
            <a:r>
              <a:rPr lang="ru-RU" i="1" dirty="0" err="1"/>
              <a:t>Britain</a:t>
            </a:r>
            <a:r>
              <a:rPr lang="ru-RU" i="1" dirty="0"/>
              <a:t> </a:t>
            </a:r>
            <a:r>
              <a:rPr lang="ru-RU" i="1" dirty="0" err="1"/>
              <a:t>to</a:t>
            </a:r>
            <a:r>
              <a:rPr lang="ru-RU" i="1" dirty="0"/>
              <a:t> </a:t>
            </a:r>
            <a:r>
              <a:rPr lang="ru-RU" i="1" dirty="0" err="1"/>
              <a:t>leave</a:t>
            </a:r>
            <a:r>
              <a:rPr lang="ru-RU" i="1" dirty="0"/>
              <a:t> </a:t>
            </a:r>
            <a:r>
              <a:rPr lang="ru-RU" i="1" dirty="0" err="1"/>
              <a:t>the</a:t>
            </a:r>
            <a:r>
              <a:rPr lang="ru-RU" i="1" dirty="0"/>
              <a:t> </a:t>
            </a:r>
            <a:r>
              <a:rPr lang="ru-RU" i="1" dirty="0" err="1"/>
              <a:t>European</a:t>
            </a:r>
            <a:r>
              <a:rPr lang="ru-RU" i="1" dirty="0"/>
              <a:t> </a:t>
            </a:r>
            <a:r>
              <a:rPr lang="ru-RU" i="1" dirty="0" err="1"/>
              <a:t>Union</a:t>
            </a:r>
            <a:r>
              <a:rPr lang="ru-RU" i="1" dirty="0"/>
              <a:t> — </a:t>
            </a:r>
            <a:r>
              <a:rPr lang="ru-RU" b="1" i="1" dirty="0" err="1"/>
              <a:t>with</a:t>
            </a:r>
            <a:r>
              <a:rPr lang="ru-RU" b="1" i="1" dirty="0"/>
              <a:t> </a:t>
            </a:r>
            <a:r>
              <a:rPr lang="ru-RU" b="1" i="1" dirty="0" err="1"/>
              <a:t>or</a:t>
            </a:r>
            <a:r>
              <a:rPr lang="ru-RU" b="1" i="1" dirty="0"/>
              <a:t> </a:t>
            </a:r>
            <a:r>
              <a:rPr lang="ru-RU" b="1" i="1" dirty="0" err="1"/>
              <a:t>without</a:t>
            </a:r>
            <a:r>
              <a:rPr lang="ru-RU" b="1" i="1" dirty="0"/>
              <a:t> a </a:t>
            </a:r>
            <a:r>
              <a:rPr lang="ru-RU" b="1" i="1" dirty="0" err="1"/>
              <a:t>deal</a:t>
            </a:r>
            <a:r>
              <a:rPr lang="ru-RU" dirty="0"/>
              <a:t> </a:t>
            </a:r>
            <a:r>
              <a:rPr lang="uk-UA" dirty="0"/>
              <a:t>(</a:t>
            </a:r>
            <a:r>
              <a:rPr lang="en-US" dirty="0"/>
              <a:t>The Washington Post, 30.01.2019</a:t>
            </a:r>
            <a:r>
              <a:rPr lang="uk-UA" dirty="0"/>
              <a:t>)</a:t>
            </a:r>
            <a:r>
              <a:rPr lang="ru-RU"/>
              <a:t>. </a:t>
            </a:r>
            <a:r>
              <a:rPr lang="en-US"/>
              <a:t> </a:t>
            </a:r>
            <a:r>
              <a:rPr lang="ru-RU" i="1" dirty="0" err="1"/>
              <a:t>In</a:t>
            </a:r>
            <a:r>
              <a:rPr lang="ru-RU" i="1" dirty="0"/>
              <a:t> </a:t>
            </a:r>
            <a:r>
              <a:rPr lang="ru-RU" i="1" dirty="0" err="1"/>
              <a:t>other</a:t>
            </a:r>
            <a:r>
              <a:rPr lang="ru-RU" i="1" dirty="0"/>
              <a:t> </a:t>
            </a:r>
            <a:r>
              <a:rPr lang="ru-RU" i="1" dirty="0" err="1"/>
              <a:t>words</a:t>
            </a:r>
            <a:r>
              <a:rPr lang="ru-RU" i="1" dirty="0"/>
              <a:t>, </a:t>
            </a:r>
            <a:r>
              <a:rPr lang="ru-RU" i="1" dirty="0" err="1"/>
              <a:t>the</a:t>
            </a:r>
            <a:r>
              <a:rPr lang="ru-RU" i="1" dirty="0"/>
              <a:t> U.K. </a:t>
            </a:r>
            <a:r>
              <a:rPr lang="ru-RU" i="1" dirty="0" err="1"/>
              <a:t>stays</a:t>
            </a:r>
            <a:r>
              <a:rPr lang="ru-RU" i="1" dirty="0"/>
              <a:t> </a:t>
            </a:r>
            <a:r>
              <a:rPr lang="ru-RU" i="1" dirty="0" err="1"/>
              <a:t>inside</a:t>
            </a:r>
            <a:r>
              <a:rPr lang="ru-RU" i="1" dirty="0"/>
              <a:t> </a:t>
            </a:r>
            <a:r>
              <a:rPr lang="ru-RU" i="1" dirty="0" err="1"/>
              <a:t>Europe’s</a:t>
            </a:r>
            <a:r>
              <a:rPr lang="ru-RU" i="1" dirty="0"/>
              <a:t> </a:t>
            </a:r>
            <a:r>
              <a:rPr lang="ru-RU" i="1" dirty="0" err="1"/>
              <a:t>trading</a:t>
            </a:r>
            <a:r>
              <a:rPr lang="ru-RU" i="1" dirty="0"/>
              <a:t> </a:t>
            </a:r>
            <a:r>
              <a:rPr lang="ru-RU" i="1" dirty="0" err="1"/>
              <a:t>space</a:t>
            </a:r>
            <a:r>
              <a:rPr lang="ru-RU" i="1" dirty="0"/>
              <a:t> </a:t>
            </a:r>
            <a:r>
              <a:rPr lang="ru-RU" i="1" dirty="0" err="1"/>
              <a:t>until</a:t>
            </a:r>
            <a:r>
              <a:rPr lang="ru-RU" i="1" dirty="0"/>
              <a:t> </a:t>
            </a:r>
            <a:r>
              <a:rPr lang="ru-RU" b="1" i="1" dirty="0"/>
              <a:t>…</a:t>
            </a:r>
            <a:r>
              <a:rPr lang="ru-RU" i="1" dirty="0"/>
              <a:t> </a:t>
            </a:r>
            <a:r>
              <a:rPr lang="ru-RU" i="1" dirty="0" err="1"/>
              <a:t>whenever</a:t>
            </a:r>
            <a:r>
              <a:rPr lang="ru-RU" dirty="0"/>
              <a:t> </a:t>
            </a:r>
          </a:p>
        </p:txBody>
      </p:sp>
      <p:pic>
        <p:nvPicPr>
          <p:cNvPr id="7" name="Объект 6" descr="Изображение выглядит как внешний, здание, воздушный змей, флаг&#10;&#10;Автоматически созданное описание">
            <a:extLst>
              <a:ext uri="{FF2B5EF4-FFF2-40B4-BE49-F238E27FC236}">
                <a16:creationId xmlns:a16="http://schemas.microsoft.com/office/drawing/2014/main" xmlns="" id="{9DF0453C-D9D4-43FB-87D8-092A7322C84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40585" y="1472341"/>
            <a:ext cx="4191000" cy="4680520"/>
          </a:xfrm>
        </p:spPr>
      </p:pic>
    </p:spTree>
    <p:extLst>
      <p:ext uri="{BB962C8B-B14F-4D97-AF65-F5344CB8AC3E}">
        <p14:creationId xmlns:p14="http://schemas.microsoft.com/office/powerpoint/2010/main" val="3701909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9A2BF771-8C2C-4A81-B08E-183382F27C10}"/>
              </a:ext>
            </a:extLst>
          </p:cNvPr>
          <p:cNvSpPr>
            <a:spLocks noGrp="1"/>
          </p:cNvSpPr>
          <p:nvPr>
            <p:ph type="title"/>
          </p:nvPr>
        </p:nvSpPr>
        <p:spPr/>
        <p:txBody>
          <a:bodyPr/>
          <a:lstStyle/>
          <a:p>
            <a:endParaRPr lang="ru-RU"/>
          </a:p>
        </p:txBody>
      </p:sp>
      <p:pic>
        <p:nvPicPr>
          <p:cNvPr id="8" name="Объект 7" descr="Изображение выглядит как человек, мужчина, костюм, флаг&#10;&#10;Автоматически созданное описание">
            <a:extLst>
              <a:ext uri="{FF2B5EF4-FFF2-40B4-BE49-F238E27FC236}">
                <a16:creationId xmlns:a16="http://schemas.microsoft.com/office/drawing/2014/main" xmlns="" id="{BED37864-90AD-43CE-AE26-9AEA2CEEE56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9592" y="1844824"/>
            <a:ext cx="3748608" cy="4176464"/>
          </a:xfrm>
        </p:spPr>
      </p:pic>
      <p:sp>
        <p:nvSpPr>
          <p:cNvPr id="6" name="Объект 5">
            <a:extLst>
              <a:ext uri="{FF2B5EF4-FFF2-40B4-BE49-F238E27FC236}">
                <a16:creationId xmlns:a16="http://schemas.microsoft.com/office/drawing/2014/main" xmlns="" id="{F3B7F1E8-A54B-4986-BF2E-6DD56792A1E4}"/>
              </a:ext>
            </a:extLst>
          </p:cNvPr>
          <p:cNvSpPr>
            <a:spLocks noGrp="1"/>
          </p:cNvSpPr>
          <p:nvPr>
            <p:ph sz="half" idx="2"/>
          </p:nvPr>
        </p:nvSpPr>
        <p:spPr/>
        <p:txBody>
          <a:bodyPr>
            <a:normAutofit fontScale="77500" lnSpcReduction="20000"/>
          </a:bodyPr>
          <a:lstStyle/>
          <a:p>
            <a:r>
              <a:rPr lang="ru-RU" i="1" dirty="0" err="1"/>
              <a:t>Finally</a:t>
            </a:r>
            <a:r>
              <a:rPr lang="ru-RU" i="1" dirty="0"/>
              <a:t>, I </a:t>
            </a:r>
            <a:r>
              <a:rPr lang="ru-RU" i="1" dirty="0" err="1"/>
              <a:t>do</a:t>
            </a:r>
            <a:r>
              <a:rPr lang="ru-RU" i="1" dirty="0"/>
              <a:t> </a:t>
            </a:r>
            <a:r>
              <a:rPr lang="ru-RU" i="1" dirty="0" err="1"/>
              <a:t>realize</a:t>
            </a:r>
            <a:r>
              <a:rPr lang="ru-RU" i="1" dirty="0"/>
              <a:t> </a:t>
            </a:r>
            <a:r>
              <a:rPr lang="ru-RU" i="1" dirty="0" err="1"/>
              <a:t>that</a:t>
            </a:r>
            <a:r>
              <a:rPr lang="ru-RU" i="1" dirty="0"/>
              <a:t> </a:t>
            </a:r>
            <a:r>
              <a:rPr lang="ru-RU" i="1" dirty="0" err="1"/>
              <a:t>it’s</a:t>
            </a:r>
            <a:r>
              <a:rPr lang="ru-RU" i="1" dirty="0"/>
              <a:t> </a:t>
            </a:r>
            <a:r>
              <a:rPr lang="ru-RU" i="1" dirty="0" err="1"/>
              <a:t>facile</a:t>
            </a:r>
            <a:r>
              <a:rPr lang="ru-RU" i="1" dirty="0"/>
              <a:t> </a:t>
            </a:r>
            <a:r>
              <a:rPr lang="ru-RU" i="1" dirty="0" err="1"/>
              <a:t>to</a:t>
            </a:r>
            <a:r>
              <a:rPr lang="ru-RU" i="1" dirty="0"/>
              <a:t> </a:t>
            </a:r>
            <a:r>
              <a:rPr lang="ru-RU" i="1" dirty="0" err="1"/>
              <a:t>talk</a:t>
            </a:r>
            <a:r>
              <a:rPr lang="ru-RU" i="1" dirty="0"/>
              <a:t> </a:t>
            </a:r>
            <a:r>
              <a:rPr lang="ru-RU" i="1" dirty="0" err="1"/>
              <a:t>about</a:t>
            </a:r>
            <a:r>
              <a:rPr lang="ru-RU" i="1" dirty="0"/>
              <a:t> </a:t>
            </a:r>
            <a:r>
              <a:rPr lang="ru-RU" i="1" dirty="0" err="1"/>
              <a:t>the</a:t>
            </a:r>
            <a:r>
              <a:rPr lang="ru-RU" i="1" dirty="0"/>
              <a:t> </a:t>
            </a:r>
            <a:r>
              <a:rPr lang="ru-RU" i="1" dirty="0" err="1"/>
              <a:t>impact</a:t>
            </a:r>
            <a:r>
              <a:rPr lang="ru-RU" i="1" dirty="0"/>
              <a:t> </a:t>
            </a:r>
            <a:r>
              <a:rPr lang="ru-RU" i="1" dirty="0" err="1"/>
              <a:t>on</a:t>
            </a:r>
            <a:r>
              <a:rPr lang="ru-RU" i="1" dirty="0"/>
              <a:t> a U.S. </a:t>
            </a:r>
            <a:r>
              <a:rPr lang="ru-RU" i="1" dirty="0" err="1"/>
              <a:t>election</a:t>
            </a:r>
            <a:r>
              <a:rPr lang="ru-RU" i="1" dirty="0"/>
              <a:t> </a:t>
            </a:r>
            <a:r>
              <a:rPr lang="ru-RU" i="1" dirty="0" err="1"/>
              <a:t>that</a:t>
            </a:r>
            <a:r>
              <a:rPr lang="ru-RU" i="1" dirty="0"/>
              <a:t> </a:t>
            </a:r>
            <a:r>
              <a:rPr lang="ru-RU" i="1" dirty="0" err="1"/>
              <a:t>is</a:t>
            </a:r>
            <a:r>
              <a:rPr lang="ru-RU" i="1" dirty="0"/>
              <a:t> </a:t>
            </a:r>
            <a:r>
              <a:rPr lang="ru-RU" i="1" dirty="0" err="1"/>
              <a:t>still</a:t>
            </a:r>
            <a:r>
              <a:rPr lang="ru-RU" i="1" dirty="0"/>
              <a:t> </a:t>
            </a:r>
            <a:r>
              <a:rPr lang="ru-RU" i="1" dirty="0" err="1"/>
              <a:t>many</a:t>
            </a:r>
            <a:r>
              <a:rPr lang="ru-RU" i="1" dirty="0"/>
              <a:t> </a:t>
            </a:r>
            <a:r>
              <a:rPr lang="ru-RU" i="1" dirty="0" err="1"/>
              <a:t>months</a:t>
            </a:r>
            <a:r>
              <a:rPr lang="ru-RU" i="1" dirty="0"/>
              <a:t> </a:t>
            </a:r>
            <a:r>
              <a:rPr lang="ru-RU" i="1" dirty="0" err="1"/>
              <a:t>away</a:t>
            </a:r>
            <a:r>
              <a:rPr lang="ru-RU" i="1" dirty="0"/>
              <a:t>, </a:t>
            </a:r>
            <a:r>
              <a:rPr lang="ru-RU" i="1" dirty="0" err="1"/>
              <a:t>that</a:t>
            </a:r>
            <a:r>
              <a:rPr lang="ru-RU" i="1" dirty="0"/>
              <a:t> </a:t>
            </a:r>
            <a:r>
              <a:rPr lang="ru-RU" i="1" dirty="0" err="1"/>
              <a:t>it’s</a:t>
            </a:r>
            <a:r>
              <a:rPr lang="ru-RU" i="1" dirty="0"/>
              <a:t> </a:t>
            </a:r>
            <a:r>
              <a:rPr lang="ru-RU" i="1" dirty="0" err="1"/>
              <a:t>too</a:t>
            </a:r>
            <a:r>
              <a:rPr lang="ru-RU" i="1" dirty="0"/>
              <a:t> </a:t>
            </a:r>
            <a:r>
              <a:rPr lang="ru-RU" i="1" dirty="0" err="1"/>
              <a:t>simple</a:t>
            </a:r>
            <a:r>
              <a:rPr lang="ru-RU" i="1" dirty="0"/>
              <a:t> </a:t>
            </a:r>
            <a:r>
              <a:rPr lang="ru-RU" i="1" dirty="0" err="1"/>
              <a:t>to</a:t>
            </a:r>
            <a:r>
              <a:rPr lang="ru-RU" i="1" dirty="0"/>
              <a:t> </a:t>
            </a:r>
            <a:r>
              <a:rPr lang="ru-RU" i="1" dirty="0" err="1"/>
              <a:t>say</a:t>
            </a:r>
            <a:r>
              <a:rPr lang="ru-RU" i="1" dirty="0"/>
              <a:t> “</a:t>
            </a:r>
            <a:r>
              <a:rPr lang="ru-RU" i="1" dirty="0" err="1"/>
              <a:t>first</a:t>
            </a:r>
            <a:r>
              <a:rPr lang="ru-RU" i="1" dirty="0"/>
              <a:t> </a:t>
            </a:r>
            <a:r>
              <a:rPr lang="ru-RU" i="1" dirty="0" err="1"/>
              <a:t>Brexit</a:t>
            </a:r>
            <a:r>
              <a:rPr lang="ru-RU" i="1" dirty="0"/>
              <a:t>, </a:t>
            </a:r>
            <a:r>
              <a:rPr lang="ru-RU" i="1" dirty="0" err="1"/>
              <a:t>then</a:t>
            </a:r>
            <a:r>
              <a:rPr lang="ru-RU" i="1" dirty="0"/>
              <a:t> </a:t>
            </a:r>
            <a:r>
              <a:rPr lang="ru-RU" i="1" dirty="0" err="1"/>
              <a:t>Donald</a:t>
            </a:r>
            <a:r>
              <a:rPr lang="ru-RU" i="1" dirty="0"/>
              <a:t> </a:t>
            </a:r>
            <a:r>
              <a:rPr lang="ru-RU" i="1" dirty="0" err="1"/>
              <a:t>Trump</a:t>
            </a:r>
            <a:r>
              <a:rPr lang="ru-RU" i="1" dirty="0"/>
              <a:t>.” </a:t>
            </a:r>
            <a:r>
              <a:rPr lang="en-US" i="1" dirty="0"/>
              <a:t>&lt;…&gt;</a:t>
            </a:r>
            <a:r>
              <a:rPr lang="ru-RU" i="1" dirty="0"/>
              <a:t> </a:t>
            </a:r>
            <a:r>
              <a:rPr lang="ru-RU" i="1" dirty="0" err="1"/>
              <a:t>If</a:t>
            </a:r>
            <a:r>
              <a:rPr lang="ru-RU" i="1" dirty="0"/>
              <a:t> </a:t>
            </a:r>
            <a:r>
              <a:rPr lang="ru-RU" i="1" dirty="0" err="1"/>
              <a:t>that</a:t>
            </a:r>
            <a:r>
              <a:rPr lang="ru-RU" i="1" dirty="0"/>
              <a:t> </a:t>
            </a:r>
            <a:r>
              <a:rPr lang="ru-RU" i="1" dirty="0" err="1"/>
              <a:t>kind</a:t>
            </a:r>
            <a:r>
              <a:rPr lang="ru-RU" i="1" dirty="0"/>
              <a:t> </a:t>
            </a:r>
            <a:r>
              <a:rPr lang="ru-RU" i="1" dirty="0" err="1"/>
              <a:t>of</a:t>
            </a:r>
            <a:r>
              <a:rPr lang="ru-RU" i="1" dirty="0"/>
              <a:t> </a:t>
            </a:r>
            <a:r>
              <a:rPr lang="ru-RU" i="1" dirty="0" err="1"/>
              <a:t>transformation</a:t>
            </a:r>
            <a:r>
              <a:rPr lang="ru-RU" i="1" dirty="0"/>
              <a:t> </a:t>
            </a:r>
            <a:r>
              <a:rPr lang="ru-RU" i="1" dirty="0" err="1"/>
              <a:t>can</a:t>
            </a:r>
            <a:r>
              <a:rPr lang="ru-RU" i="1" dirty="0"/>
              <a:t> </a:t>
            </a:r>
            <a:r>
              <a:rPr lang="ru-RU" i="1" dirty="0" err="1"/>
              <a:t>take</a:t>
            </a:r>
            <a:r>
              <a:rPr lang="ru-RU" i="1" dirty="0"/>
              <a:t> </a:t>
            </a:r>
            <a:r>
              <a:rPr lang="ru-RU" i="1" dirty="0" err="1"/>
              <a:t>place</a:t>
            </a:r>
            <a:r>
              <a:rPr lang="ru-RU" i="1" dirty="0"/>
              <a:t> </a:t>
            </a:r>
            <a:r>
              <a:rPr lang="ru-RU" i="1" dirty="0" err="1"/>
              <a:t>in</a:t>
            </a:r>
            <a:r>
              <a:rPr lang="ru-RU" i="1" dirty="0"/>
              <a:t> </a:t>
            </a:r>
            <a:r>
              <a:rPr lang="ru-RU" i="1" dirty="0" err="1"/>
              <a:t>the</a:t>
            </a:r>
            <a:r>
              <a:rPr lang="ru-RU" i="1" dirty="0"/>
              <a:t> U.K., </a:t>
            </a:r>
            <a:r>
              <a:rPr lang="ru-RU" i="1" dirty="0" err="1"/>
              <a:t>then</a:t>
            </a:r>
            <a:r>
              <a:rPr lang="ru-RU" i="1" dirty="0"/>
              <a:t> </a:t>
            </a:r>
            <a:r>
              <a:rPr lang="ru-RU" i="1" dirty="0" err="1"/>
              <a:t>it</a:t>
            </a:r>
            <a:r>
              <a:rPr lang="ru-RU" i="1" dirty="0"/>
              <a:t> </a:t>
            </a:r>
            <a:r>
              <a:rPr lang="ru-RU" i="1" dirty="0" err="1"/>
              <a:t>can</a:t>
            </a:r>
            <a:r>
              <a:rPr lang="ru-RU" i="1" dirty="0"/>
              <a:t> </a:t>
            </a:r>
            <a:r>
              <a:rPr lang="ru-RU" i="1" dirty="0" err="1"/>
              <a:t>happen</a:t>
            </a:r>
            <a:r>
              <a:rPr lang="ru-RU" i="1" dirty="0"/>
              <a:t> </a:t>
            </a:r>
            <a:r>
              <a:rPr lang="ru-RU" i="1" dirty="0" err="1"/>
              <a:t>in</a:t>
            </a:r>
            <a:r>
              <a:rPr lang="ru-RU" i="1" dirty="0"/>
              <a:t> </a:t>
            </a:r>
            <a:r>
              <a:rPr lang="ru-RU" i="1" dirty="0" err="1"/>
              <a:t>the</a:t>
            </a:r>
            <a:r>
              <a:rPr lang="ru-RU" i="1" dirty="0"/>
              <a:t> </a:t>
            </a:r>
            <a:r>
              <a:rPr lang="ru-RU" i="1" dirty="0" err="1"/>
              <a:t>United</a:t>
            </a:r>
            <a:r>
              <a:rPr lang="ru-RU" i="1" dirty="0"/>
              <a:t> </a:t>
            </a:r>
            <a:r>
              <a:rPr lang="ru-RU" i="1" dirty="0" err="1"/>
              <a:t>States</a:t>
            </a:r>
            <a:r>
              <a:rPr lang="ru-RU" i="1" dirty="0"/>
              <a:t>, </a:t>
            </a:r>
            <a:r>
              <a:rPr lang="ru-RU" i="1" dirty="0" err="1"/>
              <a:t>too</a:t>
            </a:r>
            <a:r>
              <a:rPr lang="ru-RU" i="1" dirty="0"/>
              <a:t>. </a:t>
            </a:r>
            <a:r>
              <a:rPr lang="ru-RU" i="1" dirty="0" err="1"/>
              <a:t>We</a:t>
            </a:r>
            <a:r>
              <a:rPr lang="ru-RU" i="1" dirty="0"/>
              <a:t> </a:t>
            </a:r>
            <a:r>
              <a:rPr lang="ru-RU" i="1" dirty="0" err="1"/>
              <a:t>have</a:t>
            </a:r>
            <a:r>
              <a:rPr lang="ru-RU" i="1" dirty="0"/>
              <a:t> </a:t>
            </a:r>
            <a:r>
              <a:rPr lang="ru-RU" i="1" dirty="0" err="1"/>
              <a:t>been</a:t>
            </a:r>
            <a:r>
              <a:rPr lang="ru-RU" i="1" dirty="0"/>
              <a:t> </a:t>
            </a:r>
            <a:r>
              <a:rPr lang="ru-RU" i="1" dirty="0" err="1"/>
              <a:t>warned</a:t>
            </a:r>
            <a:r>
              <a:rPr lang="ru-RU" dirty="0"/>
              <a:t> </a:t>
            </a:r>
            <a:r>
              <a:rPr lang="uk-UA" dirty="0"/>
              <a:t>(</a:t>
            </a:r>
            <a:r>
              <a:rPr lang="en-US" dirty="0"/>
              <a:t>The Washington Post, 24.06.2016</a:t>
            </a:r>
            <a:r>
              <a:rPr lang="uk-UA" dirty="0"/>
              <a:t>)</a:t>
            </a:r>
            <a:r>
              <a:rPr lang="ru-RU" dirty="0"/>
              <a:t>.</a:t>
            </a:r>
          </a:p>
          <a:p>
            <a:r>
              <a:rPr lang="ru-RU" i="1" dirty="0" err="1"/>
              <a:t>Brexit</a:t>
            </a:r>
            <a:r>
              <a:rPr lang="ru-RU" i="1" dirty="0"/>
              <a:t> </a:t>
            </a:r>
            <a:r>
              <a:rPr lang="ru-RU" i="1" dirty="0" err="1"/>
              <a:t>is</a:t>
            </a:r>
            <a:r>
              <a:rPr lang="ru-RU" i="1" dirty="0"/>
              <a:t> </a:t>
            </a:r>
            <a:r>
              <a:rPr lang="ru-RU" b="1" i="1" dirty="0"/>
              <a:t>a </a:t>
            </a:r>
            <a:r>
              <a:rPr lang="ru-RU" b="1" i="1" dirty="0" err="1"/>
              <a:t>cautionary</a:t>
            </a:r>
            <a:r>
              <a:rPr lang="ru-RU" b="1" i="1" dirty="0"/>
              <a:t> </a:t>
            </a:r>
            <a:r>
              <a:rPr lang="ru-RU" b="1" i="1" dirty="0" err="1"/>
              <a:t>tale</a:t>
            </a:r>
            <a:r>
              <a:rPr lang="ru-RU" i="1" dirty="0"/>
              <a:t> </a:t>
            </a:r>
            <a:r>
              <a:rPr lang="ru-RU" i="1" dirty="0" err="1"/>
              <a:t>for</a:t>
            </a:r>
            <a:r>
              <a:rPr lang="ru-RU" i="1" dirty="0"/>
              <a:t> </a:t>
            </a:r>
            <a:r>
              <a:rPr lang="ru-RU" i="1" dirty="0" err="1"/>
              <a:t>Trump</a:t>
            </a:r>
            <a:r>
              <a:rPr lang="ru-RU" i="1" dirty="0"/>
              <a:t> </a:t>
            </a:r>
            <a:r>
              <a:rPr lang="ru-RU" i="1" dirty="0" err="1"/>
              <a:t>supporters</a:t>
            </a:r>
            <a:r>
              <a:rPr lang="ru-RU" i="1" dirty="0"/>
              <a:t> </a:t>
            </a:r>
            <a:r>
              <a:rPr lang="en-US" dirty="0"/>
              <a:t>(The Washington Post, 27.06.2016)</a:t>
            </a:r>
            <a:r>
              <a:rPr lang="ru-RU" dirty="0"/>
              <a:t>.</a:t>
            </a:r>
          </a:p>
          <a:p>
            <a:endParaRPr lang="ru-RU" dirty="0"/>
          </a:p>
        </p:txBody>
      </p:sp>
    </p:spTree>
    <p:extLst>
      <p:ext uri="{BB962C8B-B14F-4D97-AF65-F5344CB8AC3E}">
        <p14:creationId xmlns:p14="http://schemas.microsoft.com/office/powerpoint/2010/main" val="2943383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B8ED13C-5AAD-42A7-A05E-45906E5B2946}"/>
              </a:ext>
            </a:extLst>
          </p:cNvPr>
          <p:cNvSpPr>
            <a:spLocks noGrp="1"/>
          </p:cNvSpPr>
          <p:nvPr>
            <p:ph type="title"/>
          </p:nvPr>
        </p:nvSpPr>
        <p:spPr/>
        <p:txBody>
          <a:bodyPr>
            <a:normAutofit fontScale="90000"/>
          </a:bodyPr>
          <a:lstStyle/>
          <a:p>
            <a:r>
              <a:rPr lang="en-US" dirty="0"/>
              <a:t>THE MAIN DIFFICULTIES OF TRANSLATING THE BREXIT DISCOURSE</a:t>
            </a:r>
            <a:endParaRPr lang="ru-RU" dirty="0"/>
          </a:p>
        </p:txBody>
      </p:sp>
      <p:sp>
        <p:nvSpPr>
          <p:cNvPr id="5" name="Объект 4">
            <a:extLst>
              <a:ext uri="{FF2B5EF4-FFF2-40B4-BE49-F238E27FC236}">
                <a16:creationId xmlns:a16="http://schemas.microsoft.com/office/drawing/2014/main" xmlns="" id="{BE0B1D4D-BEBF-415D-B372-BDE754931EEC}"/>
              </a:ext>
            </a:extLst>
          </p:cNvPr>
          <p:cNvSpPr>
            <a:spLocks noGrp="1"/>
          </p:cNvSpPr>
          <p:nvPr>
            <p:ph idx="1"/>
          </p:nvPr>
        </p:nvSpPr>
        <p:spPr/>
        <p:txBody>
          <a:bodyPr>
            <a:normAutofit/>
          </a:bodyPr>
          <a:lstStyle/>
          <a:p>
            <a:r>
              <a:rPr lang="en-GB" sz="1800" dirty="0">
                <a:solidFill>
                  <a:srgbClr val="0E101A"/>
                </a:solidFill>
                <a:effectLst/>
                <a:latin typeface="Times New Roman" panose="02020603050405020304" pitchFamily="18" charset="0"/>
                <a:ea typeface="Times New Roman" panose="02020603050405020304" pitchFamily="18" charset="0"/>
              </a:rPr>
              <a:t>nationally and culturally biased units, e.g. </a:t>
            </a:r>
            <a:r>
              <a:rPr lang="en-US" sz="1800" i="1" dirty="0">
                <a:effectLst/>
                <a:latin typeface="Times New Roman" panose="02020603050405020304" pitchFamily="18" charset="0"/>
                <a:ea typeface="Calibri" panose="020F0502020204030204" pitchFamily="34" charset="0"/>
                <a:cs typeface="Arial" panose="020B0604020202020204" pitchFamily="34" charset="0"/>
              </a:rPr>
              <a:t>The threat of a hard Irish border had lingered over Brexit negotiations, with concerns that the violence of </a:t>
            </a:r>
            <a:r>
              <a:rPr lang="en-US" sz="1800" b="1" i="1" dirty="0">
                <a:effectLst/>
                <a:latin typeface="Times New Roman" panose="02020603050405020304" pitchFamily="18" charset="0"/>
                <a:ea typeface="Calibri" panose="020F0502020204030204" pitchFamily="34" charset="0"/>
                <a:cs typeface="Arial" panose="020B0604020202020204" pitchFamily="34" charset="0"/>
              </a:rPr>
              <a:t>the Troubles</a:t>
            </a:r>
            <a:r>
              <a:rPr lang="en-US" sz="1800" i="1" dirty="0">
                <a:effectLst/>
                <a:latin typeface="Times New Roman" panose="02020603050405020304" pitchFamily="18" charset="0"/>
                <a:ea typeface="Calibri" panose="020F0502020204030204" pitchFamily="34" charset="0"/>
                <a:cs typeface="Arial" panose="020B0604020202020204" pitchFamily="34" charset="0"/>
              </a:rPr>
              <a:t> could return if border checks between Northern Ireland and Ireland, which remains an E.U. member, are established </a:t>
            </a:r>
            <a:r>
              <a:rPr lang="uk-UA"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dirty="0">
                <a:effectLst/>
                <a:latin typeface="Times New Roman" panose="02020603050405020304" pitchFamily="18" charset="0"/>
                <a:ea typeface="Calibri" panose="020F0502020204030204" pitchFamily="34" charset="0"/>
                <a:cs typeface="Arial" panose="020B0604020202020204" pitchFamily="34" charset="0"/>
              </a:rPr>
              <a:t>The Washington Post, Jan. 1, 2021</a:t>
            </a:r>
            <a:r>
              <a:rPr lang="uk-UA"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1" dirty="0">
                <a:effectLst/>
                <a:latin typeface="Times New Roman" panose="02020603050405020304" pitchFamily="18" charset="0"/>
                <a:ea typeface="Calibri" panose="020F0502020204030204" pitchFamily="34" charset="0"/>
                <a:cs typeface="Arial" panose="020B0604020202020204" pitchFamily="34" charset="0"/>
              </a:rPr>
              <a:t>. </a:t>
            </a:r>
            <a:r>
              <a:rPr lang="uk-UA" sz="1800" i="1" dirty="0">
                <a:effectLst/>
                <a:latin typeface="Times New Roman" panose="02020603050405020304" pitchFamily="18" charset="0"/>
                <a:ea typeface="Calibri" panose="020F0502020204030204" pitchFamily="34" charset="0"/>
                <a:cs typeface="Arial" panose="020B0604020202020204" pitchFamily="34" charset="0"/>
              </a:rPr>
              <a:t>Загроза жорсткого ірландського кордону затримала переговори з </a:t>
            </a:r>
            <a:r>
              <a:rPr lang="uk-UA" sz="1800" i="1" dirty="0" err="1">
                <a:effectLst/>
                <a:latin typeface="Times New Roman" panose="02020603050405020304" pitchFamily="18" charset="0"/>
                <a:ea typeface="Calibri" panose="020F0502020204030204" pitchFamily="34" charset="0"/>
                <a:cs typeface="Arial" panose="020B0604020202020204" pitchFamily="34" charset="0"/>
              </a:rPr>
              <a:t>Брекситу</a:t>
            </a:r>
            <a:r>
              <a:rPr lang="uk-UA" sz="1800" i="1" dirty="0">
                <a:effectLst/>
                <a:latin typeface="Times New Roman" panose="02020603050405020304" pitchFamily="18" charset="0"/>
                <a:ea typeface="Calibri" panose="020F0502020204030204" pitchFamily="34" charset="0"/>
                <a:cs typeface="Arial" panose="020B0604020202020204" pitchFamily="34" charset="0"/>
              </a:rPr>
              <a:t> через занепокоєння, що може повернутися </a:t>
            </a:r>
            <a:r>
              <a:rPr lang="uk-UA" sz="1800" b="1" i="1" dirty="0">
                <a:effectLst/>
                <a:latin typeface="Times New Roman" panose="02020603050405020304" pitchFamily="18" charset="0"/>
                <a:ea typeface="Calibri" panose="020F0502020204030204" pitchFamily="34" charset="0"/>
                <a:cs typeface="Arial" panose="020B0604020202020204" pitchFamily="34" charset="0"/>
              </a:rPr>
              <a:t>тридцятирічний збройний етнічно-політичний конфлікт</a:t>
            </a:r>
            <a:r>
              <a:rPr lang="uk-UA" sz="1800" i="1" dirty="0">
                <a:effectLst/>
                <a:latin typeface="Times New Roman" panose="02020603050405020304" pitchFamily="18" charset="0"/>
                <a:ea typeface="Calibri" panose="020F0502020204030204" pitchFamily="34" charset="0"/>
                <a:cs typeface="Arial" panose="020B0604020202020204" pitchFamily="34" charset="0"/>
              </a:rPr>
              <a:t>, якщо буде встановлено контроль на кордоні між Північною Ірландією та Ірландією, що залишається членом ЄС. </a:t>
            </a:r>
            <a:r>
              <a:rPr lang="uk-UA" sz="1800" dirty="0">
                <a:effectLst/>
                <a:latin typeface="Times New Roman" panose="02020603050405020304" pitchFamily="18" charset="0"/>
                <a:ea typeface="Calibri" panose="020F0502020204030204" pitchFamily="34" charset="0"/>
                <a:cs typeface="Arial" panose="020B0604020202020204" pitchFamily="34" charset="0"/>
              </a:rPr>
              <a:t>Переклад реалії </a:t>
            </a:r>
            <a:r>
              <a:rPr lang="en-US" sz="1800" i="1" dirty="0">
                <a:effectLst/>
                <a:latin typeface="Times New Roman" panose="02020603050405020304" pitchFamily="18" charset="0"/>
                <a:ea typeface="Calibri" panose="020F0502020204030204" pitchFamily="34" charset="0"/>
                <a:cs typeface="Arial" panose="020B0604020202020204" pitchFamily="34" charset="0"/>
              </a:rPr>
              <a:t>the Troubles</a:t>
            </a:r>
            <a:r>
              <a:rPr lang="uk-UA" sz="1800" dirty="0">
                <a:effectLst/>
                <a:latin typeface="Times New Roman" panose="02020603050405020304" pitchFamily="18" charset="0"/>
                <a:ea typeface="Calibri" panose="020F0502020204030204" pitchFamily="34" charset="0"/>
                <a:cs typeface="Arial" panose="020B0604020202020204" pitchFamily="34" charset="0"/>
              </a:rPr>
              <a:t> здійснюємо описово словосполученням </a:t>
            </a:r>
            <a:r>
              <a:rPr lang="uk-UA" sz="1800" i="1" dirty="0">
                <a:effectLst/>
                <a:latin typeface="Times New Roman" panose="02020603050405020304" pitchFamily="18" charset="0"/>
                <a:ea typeface="Calibri" panose="020F0502020204030204" pitchFamily="34" charset="0"/>
                <a:cs typeface="Arial" panose="020B0604020202020204" pitchFamily="34" charset="0"/>
              </a:rPr>
              <a:t>тридцятирічний збройний етнічно-політичний конфлікт</a:t>
            </a:r>
            <a:r>
              <a:rPr lang="uk-UA" sz="1800" dirty="0">
                <a:effectLst/>
                <a:latin typeface="Times New Roman" panose="02020603050405020304" pitchFamily="18" charset="0"/>
                <a:ea typeface="Calibri" panose="020F0502020204030204" pitchFamily="34" charset="0"/>
                <a:cs typeface="Arial" panose="020B0604020202020204" pitchFamily="34" charset="0"/>
              </a:rPr>
              <a:t>.</a:t>
            </a:r>
            <a:endParaRPr lang="ru-RU"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E101A"/>
                </a:solidFill>
                <a:effectLst/>
                <a:latin typeface="Times New Roman" panose="02020603050405020304" pitchFamily="18" charset="0"/>
                <a:ea typeface="Times New Roman" panose="02020603050405020304" pitchFamily="18" charset="0"/>
              </a:rPr>
              <a:t>proper names, e.g. </a:t>
            </a:r>
            <a:r>
              <a:rPr lang="ru-RU" sz="1800" i="1" dirty="0">
                <a:effectLst/>
                <a:latin typeface="Times New Roman" panose="02020603050405020304" pitchFamily="18" charset="0"/>
                <a:ea typeface="Calibri" panose="020F0502020204030204" pitchFamily="34" charset="0"/>
                <a:cs typeface="Arial" panose="020B0604020202020204" pitchFamily="34" charset="0"/>
              </a:rPr>
              <a:t>In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fact</a:t>
            </a:r>
            <a:r>
              <a:rPr lang="uk-UA"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way</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b="1"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b="1" i="1" dirty="0">
                <a:effectLst/>
                <a:latin typeface="Times New Roman" panose="02020603050405020304" pitchFamily="18" charset="0"/>
                <a:ea typeface="Calibri" panose="020F0502020204030204" pitchFamily="34" charset="0"/>
                <a:cs typeface="Arial" panose="020B0604020202020204" pitchFamily="34" charset="0"/>
              </a:rPr>
              <a:t> UKSC</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approached</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this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case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suggests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that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it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is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aware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of</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this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possibility</a:t>
            </a:r>
            <a:r>
              <a:rPr lang="uk-UA" sz="1800" dirty="0">
                <a:effectLst/>
                <a:latin typeface="Times New Roman" panose="02020603050405020304" pitchFamily="18"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The Washington Post</a:t>
            </a:r>
            <a:r>
              <a:rPr lang="uk-UA" sz="1800" dirty="0">
                <a:effectLst/>
                <a:latin typeface="Times New Roman" panose="02020603050405020304" pitchFamily="18"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Sept</a:t>
            </a:r>
            <a:r>
              <a:rPr lang="uk-UA" sz="1800" dirty="0">
                <a:effectLst/>
                <a:latin typeface="Times New Roman" panose="02020603050405020304" pitchFamily="18" charset="0"/>
                <a:ea typeface="Calibri" panose="020F0502020204030204" pitchFamily="34" charset="0"/>
                <a:cs typeface="Arial" panose="020B0604020202020204" pitchFamily="34" charset="0"/>
              </a:rPr>
              <a:t>. 20, 2019). </a:t>
            </a:r>
            <a:r>
              <a:rPr lang="uk-UA" sz="1800" i="1" dirty="0">
                <a:effectLst/>
                <a:latin typeface="Times New Roman" panose="02020603050405020304" pitchFamily="18" charset="0"/>
                <a:ea typeface="Calibri" panose="020F0502020204030204" pitchFamily="34" charset="0"/>
                <a:cs typeface="Arial" panose="020B0604020202020204" pitchFamily="34" charset="0"/>
              </a:rPr>
              <a:t>Насправді, те, як </a:t>
            </a:r>
            <a:r>
              <a:rPr lang="uk-UA" sz="1800" b="1" i="1" dirty="0">
                <a:effectLst/>
                <a:latin typeface="Times New Roman" panose="02020603050405020304" pitchFamily="18" charset="0"/>
                <a:ea typeface="Calibri" panose="020F0502020204030204" pitchFamily="34" charset="0"/>
                <a:cs typeface="Arial" panose="020B0604020202020204" pitchFamily="34" charset="0"/>
              </a:rPr>
              <a:t>Верховний суд Великої Британії</a:t>
            </a:r>
            <a:r>
              <a:rPr lang="uk-UA" sz="1800" i="1" dirty="0">
                <a:effectLst/>
                <a:latin typeface="Times New Roman" panose="02020603050405020304" pitchFamily="18" charset="0"/>
                <a:ea typeface="Calibri" panose="020F0502020204030204" pitchFamily="34" charset="0"/>
                <a:cs typeface="Arial" panose="020B0604020202020204" pitchFamily="34" charset="0"/>
              </a:rPr>
              <a:t> підходить до цієї справи, свідчить про його усвідомлення такої можливості.</a:t>
            </a:r>
            <a:endParaRPr lang="ru-RU" sz="18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1847655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xmlns="" id="{A558D576-7956-473C-9D04-7001F3C14DC9}"/>
              </a:ext>
            </a:extLst>
          </p:cNvPr>
          <p:cNvSpPr>
            <a:spLocks noGrp="1"/>
          </p:cNvSpPr>
          <p:nvPr>
            <p:ph type="title"/>
          </p:nvPr>
        </p:nvSpPr>
        <p:spPr/>
        <p:txBody>
          <a:bodyPr>
            <a:normAutofit fontScale="90000"/>
          </a:bodyPr>
          <a:lstStyle/>
          <a:p>
            <a:r>
              <a:rPr lang="en-US" dirty="0"/>
              <a:t>THE MAIN DIFFICULTIES OF TRANSLATING THE BREXIT DISCOURSE</a:t>
            </a:r>
            <a:endParaRPr lang="ru-RU" dirty="0"/>
          </a:p>
        </p:txBody>
      </p:sp>
      <p:sp>
        <p:nvSpPr>
          <p:cNvPr id="6" name="Объект 5">
            <a:extLst>
              <a:ext uri="{FF2B5EF4-FFF2-40B4-BE49-F238E27FC236}">
                <a16:creationId xmlns:a16="http://schemas.microsoft.com/office/drawing/2014/main" xmlns="" id="{44A6F3E0-A566-40F1-A2D9-8FD2AAB03636}"/>
              </a:ext>
            </a:extLst>
          </p:cNvPr>
          <p:cNvSpPr>
            <a:spLocks noGrp="1"/>
          </p:cNvSpPr>
          <p:nvPr>
            <p:ph idx="1"/>
          </p:nvPr>
        </p:nvSpPr>
        <p:spPr/>
        <p:txBody>
          <a:bodyPr>
            <a:normAutofit fontScale="55000" lnSpcReduction="20000"/>
          </a:bodyPr>
          <a:lstStyle/>
          <a:p>
            <a:r>
              <a:rPr lang="en-GB" sz="3200" dirty="0">
                <a:solidFill>
                  <a:srgbClr val="0E101A"/>
                </a:solidFill>
                <a:effectLst/>
                <a:latin typeface="Times New Roman" panose="02020603050405020304" pitchFamily="18" charset="0"/>
                <a:ea typeface="Times New Roman" panose="02020603050405020304" pitchFamily="18" charset="0"/>
              </a:rPr>
              <a:t>noun clusters, e.g. </a:t>
            </a:r>
            <a:r>
              <a:rPr lang="en-US" sz="3200" i="1" dirty="0">
                <a:effectLst/>
                <a:latin typeface="Times New Roman" panose="02020603050405020304" pitchFamily="18" charset="0"/>
                <a:ea typeface="Calibri" panose="020F0502020204030204" pitchFamily="34" charset="0"/>
                <a:cs typeface="Arial" panose="020B0604020202020204" pitchFamily="34" charset="0"/>
              </a:rPr>
              <a:t>Britain</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s post</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Brexit relationship with the E</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U</a:t>
            </a:r>
            <a:r>
              <a:rPr lang="uk-UA" sz="3200" i="1" dirty="0">
                <a:effectLst/>
                <a:latin typeface="Times New Roman" panose="02020603050405020304" pitchFamily="18" charset="0"/>
                <a:ea typeface="Calibri" panose="020F0502020204030204" pitchFamily="34" charset="0"/>
                <a:cs typeface="Arial" panose="020B0604020202020204" pitchFamily="34" charset="0"/>
              </a:rPr>
              <a:t>. – відносини Британії з ЄС після </a:t>
            </a:r>
            <a:r>
              <a:rPr lang="uk-UA" sz="3200" i="1" dirty="0" err="1">
                <a:effectLst/>
                <a:latin typeface="Times New Roman" panose="02020603050405020304" pitchFamily="18" charset="0"/>
                <a:ea typeface="Calibri" panose="020F0502020204030204" pitchFamily="34" charset="0"/>
                <a:cs typeface="Arial" panose="020B0604020202020204" pitchFamily="34" charset="0"/>
              </a:rPr>
              <a:t>Брекситу</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smaller</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equivalence</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deals</a:t>
            </a:r>
            <a:r>
              <a:rPr lang="uk-UA" sz="3200" i="1" dirty="0">
                <a:effectLst/>
                <a:latin typeface="Times New Roman" panose="02020603050405020304" pitchFamily="18" charset="0"/>
                <a:ea typeface="Calibri" panose="020F0502020204030204" pitchFamily="34" charset="0"/>
                <a:cs typeface="Arial" panose="020B0604020202020204" pitchFamily="34" charset="0"/>
              </a:rPr>
              <a:t> – угоди нижчої вартості, </a:t>
            </a:r>
            <a:r>
              <a:rPr lang="en-US" sz="3200" i="1" dirty="0">
                <a:effectLst/>
                <a:latin typeface="Times New Roman" panose="02020603050405020304" pitchFamily="18" charset="0"/>
                <a:ea typeface="Calibri" panose="020F0502020204030204" pitchFamily="34" charset="0"/>
                <a:cs typeface="Arial" panose="020B0604020202020204" pitchFamily="34" charset="0"/>
              </a:rPr>
              <a:t>British Prime Minister Boris Johnson</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s</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get Brexit done</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mandate</a:t>
            </a:r>
            <a:r>
              <a:rPr lang="uk-UA" sz="3200" i="1" dirty="0">
                <a:effectLst/>
                <a:latin typeface="Times New Roman" panose="02020603050405020304" pitchFamily="18" charset="0"/>
                <a:ea typeface="Calibri" panose="020F0502020204030204" pitchFamily="34" charset="0"/>
                <a:cs typeface="Arial" panose="020B0604020202020204" pitchFamily="34" charset="0"/>
              </a:rPr>
              <a:t> – мандат завершеного </a:t>
            </a:r>
            <a:r>
              <a:rPr lang="uk-UA" sz="3200" i="1" dirty="0" err="1">
                <a:effectLst/>
                <a:latin typeface="Times New Roman" panose="02020603050405020304" pitchFamily="18" charset="0"/>
                <a:ea typeface="Calibri" panose="020F0502020204030204" pitchFamily="34" charset="0"/>
                <a:cs typeface="Arial" panose="020B0604020202020204" pitchFamily="34" charset="0"/>
              </a:rPr>
              <a:t>Брекситу</a:t>
            </a:r>
            <a:r>
              <a:rPr lang="uk-UA" sz="3200" i="1" dirty="0">
                <a:effectLst/>
                <a:latin typeface="Times New Roman" panose="02020603050405020304" pitchFamily="18" charset="0"/>
                <a:ea typeface="Calibri" panose="020F0502020204030204" pitchFamily="34" charset="0"/>
                <a:cs typeface="Arial" panose="020B0604020202020204" pitchFamily="34" charset="0"/>
              </a:rPr>
              <a:t> Британського прем’єр-міністра Бориса Джонсона, </a:t>
            </a:r>
            <a:r>
              <a:rPr lang="en-US" sz="3200" i="1" dirty="0">
                <a:effectLst/>
                <a:latin typeface="Times New Roman" panose="02020603050405020304" pitchFamily="18" charset="0"/>
                <a:ea typeface="Calibri" panose="020F0502020204030204" pitchFamily="34" charset="0"/>
                <a:cs typeface="Arial" panose="020B0604020202020204" pitchFamily="34" charset="0"/>
              </a:rPr>
              <a:t>swapping an</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ever</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closer union</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for</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what may be an ever</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closer agreement</a:t>
            </a:r>
            <a:r>
              <a:rPr lang="uk-UA" sz="3200" i="1" dirty="0">
                <a:effectLst/>
                <a:latin typeface="Times New Roman" panose="02020603050405020304" pitchFamily="18" charset="0"/>
                <a:ea typeface="Calibri" panose="020F0502020204030204" pitchFamily="34" charset="0"/>
                <a:cs typeface="Arial" panose="020B0604020202020204" pitchFamily="34" charset="0"/>
              </a:rPr>
              <a:t>” – замінюючи ще тісніший союз на можливо ще тіснішу угоду,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to</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run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 </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i="1" dirty="0">
                <a:effectLst/>
                <a:latin typeface="Times New Roman" panose="02020603050405020304" pitchFamily="18" charset="0"/>
                <a:ea typeface="Calibri" panose="020F0502020204030204" pitchFamily="34" charset="0"/>
                <a:cs typeface="Arial" panose="020B0604020202020204" pitchFamily="34" charset="0"/>
              </a:rPr>
              <a:t>people versus Parliament</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campaign</a:t>
            </a:r>
            <a:r>
              <a:rPr lang="uk-UA" sz="3200" i="1" dirty="0">
                <a:effectLst/>
                <a:latin typeface="Times New Roman" panose="02020603050405020304" pitchFamily="18" charset="0"/>
                <a:ea typeface="Calibri" panose="020F0502020204030204" pitchFamily="34" charset="0"/>
                <a:cs typeface="Arial" panose="020B0604020202020204" pitchFamily="34" charset="0"/>
              </a:rPr>
              <a:t> – розпочати кампанію народу проти парламенту</a:t>
            </a:r>
            <a:endParaRPr lang="en-GB" sz="3200" dirty="0">
              <a:solidFill>
                <a:srgbClr val="0E101A"/>
              </a:solidFill>
              <a:effectLst/>
              <a:latin typeface="Times New Roman" panose="02020603050405020304" pitchFamily="18" charset="0"/>
              <a:ea typeface="Times New Roman" panose="02020603050405020304" pitchFamily="18" charset="0"/>
            </a:endParaRPr>
          </a:p>
          <a:p>
            <a:r>
              <a:rPr lang="en-GB" sz="3200" dirty="0">
                <a:solidFill>
                  <a:srgbClr val="0E101A"/>
                </a:solidFill>
                <a:effectLst/>
                <a:latin typeface="Times New Roman" panose="02020603050405020304" pitchFamily="18" charset="0"/>
                <a:ea typeface="Times New Roman" panose="02020603050405020304" pitchFamily="18" charset="0"/>
              </a:rPr>
              <a:t>set expressions, </a:t>
            </a:r>
            <a:r>
              <a:rPr lang="en-US" sz="3200" dirty="0">
                <a:solidFill>
                  <a:srgbClr val="0E101A"/>
                </a:solidFill>
                <a:effectLst/>
                <a:latin typeface="Times New Roman" panose="02020603050405020304" pitchFamily="18" charset="0"/>
                <a:ea typeface="Times New Roman" panose="02020603050405020304" pitchFamily="18" charset="0"/>
              </a:rPr>
              <a:t>e.g.</a:t>
            </a:r>
            <a:r>
              <a:rPr lang="uk-UA" sz="3200" dirty="0">
                <a:solidFill>
                  <a:srgbClr val="0E101A"/>
                </a:solidFill>
                <a:effectLst/>
                <a:latin typeface="Times New Roman" panose="02020603050405020304" pitchFamily="18" charset="0"/>
                <a:ea typeface="Times New Roman" panose="02020603050405020304" pitchFamily="18"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He</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has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purged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Tory</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moderates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including</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two</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former</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chancellors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grandson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of</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Winston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Churchill</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declared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that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he</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would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en-US" sz="3200" i="1" dirty="0">
                <a:effectLst/>
                <a:latin typeface="Times New Roman" panose="02020603050405020304" pitchFamily="18" charset="0"/>
                <a:ea typeface="Calibri" panose="020F0502020204030204" pitchFamily="34" charset="0"/>
                <a:cs typeface="Arial" panose="020B0604020202020204" pitchFamily="34" charset="0"/>
              </a:rPr>
              <a:t>“</a:t>
            </a:r>
            <a:r>
              <a:rPr lang="en-US" sz="3200" b="1" i="1" dirty="0">
                <a:effectLst/>
                <a:latin typeface="Times New Roman" panose="02020603050405020304" pitchFamily="18" charset="0"/>
                <a:ea typeface="Calibri" panose="020F0502020204030204" pitchFamily="34" charset="0"/>
                <a:cs typeface="Arial" panose="020B0604020202020204" pitchFamily="34" charset="0"/>
              </a:rPr>
              <a:t>rather be dead in a ditch</a:t>
            </a:r>
            <a:r>
              <a:rPr lang="en-US"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than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ask</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Brussels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for</a:t>
            </a:r>
            <a:r>
              <a:rPr lang="ru-RU" sz="3200" i="1" dirty="0">
                <a:effectLst/>
                <a:latin typeface="Times New Roman" panose="02020603050405020304" pitchFamily="18" charset="0"/>
                <a:ea typeface="Calibri" panose="020F0502020204030204" pitchFamily="34" charset="0"/>
                <a:cs typeface="Arial" panose="020B0604020202020204" pitchFamily="34" charset="0"/>
              </a:rPr>
              <a:t> a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delay</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to</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Brexit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uk-UA" sz="3200" dirty="0">
                <a:effectLst/>
                <a:latin typeface="Times New Roman" panose="02020603050405020304" pitchFamily="18" charset="0"/>
                <a:ea typeface="Calibri" panose="020F0502020204030204" pitchFamily="34" charset="0"/>
                <a:cs typeface="Arial" panose="020B0604020202020204" pitchFamily="34" charset="0"/>
              </a:rPr>
              <a:t>(</a:t>
            </a:r>
            <a:r>
              <a:rPr lang="en-US" sz="3200" dirty="0">
                <a:effectLst/>
                <a:latin typeface="Times New Roman" panose="02020603050405020304" pitchFamily="18" charset="0"/>
                <a:ea typeface="Calibri" panose="020F0502020204030204" pitchFamily="34" charset="0"/>
                <a:cs typeface="Arial" panose="020B0604020202020204" pitchFamily="34" charset="0"/>
              </a:rPr>
              <a:t>The Washington Post, Dec. 1</a:t>
            </a:r>
            <a:r>
              <a:rPr lang="uk-UA" sz="3200" dirty="0">
                <a:effectLst/>
                <a:latin typeface="Times New Roman" panose="02020603050405020304" pitchFamily="18" charset="0"/>
                <a:ea typeface="Calibri" panose="020F0502020204030204" pitchFamily="34" charset="0"/>
                <a:cs typeface="Arial" panose="020B0604020202020204" pitchFamily="34" charset="0"/>
              </a:rPr>
              <a:t>2</a:t>
            </a:r>
            <a:r>
              <a:rPr lang="en-US" sz="3200" dirty="0">
                <a:effectLst/>
                <a:latin typeface="Times New Roman" panose="02020603050405020304" pitchFamily="18" charset="0"/>
                <a:ea typeface="Calibri" panose="020F0502020204030204" pitchFamily="34" charset="0"/>
                <a:cs typeface="Arial" panose="020B0604020202020204" pitchFamily="34" charset="0"/>
              </a:rPr>
              <a:t>, 20</a:t>
            </a:r>
            <a:r>
              <a:rPr lang="uk-UA" sz="3200" dirty="0">
                <a:effectLst/>
                <a:latin typeface="Times New Roman" panose="02020603050405020304" pitchFamily="18" charset="0"/>
                <a:ea typeface="Calibri" panose="020F0502020204030204" pitchFamily="34" charset="0"/>
                <a:cs typeface="Arial" panose="020B0604020202020204" pitchFamily="34" charset="0"/>
              </a:rPr>
              <a:t>20)</a:t>
            </a:r>
            <a:r>
              <a:rPr lang="ru-RU" sz="3200" dirty="0">
                <a:effectLst/>
                <a:latin typeface="Times New Roman" panose="02020603050405020304" pitchFamily="18" charset="0"/>
                <a:ea typeface="Calibri" panose="020F0502020204030204" pitchFamily="34" charset="0"/>
                <a:cs typeface="Arial" panose="020B0604020202020204" pitchFamily="34" charset="0"/>
              </a:rPr>
              <a: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uk-UA" sz="3200" i="1" dirty="0">
                <a:effectLst/>
                <a:latin typeface="Times New Roman" panose="02020603050405020304" pitchFamily="18" charset="0"/>
                <a:ea typeface="Calibri" panose="020F0502020204030204" pitchFamily="34" charset="0"/>
                <a:cs typeface="Arial" panose="020B0604020202020204" pitchFamily="34" charset="0"/>
              </a:rPr>
              <a:t>Він позбувся поміркованих Торі, включаючи двох колишніх канцлерів та онука </a:t>
            </a:r>
            <a:r>
              <a:rPr lang="uk-UA" sz="3200" i="1" dirty="0" err="1">
                <a:effectLst/>
                <a:latin typeface="Times New Roman" panose="02020603050405020304" pitchFamily="18" charset="0"/>
                <a:ea typeface="Calibri" panose="020F0502020204030204" pitchFamily="34" charset="0"/>
                <a:cs typeface="Arial" panose="020B0604020202020204" pitchFamily="34" charset="0"/>
              </a:rPr>
              <a:t>Вінстона</a:t>
            </a:r>
            <a:r>
              <a:rPr lang="uk-UA" sz="3200" i="1" dirty="0">
                <a:effectLst/>
                <a:latin typeface="Times New Roman" panose="02020603050405020304" pitchFamily="18" charset="0"/>
                <a:ea typeface="Calibri" panose="020F0502020204030204" pitchFamily="34" charset="0"/>
                <a:cs typeface="Arial" panose="020B0604020202020204" pitchFamily="34" charset="0"/>
              </a:rPr>
              <a:t> Черчилля, і зробив заяву, що краще «</a:t>
            </a:r>
            <a:r>
              <a:rPr lang="uk-UA" sz="3200" b="1" i="1" dirty="0">
                <a:effectLst/>
                <a:latin typeface="Times New Roman" panose="02020603050405020304" pitchFamily="18" charset="0"/>
                <a:ea typeface="Calibri" panose="020F0502020204030204" pitchFamily="34" charset="0"/>
                <a:cs typeface="Arial" panose="020B0604020202020204" pitchFamily="34" charset="0"/>
              </a:rPr>
              <a:t>помре у злиднях</a:t>
            </a:r>
            <a:r>
              <a:rPr lang="uk-UA" sz="3200" i="1" dirty="0">
                <a:effectLst/>
                <a:latin typeface="Times New Roman" panose="02020603050405020304" pitchFamily="18" charset="0"/>
                <a:ea typeface="Calibri" panose="020F0502020204030204" pitchFamily="34" charset="0"/>
                <a:cs typeface="Arial" panose="020B0604020202020204" pitchFamily="34" charset="0"/>
              </a:rPr>
              <a:t>», ніж попросить Брюссель відтермінувати </a:t>
            </a:r>
            <a:r>
              <a:rPr lang="uk-UA" sz="3200" i="1" dirty="0" err="1">
                <a:effectLst/>
                <a:latin typeface="Times New Roman" panose="02020603050405020304" pitchFamily="18" charset="0"/>
                <a:ea typeface="Calibri" panose="020F0502020204030204" pitchFamily="34" charset="0"/>
                <a:cs typeface="Arial" panose="020B0604020202020204" pitchFamily="34" charset="0"/>
              </a:rPr>
              <a:t>Брексит</a:t>
            </a:r>
            <a:r>
              <a:rPr lang="uk-UA" sz="3200" dirty="0">
                <a:effectLst/>
                <a:latin typeface="Times New Roman" panose="02020603050405020304" pitchFamily="18" charset="0"/>
                <a:ea typeface="Calibri" panose="020F0502020204030204" pitchFamily="34" charset="0"/>
                <a:cs typeface="Arial" panose="020B0604020202020204" pitchFamily="34" charset="0"/>
              </a:rPr>
              <a:t>. </a:t>
            </a:r>
            <a:endParaRPr lang="en-GB" sz="3200" dirty="0">
              <a:solidFill>
                <a:srgbClr val="0E101A"/>
              </a:solidFill>
              <a:effectLst/>
              <a:latin typeface="Times New Roman" panose="02020603050405020304" pitchFamily="18" charset="0"/>
              <a:ea typeface="Times New Roman" panose="02020603050405020304" pitchFamily="18" charset="0"/>
            </a:endParaRPr>
          </a:p>
          <a:p>
            <a:r>
              <a:rPr lang="en-GB" sz="3200" dirty="0">
                <a:solidFill>
                  <a:srgbClr val="0E101A"/>
                </a:solidFill>
                <a:effectLst/>
                <a:latin typeface="Times New Roman" panose="02020603050405020304" pitchFamily="18" charset="0"/>
                <a:ea typeface="Times New Roman" panose="02020603050405020304" pitchFamily="18" charset="0"/>
              </a:rPr>
              <a:t>headlines of the articles, e.g. </a:t>
            </a:r>
            <a:r>
              <a:rPr lang="en-GB" sz="3200" i="1" dirty="0">
                <a:effectLst/>
                <a:latin typeface="Times New Roman" panose="02020603050405020304" pitchFamily="18" charset="0"/>
                <a:ea typeface="Calibri" panose="020F0502020204030204" pitchFamily="34" charset="0"/>
              </a:rPr>
              <a:t>Brexit and Trump</a:t>
            </a:r>
            <a:r>
              <a:rPr lang="uk-UA" sz="3200" i="1" dirty="0">
                <a:effectLst/>
                <a:latin typeface="Times New Roman" panose="02020603050405020304" pitchFamily="18" charset="0"/>
                <a:ea typeface="Calibri" panose="020F0502020204030204" pitchFamily="34" charset="0"/>
              </a:rPr>
              <a:t>: </a:t>
            </a:r>
            <a:r>
              <a:rPr lang="en-GB" sz="3200" i="1" dirty="0">
                <a:effectLst/>
                <a:latin typeface="Times New Roman" panose="02020603050405020304" pitchFamily="18" charset="0"/>
                <a:ea typeface="Calibri" panose="020F0502020204030204" pitchFamily="34" charset="0"/>
              </a:rPr>
              <a:t>When politicians light xenophobic fires</a:t>
            </a:r>
            <a:r>
              <a:rPr lang="uk-UA" sz="3200" i="1" dirty="0">
                <a:effectLst/>
                <a:latin typeface="Times New Roman" panose="02020603050405020304" pitchFamily="18" charset="0"/>
                <a:ea typeface="Calibri" panose="020F0502020204030204" pitchFamily="34" charset="0"/>
              </a:rPr>
              <a:t>, </a:t>
            </a:r>
            <a:r>
              <a:rPr lang="en-GB" sz="3200" i="1" dirty="0">
                <a:effectLst/>
                <a:latin typeface="Times New Roman" panose="02020603050405020304" pitchFamily="18" charset="0"/>
                <a:ea typeface="Calibri" panose="020F0502020204030204" pitchFamily="34" charset="0"/>
              </a:rPr>
              <a:t>everybody gets burned</a:t>
            </a:r>
            <a:r>
              <a:rPr lang="en-GB" sz="3200" i="1" dirty="0">
                <a:latin typeface="Times New Roman" panose="02020603050405020304" pitchFamily="18" charset="0"/>
                <a:ea typeface="Calibri" panose="020F0502020204030204" pitchFamily="34" charset="0"/>
              </a:rPr>
              <a:t>.</a:t>
            </a:r>
            <a:r>
              <a:rPr lang="uk-UA" sz="32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uk-UA" sz="3200" i="1"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Брексит</a:t>
            </a:r>
            <a:r>
              <a:rPr lang="uk-UA" sz="32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та </a:t>
            </a:r>
            <a:r>
              <a:rPr lang="uk-UA" sz="3200" i="1"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Трамп</a:t>
            </a:r>
            <a:r>
              <a:rPr lang="uk-UA" sz="32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Коли політики жартуватимуть зі </a:t>
            </a:r>
            <a:r>
              <a:rPr lang="uk-UA" sz="3200" i="1"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ксенофобічним</a:t>
            </a:r>
            <a:r>
              <a:rPr lang="uk-UA" sz="32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вогнем, самі обпечуться</a:t>
            </a:r>
            <a:r>
              <a:rPr lang="uk-UA" sz="3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ru-RU" sz="32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ru-RU" dirty="0"/>
          </a:p>
        </p:txBody>
      </p:sp>
    </p:spTree>
    <p:extLst>
      <p:ext uri="{BB962C8B-B14F-4D97-AF65-F5344CB8AC3E}">
        <p14:creationId xmlns:p14="http://schemas.microsoft.com/office/powerpoint/2010/main" val="1736996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5673040-478A-469D-A5D9-6F251E76C1BE}"/>
              </a:ext>
            </a:extLst>
          </p:cNvPr>
          <p:cNvSpPr>
            <a:spLocks noGrp="1"/>
          </p:cNvSpPr>
          <p:nvPr>
            <p:ph type="title"/>
          </p:nvPr>
        </p:nvSpPr>
        <p:spPr/>
        <p:txBody>
          <a:bodyPr>
            <a:normAutofit fontScale="90000"/>
          </a:bodyPr>
          <a:lstStyle/>
          <a:p>
            <a:r>
              <a:rPr lang="en-US" dirty="0"/>
              <a:t>Ways of translation of the Brexit -discourse</a:t>
            </a:r>
            <a:endParaRPr lang="ru-RU" dirty="0"/>
          </a:p>
        </p:txBody>
      </p:sp>
      <p:sp>
        <p:nvSpPr>
          <p:cNvPr id="3" name="Объект 2">
            <a:extLst>
              <a:ext uri="{FF2B5EF4-FFF2-40B4-BE49-F238E27FC236}">
                <a16:creationId xmlns:a16="http://schemas.microsoft.com/office/drawing/2014/main" xmlns="" id="{B37701BA-2185-4DC2-AFA4-7AF9B0366F8A}"/>
              </a:ext>
            </a:extLst>
          </p:cNvPr>
          <p:cNvSpPr>
            <a:spLocks noGrp="1"/>
          </p:cNvSpPr>
          <p:nvPr>
            <p:ph idx="1"/>
          </p:nvPr>
        </p:nvSpPr>
        <p:spPr/>
        <p:txBody>
          <a:bodyPr>
            <a:normAutofit fontScale="92500" lnSpcReduction="10000"/>
          </a:bodyPr>
          <a:lstStyle/>
          <a:p>
            <a:r>
              <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transliteration, e.g. </a:t>
            </a:r>
            <a:r>
              <a:rPr lang="ru-RU" sz="1800" i="1" dirty="0">
                <a:effectLst/>
                <a:latin typeface="Times New Roman" panose="02020603050405020304" pitchFamily="18" charset="0"/>
                <a:ea typeface="Calibri" panose="020F0502020204030204" pitchFamily="34" charset="0"/>
                <a:cs typeface="Arial" panose="020B0604020202020204" pitchFamily="34" charset="0"/>
              </a:rPr>
              <a:t>As a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result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Conservatives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face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electoral</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losses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in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areas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that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backed</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remain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such</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south</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southwest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well</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as</a:t>
            </a:r>
            <a:r>
              <a:rPr lang="ru-RU" sz="1800" i="1" dirty="0">
                <a:effectLst/>
                <a:latin typeface="Times New Roman" panose="02020603050405020304" pitchFamily="18" charset="0"/>
                <a:ea typeface="Calibri" panose="020F0502020204030204" pitchFamily="34" charset="0"/>
                <a:cs typeface="Arial" panose="020B0604020202020204" pitchFamily="34" charset="0"/>
              </a:rPr>
              <a:t> Scotland,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where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popular</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Conservative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leader</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b="1" i="1" dirty="0" err="1">
                <a:effectLst/>
                <a:latin typeface="Times New Roman" panose="02020603050405020304" pitchFamily="18" charset="0"/>
                <a:ea typeface="Calibri" panose="020F0502020204030204" pitchFamily="34" charset="0"/>
                <a:cs typeface="Arial" panose="020B0604020202020204" pitchFamily="34" charset="0"/>
              </a:rPr>
              <a:t>Ruth</a:t>
            </a:r>
            <a:r>
              <a:rPr lang="ru-RU" sz="1800" b="1" i="1" dirty="0">
                <a:effectLst/>
                <a:latin typeface="Times New Roman" panose="02020603050405020304" pitchFamily="18" charset="0"/>
                <a:ea typeface="Calibri" panose="020F0502020204030204" pitchFamily="34" charset="0"/>
                <a:cs typeface="Arial" panose="020B0604020202020204" pitchFamily="34" charset="0"/>
              </a:rPr>
              <a:t> </a:t>
            </a:r>
            <a:r>
              <a:rPr lang="ru-RU" sz="1800" b="1" i="1" dirty="0" err="1">
                <a:effectLst/>
                <a:latin typeface="Times New Roman" panose="02020603050405020304" pitchFamily="18" charset="0"/>
                <a:ea typeface="Calibri" panose="020F0502020204030204" pitchFamily="34" charset="0"/>
                <a:cs typeface="Arial" panose="020B0604020202020204" pitchFamily="34" charset="0"/>
              </a:rPr>
              <a:t>Davidson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has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resigned</a:t>
            </a:r>
            <a:r>
              <a:rPr lang="ru-RU" sz="1800" i="1" dirty="0">
                <a:effectLst/>
                <a:latin typeface="Times New Roman" panose="02020603050405020304" pitchFamily="18" charset="0"/>
                <a:ea typeface="Calibri" panose="020F0502020204030204" pitchFamily="34" charset="0"/>
                <a:cs typeface="Arial" panose="020B0604020202020204" pitchFamily="34" charset="0"/>
              </a:rPr>
              <a:t>. To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win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majority</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in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next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election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Conservatives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must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consolidate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leave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vote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neutralizing</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b="1" i="1" dirty="0" err="1">
                <a:effectLst/>
                <a:latin typeface="Times New Roman" panose="02020603050405020304" pitchFamily="18" charset="0"/>
                <a:ea typeface="Calibri" panose="020F0502020204030204" pitchFamily="34" charset="0"/>
                <a:cs typeface="Arial" panose="020B0604020202020204" pitchFamily="34" charset="0"/>
              </a:rPr>
              <a:t>Nigel</a:t>
            </a:r>
            <a:r>
              <a:rPr lang="ru-RU" sz="1800" b="1" i="1" dirty="0">
                <a:effectLst/>
                <a:latin typeface="Times New Roman" panose="02020603050405020304" pitchFamily="18" charset="0"/>
                <a:ea typeface="Calibri" panose="020F0502020204030204" pitchFamily="34" charset="0"/>
                <a:cs typeface="Arial" panose="020B0604020202020204" pitchFamily="34" charset="0"/>
              </a:rPr>
              <a:t> </a:t>
            </a:r>
            <a:r>
              <a:rPr lang="ru-RU" sz="1800" b="1" i="1" dirty="0" err="1">
                <a:effectLst/>
                <a:latin typeface="Times New Roman" panose="02020603050405020304" pitchFamily="18" charset="0"/>
                <a:ea typeface="Calibri" panose="020F0502020204030204" pitchFamily="34" charset="0"/>
                <a:cs typeface="Arial" panose="020B0604020202020204" pitchFamily="34" charset="0"/>
              </a:rPr>
              <a:t>Farage’s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new</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Brexit</a:t>
            </a:r>
            <a:r>
              <a:rPr lang="ru-RU" sz="1800" i="1" dirty="0">
                <a:effectLst/>
                <a:latin typeface="Times New Roman" panose="02020603050405020304" pitchFamily="18" charset="0"/>
                <a:ea typeface="Calibri" panose="020F0502020204030204" pitchFamily="34" charset="0"/>
                <a:cs typeface="Arial" panose="020B0604020202020204" pitchFamily="34" charset="0"/>
              </a:rPr>
              <a:t> Party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winning</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towns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in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Labour</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strongholds</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in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northern</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England</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that</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voted</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to</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leave</a:t>
            </a:r>
            <a:r>
              <a:rPr lang="ru-RU" sz="1800" i="1" dirty="0">
                <a:effectLst/>
                <a:latin typeface="Times New Roman" panose="02020603050405020304" pitchFamily="18" charset="0"/>
                <a:ea typeface="Calibri" panose="020F0502020204030204" pitchFamily="34" charset="0"/>
                <a:cs typeface="Arial" panose="020B0604020202020204" pitchFamily="34" charset="0"/>
              </a:rPr>
              <a:t> </a:t>
            </a:r>
            <a:r>
              <a:rPr lang="ru-RU" sz="1800" i="1" dirty="0" err="1">
                <a:effectLst/>
                <a:latin typeface="Times New Roman" panose="02020603050405020304" pitchFamily="18" charset="0"/>
                <a:ea typeface="Calibri" panose="020F0502020204030204" pitchFamily="34" charset="0"/>
                <a:cs typeface="Arial" panose="020B0604020202020204" pitchFamily="34" charset="0"/>
              </a:rPr>
              <a:t>the</a:t>
            </a:r>
            <a:r>
              <a:rPr lang="ru-RU" sz="1800" i="1" dirty="0">
                <a:effectLst/>
                <a:latin typeface="Times New Roman" panose="02020603050405020304" pitchFamily="18" charset="0"/>
                <a:ea typeface="Calibri" panose="020F0502020204030204" pitchFamily="34" charset="0"/>
                <a:cs typeface="Arial" panose="020B0604020202020204" pitchFamily="34" charset="0"/>
              </a:rPr>
              <a:t> E.U. </a:t>
            </a:r>
            <a:r>
              <a:rPr lang="uk-UA"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dirty="0">
                <a:effectLst/>
                <a:latin typeface="Times New Roman" panose="02020603050405020304" pitchFamily="18" charset="0"/>
                <a:ea typeface="Calibri" panose="020F0502020204030204" pitchFamily="34" charset="0"/>
                <a:cs typeface="Arial" panose="020B0604020202020204" pitchFamily="34" charset="0"/>
              </a:rPr>
              <a:t>The Washington Post</a:t>
            </a:r>
            <a:r>
              <a:rPr lang="uk-UA" sz="1800" dirty="0">
                <a:effectLst/>
                <a:latin typeface="Times New Roman" panose="02020603050405020304" pitchFamily="18"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Sept</a:t>
            </a:r>
            <a:r>
              <a:rPr lang="uk-UA" sz="1800" dirty="0">
                <a:effectLst/>
                <a:latin typeface="Times New Roman" panose="02020603050405020304" pitchFamily="18" charset="0"/>
                <a:ea typeface="Calibri" panose="020F0502020204030204" pitchFamily="34" charset="0"/>
                <a:cs typeface="Arial" panose="020B0604020202020204" pitchFamily="34" charset="0"/>
              </a:rPr>
              <a:t>. 18, 2019). </a:t>
            </a:r>
            <a:r>
              <a:rPr lang="uk-UA" sz="1800" i="1" dirty="0">
                <a:effectLst/>
                <a:latin typeface="Times New Roman" panose="02020603050405020304" pitchFamily="18" charset="0"/>
                <a:ea typeface="Calibri" panose="020F0502020204030204" pitchFamily="34" charset="0"/>
                <a:cs typeface="Arial" panose="020B0604020202020204" pitchFamily="34" charset="0"/>
              </a:rPr>
              <a:t>Як результат, консерватори зіштовхуються з утратами електорату у тих районах, що підтримують ідею залишатися в ЄС, таких, як південь та південний захід, а також у Шотландії, де пішла у відставку популярна лідерка консерваторів </a:t>
            </a:r>
            <a:r>
              <a:rPr lang="uk-UA" sz="1800" b="1" i="1" dirty="0" err="1">
                <a:effectLst/>
                <a:latin typeface="Times New Roman" panose="02020603050405020304" pitchFamily="18" charset="0"/>
                <a:ea typeface="Calibri" panose="020F0502020204030204" pitchFamily="34" charset="0"/>
                <a:cs typeface="Arial" panose="020B0604020202020204" pitchFamily="34" charset="0"/>
              </a:rPr>
              <a:t>Рут</a:t>
            </a:r>
            <a:r>
              <a:rPr lang="uk-UA" sz="1800" b="1" i="1" dirty="0">
                <a:effectLst/>
                <a:latin typeface="Times New Roman" panose="02020603050405020304" pitchFamily="18" charset="0"/>
                <a:ea typeface="Calibri" panose="020F0502020204030204" pitchFamily="34" charset="0"/>
                <a:cs typeface="Arial" panose="020B0604020202020204" pitchFamily="34" charset="0"/>
              </a:rPr>
              <a:t> Девідсон</a:t>
            </a:r>
            <a:r>
              <a:rPr lang="uk-UA" sz="1800" i="1" dirty="0">
                <a:effectLst/>
                <a:latin typeface="Times New Roman" panose="02020603050405020304" pitchFamily="18" charset="0"/>
                <a:ea typeface="Calibri" panose="020F0502020204030204" pitchFamily="34" charset="0"/>
                <a:cs typeface="Arial" panose="020B0604020202020204" pitchFamily="34" charset="0"/>
              </a:rPr>
              <a:t>. Для того, щоб потім завоювати більшість на наступних виборах, консерватори мусять консолідувати на виборах прибічників виходу, нейтралізувавши нову Партію </a:t>
            </a:r>
            <a:r>
              <a:rPr lang="uk-UA" sz="1800" i="1" dirty="0" err="1">
                <a:effectLst/>
                <a:latin typeface="Times New Roman" panose="02020603050405020304" pitchFamily="18" charset="0"/>
                <a:ea typeface="Calibri" panose="020F0502020204030204" pitchFamily="34" charset="0"/>
                <a:cs typeface="Arial" panose="020B0604020202020204" pitchFamily="34" charset="0"/>
              </a:rPr>
              <a:t>Брекситу</a:t>
            </a:r>
            <a:r>
              <a:rPr lang="uk-UA" sz="1800" i="1" dirty="0">
                <a:effectLst/>
                <a:latin typeface="Times New Roman" panose="02020603050405020304" pitchFamily="18" charset="0"/>
                <a:ea typeface="Calibri" panose="020F0502020204030204" pitchFamily="34" charset="0"/>
                <a:cs typeface="Arial" panose="020B0604020202020204" pitchFamily="34" charset="0"/>
              </a:rPr>
              <a:t> </a:t>
            </a:r>
            <a:r>
              <a:rPr lang="uk-UA" sz="1800" b="1" i="1" dirty="0">
                <a:effectLst/>
                <a:latin typeface="Times New Roman" panose="02020603050405020304" pitchFamily="18" charset="0"/>
                <a:ea typeface="Calibri" panose="020F0502020204030204" pitchFamily="34" charset="0"/>
                <a:cs typeface="Arial" panose="020B0604020202020204" pitchFamily="34" charset="0"/>
              </a:rPr>
              <a:t>Найджела </a:t>
            </a:r>
            <a:r>
              <a:rPr lang="uk-UA" sz="1800" b="1" i="1" dirty="0" err="1">
                <a:effectLst/>
                <a:latin typeface="Times New Roman" panose="02020603050405020304" pitchFamily="18" charset="0"/>
                <a:ea typeface="Calibri" panose="020F0502020204030204" pitchFamily="34" charset="0"/>
                <a:cs typeface="Arial" panose="020B0604020202020204" pitchFamily="34" charset="0"/>
              </a:rPr>
              <a:t>Фаража</a:t>
            </a:r>
            <a:r>
              <a:rPr lang="uk-UA" sz="1800" i="1" dirty="0">
                <a:effectLst/>
                <a:latin typeface="Times New Roman" panose="02020603050405020304" pitchFamily="18" charset="0"/>
                <a:ea typeface="Calibri" panose="020F0502020204030204" pitchFamily="34" charset="0"/>
                <a:cs typeface="Arial" panose="020B0604020202020204" pitchFamily="34" charset="0"/>
              </a:rPr>
              <a:t> та завоювавши підтримку у містах, цитаделях  лейбористів, у північній Англії, які голосували за вихід із ЄС</a:t>
            </a:r>
            <a:r>
              <a:rPr lang="uk-UA" sz="1800" dirty="0">
                <a:effectLst/>
                <a:latin typeface="Times New Roman" panose="02020603050405020304" pitchFamily="18" charset="0"/>
                <a:ea typeface="Calibri" panose="020F0502020204030204" pitchFamily="34" charset="0"/>
                <a:cs typeface="Arial" panose="020B0604020202020204" pitchFamily="34" charset="0"/>
              </a:rPr>
              <a:t>. </a:t>
            </a:r>
            <a:endPar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endParaRPr>
          </a:p>
          <a:p>
            <a:r>
              <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loan translation, e.g</a:t>
            </a:r>
            <a:r>
              <a:rPr lang="en-GB" sz="1800" dirty="0">
                <a:solidFill>
                  <a:srgbClr val="0E101A"/>
                </a:solidFill>
                <a:latin typeface="Times New Roman" panose="02020603050405020304" pitchFamily="18" charset="0"/>
                <a:ea typeface="Times New Roman" panose="02020603050405020304" pitchFamily="18" charset="0"/>
                <a:cs typeface="Arial" panose="020B0604020202020204" pitchFamily="34" charset="0"/>
              </a:rPr>
              <a:t>. </a:t>
            </a:r>
            <a:r>
              <a:rPr lang="en-US" sz="1800" i="1" dirty="0">
                <a:solidFill>
                  <a:srgbClr val="000000"/>
                </a:solidFill>
                <a:effectLst/>
                <a:latin typeface="Times New Roman" panose="02020603050405020304" pitchFamily="18" charset="0"/>
                <a:ea typeface="Calibri" panose="020F0502020204030204" pitchFamily="34" charset="0"/>
              </a:rPr>
              <a:t>The new prime minister was able to get his withdrawal agreement through Parliament in January 2020, which resulted in the long-awaited “Brexit Day” on Jan. 31 – when Britain formally </a:t>
            </a:r>
            <a:r>
              <a:rPr lang="en-US" sz="1800" b="1" i="1" dirty="0">
                <a:solidFill>
                  <a:srgbClr val="000000"/>
                </a:solidFill>
                <a:effectLst/>
                <a:latin typeface="Times New Roman" panose="02020603050405020304" pitchFamily="18" charset="0"/>
                <a:ea typeface="Calibri" panose="020F0502020204030204" pitchFamily="34" charset="0"/>
              </a:rPr>
              <a:t>Brexited. … </a:t>
            </a:r>
            <a:r>
              <a:rPr lang="uk-UA" sz="1800" b="1" i="1" dirty="0" err="1">
                <a:solidFill>
                  <a:srgbClr val="000000"/>
                </a:solidFill>
                <a:effectLst/>
                <a:latin typeface="Times New Roman" panose="02020603050405020304" pitchFamily="18" charset="0"/>
                <a:ea typeface="Calibri" panose="020F0502020204030204" pitchFamily="34" charset="0"/>
              </a:rPr>
              <a:t>брекситувала</a:t>
            </a:r>
            <a:endParaRPr lang="uk-UA" sz="1800" b="1" i="1" dirty="0">
              <a:solidFill>
                <a:srgbClr val="000000"/>
              </a:solidFill>
              <a:effectLst/>
              <a:latin typeface="Times New Roman" panose="02020603050405020304" pitchFamily="18" charset="0"/>
              <a:ea typeface="Calibri" panose="020F0502020204030204" pitchFamily="34" charset="0"/>
            </a:endParaRPr>
          </a:p>
          <a:p>
            <a:r>
              <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functional analogies, e.g. </a:t>
            </a:r>
            <a:r>
              <a:rPr lang="en-GB" sz="1800" i="1" dirty="0">
                <a:solidFill>
                  <a:srgbClr val="0E101A"/>
                </a:solidFill>
                <a:effectLst/>
                <a:latin typeface="Times New Roman" panose="02020603050405020304" pitchFamily="18" charset="0"/>
                <a:ea typeface="Times New Roman" panose="02020603050405020304" pitchFamily="18" charset="0"/>
              </a:rPr>
              <a:t>a dog’s Brexit</a:t>
            </a:r>
            <a:r>
              <a:rPr lang="en-GB" sz="1800" dirty="0">
                <a:solidFill>
                  <a:srgbClr val="0E101A"/>
                </a:solidFill>
                <a:effectLst/>
                <a:latin typeface="Times New Roman" panose="02020603050405020304" pitchFamily="18" charset="0"/>
                <a:ea typeface="Times New Roman" panose="02020603050405020304" pitchFamily="18" charset="0"/>
              </a:rPr>
              <a:t> – </a:t>
            </a:r>
            <a:r>
              <a:rPr lang="uk-UA" sz="1800" i="1" dirty="0">
                <a:effectLst/>
                <a:latin typeface="Times New Roman" panose="02020603050405020304" pitchFamily="18" charset="0"/>
                <a:ea typeface="Times New Roman" panose="02020603050405020304" pitchFamily="18" charset="0"/>
              </a:rPr>
              <a:t>не </a:t>
            </a:r>
            <a:r>
              <a:rPr lang="uk-UA" sz="1800" i="1" dirty="0" err="1">
                <a:effectLst/>
                <a:latin typeface="Times New Roman" panose="02020603050405020304" pitchFamily="18" charset="0"/>
                <a:ea typeface="Times New Roman" panose="02020603050405020304" pitchFamily="18" charset="0"/>
              </a:rPr>
              <a:t>Брексит</a:t>
            </a:r>
            <a:r>
              <a:rPr lang="uk-UA" sz="1800" i="1" dirty="0">
                <a:effectLst/>
                <a:latin typeface="Times New Roman" panose="02020603050405020304" pitchFamily="18" charset="0"/>
                <a:ea typeface="Times New Roman" panose="02020603050405020304" pitchFamily="18" charset="0"/>
              </a:rPr>
              <a:t>, а свинство</a:t>
            </a:r>
            <a:endPar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90827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xmlns="" id="{2AC55F2F-B6E2-48ED-83B9-793A80B44F21}"/>
              </a:ext>
            </a:extLst>
          </p:cNvPr>
          <p:cNvSpPr>
            <a:spLocks noGrp="1"/>
          </p:cNvSpPr>
          <p:nvPr>
            <p:ph type="title"/>
          </p:nvPr>
        </p:nvSpPr>
        <p:spPr/>
        <p:txBody>
          <a:bodyPr>
            <a:normAutofit fontScale="90000"/>
          </a:bodyPr>
          <a:lstStyle/>
          <a:p>
            <a:r>
              <a:rPr lang="en-US"/>
              <a:t>Ways of translation of the Brexit -discourse</a:t>
            </a:r>
            <a:endParaRPr lang="ru-RU"/>
          </a:p>
        </p:txBody>
      </p:sp>
      <p:sp>
        <p:nvSpPr>
          <p:cNvPr id="6" name="Объект 5">
            <a:extLst>
              <a:ext uri="{FF2B5EF4-FFF2-40B4-BE49-F238E27FC236}">
                <a16:creationId xmlns:a16="http://schemas.microsoft.com/office/drawing/2014/main" xmlns="" id="{A6C12B38-2DE5-4F32-B055-3AFCCA368131}"/>
              </a:ext>
            </a:extLst>
          </p:cNvPr>
          <p:cNvSpPr>
            <a:spLocks noGrp="1"/>
          </p:cNvSpPr>
          <p:nvPr>
            <p:ph idx="1"/>
          </p:nvPr>
        </p:nvSpPr>
        <p:spPr/>
        <p:txBody>
          <a:bodyPr>
            <a:normAutofit fontScale="62500" lnSpcReduction="20000"/>
          </a:bodyPr>
          <a:lstStyle/>
          <a:p>
            <a:r>
              <a:rPr lang="en-GB" sz="32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explication, e.g.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So</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demography</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combined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with</a:t>
            </a:r>
            <a:r>
              <a:rPr lang="ru-RU" sz="3200" i="1" dirty="0">
                <a:effectLst/>
                <a:latin typeface="Times New Roman" panose="02020603050405020304" pitchFamily="18" charset="0"/>
                <a:ea typeface="Calibri" panose="020F0502020204030204" pitchFamily="34" charset="0"/>
                <a:cs typeface="Arial" panose="020B0604020202020204" pitchFamily="34" charset="0"/>
              </a:rPr>
              <a:t> a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new</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understanding</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of</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Brexit’s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certain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costs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myriad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uncertainties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could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cause</a:t>
            </a:r>
            <a:r>
              <a:rPr lang="ru-RU" sz="3200" i="1" dirty="0">
                <a:effectLst/>
                <a:latin typeface="Times New Roman" panose="02020603050405020304" pitchFamily="18" charset="0"/>
                <a:ea typeface="Calibri" panose="020F0502020204030204" pitchFamily="34" charset="0"/>
                <a:cs typeface="Arial" panose="020B0604020202020204" pitchFamily="34" charset="0"/>
              </a:rPr>
              <a:t> 2016’s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big</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bang</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that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began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Brexit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b="1" i="1" dirty="0" err="1">
                <a:effectLst/>
                <a:latin typeface="Times New Roman" panose="02020603050405020304" pitchFamily="18" charset="0"/>
                <a:ea typeface="Calibri" panose="020F0502020204030204" pitchFamily="34" charset="0"/>
                <a:cs typeface="Arial" panose="020B0604020202020204" pitchFamily="34" charset="0"/>
              </a:rPr>
              <a:t>to</a:t>
            </a:r>
            <a:r>
              <a:rPr lang="ru-RU" sz="3200" b="1" i="1" dirty="0">
                <a:effectLst/>
                <a:latin typeface="Times New Roman" panose="02020603050405020304" pitchFamily="18" charset="0"/>
                <a:ea typeface="Calibri" panose="020F0502020204030204" pitchFamily="34" charset="0"/>
                <a:cs typeface="Arial" panose="020B0604020202020204" pitchFamily="34" charset="0"/>
              </a:rPr>
              <a:t> </a:t>
            </a:r>
            <a:r>
              <a:rPr lang="ru-RU" sz="3200" b="1" i="1" dirty="0" err="1">
                <a:effectLst/>
                <a:latin typeface="Times New Roman" panose="02020603050405020304" pitchFamily="18" charset="0"/>
                <a:ea typeface="Calibri" panose="020F0502020204030204" pitchFamily="34" charset="0"/>
                <a:cs typeface="Arial" panose="020B0604020202020204" pitchFamily="34" charset="0"/>
              </a:rPr>
              <a:t>end</a:t>
            </a:r>
            <a:r>
              <a:rPr lang="ru-RU" sz="3200" b="1" i="1" dirty="0">
                <a:effectLst/>
                <a:latin typeface="Times New Roman" panose="02020603050405020304" pitchFamily="18" charset="0"/>
                <a:ea typeface="Calibri" panose="020F0502020204030204" pitchFamily="34" charset="0"/>
                <a:cs typeface="Arial" panose="020B0604020202020204" pitchFamily="34" charset="0"/>
              </a:rPr>
              <a:t> </a:t>
            </a:r>
            <a:r>
              <a:rPr lang="ru-RU" sz="3200" b="1" i="1" dirty="0" err="1">
                <a:effectLst/>
                <a:latin typeface="Times New Roman" panose="02020603050405020304" pitchFamily="18" charset="0"/>
                <a:ea typeface="Calibri" panose="020F0502020204030204" pitchFamily="34" charset="0"/>
                <a:cs typeface="Arial" panose="020B0604020202020204" pitchFamily="34" charset="0"/>
              </a:rPr>
              <a:t>with</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b="1" i="1" dirty="0">
                <a:effectLst/>
                <a:latin typeface="Times New Roman" panose="02020603050405020304" pitchFamily="18" charset="0"/>
                <a:ea typeface="Calibri" panose="020F0502020204030204" pitchFamily="34" charset="0"/>
                <a:cs typeface="Arial" panose="020B0604020202020204" pitchFamily="34" charset="0"/>
              </a:rPr>
              <a:t>a</a:t>
            </a:r>
            <a:r>
              <a:rPr lang="ru-RU" sz="3200" i="1" dirty="0">
                <a:effectLst/>
                <a:latin typeface="Times New Roman" panose="02020603050405020304" pitchFamily="18" charset="0"/>
                <a:ea typeface="Calibri" panose="020F0502020204030204" pitchFamily="34" charset="0"/>
                <a:cs typeface="Arial" panose="020B0604020202020204" pitchFamily="34" charset="0"/>
              </a:rPr>
              <a:t> 2019 </a:t>
            </a:r>
            <a:r>
              <a:rPr lang="ru-RU" sz="3200" b="1" i="1" dirty="0" err="1">
                <a:effectLst/>
                <a:latin typeface="Times New Roman" panose="02020603050405020304" pitchFamily="18" charset="0"/>
                <a:ea typeface="Calibri" panose="020F0502020204030204" pitchFamily="34" charset="0"/>
                <a:cs typeface="Arial" panose="020B0604020202020204" pitchFamily="34" charset="0"/>
              </a:rPr>
              <a:t>whimper</a:t>
            </a:r>
            <a:r>
              <a:rPr lang="ru-RU" sz="3200" b="1"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of</a:t>
            </a:r>
            <a:r>
              <a:rPr lang="ru-RU" sz="3200" i="1" dirty="0">
                <a:effectLst/>
                <a:latin typeface="Times New Roman" panose="02020603050405020304" pitchFamily="18" charset="0"/>
                <a:ea typeface="Calibri" panose="020F0502020204030204" pitchFamily="34" charset="0"/>
                <a:cs typeface="Arial" panose="020B0604020202020204" pitchFamily="34" charset="0"/>
              </a:rPr>
              <a:t> a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referendum</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saying</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Oh</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never</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mind</a:t>
            </a:r>
            <a:r>
              <a:rPr lang="ru-RU" sz="3200" i="1" dirty="0">
                <a:effectLst/>
                <a:latin typeface="Times New Roman" panose="02020603050405020304" pitchFamily="18" charset="0"/>
                <a:ea typeface="Calibri" panose="020F0502020204030204" pitchFamily="34" charset="0"/>
                <a:cs typeface="Arial" panose="020B0604020202020204" pitchFamily="34" charset="0"/>
              </a:rPr>
              <a:t>.”</a:t>
            </a:r>
            <a:r>
              <a:rPr lang="ru-RU" sz="3200" dirty="0">
                <a:effectLst/>
                <a:latin typeface="Times New Roman" panose="02020603050405020304" pitchFamily="18" charset="0"/>
                <a:ea typeface="Calibri" panose="020F0502020204030204" pitchFamily="34" charset="0"/>
                <a:cs typeface="Arial" panose="020B0604020202020204" pitchFamily="34" charset="0"/>
              </a:rPr>
              <a:t> </a:t>
            </a:r>
            <a:endParaRPr lang="en-GB" sz="32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endParaRPr>
          </a:p>
          <a:p>
            <a:r>
              <a:rPr lang="en-GB" sz="32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internal commentaries, e.g.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Corbyn</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Farage</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also</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get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very</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different</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popularity</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ratings</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from</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b="1" i="1" dirty="0" err="1">
                <a:effectLst/>
                <a:latin typeface="Times New Roman" panose="02020603050405020304" pitchFamily="18" charset="0"/>
                <a:ea typeface="Calibri" panose="020F0502020204030204" pitchFamily="34" charset="0"/>
                <a:cs typeface="Arial" panose="020B0604020202020204" pitchFamily="34" charset="0"/>
              </a:rPr>
              <a:t>Leavers</a:t>
            </a:r>
            <a:r>
              <a:rPr lang="ru-RU" sz="3200" b="1" i="1" dirty="0">
                <a:effectLst/>
                <a:latin typeface="Times New Roman" panose="02020603050405020304" pitchFamily="18" charset="0"/>
                <a:ea typeface="Calibri" panose="020F0502020204030204" pitchFamily="34" charset="0"/>
                <a:cs typeface="Arial" panose="020B0604020202020204" pitchFamily="34" charset="0"/>
              </a:rPr>
              <a:t> </a:t>
            </a:r>
            <a:r>
              <a:rPr lang="ru-RU" sz="3200" i="1" dirty="0" err="1">
                <a:effectLst/>
                <a:latin typeface="Times New Roman" panose="02020603050405020304" pitchFamily="18" charset="0"/>
                <a:ea typeface="Calibri" panose="020F0502020204030204" pitchFamily="34" charset="0"/>
                <a:cs typeface="Arial" panose="020B0604020202020204" pitchFamily="34" charset="0"/>
              </a:rPr>
              <a:t>and</a:t>
            </a:r>
            <a:r>
              <a:rPr lang="ru-RU" sz="3200" i="1" dirty="0">
                <a:effectLst/>
                <a:latin typeface="Times New Roman" panose="02020603050405020304" pitchFamily="18" charset="0"/>
                <a:ea typeface="Calibri" panose="020F0502020204030204" pitchFamily="34" charset="0"/>
                <a:cs typeface="Arial" panose="020B0604020202020204" pitchFamily="34" charset="0"/>
              </a:rPr>
              <a:t> </a:t>
            </a:r>
            <a:r>
              <a:rPr lang="ru-RU" sz="3200" b="1" i="1" dirty="0" err="1">
                <a:effectLst/>
                <a:latin typeface="Times New Roman" panose="02020603050405020304" pitchFamily="18" charset="0"/>
                <a:ea typeface="Calibri" panose="020F0502020204030204" pitchFamily="34" charset="0"/>
                <a:cs typeface="Arial" panose="020B0604020202020204" pitchFamily="34" charset="0"/>
              </a:rPr>
              <a:t>Remainers</a:t>
            </a:r>
            <a:r>
              <a:rPr lang="ru-RU" sz="3200" dirty="0">
                <a:effectLst/>
                <a:latin typeface="Times New Roman" panose="02020603050405020304" pitchFamily="18" charset="0"/>
                <a:ea typeface="Calibri" panose="020F0502020204030204" pitchFamily="34" charset="0"/>
                <a:cs typeface="Arial" panose="020B0604020202020204" pitchFamily="34" charset="0"/>
              </a:rPr>
              <a:t> </a:t>
            </a:r>
            <a:r>
              <a:rPr lang="uk-UA" sz="3200" dirty="0">
                <a:effectLst/>
                <a:latin typeface="Times New Roman" panose="02020603050405020304" pitchFamily="18" charset="0"/>
                <a:ea typeface="Calibri" panose="020F0502020204030204" pitchFamily="34" charset="0"/>
                <a:cs typeface="Arial" panose="020B0604020202020204" pitchFamily="34" charset="0"/>
              </a:rPr>
              <a:t>(</a:t>
            </a:r>
            <a:r>
              <a:rPr lang="en-US" sz="3200" dirty="0">
                <a:effectLst/>
                <a:latin typeface="Times New Roman" panose="02020603050405020304" pitchFamily="18" charset="0"/>
                <a:ea typeface="Calibri" panose="020F0502020204030204" pitchFamily="34" charset="0"/>
                <a:cs typeface="Arial" panose="020B0604020202020204" pitchFamily="34" charset="0"/>
              </a:rPr>
              <a:t>The Washington Post, Jul. 23, 2019</a:t>
            </a:r>
            <a:r>
              <a:rPr lang="uk-UA" sz="3200" dirty="0">
                <a:effectLst/>
                <a:latin typeface="Times New Roman" panose="02020603050405020304" pitchFamily="18" charset="0"/>
                <a:ea typeface="Calibri" panose="020F0502020204030204" pitchFamily="34" charset="0"/>
                <a:cs typeface="Arial" panose="020B0604020202020204" pitchFamily="34" charset="0"/>
              </a:rPr>
              <a:t>)</a:t>
            </a:r>
            <a:r>
              <a:rPr lang="ru-RU" sz="3200" dirty="0">
                <a:effectLst/>
                <a:latin typeface="Times New Roman" panose="02020603050405020304" pitchFamily="18" charset="0"/>
                <a:ea typeface="Calibri" panose="020F0502020204030204" pitchFamily="34" charset="0"/>
                <a:cs typeface="Arial" panose="020B0604020202020204" pitchFamily="34" charset="0"/>
              </a:rPr>
              <a:t>.</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uk-UA" sz="3200" i="1" dirty="0" err="1">
                <a:effectLst/>
                <a:latin typeface="Times New Roman" panose="02020603050405020304" pitchFamily="18" charset="0"/>
                <a:ea typeface="Calibri" panose="020F0502020204030204" pitchFamily="34" charset="0"/>
                <a:cs typeface="Arial" panose="020B0604020202020204" pitchFamily="34" charset="0"/>
              </a:rPr>
              <a:t>Корбін</a:t>
            </a:r>
            <a:r>
              <a:rPr lang="uk-UA" sz="3200" i="1" dirty="0">
                <a:effectLst/>
                <a:latin typeface="Times New Roman" panose="02020603050405020304" pitchFamily="18" charset="0"/>
                <a:ea typeface="Calibri" panose="020F0502020204030204" pitchFamily="34" charset="0"/>
                <a:cs typeface="Arial" panose="020B0604020202020204" pitchFamily="34" charset="0"/>
              </a:rPr>
              <a:t> та </a:t>
            </a:r>
            <a:r>
              <a:rPr lang="uk-UA" sz="3200" i="1" dirty="0" err="1">
                <a:effectLst/>
                <a:latin typeface="Times New Roman" panose="02020603050405020304" pitchFamily="18" charset="0"/>
                <a:ea typeface="Calibri" panose="020F0502020204030204" pitchFamily="34" charset="0"/>
                <a:cs typeface="Arial" panose="020B0604020202020204" pitchFamily="34" charset="0"/>
              </a:rPr>
              <a:t>Фараж</a:t>
            </a:r>
            <a:r>
              <a:rPr lang="uk-UA" sz="3200" i="1" dirty="0">
                <a:effectLst/>
                <a:latin typeface="Times New Roman" panose="02020603050405020304" pitchFamily="18" charset="0"/>
                <a:ea typeface="Calibri" panose="020F0502020204030204" pitchFamily="34" charset="0"/>
                <a:cs typeface="Arial" panose="020B0604020202020204" pitchFamily="34" charset="0"/>
              </a:rPr>
              <a:t> також отримали різні рейтинги популярності від </a:t>
            </a:r>
            <a:r>
              <a:rPr lang="uk-UA" sz="3200" b="1" i="1" dirty="0" err="1">
                <a:effectLst/>
                <a:latin typeface="Times New Roman" panose="02020603050405020304" pitchFamily="18" charset="0"/>
                <a:ea typeface="Calibri" panose="020F0502020204030204" pitchFamily="34" charset="0"/>
                <a:cs typeface="Arial" panose="020B0604020202020204" pitchFamily="34" charset="0"/>
              </a:rPr>
              <a:t>ливерів</a:t>
            </a:r>
            <a:r>
              <a:rPr lang="uk-UA" sz="3200" i="1" dirty="0">
                <a:effectLst/>
                <a:latin typeface="Times New Roman" panose="02020603050405020304" pitchFamily="18" charset="0"/>
                <a:ea typeface="Calibri" panose="020F0502020204030204" pitchFamily="34" charset="0"/>
                <a:cs typeface="Arial" panose="020B0604020202020204" pitchFamily="34" charset="0"/>
              </a:rPr>
              <a:t>, </a:t>
            </a:r>
            <a:r>
              <a:rPr lang="uk-UA" sz="3200" b="1" i="1" dirty="0">
                <a:effectLst/>
                <a:latin typeface="Times New Roman" panose="02020603050405020304" pitchFamily="18" charset="0"/>
                <a:ea typeface="Calibri" panose="020F0502020204030204" pitchFamily="34" charset="0"/>
                <a:cs typeface="Arial" panose="020B0604020202020204" pitchFamily="34" charset="0"/>
              </a:rPr>
              <a:t>прибічників виходу</a:t>
            </a:r>
            <a:r>
              <a:rPr lang="uk-UA" sz="3200" i="1" dirty="0">
                <a:effectLst/>
                <a:latin typeface="Times New Roman" panose="02020603050405020304" pitchFamily="18" charset="0"/>
                <a:ea typeface="Calibri" panose="020F0502020204030204" pitchFamily="34" charset="0"/>
                <a:cs typeface="Arial" panose="020B0604020202020204" pitchFamily="34" charset="0"/>
              </a:rPr>
              <a:t>, та </a:t>
            </a:r>
            <a:r>
              <a:rPr lang="uk-UA" sz="3200" b="1" i="1" dirty="0">
                <a:effectLst/>
                <a:latin typeface="Times New Roman" panose="02020603050405020304" pitchFamily="18" charset="0"/>
                <a:ea typeface="Calibri" panose="020F0502020204030204" pitchFamily="34" charset="0"/>
                <a:cs typeface="Arial" panose="020B0604020202020204" pitchFamily="34" charset="0"/>
              </a:rPr>
              <a:t>його противників</a:t>
            </a:r>
            <a:r>
              <a:rPr lang="uk-UA" sz="3200" i="1" dirty="0">
                <a:effectLst/>
                <a:latin typeface="Times New Roman" panose="02020603050405020304" pitchFamily="18" charset="0"/>
                <a:ea typeface="Calibri" panose="020F0502020204030204" pitchFamily="34" charset="0"/>
                <a:cs typeface="Arial" panose="020B0604020202020204" pitchFamily="34" charset="0"/>
              </a:rPr>
              <a:t> – </a:t>
            </a:r>
            <a:r>
              <a:rPr lang="uk-UA" sz="3200" b="1" i="1" dirty="0" err="1">
                <a:effectLst/>
                <a:latin typeface="Times New Roman" panose="02020603050405020304" pitchFamily="18" charset="0"/>
                <a:ea typeface="Calibri" panose="020F0502020204030204" pitchFamily="34" charset="0"/>
                <a:cs typeface="Arial" panose="020B0604020202020204" pitchFamily="34" charset="0"/>
              </a:rPr>
              <a:t>ремейнерів</a:t>
            </a:r>
            <a:r>
              <a:rPr lang="uk-UA" sz="3200" i="1" dirty="0">
                <a:effectLst/>
                <a:latin typeface="Times New Roman" panose="02020603050405020304" pitchFamily="18" charset="0"/>
                <a:ea typeface="Calibri" panose="020F0502020204030204" pitchFamily="34" charset="0"/>
                <a:cs typeface="Arial" panose="020B0604020202020204" pitchFamily="34" charset="0"/>
              </a:rPr>
              <a:t>.</a:t>
            </a:r>
            <a:endParaRPr lang="ru-RU" sz="3200" dirty="0">
              <a:effectLst/>
              <a:latin typeface="Calibri" panose="020F0502020204030204" pitchFamily="34" charset="0"/>
              <a:ea typeface="Calibri" panose="020F0502020204030204" pitchFamily="34" charset="0"/>
              <a:cs typeface="Arial" panose="020B0604020202020204" pitchFamily="34" charset="0"/>
            </a:endParaRPr>
          </a:p>
          <a:p>
            <a:r>
              <a:rPr lang="en-GB" sz="32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and compensation, e.g. </a:t>
            </a:r>
            <a:r>
              <a:rPr lang="en-GB" sz="3200" dirty="0">
                <a:solidFill>
                  <a:srgbClr val="0E101A"/>
                </a:solidFill>
                <a:effectLst/>
                <a:latin typeface="Times New Roman" panose="02020603050405020304" pitchFamily="18" charset="0"/>
                <a:ea typeface="Times New Roman" panose="02020603050405020304" pitchFamily="18" charset="0"/>
              </a:rPr>
              <a:t>e.g. </a:t>
            </a:r>
            <a:r>
              <a:rPr lang="en-US" sz="3200" i="1" dirty="0">
                <a:effectLst/>
                <a:latin typeface="Calibri" panose="020F0502020204030204" pitchFamily="34" charset="0"/>
                <a:ea typeface="Calibri" panose="020F0502020204030204" pitchFamily="34" charset="0"/>
                <a:cs typeface="Arial" panose="020B0604020202020204" pitchFamily="34" charset="0"/>
              </a:rPr>
              <a:t>But with the mammoth legislation pushed through with little time for deliberation, and the country </a:t>
            </a:r>
            <a:r>
              <a:rPr lang="en-US" sz="3200" b="1" i="1" dirty="0">
                <a:effectLst/>
                <a:latin typeface="Calibri" panose="020F0502020204030204" pitchFamily="34" charset="0"/>
                <a:ea typeface="Calibri" panose="020F0502020204030204" pitchFamily="34" charset="0"/>
                <a:cs typeface="Arial" panose="020B0604020202020204" pitchFamily="34" charset="0"/>
              </a:rPr>
              <a:t>focused on</a:t>
            </a:r>
            <a:r>
              <a:rPr lang="en-US" sz="3200" i="1" dirty="0">
                <a:effectLst/>
                <a:latin typeface="Calibri" panose="020F0502020204030204" pitchFamily="34" charset="0"/>
                <a:ea typeface="Calibri" panose="020F0502020204030204" pitchFamily="34" charset="0"/>
                <a:cs typeface="Arial" panose="020B0604020202020204" pitchFamily="34" charset="0"/>
              </a:rPr>
              <a:t> the </a:t>
            </a:r>
            <a:r>
              <a:rPr lang="en-US" sz="3200" b="1" i="1" dirty="0">
                <a:effectLst/>
                <a:latin typeface="Calibri" panose="020F0502020204030204" pitchFamily="34" charset="0"/>
                <a:ea typeface="Calibri" panose="020F0502020204030204" pitchFamily="34" charset="0"/>
                <a:cs typeface="Arial" panose="020B0604020202020204" pitchFamily="34" charset="0"/>
              </a:rPr>
              <a:t>surging</a:t>
            </a:r>
            <a:r>
              <a:rPr lang="en-US" sz="3200" i="1" dirty="0">
                <a:effectLst/>
                <a:latin typeface="Calibri" panose="020F0502020204030204" pitchFamily="34" charset="0"/>
                <a:ea typeface="Calibri" panose="020F0502020204030204" pitchFamily="34" charset="0"/>
                <a:cs typeface="Arial" panose="020B0604020202020204" pitchFamily="34" charset="0"/>
              </a:rPr>
              <a:t> coronavirus pandemic, </a:t>
            </a:r>
            <a:r>
              <a:rPr lang="en-US" sz="3200" b="1" i="1" dirty="0">
                <a:effectLst/>
                <a:latin typeface="Calibri" panose="020F0502020204030204" pitchFamily="34" charset="0"/>
                <a:ea typeface="Calibri" panose="020F0502020204030204" pitchFamily="34" charset="0"/>
                <a:cs typeface="Arial" panose="020B0604020202020204" pitchFamily="34" charset="0"/>
              </a:rPr>
              <a:t>the</a:t>
            </a:r>
            <a:r>
              <a:rPr lang="en-US" sz="3200" i="1" dirty="0">
                <a:effectLst/>
                <a:latin typeface="Calibri" panose="020F0502020204030204" pitchFamily="34" charset="0"/>
                <a:ea typeface="Calibri" panose="020F0502020204030204" pitchFamily="34" charset="0"/>
                <a:cs typeface="Arial" panose="020B0604020202020204" pitchFamily="34" charset="0"/>
              </a:rPr>
              <a:t> </a:t>
            </a:r>
            <a:r>
              <a:rPr lang="en-US" sz="3200" b="1" i="1" dirty="0">
                <a:effectLst/>
                <a:latin typeface="Calibri" panose="020F0502020204030204" pitchFamily="34" charset="0"/>
                <a:ea typeface="Calibri" panose="020F0502020204030204" pitchFamily="34" charset="0"/>
                <a:cs typeface="Arial" panose="020B0604020202020204" pitchFamily="34" charset="0"/>
              </a:rPr>
              <a:t>convoluted saga</a:t>
            </a:r>
            <a:r>
              <a:rPr lang="en-US" sz="3200" i="1" dirty="0">
                <a:effectLst/>
                <a:latin typeface="Calibri" panose="020F0502020204030204" pitchFamily="34" charset="0"/>
                <a:ea typeface="Calibri" panose="020F0502020204030204" pitchFamily="34" charset="0"/>
                <a:cs typeface="Arial" panose="020B0604020202020204" pitchFamily="34" charset="0"/>
              </a:rPr>
              <a:t> ended with an air of anticlimax</a:t>
            </a:r>
            <a:r>
              <a:rPr lang="en-US" sz="3200" dirty="0">
                <a:effectLst/>
                <a:latin typeface="Calibri" panose="020F0502020204030204" pitchFamily="34" charset="0"/>
                <a:ea typeface="Calibri" panose="020F0502020204030204" pitchFamily="34" charset="0"/>
                <a:cs typeface="Arial" panose="020B0604020202020204" pitchFamily="34" charset="0"/>
              </a:rPr>
              <a:t> </a:t>
            </a:r>
            <a:r>
              <a:rPr lang="uk-UA" sz="3200" dirty="0">
                <a:effectLst/>
                <a:latin typeface="Calibri" panose="020F0502020204030204" pitchFamily="34" charset="0"/>
                <a:ea typeface="Calibri" panose="020F0502020204030204" pitchFamily="34" charset="0"/>
                <a:cs typeface="Arial" panose="020B0604020202020204" pitchFamily="34" charset="0"/>
              </a:rPr>
              <a:t>(</a:t>
            </a:r>
            <a:r>
              <a:rPr lang="en-US" sz="3200" dirty="0">
                <a:effectLst/>
                <a:latin typeface="Calibri" panose="020F0502020204030204" pitchFamily="34" charset="0"/>
                <a:ea typeface="Calibri" panose="020F0502020204030204" pitchFamily="34" charset="0"/>
                <a:cs typeface="Arial" panose="020B0604020202020204" pitchFamily="34" charset="0"/>
              </a:rPr>
              <a:t>The Washington Post, Jan. 1, 2021</a:t>
            </a:r>
            <a:r>
              <a:rPr lang="uk-UA" sz="3200" dirty="0">
                <a:effectLst/>
                <a:latin typeface="Calibri" panose="020F0502020204030204" pitchFamily="34" charset="0"/>
                <a:ea typeface="Calibri" panose="020F0502020204030204" pitchFamily="34" charset="0"/>
                <a:cs typeface="Arial" panose="020B0604020202020204" pitchFamily="34" charset="0"/>
              </a:rPr>
              <a:t>)</a:t>
            </a:r>
            <a:r>
              <a:rPr lang="en-US" sz="3200" dirty="0">
                <a:effectLst/>
                <a:latin typeface="Calibri" panose="020F0502020204030204" pitchFamily="34" charset="0"/>
                <a:ea typeface="Calibri" panose="020F0502020204030204" pitchFamily="34" charset="0"/>
                <a:cs typeface="Arial" panose="020B0604020202020204" pitchFamily="34" charset="0"/>
              </a:rPr>
              <a:t>. </a:t>
            </a:r>
            <a:r>
              <a:rPr lang="uk-UA" sz="3200" i="1" dirty="0">
                <a:effectLst/>
                <a:latin typeface="Calibri" panose="020F0502020204030204" pitchFamily="34" charset="0"/>
                <a:ea typeface="Calibri" panose="020F0502020204030204" pitchFamily="34" charset="0"/>
                <a:cs typeface="Arial" panose="020B0604020202020204" pitchFamily="34" charset="0"/>
              </a:rPr>
              <a:t>Але в той час як  проштовхували велетенські </a:t>
            </a:r>
            <a:r>
              <a:rPr lang="uk-UA" sz="3200" i="1" dirty="0" err="1">
                <a:effectLst/>
                <a:latin typeface="Calibri" panose="020F0502020204030204" pitchFamily="34" charset="0"/>
                <a:ea typeface="Calibri" panose="020F0502020204030204" pitchFamily="34" charset="0"/>
                <a:cs typeface="Arial" panose="020B0604020202020204" pitchFamily="34" charset="0"/>
              </a:rPr>
              <a:t>законопроєкти</a:t>
            </a:r>
            <a:r>
              <a:rPr lang="uk-UA" sz="3200" i="1" dirty="0">
                <a:effectLst/>
                <a:latin typeface="Calibri" panose="020F0502020204030204" pitchFamily="34" charset="0"/>
                <a:ea typeface="Calibri" panose="020F0502020204030204" pitchFamily="34" charset="0"/>
                <a:cs typeface="Arial" panose="020B0604020202020204" pitchFamily="34" charset="0"/>
              </a:rPr>
              <a:t>, не виділяючи часу на їх обговорення, а країна </a:t>
            </a:r>
            <a:r>
              <a:rPr lang="uk-UA" sz="3200" b="1" i="1" dirty="0">
                <a:effectLst/>
                <a:latin typeface="Calibri" panose="020F0502020204030204" pitchFamily="34" charset="0"/>
                <a:ea typeface="Calibri" panose="020F0502020204030204" pitchFamily="34" charset="0"/>
                <a:cs typeface="Arial" panose="020B0604020202020204" pitchFamily="34" charset="0"/>
              </a:rPr>
              <a:t>затамувала дихання</a:t>
            </a:r>
            <a:r>
              <a:rPr lang="uk-UA" sz="3200" i="1" dirty="0">
                <a:effectLst/>
                <a:latin typeface="Calibri" panose="020F0502020204030204" pitchFamily="34" charset="0"/>
                <a:ea typeface="Calibri" panose="020F0502020204030204" pitchFamily="34" charset="0"/>
                <a:cs typeface="Arial" panose="020B0604020202020204" pitchFamily="34" charset="0"/>
              </a:rPr>
              <a:t> через стрімке </a:t>
            </a:r>
            <a:r>
              <a:rPr lang="uk-UA" sz="3200" b="1" i="1" dirty="0">
                <a:effectLst/>
                <a:latin typeface="Calibri" panose="020F0502020204030204" pitchFamily="34" charset="0"/>
                <a:ea typeface="Calibri" panose="020F0502020204030204" pitchFamily="34" charset="0"/>
                <a:cs typeface="Arial" panose="020B0604020202020204" pitchFamily="34" charset="0"/>
              </a:rPr>
              <a:t>поширення</a:t>
            </a:r>
            <a:r>
              <a:rPr lang="uk-UA" sz="3200" i="1" dirty="0">
                <a:effectLst/>
                <a:latin typeface="Calibri" panose="020F0502020204030204" pitchFamily="34" charset="0"/>
                <a:ea typeface="Calibri" panose="020F0502020204030204" pitchFamily="34" charset="0"/>
                <a:cs typeface="Arial" panose="020B0604020202020204" pitchFamily="34" charset="0"/>
              </a:rPr>
              <a:t> пандемії коронавірусу, </a:t>
            </a:r>
            <a:r>
              <a:rPr lang="uk-UA" sz="3200" b="1" i="1" dirty="0">
                <a:effectLst/>
                <a:latin typeface="Calibri" panose="020F0502020204030204" pitchFamily="34" charset="0"/>
                <a:ea typeface="Calibri" panose="020F0502020204030204" pitchFamily="34" charset="0"/>
                <a:cs typeface="Arial" panose="020B0604020202020204" pitchFamily="34" charset="0"/>
              </a:rPr>
              <a:t>заплутана сага</a:t>
            </a:r>
            <a:r>
              <a:rPr lang="uk-UA" sz="3200" i="1" dirty="0">
                <a:effectLst/>
                <a:latin typeface="Calibri" panose="020F0502020204030204" pitchFamily="34" charset="0"/>
                <a:ea typeface="Calibri" panose="020F0502020204030204" pitchFamily="34" charset="0"/>
                <a:cs typeface="Arial" panose="020B0604020202020204" pitchFamily="34" charset="0"/>
              </a:rPr>
              <a:t> закінчилась в атмосфері розчарування</a:t>
            </a:r>
            <a:r>
              <a:rPr lang="uk-UA" sz="3200" dirty="0">
                <a:effectLst/>
                <a:latin typeface="Calibri" panose="020F0502020204030204" pitchFamily="34" charset="0"/>
                <a:ea typeface="Calibri" panose="020F0502020204030204" pitchFamily="34" charset="0"/>
                <a:cs typeface="Arial" panose="020B0604020202020204" pitchFamily="34" charset="0"/>
              </a:rPr>
              <a:t>.</a:t>
            </a:r>
            <a:endParaRPr lang="ru-RU" dirty="0"/>
          </a:p>
          <a:p>
            <a:endParaRPr lang="ru-RU" dirty="0"/>
          </a:p>
        </p:txBody>
      </p:sp>
    </p:spTree>
    <p:extLst>
      <p:ext uri="{BB962C8B-B14F-4D97-AF65-F5344CB8AC3E}">
        <p14:creationId xmlns:p14="http://schemas.microsoft.com/office/powerpoint/2010/main" val="2659279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4A9DE6D-CDB6-4167-948A-8A7BD3480483}"/>
              </a:ext>
            </a:extLst>
          </p:cNvPr>
          <p:cNvSpPr>
            <a:spLocks noGrp="1"/>
          </p:cNvSpPr>
          <p:nvPr>
            <p:ph type="title"/>
          </p:nvPr>
        </p:nvSpPr>
        <p:spPr/>
        <p:txBody>
          <a:bodyPr/>
          <a:lstStyle/>
          <a:p>
            <a:r>
              <a:rPr lang="en-GB" sz="1800" dirty="0">
                <a:solidFill>
                  <a:srgbClr val="0E101A"/>
                </a:solidFill>
                <a:effectLst/>
                <a:latin typeface="Times New Roman" panose="02020603050405020304" pitchFamily="18" charset="0"/>
                <a:ea typeface="Times New Roman" panose="02020603050405020304" pitchFamily="18" charset="0"/>
              </a:rPr>
              <a:t>Work with Media Texts at Foreign Language and Translation </a:t>
            </a:r>
            <a:r>
              <a:rPr lang="en-GB" sz="1800" dirty="0" err="1">
                <a:solidFill>
                  <a:srgbClr val="0E101A"/>
                </a:solidFill>
                <a:effectLst/>
                <a:latin typeface="Times New Roman" panose="02020603050405020304" pitchFamily="18" charset="0"/>
                <a:ea typeface="Times New Roman" panose="02020603050405020304" pitchFamily="18" charset="0"/>
              </a:rPr>
              <a:t>Clas</a:t>
            </a:r>
            <a:r>
              <a:rPr lang="en-US" sz="1800" dirty="0" err="1">
                <a:solidFill>
                  <a:srgbClr val="0E101A"/>
                </a:solidFill>
                <a:latin typeface="Times New Roman" panose="02020603050405020304" pitchFamily="18" charset="0"/>
                <a:ea typeface="Times New Roman" panose="02020603050405020304" pitchFamily="18" charset="0"/>
              </a:rPr>
              <a:t>ses</a:t>
            </a:r>
            <a:endParaRPr lang="ru-RU" dirty="0"/>
          </a:p>
        </p:txBody>
      </p:sp>
      <p:graphicFrame>
        <p:nvGraphicFramePr>
          <p:cNvPr id="6" name="Объект 5">
            <a:extLst>
              <a:ext uri="{FF2B5EF4-FFF2-40B4-BE49-F238E27FC236}">
                <a16:creationId xmlns:a16="http://schemas.microsoft.com/office/drawing/2014/main" xmlns="" id="{6260ED93-2215-4385-B78F-15DEEE607276}"/>
              </a:ext>
            </a:extLst>
          </p:cNvPr>
          <p:cNvGraphicFramePr>
            <a:graphicFrameLocks noGrp="1"/>
          </p:cNvGraphicFramePr>
          <p:nvPr>
            <p:ph idx="1"/>
            <p:extLst>
              <p:ext uri="{D42A27DB-BD31-4B8C-83A1-F6EECF244321}">
                <p14:modId xmlns:p14="http://schemas.microsoft.com/office/powerpoint/2010/main" val="71149424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2127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F446755-04E6-44CC-B604-52FC372109C2}"/>
              </a:ext>
            </a:extLst>
          </p:cNvPr>
          <p:cNvSpPr>
            <a:spLocks noGrp="1"/>
          </p:cNvSpPr>
          <p:nvPr>
            <p:ph type="title"/>
          </p:nvPr>
        </p:nvSpPr>
        <p:spPr/>
        <p:txBody>
          <a:bodyPr/>
          <a:lstStyle/>
          <a:p>
            <a:r>
              <a:rPr lang="en-US" dirty="0"/>
              <a:t>The results of the research</a:t>
            </a:r>
            <a:endParaRPr lang="ru-RU" dirty="0"/>
          </a:p>
        </p:txBody>
      </p:sp>
      <p:sp>
        <p:nvSpPr>
          <p:cNvPr id="3" name="Объект 2">
            <a:extLst>
              <a:ext uri="{FF2B5EF4-FFF2-40B4-BE49-F238E27FC236}">
                <a16:creationId xmlns:a16="http://schemas.microsoft.com/office/drawing/2014/main" xmlns="" id="{B3027133-52EC-4188-A8F9-7246B543B6DB}"/>
              </a:ext>
            </a:extLst>
          </p:cNvPr>
          <p:cNvSpPr>
            <a:spLocks noGrp="1"/>
          </p:cNvSpPr>
          <p:nvPr>
            <p:ph sz="half" idx="1"/>
          </p:nvPr>
        </p:nvSpPr>
        <p:spPr>
          <a:xfrm>
            <a:off x="457200" y="1600200"/>
            <a:ext cx="4038600" cy="4637112"/>
          </a:xfrm>
        </p:spPr>
        <p:txBody>
          <a:bodyPr>
            <a:normAutofit lnSpcReduction="10000"/>
          </a:bodyPr>
          <a:lstStyle/>
          <a:p>
            <a:pPr indent="450215" algn="just">
              <a:lnSpc>
                <a:spcPct val="150000"/>
              </a:lnSpc>
            </a:pPr>
            <a:r>
              <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Studying the properties of the Brexit discourse gives the possibility to use its material in the educational process: while learning lexicology and stylistics and practical courses of English and translation.</a:t>
            </a:r>
            <a:endParaRPr lang="ru-RU" sz="1800" dirty="0">
              <a:effectLst/>
              <a:latin typeface="Calibri" panose="020F0502020204030204" pitchFamily="34" charset="0"/>
              <a:ea typeface="Calibri" panose="020F0502020204030204" pitchFamily="34" charset="0"/>
              <a:cs typeface="Arial" panose="020B0604020202020204" pitchFamily="34" charset="0"/>
            </a:endParaRPr>
          </a:p>
          <a:p>
            <a:pPr indent="450215" algn="just">
              <a:lnSpc>
                <a:spcPct val="150000"/>
              </a:lnSpc>
            </a:pPr>
            <a:r>
              <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The recommendations made as a result of this study have been implemented in two articles published in the scientific journals in 2019 and 2021.</a:t>
            </a:r>
            <a:endParaRPr lang="ru-RU" sz="18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
        <p:nvSpPr>
          <p:cNvPr id="4" name="Объект 3">
            <a:extLst>
              <a:ext uri="{FF2B5EF4-FFF2-40B4-BE49-F238E27FC236}">
                <a16:creationId xmlns:a16="http://schemas.microsoft.com/office/drawing/2014/main" xmlns="" id="{B934AF74-93D5-4A45-BBAF-45C232D00A74}"/>
              </a:ext>
            </a:extLst>
          </p:cNvPr>
          <p:cNvSpPr>
            <a:spLocks noGrp="1"/>
          </p:cNvSpPr>
          <p:nvPr>
            <p:ph sz="half" idx="2"/>
          </p:nvPr>
        </p:nvSpPr>
        <p:spPr/>
        <p:txBody>
          <a:bodyPr>
            <a:normAutofit lnSpcReduction="10000"/>
          </a:bodyPr>
          <a:lstStyle/>
          <a:p>
            <a:r>
              <a:rPr lang="en-GB" sz="1800"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Further study may lead to the attempts to analyse effective manipulation strategies and tactics of the Brexit discourse, to find out phraseological potential, the pragmatic and semantic load of proper names, headlines to the articles, and pictures to them. They may also consist in determining the means to denote the politicians’ role in the event and comparing crisis political media discourses of Great Britain and the USA and foregrounding the evaluation in them (positive, negative, neutral).</a:t>
            </a:r>
            <a:endParaRPr lang="ru-RU"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ru-RU" dirty="0"/>
          </a:p>
        </p:txBody>
      </p:sp>
    </p:spTree>
    <p:extLst>
      <p:ext uri="{BB962C8B-B14F-4D97-AF65-F5344CB8AC3E}">
        <p14:creationId xmlns:p14="http://schemas.microsoft.com/office/powerpoint/2010/main" val="1431958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413E26E2-CC98-44A1-943C-E4883ABE6762}"/>
              </a:ext>
            </a:extLst>
          </p:cNvPr>
          <p:cNvSpPr>
            <a:spLocks noGrp="1"/>
          </p:cNvSpPr>
          <p:nvPr>
            <p:ph type="title"/>
          </p:nvPr>
        </p:nvSpPr>
        <p:spPr>
          <a:xfrm>
            <a:off x="457200" y="263612"/>
            <a:ext cx="8229600" cy="1570186"/>
          </a:xfrm>
        </p:spPr>
        <p:txBody>
          <a:bodyPr>
            <a:noAutofit/>
          </a:bodyPr>
          <a:lstStyle/>
          <a:p>
            <a:pPr algn="just"/>
            <a:r>
              <a:rPr lang="en-GB" sz="2800" b="1" dirty="0">
                <a:solidFill>
                  <a:srgbClr val="0E101A"/>
                </a:solidFill>
                <a:effectLst/>
                <a:latin typeface="Times New Roman" panose="02020603050405020304" pitchFamily="18" charset="0"/>
                <a:ea typeface="Times New Roman" panose="02020603050405020304" pitchFamily="18" charset="0"/>
              </a:rPr>
              <a:t>The purpose of the study </a:t>
            </a:r>
            <a:r>
              <a:rPr lang="en-GB" sz="2800" dirty="0">
                <a:solidFill>
                  <a:srgbClr val="0E101A"/>
                </a:solidFill>
                <a:effectLst/>
                <a:latin typeface="Times New Roman" panose="02020603050405020304" pitchFamily="18" charset="0"/>
                <a:ea typeface="Times New Roman" panose="02020603050405020304" pitchFamily="18" charset="0"/>
              </a:rPr>
              <a:t>is to investigate lexical, stylistic, and translation peculiarities of the Brexit discourse based on the texts of the newspaper “The Washington Post|”.</a:t>
            </a:r>
            <a:endParaRPr lang="ru-RU" sz="2800" dirty="0"/>
          </a:p>
        </p:txBody>
      </p:sp>
      <p:sp>
        <p:nvSpPr>
          <p:cNvPr id="5" name="Объект 4">
            <a:extLst>
              <a:ext uri="{FF2B5EF4-FFF2-40B4-BE49-F238E27FC236}">
                <a16:creationId xmlns:a16="http://schemas.microsoft.com/office/drawing/2014/main" xmlns="" id="{E015B534-FEB2-4307-8291-15052D3C47F4}"/>
              </a:ext>
            </a:extLst>
          </p:cNvPr>
          <p:cNvSpPr>
            <a:spLocks noGrp="1"/>
          </p:cNvSpPr>
          <p:nvPr>
            <p:ph sz="half" idx="1"/>
          </p:nvPr>
        </p:nvSpPr>
        <p:spPr>
          <a:xfrm>
            <a:off x="611560" y="1988840"/>
            <a:ext cx="3884239" cy="4137324"/>
          </a:xfrm>
        </p:spPr>
        <p:txBody>
          <a:bodyPr>
            <a:noAutofit/>
          </a:bodyPr>
          <a:lstStyle/>
          <a:p>
            <a:r>
              <a:rPr lang="en-GB" b="1" dirty="0">
                <a:solidFill>
                  <a:srgbClr val="0E101A"/>
                </a:solidFill>
                <a:effectLst/>
                <a:latin typeface="Times New Roman" panose="02020603050405020304" pitchFamily="18" charset="0"/>
                <a:ea typeface="Times New Roman" panose="02020603050405020304" pitchFamily="18" charset="0"/>
              </a:rPr>
              <a:t>The subject matter </a:t>
            </a:r>
            <a:r>
              <a:rPr lang="en-GB" dirty="0">
                <a:solidFill>
                  <a:srgbClr val="0E101A"/>
                </a:solidFill>
                <a:effectLst/>
                <a:latin typeface="Times New Roman" panose="02020603050405020304" pitchFamily="18" charset="0"/>
                <a:ea typeface="Times New Roman" panose="02020603050405020304" pitchFamily="18" charset="0"/>
              </a:rPr>
              <a:t>of the study is the Brexit discourse. </a:t>
            </a:r>
            <a:r>
              <a:rPr lang="en-GB" b="1" dirty="0">
                <a:solidFill>
                  <a:srgbClr val="0E101A"/>
                </a:solidFill>
                <a:effectLst/>
                <a:latin typeface="Times New Roman" panose="02020603050405020304" pitchFamily="18" charset="0"/>
                <a:ea typeface="Times New Roman" panose="02020603050405020304" pitchFamily="18" charset="0"/>
              </a:rPr>
              <a:t>Its objectives </a:t>
            </a:r>
            <a:r>
              <a:rPr lang="en-GB" dirty="0">
                <a:solidFill>
                  <a:srgbClr val="0E101A"/>
                </a:solidFill>
                <a:effectLst/>
                <a:latin typeface="Times New Roman" panose="02020603050405020304" pitchFamily="18" charset="0"/>
                <a:ea typeface="Times New Roman" panose="02020603050405020304" pitchFamily="18" charset="0"/>
              </a:rPr>
              <a:t>are linguistic and stylistic markers of the analysed discourse, difficulties of its translation, and use of media material at foreign language </a:t>
            </a:r>
            <a:r>
              <a:rPr lang="en-GB" dirty="0">
                <a:solidFill>
                  <a:srgbClr val="0E101A"/>
                </a:solidFill>
                <a:effectLst/>
                <a:latin typeface="Times New Roman" panose="02020603050405020304" pitchFamily="18" charset="0"/>
                <a:ea typeface="Times New Roman" panose="02020603050405020304" pitchFamily="18" charset="0"/>
                <a:cs typeface="Arial" panose="020B0604020202020204" pitchFamily="34" charset="0"/>
              </a:rPr>
              <a:t>classes.</a:t>
            </a:r>
            <a:endParaRPr lang="ru-RU"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pic>
        <p:nvPicPr>
          <p:cNvPr id="8" name="Объект 7" descr="Изображение выглядит как газета&#10;&#10;Автоматически созданное описание">
            <a:extLst>
              <a:ext uri="{FF2B5EF4-FFF2-40B4-BE49-F238E27FC236}">
                <a16:creationId xmlns:a16="http://schemas.microsoft.com/office/drawing/2014/main" xmlns="" id="{E1667451-5AF9-45D5-85C8-0F8D674E026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32040" y="1924920"/>
            <a:ext cx="3960439" cy="4019734"/>
          </a:xfrm>
        </p:spPr>
      </p:pic>
    </p:spTree>
    <p:extLst>
      <p:ext uri="{BB962C8B-B14F-4D97-AF65-F5344CB8AC3E}">
        <p14:creationId xmlns:p14="http://schemas.microsoft.com/office/powerpoint/2010/main" val="2569383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a:extLst>
              <a:ext uri="{FF2B5EF4-FFF2-40B4-BE49-F238E27FC236}">
                <a16:creationId xmlns:a16="http://schemas.microsoft.com/office/drawing/2014/main" xmlns="" id="{68602C98-2742-49EC-AA1C-A2C9FB9772A0}"/>
              </a:ext>
            </a:extLst>
          </p:cNvPr>
          <p:cNvSpPr>
            <a:spLocks noGrp="1"/>
          </p:cNvSpPr>
          <p:nvPr>
            <p:ph idx="4294967295"/>
          </p:nvPr>
        </p:nvSpPr>
        <p:spPr>
          <a:xfrm>
            <a:off x="463463" y="1412776"/>
            <a:ext cx="8217074" cy="4460201"/>
          </a:xfrm>
        </p:spPr>
        <p:txBody>
          <a:bodyPr/>
          <a:lstStyle/>
          <a:p>
            <a:pPr marL="0" indent="0">
              <a:buNone/>
            </a:pPr>
            <a:endParaRPr lang="uk-UA" dirty="0"/>
          </a:p>
          <a:p>
            <a:pPr marL="0" indent="0">
              <a:buNone/>
            </a:pPr>
            <a:endParaRPr lang="uk-UA" dirty="0"/>
          </a:p>
          <a:p>
            <a:pPr marL="0" indent="0">
              <a:buNone/>
            </a:pPr>
            <a:endParaRPr lang="uk-UA" dirty="0"/>
          </a:p>
        </p:txBody>
      </p:sp>
      <p:sp>
        <p:nvSpPr>
          <p:cNvPr id="7" name="Прямоугольник 6">
            <a:extLst>
              <a:ext uri="{FF2B5EF4-FFF2-40B4-BE49-F238E27FC236}">
                <a16:creationId xmlns:a16="http://schemas.microsoft.com/office/drawing/2014/main" xmlns="" id="{BF06E459-217F-4971-9DCA-BFCD2C1C866E}"/>
              </a:ext>
            </a:extLst>
          </p:cNvPr>
          <p:cNvSpPr/>
          <p:nvPr/>
        </p:nvSpPr>
        <p:spPr>
          <a:xfrm>
            <a:off x="-652245" y="2967335"/>
            <a:ext cx="10448501"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5400" b="1" cap="none" spc="0" dirty="0">
                <a:ln/>
                <a:solidFill>
                  <a:schemeClr val="accent4"/>
                </a:solidFill>
                <a:effectLst/>
              </a:rPr>
              <a:t>THANK </a:t>
            </a:r>
            <a:r>
              <a:rPr lang="en-US" sz="5400" b="1" dirty="0">
                <a:ln/>
                <a:solidFill>
                  <a:schemeClr val="accent4"/>
                </a:solidFill>
              </a:rPr>
              <a:t>YOU FOR YOUR ATTENTION!</a:t>
            </a:r>
            <a:endParaRPr lang="ru-RU" sz="5400" b="1" cap="none" spc="0" dirty="0">
              <a:ln/>
              <a:solidFill>
                <a:schemeClr val="accent4"/>
              </a:solidFill>
              <a:effectLst/>
            </a:endParaRPr>
          </a:p>
        </p:txBody>
      </p:sp>
    </p:spTree>
    <p:extLst>
      <p:ext uri="{BB962C8B-B14F-4D97-AF65-F5344CB8AC3E}">
        <p14:creationId xmlns:p14="http://schemas.microsoft.com/office/powerpoint/2010/main" val="1835909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3F2AB54-0EB9-4D04-8F20-8225C224A7FC}"/>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xmlns="" id="{CEC44F5D-DDD9-4B6E-A622-B597E903E0DB}"/>
              </a:ext>
            </a:extLst>
          </p:cNvPr>
          <p:cNvSpPr>
            <a:spLocks noGrp="1"/>
          </p:cNvSpPr>
          <p:nvPr>
            <p:ph idx="1"/>
          </p:nvPr>
        </p:nvSpPr>
        <p:spPr>
          <a:xfrm>
            <a:off x="457200" y="274638"/>
            <a:ext cx="8435280" cy="5851525"/>
          </a:xfrm>
          <a:blipFill>
            <a:blip r:embed="rId2"/>
            <a:stretch>
              <a:fillRect/>
            </a:stretch>
          </a:blipFill>
        </p:spPr>
        <p:txBody>
          <a:bodyPr>
            <a:normAutofit/>
          </a:bodyPr>
          <a:lstStyle/>
          <a:p>
            <a:pPr marL="0" indent="0" algn="just">
              <a:buNone/>
            </a:pPr>
            <a:r>
              <a:rPr lang="en-US" sz="2800" b="1" dirty="0">
                <a:solidFill>
                  <a:srgbClr val="0E101A"/>
                </a:solidFill>
                <a:latin typeface="Times New Roman" panose="02020603050405020304" pitchFamily="18" charset="0"/>
                <a:ea typeface="Times New Roman" panose="02020603050405020304" pitchFamily="18" charset="0"/>
              </a:rPr>
              <a:t>T</a:t>
            </a:r>
            <a:r>
              <a:rPr lang="en-GB" sz="2800" b="1" dirty="0">
                <a:solidFill>
                  <a:srgbClr val="0E101A"/>
                </a:solidFill>
                <a:effectLst/>
                <a:latin typeface="Times New Roman" panose="02020603050405020304" pitchFamily="18" charset="0"/>
                <a:ea typeface="Times New Roman" panose="02020603050405020304" pitchFamily="18" charset="0"/>
              </a:rPr>
              <a:t>he Brexit discourse is the text deepened in the social and political situation whose characteristic features are communicative intentions of addressees (media texts’ authors) to influence the perception and comprehension of the event by recipients, negatively critical tonality of material relation, and specific patterns of verbalising notions.</a:t>
            </a:r>
            <a:endParaRPr lang="ru-RU" sz="2800" b="1" dirty="0"/>
          </a:p>
        </p:txBody>
      </p:sp>
    </p:spTree>
    <p:extLst>
      <p:ext uri="{BB962C8B-B14F-4D97-AF65-F5344CB8AC3E}">
        <p14:creationId xmlns:p14="http://schemas.microsoft.com/office/powerpoint/2010/main" val="2416440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54335844-3719-44EC-A981-A7D196D125E1}"/>
              </a:ext>
            </a:extLst>
          </p:cNvPr>
          <p:cNvSpPr>
            <a:spLocks noGrp="1"/>
          </p:cNvSpPr>
          <p:nvPr>
            <p:ph idx="4294967295"/>
          </p:nvPr>
        </p:nvSpPr>
        <p:spPr>
          <a:xfrm>
            <a:off x="0" y="0"/>
            <a:ext cx="8856663" cy="6958013"/>
          </a:xfrm>
        </p:spPr>
        <p:txBody>
          <a:bodyPr>
            <a:normAutofit fontScale="55000" lnSpcReduction="20000"/>
          </a:bodyPr>
          <a:lstStyle/>
          <a:p>
            <a:r>
              <a:rPr lang="en-GB" sz="3500" i="1" dirty="0"/>
              <a:t>We English are disappearing</a:t>
            </a:r>
            <a:r>
              <a:rPr lang="ru-RU" sz="3500" i="1" dirty="0"/>
              <a:t>; </a:t>
            </a:r>
            <a:r>
              <a:rPr lang="en-GB" sz="3500" i="1" dirty="0"/>
              <a:t>we English are being engulfed by outsiders</a:t>
            </a:r>
            <a:r>
              <a:rPr lang="ru-RU" sz="3500" i="1" dirty="0"/>
              <a:t>; </a:t>
            </a:r>
            <a:r>
              <a:rPr lang="en-GB" sz="3500" i="1" dirty="0"/>
              <a:t>we need to</a:t>
            </a:r>
            <a:r>
              <a:rPr lang="ru-RU" sz="3500" i="1" dirty="0"/>
              <a:t> “</a:t>
            </a:r>
            <a:r>
              <a:rPr lang="en-GB" sz="3500" i="1" dirty="0"/>
              <a:t>Take Back Control</a:t>
            </a:r>
            <a:r>
              <a:rPr lang="ru-RU" sz="3500" i="1" dirty="0"/>
              <a:t>,” </a:t>
            </a:r>
            <a:r>
              <a:rPr lang="en-GB" sz="3500" i="1" dirty="0"/>
              <a:t>as the Leave campaign slogan has it</a:t>
            </a:r>
            <a:r>
              <a:rPr lang="ru-RU" sz="3500" i="1" dirty="0"/>
              <a:t>; </a:t>
            </a:r>
            <a:r>
              <a:rPr lang="en-GB" sz="3500" i="1" dirty="0"/>
              <a:t>we need to fight back against foreigners</a:t>
            </a:r>
            <a:r>
              <a:rPr lang="ru-RU" sz="3500" i="1" dirty="0"/>
              <a:t>/</a:t>
            </a:r>
            <a:r>
              <a:rPr lang="en-GB" sz="3500" i="1" dirty="0"/>
              <a:t>regulations</a:t>
            </a:r>
            <a:r>
              <a:rPr lang="ru-RU" sz="3500" i="1" dirty="0"/>
              <a:t>/</a:t>
            </a:r>
            <a:r>
              <a:rPr lang="en-GB" sz="3500" i="1" dirty="0"/>
              <a:t>globalization</a:t>
            </a:r>
            <a:r>
              <a:rPr lang="ru-RU" sz="3500" i="1" dirty="0"/>
              <a:t>/</a:t>
            </a:r>
            <a:r>
              <a:rPr lang="en-GB" sz="3500" i="1" dirty="0"/>
              <a:t>modernity or whatever you personally find threatening</a:t>
            </a:r>
            <a:r>
              <a:rPr lang="en-GB" sz="3500" dirty="0"/>
              <a:t> </a:t>
            </a:r>
            <a:endParaRPr lang="ru-RU" sz="3500" dirty="0"/>
          </a:p>
          <a:p>
            <a:r>
              <a:rPr lang="ru-RU" sz="3500" i="1" dirty="0" err="1"/>
              <a:t>Hoping</a:t>
            </a:r>
            <a:r>
              <a:rPr lang="ru-RU" sz="3500" i="1" dirty="0"/>
              <a:t> </a:t>
            </a:r>
            <a:r>
              <a:rPr lang="ru-RU" sz="3500" i="1" dirty="0" err="1"/>
              <a:t>to</a:t>
            </a:r>
            <a:r>
              <a:rPr lang="ru-RU" sz="3500" i="1" dirty="0"/>
              <a:t> </a:t>
            </a:r>
            <a:r>
              <a:rPr lang="ru-RU" sz="3500" i="1" dirty="0" err="1"/>
              <a:t>cauterize</a:t>
            </a:r>
            <a:r>
              <a:rPr lang="ru-RU" sz="3500" i="1" dirty="0"/>
              <a:t> </a:t>
            </a:r>
            <a:r>
              <a:rPr lang="ru-RU" sz="3500" i="1" dirty="0" err="1"/>
              <a:t>the</a:t>
            </a:r>
            <a:r>
              <a:rPr lang="ru-RU" sz="3500" i="1" dirty="0"/>
              <a:t> </a:t>
            </a:r>
            <a:r>
              <a:rPr lang="ru-RU" sz="3500" i="1" dirty="0" err="1"/>
              <a:t>Conservative</a:t>
            </a:r>
            <a:r>
              <a:rPr lang="ru-RU" sz="3500" i="1" dirty="0"/>
              <a:t> </a:t>
            </a:r>
            <a:r>
              <a:rPr lang="ru-RU" sz="3500" i="1" dirty="0" err="1"/>
              <a:t>Party’s</a:t>
            </a:r>
            <a:r>
              <a:rPr lang="ru-RU" sz="3500" i="1" dirty="0"/>
              <a:t> </a:t>
            </a:r>
            <a:r>
              <a:rPr lang="ru-RU" sz="3500" i="1" dirty="0" err="1"/>
              <a:t>long-festering</a:t>
            </a:r>
            <a:r>
              <a:rPr lang="ru-RU" sz="3500" i="1" dirty="0"/>
              <a:t> </a:t>
            </a:r>
            <a:r>
              <a:rPr lang="ru-RU" sz="3500" i="1" dirty="0" err="1"/>
              <a:t>wound</a:t>
            </a:r>
            <a:r>
              <a:rPr lang="ru-RU" sz="3500" i="1" dirty="0"/>
              <a:t>, </a:t>
            </a:r>
            <a:r>
              <a:rPr lang="ru-RU" sz="3500" i="1" dirty="0" err="1"/>
              <a:t>in</a:t>
            </a:r>
            <a:r>
              <a:rPr lang="ru-RU" sz="3500" i="1" dirty="0"/>
              <a:t> 2016, </a:t>
            </a:r>
            <a:r>
              <a:rPr lang="ru-RU" sz="3500" i="1" dirty="0" err="1"/>
              <a:t>then-Prime</a:t>
            </a:r>
            <a:r>
              <a:rPr lang="ru-RU" sz="3500" i="1" dirty="0"/>
              <a:t> </a:t>
            </a:r>
            <a:r>
              <a:rPr lang="ru-RU" sz="3500" i="1" dirty="0" err="1"/>
              <a:t>Minister</a:t>
            </a:r>
            <a:r>
              <a:rPr lang="ru-RU" sz="3500" i="1" dirty="0"/>
              <a:t> </a:t>
            </a:r>
            <a:r>
              <a:rPr lang="ru-RU" sz="3500" b="1" i="1" dirty="0" err="1"/>
              <a:t>David</a:t>
            </a:r>
            <a:r>
              <a:rPr lang="ru-RU" sz="3500" b="1" i="1" dirty="0"/>
              <a:t> </a:t>
            </a:r>
            <a:r>
              <a:rPr lang="ru-RU" sz="3500" b="1" i="1" dirty="0" err="1"/>
              <a:t>Cameron</a:t>
            </a:r>
            <a:r>
              <a:rPr lang="ru-RU" sz="3500" i="1" dirty="0"/>
              <a:t> </a:t>
            </a:r>
            <a:r>
              <a:rPr lang="ru-RU" sz="3500" i="1" dirty="0" err="1"/>
              <a:t>succumbed</a:t>
            </a:r>
            <a:r>
              <a:rPr lang="ru-RU" sz="3500" i="1" dirty="0"/>
              <a:t> </a:t>
            </a:r>
            <a:r>
              <a:rPr lang="ru-RU" sz="3500" i="1" dirty="0" err="1"/>
              <a:t>to</a:t>
            </a:r>
            <a:r>
              <a:rPr lang="ru-RU" sz="3500" i="1" dirty="0"/>
              <a:t> </a:t>
            </a:r>
            <a:r>
              <a:rPr lang="ru-RU" sz="3500" i="1" dirty="0" err="1"/>
              <a:t>the</a:t>
            </a:r>
            <a:r>
              <a:rPr lang="ru-RU" sz="3500" i="1" dirty="0"/>
              <a:t> </a:t>
            </a:r>
            <a:r>
              <a:rPr lang="ru-RU" sz="3500" i="1" dirty="0" err="1"/>
              <a:t>plebiscitary</a:t>
            </a:r>
            <a:r>
              <a:rPr lang="ru-RU" sz="3500" i="1" dirty="0"/>
              <a:t> </a:t>
            </a:r>
            <a:r>
              <a:rPr lang="ru-RU" sz="3500" i="1" dirty="0" err="1"/>
              <a:t>temptation</a:t>
            </a:r>
            <a:r>
              <a:rPr lang="ru-RU" sz="3500" i="1" dirty="0"/>
              <a:t>, </a:t>
            </a:r>
            <a:r>
              <a:rPr lang="ru-RU" sz="3500" i="1" dirty="0" err="1"/>
              <a:t>scheduling</a:t>
            </a:r>
            <a:r>
              <a:rPr lang="ru-RU" sz="3500" i="1" dirty="0"/>
              <a:t> </a:t>
            </a:r>
            <a:r>
              <a:rPr lang="ru-RU" sz="3500" i="1" dirty="0" err="1"/>
              <a:t>the</a:t>
            </a:r>
            <a:r>
              <a:rPr lang="ru-RU" sz="3500" i="1" dirty="0"/>
              <a:t> </a:t>
            </a:r>
            <a:r>
              <a:rPr lang="ru-RU" sz="3500" i="1" dirty="0" err="1"/>
              <a:t>referendum</a:t>
            </a:r>
            <a:r>
              <a:rPr lang="ru-RU" sz="3500" i="1" dirty="0"/>
              <a:t> </a:t>
            </a:r>
            <a:r>
              <a:rPr lang="ru-RU" sz="3500" i="1" dirty="0" err="1"/>
              <a:t>that</a:t>
            </a:r>
            <a:r>
              <a:rPr lang="ru-RU" sz="3500" i="1" dirty="0"/>
              <a:t> </a:t>
            </a:r>
            <a:r>
              <a:rPr lang="ru-RU" sz="3500" i="1" dirty="0" err="1"/>
              <a:t>he</a:t>
            </a:r>
            <a:r>
              <a:rPr lang="ru-RU" sz="3500" i="1" dirty="0"/>
              <a:t> </a:t>
            </a:r>
            <a:r>
              <a:rPr lang="ru-RU" sz="3500" i="1" dirty="0" err="1"/>
              <a:t>believed</a:t>
            </a:r>
            <a:r>
              <a:rPr lang="ru-RU" sz="3500" i="1" dirty="0"/>
              <a:t> </a:t>
            </a:r>
            <a:r>
              <a:rPr lang="ru-RU" sz="3500" i="1" dirty="0" err="1"/>
              <a:t>Remain</a:t>
            </a:r>
            <a:r>
              <a:rPr lang="ru-RU" sz="3500" i="1" dirty="0"/>
              <a:t> </a:t>
            </a:r>
            <a:r>
              <a:rPr lang="ru-RU" sz="3500" i="1" dirty="0" err="1"/>
              <a:t>would</a:t>
            </a:r>
            <a:r>
              <a:rPr lang="ru-RU" sz="3500" i="1" dirty="0"/>
              <a:t> </a:t>
            </a:r>
            <a:r>
              <a:rPr lang="ru-RU" sz="3500" i="1" dirty="0" err="1"/>
              <a:t>win</a:t>
            </a:r>
            <a:r>
              <a:rPr lang="ru-RU" sz="3500" i="1" dirty="0"/>
              <a:t>. </a:t>
            </a:r>
          </a:p>
          <a:p>
            <a:pPr marL="0" indent="0">
              <a:buNone/>
            </a:pPr>
            <a:r>
              <a:rPr lang="ru-RU" sz="3500" i="1" dirty="0"/>
              <a:t>	</a:t>
            </a:r>
            <a:r>
              <a:rPr lang="ru-RU" sz="3500" i="1" dirty="0" err="1"/>
              <a:t>Both</a:t>
            </a:r>
            <a:r>
              <a:rPr lang="ru-RU" sz="3500" i="1" dirty="0"/>
              <a:t> </a:t>
            </a:r>
            <a:r>
              <a:rPr lang="ru-RU" sz="3500" b="1" i="1" dirty="0" err="1"/>
              <a:t>Ms</a:t>
            </a:r>
            <a:r>
              <a:rPr lang="ru-RU" sz="3500" b="1" i="1" dirty="0"/>
              <a:t>. </a:t>
            </a:r>
            <a:r>
              <a:rPr lang="ru-RU" sz="3500" b="1" i="1" dirty="0" err="1"/>
              <a:t>May</a:t>
            </a:r>
            <a:r>
              <a:rPr lang="ru-RU" sz="3500" i="1" dirty="0"/>
              <a:t> </a:t>
            </a:r>
            <a:r>
              <a:rPr lang="ru-RU" sz="3500" i="1" dirty="0" err="1"/>
              <a:t>and</a:t>
            </a:r>
            <a:r>
              <a:rPr lang="ru-RU" sz="3500" i="1" dirty="0"/>
              <a:t> </a:t>
            </a:r>
            <a:r>
              <a:rPr lang="ru-RU" sz="3500" b="1" i="1" dirty="0" err="1"/>
              <a:t>her</a:t>
            </a:r>
            <a:r>
              <a:rPr lang="ru-RU" sz="3500" b="1" i="1" dirty="0"/>
              <a:t> </a:t>
            </a:r>
            <a:r>
              <a:rPr lang="ru-RU" sz="3500" b="1" i="1" dirty="0" err="1"/>
              <a:t>parliamentary</a:t>
            </a:r>
            <a:r>
              <a:rPr lang="ru-RU" sz="3500" b="1" i="1" dirty="0"/>
              <a:t> </a:t>
            </a:r>
            <a:r>
              <a:rPr lang="ru-RU" sz="3500" b="1" i="1" dirty="0" err="1"/>
              <a:t>opponents</a:t>
            </a:r>
            <a:r>
              <a:rPr lang="ru-RU" sz="3500" i="1" dirty="0"/>
              <a:t> </a:t>
            </a:r>
            <a:r>
              <a:rPr lang="ru-RU" sz="3500" i="1" dirty="0" err="1"/>
              <a:t>must</a:t>
            </a:r>
            <a:r>
              <a:rPr lang="ru-RU" sz="3500" i="1" dirty="0"/>
              <a:t> </a:t>
            </a:r>
            <a:r>
              <a:rPr lang="ru-RU" sz="3500" i="1" dirty="0" err="1"/>
              <a:t>now</a:t>
            </a:r>
            <a:r>
              <a:rPr lang="ru-RU" sz="3500" i="1" dirty="0"/>
              <a:t> </a:t>
            </a:r>
            <a:r>
              <a:rPr lang="ru-RU" sz="3500" i="1" dirty="0" err="1"/>
              <a:t>make</a:t>
            </a:r>
            <a:r>
              <a:rPr lang="ru-RU" sz="3500" i="1" dirty="0"/>
              <a:t> </a:t>
            </a:r>
            <a:r>
              <a:rPr lang="ru-RU" sz="3500" i="1" dirty="0" err="1"/>
              <a:t>it</a:t>
            </a:r>
            <a:r>
              <a:rPr lang="ru-RU" sz="3500" i="1" dirty="0"/>
              <a:t> </a:t>
            </a:r>
            <a:r>
              <a:rPr lang="ru-RU" sz="3500" i="1" dirty="0" err="1"/>
              <a:t>their</a:t>
            </a:r>
            <a:r>
              <a:rPr lang="ru-RU" sz="3500" i="1" dirty="0"/>
              <a:t> </a:t>
            </a:r>
            <a:r>
              <a:rPr lang="ru-RU" sz="3500" i="1" dirty="0" err="1"/>
              <a:t>overriding</a:t>
            </a:r>
            <a:r>
              <a:rPr lang="ru-RU" sz="3500" i="1" dirty="0"/>
              <a:t> </a:t>
            </a:r>
            <a:r>
              <a:rPr lang="ru-RU" sz="3500" i="1" dirty="0" err="1"/>
              <a:t>priority</a:t>
            </a:r>
            <a:r>
              <a:rPr lang="ru-RU" sz="3500" i="1" dirty="0"/>
              <a:t> </a:t>
            </a:r>
            <a:r>
              <a:rPr lang="ru-RU" sz="3500" i="1" dirty="0" err="1"/>
              <a:t>to</a:t>
            </a:r>
            <a:r>
              <a:rPr lang="ru-RU" sz="3500" i="1" dirty="0"/>
              <a:t> </a:t>
            </a:r>
            <a:r>
              <a:rPr lang="ru-RU" sz="3500" i="1" dirty="0" err="1"/>
              <a:t>avoid</a:t>
            </a:r>
            <a:r>
              <a:rPr lang="ru-RU" sz="3500" i="1" dirty="0"/>
              <a:t> </a:t>
            </a:r>
            <a:r>
              <a:rPr lang="ru-RU" sz="3500" i="1" dirty="0" err="1"/>
              <a:t>that</a:t>
            </a:r>
            <a:r>
              <a:rPr lang="ru-RU" sz="3500" i="1" dirty="0"/>
              <a:t> </a:t>
            </a:r>
            <a:r>
              <a:rPr lang="ru-RU" sz="3500" i="1" dirty="0" err="1"/>
              <a:t>disastrous</a:t>
            </a:r>
            <a:r>
              <a:rPr lang="ru-RU" sz="3500" i="1" dirty="0"/>
              <a:t> </a:t>
            </a:r>
            <a:r>
              <a:rPr lang="ru-RU" sz="3500" i="1" dirty="0" err="1"/>
              <a:t>outcome</a:t>
            </a:r>
            <a:r>
              <a:rPr lang="ru-RU" sz="3500" dirty="0"/>
              <a:t> </a:t>
            </a:r>
            <a:r>
              <a:rPr lang="uk-UA" sz="3500" u="sng" dirty="0"/>
              <a:t>(</a:t>
            </a:r>
            <a:r>
              <a:rPr lang="en-US" sz="3500" dirty="0"/>
              <a:t>The Washington Post, 15.01.2019</a:t>
            </a:r>
            <a:r>
              <a:rPr lang="uk-UA" sz="3500" dirty="0"/>
              <a:t>)</a:t>
            </a:r>
            <a:r>
              <a:rPr lang="ru-RU" sz="3500" dirty="0"/>
              <a:t>.</a:t>
            </a:r>
          </a:p>
          <a:p>
            <a:pPr marL="0" indent="0">
              <a:buNone/>
            </a:pPr>
            <a:r>
              <a:rPr lang="ru-RU" sz="3500" i="1" dirty="0"/>
              <a:t>	</a:t>
            </a:r>
            <a:r>
              <a:rPr lang="ru-RU" sz="3500" i="1" dirty="0" err="1"/>
              <a:t>Prime</a:t>
            </a:r>
            <a:r>
              <a:rPr lang="ru-RU" sz="3500" i="1" dirty="0"/>
              <a:t> </a:t>
            </a:r>
            <a:r>
              <a:rPr lang="ru-RU" sz="3500" i="1" dirty="0" err="1"/>
              <a:t>Minister</a:t>
            </a:r>
            <a:r>
              <a:rPr lang="ru-RU" sz="3500" i="1" dirty="0"/>
              <a:t> </a:t>
            </a:r>
            <a:r>
              <a:rPr lang="ru-RU" sz="3500" b="1" i="1" dirty="0" err="1"/>
              <a:t>Boris</a:t>
            </a:r>
            <a:r>
              <a:rPr lang="ru-RU" sz="3500" b="1" i="1" dirty="0"/>
              <a:t> </a:t>
            </a:r>
            <a:r>
              <a:rPr lang="ru-RU" sz="3500" b="1" i="1" dirty="0" err="1"/>
              <a:t>Johnson</a:t>
            </a:r>
            <a:r>
              <a:rPr lang="ru-RU" sz="3500" i="1" dirty="0"/>
              <a:t> </a:t>
            </a:r>
            <a:r>
              <a:rPr lang="ru-RU" sz="3500" i="1" dirty="0" err="1"/>
              <a:t>had</a:t>
            </a:r>
            <a:r>
              <a:rPr lang="ru-RU" sz="3500" i="1" dirty="0"/>
              <a:t> </a:t>
            </a:r>
            <a:r>
              <a:rPr lang="ru-RU" sz="3500" i="1" dirty="0" err="1"/>
              <a:t>maintained</a:t>
            </a:r>
            <a:r>
              <a:rPr lang="ru-RU" sz="3500" i="1" dirty="0"/>
              <a:t> </a:t>
            </a:r>
            <a:r>
              <a:rPr lang="ru-RU" sz="3500" i="1" dirty="0" err="1"/>
              <a:t>that</a:t>
            </a:r>
            <a:r>
              <a:rPr lang="ru-RU" sz="3500" i="1" dirty="0"/>
              <a:t> </a:t>
            </a:r>
            <a:r>
              <a:rPr lang="ru-RU" sz="3500" i="1" dirty="0" err="1"/>
              <a:t>the</a:t>
            </a:r>
            <a:r>
              <a:rPr lang="ru-RU" sz="3500" i="1" dirty="0"/>
              <a:t> </a:t>
            </a:r>
            <a:r>
              <a:rPr lang="ru-RU" sz="3500" i="1" dirty="0" err="1"/>
              <a:t>five-week</a:t>
            </a:r>
            <a:r>
              <a:rPr lang="ru-RU" sz="3500" i="1" dirty="0"/>
              <a:t> </a:t>
            </a:r>
            <a:r>
              <a:rPr lang="ru-RU" sz="3500" i="1" dirty="0" err="1"/>
              <a:t>suspension</a:t>
            </a:r>
            <a:r>
              <a:rPr lang="ru-RU" sz="3500" i="1" dirty="0"/>
              <a:t> </a:t>
            </a:r>
            <a:r>
              <a:rPr lang="ru-RU" sz="3500" i="1" dirty="0" err="1"/>
              <a:t>was</a:t>
            </a:r>
            <a:r>
              <a:rPr lang="ru-RU" sz="3500" i="1" dirty="0"/>
              <a:t> a </a:t>
            </a:r>
            <a:r>
              <a:rPr lang="ru-RU" sz="3500" i="1" dirty="0" err="1"/>
              <a:t>routine</a:t>
            </a:r>
            <a:r>
              <a:rPr lang="ru-RU" sz="3500" i="1" dirty="0"/>
              <a:t> </a:t>
            </a:r>
            <a:r>
              <a:rPr lang="ru-RU" sz="3500" i="1" dirty="0" err="1"/>
              <a:t>break</a:t>
            </a:r>
            <a:r>
              <a:rPr lang="ru-RU" sz="3500" i="1" dirty="0"/>
              <a:t> </a:t>
            </a:r>
            <a:r>
              <a:rPr lang="ru-RU" sz="3500" i="1" dirty="0" err="1"/>
              <a:t>between</a:t>
            </a:r>
            <a:r>
              <a:rPr lang="ru-RU" sz="3500" i="1" dirty="0"/>
              <a:t> </a:t>
            </a:r>
            <a:r>
              <a:rPr lang="ru-RU" sz="3500" i="1" dirty="0" err="1"/>
              <a:t>parliamentary</a:t>
            </a:r>
            <a:r>
              <a:rPr lang="ru-RU" sz="3500" i="1" dirty="0"/>
              <a:t> </a:t>
            </a:r>
            <a:r>
              <a:rPr lang="ru-RU" sz="3500" i="1" dirty="0" err="1"/>
              <a:t>sessions</a:t>
            </a:r>
            <a:r>
              <a:rPr lang="ru-RU" sz="3500" i="1" dirty="0"/>
              <a:t> </a:t>
            </a:r>
            <a:r>
              <a:rPr lang="ru-RU" sz="3500" i="1" dirty="0" err="1"/>
              <a:t>ahead</a:t>
            </a:r>
            <a:r>
              <a:rPr lang="ru-RU" sz="3500" i="1" dirty="0"/>
              <a:t> </a:t>
            </a:r>
            <a:r>
              <a:rPr lang="ru-RU" sz="3500" i="1" dirty="0" err="1"/>
              <a:t>of</a:t>
            </a:r>
            <a:r>
              <a:rPr lang="ru-RU" sz="3500" i="1" dirty="0"/>
              <a:t> </a:t>
            </a:r>
            <a:r>
              <a:rPr lang="ru-RU" sz="3500" i="1" dirty="0" err="1"/>
              <a:t>the</a:t>
            </a:r>
            <a:r>
              <a:rPr lang="ru-RU" sz="3500" i="1" dirty="0"/>
              <a:t> </a:t>
            </a:r>
            <a:r>
              <a:rPr lang="ru-RU" sz="3500" i="1" dirty="0" err="1"/>
              <a:t>launch</a:t>
            </a:r>
            <a:r>
              <a:rPr lang="ru-RU" sz="3500" i="1" dirty="0"/>
              <a:t> </a:t>
            </a:r>
            <a:r>
              <a:rPr lang="ru-RU" sz="3500" i="1" dirty="0" err="1"/>
              <a:t>of</a:t>
            </a:r>
            <a:r>
              <a:rPr lang="ru-RU" sz="3500" i="1" dirty="0"/>
              <a:t> a </a:t>
            </a:r>
            <a:r>
              <a:rPr lang="ru-RU" sz="3500" i="1" dirty="0" err="1"/>
              <a:t>new</a:t>
            </a:r>
            <a:r>
              <a:rPr lang="ru-RU" sz="3500" i="1" dirty="0"/>
              <a:t> </a:t>
            </a:r>
            <a:r>
              <a:rPr lang="ru-RU" sz="3500" i="1" dirty="0" err="1"/>
              <a:t>legislative</a:t>
            </a:r>
            <a:r>
              <a:rPr lang="ru-RU" sz="3500" i="1" dirty="0"/>
              <a:t> </a:t>
            </a:r>
            <a:r>
              <a:rPr lang="ru-RU" sz="3500" i="1" dirty="0" err="1"/>
              <a:t>program</a:t>
            </a:r>
            <a:r>
              <a:rPr lang="uk-UA" sz="3500" dirty="0"/>
              <a:t> (</a:t>
            </a:r>
            <a:r>
              <a:rPr lang="en-US" sz="3500" dirty="0"/>
              <a:t>The Washington Post, 20.09.2019</a:t>
            </a:r>
            <a:r>
              <a:rPr lang="uk-UA" sz="3500" dirty="0"/>
              <a:t>)</a:t>
            </a:r>
            <a:r>
              <a:rPr lang="ru-RU" sz="3500" dirty="0"/>
              <a:t>.</a:t>
            </a:r>
          </a:p>
          <a:p>
            <a:pPr marL="0" indent="0">
              <a:buNone/>
            </a:pPr>
            <a:r>
              <a:rPr lang="ru-RU" sz="3500" i="1" dirty="0"/>
              <a:t>	</a:t>
            </a:r>
            <a:r>
              <a:rPr lang="ru-RU" sz="3500" i="1" dirty="0" err="1"/>
              <a:t>As</a:t>
            </a:r>
            <a:r>
              <a:rPr lang="ru-RU" sz="3500" i="1" dirty="0"/>
              <a:t> </a:t>
            </a:r>
            <a:r>
              <a:rPr lang="ru-RU" sz="3500" i="1" dirty="0" err="1"/>
              <a:t>expected</a:t>
            </a:r>
            <a:r>
              <a:rPr lang="ru-RU" sz="3500" i="1" dirty="0"/>
              <a:t>, </a:t>
            </a:r>
            <a:r>
              <a:rPr lang="ru-RU" sz="3500" i="1" dirty="0" err="1"/>
              <a:t>the</a:t>
            </a:r>
            <a:r>
              <a:rPr lang="ru-RU" sz="3500" i="1" dirty="0"/>
              <a:t> </a:t>
            </a:r>
            <a:r>
              <a:rPr lang="ru-RU" sz="3500" i="1" dirty="0" err="1"/>
              <a:t>opposition</a:t>
            </a:r>
            <a:r>
              <a:rPr lang="ru-RU" sz="3500" i="1" dirty="0"/>
              <a:t> </a:t>
            </a:r>
            <a:r>
              <a:rPr lang="ru-RU" sz="3500" i="1" dirty="0" err="1"/>
              <a:t>Labour</a:t>
            </a:r>
            <a:r>
              <a:rPr lang="ru-RU" sz="3500" i="1" dirty="0"/>
              <a:t> </a:t>
            </a:r>
            <a:r>
              <a:rPr lang="ru-RU" sz="3500" i="1" dirty="0" err="1"/>
              <a:t>leader</a:t>
            </a:r>
            <a:r>
              <a:rPr lang="ru-RU" sz="3500" i="1" dirty="0"/>
              <a:t>, </a:t>
            </a:r>
            <a:r>
              <a:rPr lang="ru-RU" sz="3500" b="1" i="1" dirty="0" err="1"/>
              <a:t>Jeremy</a:t>
            </a:r>
            <a:r>
              <a:rPr lang="ru-RU" sz="3500" b="1" i="1" dirty="0"/>
              <a:t> </a:t>
            </a:r>
            <a:r>
              <a:rPr lang="ru-RU" sz="3500" b="1" i="1" dirty="0" err="1"/>
              <a:t>Corbyn</a:t>
            </a:r>
            <a:r>
              <a:rPr lang="ru-RU" sz="3500" i="1" dirty="0"/>
              <a:t>, </a:t>
            </a:r>
            <a:r>
              <a:rPr lang="ru-RU" sz="3500" i="1" dirty="0" err="1"/>
              <a:t>has</a:t>
            </a:r>
            <a:r>
              <a:rPr lang="ru-RU" sz="3500" i="1" dirty="0"/>
              <a:t> </a:t>
            </a:r>
            <a:r>
              <a:rPr lang="ru-RU" sz="3500" i="1" dirty="0" err="1"/>
              <a:t>called</a:t>
            </a:r>
            <a:r>
              <a:rPr lang="ru-RU" sz="3500" i="1" dirty="0"/>
              <a:t> </a:t>
            </a:r>
            <a:r>
              <a:rPr lang="ru-RU" sz="3500" i="1" dirty="0" err="1"/>
              <a:t>for</a:t>
            </a:r>
            <a:r>
              <a:rPr lang="ru-RU" sz="3500" i="1" dirty="0"/>
              <a:t> a </a:t>
            </a:r>
            <a:r>
              <a:rPr lang="ru-RU" sz="3500" i="1" dirty="0" err="1"/>
              <a:t>vote</a:t>
            </a:r>
            <a:r>
              <a:rPr lang="ru-RU" sz="3500" i="1" dirty="0"/>
              <a:t> </a:t>
            </a:r>
            <a:r>
              <a:rPr lang="ru-RU" sz="3500" i="1" dirty="0" err="1"/>
              <a:t>of</a:t>
            </a:r>
            <a:r>
              <a:rPr lang="ru-RU" sz="3500" i="1" dirty="0"/>
              <a:t> </a:t>
            </a:r>
            <a:r>
              <a:rPr lang="ru-RU" sz="3500" i="1" dirty="0" err="1"/>
              <a:t>no</a:t>
            </a:r>
            <a:r>
              <a:rPr lang="ru-RU" sz="3500" i="1" dirty="0"/>
              <a:t> </a:t>
            </a:r>
            <a:r>
              <a:rPr lang="ru-RU" sz="3500" i="1" dirty="0" err="1"/>
              <a:t>confidence</a:t>
            </a:r>
            <a:r>
              <a:rPr lang="ru-RU" sz="3500" i="1" dirty="0"/>
              <a:t> </a:t>
            </a:r>
            <a:r>
              <a:rPr lang="ru-RU" sz="3500" i="1" dirty="0" err="1"/>
              <a:t>in</a:t>
            </a:r>
            <a:r>
              <a:rPr lang="ru-RU" sz="3500" i="1" dirty="0"/>
              <a:t> </a:t>
            </a:r>
            <a:r>
              <a:rPr lang="ru-RU" sz="3500" i="1" dirty="0" err="1"/>
              <a:t>the</a:t>
            </a:r>
            <a:r>
              <a:rPr lang="ru-RU" sz="3500" i="1" dirty="0"/>
              <a:t> </a:t>
            </a:r>
            <a:r>
              <a:rPr lang="ru-RU" sz="3500" i="1" dirty="0" err="1"/>
              <a:t>government</a:t>
            </a:r>
            <a:r>
              <a:rPr lang="ru-RU" sz="3500" u="sng" dirty="0"/>
              <a:t> </a:t>
            </a:r>
            <a:r>
              <a:rPr lang="uk-UA" sz="3500" dirty="0"/>
              <a:t>(</a:t>
            </a:r>
            <a:r>
              <a:rPr lang="en-US" sz="3500" dirty="0"/>
              <a:t>The Washington Post, 15.01.2019</a:t>
            </a:r>
            <a:r>
              <a:rPr lang="uk-UA" sz="3500" dirty="0"/>
              <a:t>)</a:t>
            </a:r>
            <a:r>
              <a:rPr lang="ru-RU" sz="3500" dirty="0"/>
              <a:t>.</a:t>
            </a:r>
          </a:p>
          <a:p>
            <a:pPr marL="0" indent="0">
              <a:buNone/>
            </a:pPr>
            <a:r>
              <a:rPr lang="ru-RU" sz="3500" i="1" dirty="0"/>
              <a:t>	</a:t>
            </a:r>
            <a:r>
              <a:rPr lang="ru-RU" sz="3500" i="1" dirty="0" err="1"/>
              <a:t>Meanwhile</a:t>
            </a:r>
            <a:r>
              <a:rPr lang="ru-RU" sz="3500" i="1" dirty="0"/>
              <a:t>, </a:t>
            </a:r>
            <a:r>
              <a:rPr lang="ru-RU" sz="3500" i="1" dirty="0" err="1"/>
              <a:t>two</a:t>
            </a:r>
            <a:r>
              <a:rPr lang="ru-RU" sz="3500" i="1" dirty="0"/>
              <a:t> </a:t>
            </a:r>
            <a:r>
              <a:rPr lang="ru-RU" sz="3500" i="1" dirty="0" err="1"/>
              <a:t>members</a:t>
            </a:r>
            <a:r>
              <a:rPr lang="ru-RU" sz="3500" i="1" dirty="0"/>
              <a:t> </a:t>
            </a:r>
            <a:r>
              <a:rPr lang="ru-RU" sz="3500" i="1" dirty="0" err="1"/>
              <a:t>of</a:t>
            </a:r>
            <a:r>
              <a:rPr lang="ru-RU" sz="3500" i="1" dirty="0"/>
              <a:t> </a:t>
            </a:r>
            <a:r>
              <a:rPr lang="ru-RU" sz="3500" i="1" dirty="0" err="1"/>
              <a:t>her</a:t>
            </a:r>
            <a:r>
              <a:rPr lang="ru-RU" sz="3500" i="1" dirty="0"/>
              <a:t> </a:t>
            </a:r>
            <a:r>
              <a:rPr lang="ru-RU" sz="3500" i="1" dirty="0" err="1"/>
              <a:t>cabinet</a:t>
            </a:r>
            <a:r>
              <a:rPr lang="ru-RU" sz="3500" i="1" dirty="0"/>
              <a:t> </a:t>
            </a:r>
            <a:r>
              <a:rPr lang="ru-RU" sz="3500" i="1" dirty="0" err="1"/>
              <a:t>resigned</a:t>
            </a:r>
            <a:r>
              <a:rPr lang="ru-RU" sz="3500" i="1" dirty="0"/>
              <a:t>. </a:t>
            </a:r>
            <a:r>
              <a:rPr lang="ru-RU" sz="3500" i="1" dirty="0" err="1"/>
              <a:t>One</a:t>
            </a:r>
            <a:r>
              <a:rPr lang="ru-RU" sz="3500" i="1" dirty="0"/>
              <a:t> </a:t>
            </a:r>
            <a:r>
              <a:rPr lang="ru-RU" sz="3500" i="1" dirty="0" err="1"/>
              <a:t>of</a:t>
            </a:r>
            <a:r>
              <a:rPr lang="ru-RU" sz="3500" i="1" dirty="0"/>
              <a:t> </a:t>
            </a:r>
            <a:r>
              <a:rPr lang="ru-RU" sz="3500" i="1" dirty="0" err="1"/>
              <a:t>them</a:t>
            </a:r>
            <a:r>
              <a:rPr lang="ru-RU" sz="3500" i="1" dirty="0"/>
              <a:t> </a:t>
            </a:r>
            <a:r>
              <a:rPr lang="ru-RU" sz="3500" i="1" dirty="0" err="1"/>
              <a:t>was</a:t>
            </a:r>
            <a:r>
              <a:rPr lang="ru-RU" sz="3500" i="1" dirty="0"/>
              <a:t> </a:t>
            </a:r>
            <a:r>
              <a:rPr lang="ru-RU" sz="3500" i="1" dirty="0" err="1"/>
              <a:t>clever</a:t>
            </a:r>
            <a:r>
              <a:rPr lang="ru-RU" sz="3500" i="1" dirty="0"/>
              <a:t>, </a:t>
            </a:r>
            <a:r>
              <a:rPr lang="ru-RU" sz="3500" i="1" dirty="0" err="1"/>
              <a:t>soft-spoken</a:t>
            </a:r>
            <a:r>
              <a:rPr lang="ru-RU" sz="3500" i="1" dirty="0"/>
              <a:t> </a:t>
            </a:r>
            <a:r>
              <a:rPr lang="ru-RU" sz="3500" b="1" i="1" dirty="0" err="1"/>
              <a:t>Dominic</a:t>
            </a:r>
            <a:r>
              <a:rPr lang="ru-RU" sz="3500" b="1" i="1" dirty="0"/>
              <a:t> </a:t>
            </a:r>
            <a:r>
              <a:rPr lang="ru-RU" sz="3500" b="1" i="1" dirty="0" err="1"/>
              <a:t>Raab</a:t>
            </a:r>
            <a:r>
              <a:rPr lang="ru-RU" sz="3500" i="1" dirty="0"/>
              <a:t>, </a:t>
            </a:r>
            <a:r>
              <a:rPr lang="ru-RU" sz="3500" i="1" dirty="0" err="1"/>
              <a:t>who</a:t>
            </a:r>
            <a:r>
              <a:rPr lang="ru-RU" sz="3500" i="1" dirty="0"/>
              <a:t> </a:t>
            </a:r>
            <a:r>
              <a:rPr lang="ru-RU" sz="3500" i="1" dirty="0" err="1"/>
              <a:t>had</a:t>
            </a:r>
            <a:r>
              <a:rPr lang="ru-RU" sz="3500" i="1" dirty="0"/>
              <a:t> </a:t>
            </a:r>
            <a:r>
              <a:rPr lang="ru-RU" sz="3500" i="1" dirty="0" err="1"/>
              <a:t>been</a:t>
            </a:r>
            <a:r>
              <a:rPr lang="ru-RU" sz="3500" i="1" dirty="0"/>
              <a:t> </a:t>
            </a:r>
            <a:r>
              <a:rPr lang="ru-RU" sz="3500" i="1" dirty="0" err="1"/>
              <a:t>the</a:t>
            </a:r>
            <a:r>
              <a:rPr lang="ru-RU" sz="3500" i="1" dirty="0"/>
              <a:t> </a:t>
            </a:r>
            <a:r>
              <a:rPr lang="ru-RU" sz="3500" i="1" dirty="0" err="1"/>
              <a:t>Brexit</a:t>
            </a:r>
            <a:r>
              <a:rPr lang="ru-RU" sz="3500" i="1" dirty="0"/>
              <a:t> </a:t>
            </a:r>
            <a:r>
              <a:rPr lang="ru-RU" sz="3500" i="1" dirty="0" err="1"/>
              <a:t>secretary</a:t>
            </a:r>
            <a:r>
              <a:rPr lang="ru-RU" sz="3500" dirty="0"/>
              <a:t> </a:t>
            </a:r>
            <a:r>
              <a:rPr lang="uk-UA" sz="3500" dirty="0"/>
              <a:t>(</a:t>
            </a:r>
            <a:r>
              <a:rPr lang="en-US" sz="3500" dirty="0"/>
              <a:t>The Washington Post, 16.11.2018</a:t>
            </a:r>
            <a:r>
              <a:rPr lang="uk-UA" sz="3500" dirty="0"/>
              <a:t>)</a:t>
            </a:r>
            <a:r>
              <a:rPr lang="ru-RU" sz="3500" dirty="0"/>
              <a:t>.</a:t>
            </a:r>
          </a:p>
          <a:p>
            <a:pPr marL="0" indent="0">
              <a:buNone/>
            </a:pPr>
            <a:r>
              <a:rPr lang="ru-RU" sz="3500" i="1" dirty="0"/>
              <a:t>	A </a:t>
            </a:r>
            <a:r>
              <a:rPr lang="ru-RU" sz="3500" i="1" dirty="0" err="1"/>
              <a:t>statement</a:t>
            </a:r>
            <a:r>
              <a:rPr lang="ru-RU" sz="3500" i="1" dirty="0"/>
              <a:t> </a:t>
            </a:r>
            <a:r>
              <a:rPr lang="ru-RU" sz="3500" i="1" dirty="0" err="1"/>
              <a:t>by</a:t>
            </a:r>
            <a:r>
              <a:rPr lang="ru-RU" sz="3500" i="1" dirty="0"/>
              <a:t> </a:t>
            </a:r>
            <a:r>
              <a:rPr lang="ru-RU" sz="3500" i="1" dirty="0" err="1"/>
              <a:t>European</a:t>
            </a:r>
            <a:r>
              <a:rPr lang="ru-RU" sz="3500" i="1" dirty="0"/>
              <a:t> </a:t>
            </a:r>
            <a:r>
              <a:rPr lang="ru-RU" sz="3500" i="1" dirty="0" err="1"/>
              <a:t>Council</a:t>
            </a:r>
            <a:r>
              <a:rPr lang="ru-RU" sz="3500" i="1" dirty="0"/>
              <a:t> </a:t>
            </a:r>
            <a:r>
              <a:rPr lang="ru-RU" sz="3500" i="1" dirty="0" err="1"/>
              <a:t>President</a:t>
            </a:r>
            <a:r>
              <a:rPr lang="ru-RU" sz="3500" i="1" dirty="0"/>
              <a:t> </a:t>
            </a:r>
            <a:r>
              <a:rPr lang="ru-RU" sz="3500" b="1" i="1" dirty="0" err="1"/>
              <a:t>Donald</a:t>
            </a:r>
            <a:r>
              <a:rPr lang="ru-RU" sz="3500" b="1" i="1" dirty="0"/>
              <a:t> </a:t>
            </a:r>
            <a:r>
              <a:rPr lang="ru-RU" sz="3500" b="1" i="1" dirty="0" err="1"/>
              <a:t>Tusk</a:t>
            </a:r>
            <a:r>
              <a:rPr lang="ru-RU" sz="3500" i="1" dirty="0"/>
              <a:t> </a:t>
            </a:r>
            <a:r>
              <a:rPr lang="ru-RU" sz="3500" i="1" dirty="0" err="1">
                <a:hlinkClick r:id="rId3" tooltip="www.reuters.com">
                  <a:extLst>
                    <a:ext uri="{A12FA001-AC4F-418D-AE19-62706E023703}">
                      <ahyp:hlinkClr xmlns:ahyp="http://schemas.microsoft.com/office/drawing/2018/hyperlinkcolor" xmlns="" val="tx"/>
                    </a:ext>
                  </a:extLst>
                </a:hlinkClick>
              </a:rPr>
              <a:t>said</a:t>
            </a:r>
            <a:r>
              <a:rPr lang="ru-RU" sz="3500" i="1" dirty="0">
                <a:hlinkClick r:id="rId3" tooltip="www.reuters.com">
                  <a:extLst>
                    <a:ext uri="{A12FA001-AC4F-418D-AE19-62706E023703}">
                      <ahyp:hlinkClr xmlns:ahyp="http://schemas.microsoft.com/office/drawing/2018/hyperlinkcolor" xmlns="" val="tx"/>
                    </a:ext>
                  </a:extLst>
                </a:hlinkClick>
              </a:rPr>
              <a:t> </a:t>
            </a:r>
            <a:r>
              <a:rPr lang="ru-RU" sz="3500" i="1" dirty="0" err="1">
                <a:hlinkClick r:id="rId3" tooltip="www.reuters.com">
                  <a:extLst>
                    <a:ext uri="{A12FA001-AC4F-418D-AE19-62706E023703}">
                      <ahyp:hlinkClr xmlns:ahyp="http://schemas.microsoft.com/office/drawing/2018/hyperlinkcolor" xmlns="" val="tx"/>
                    </a:ext>
                  </a:extLst>
                </a:hlinkClick>
              </a:rPr>
              <a:t>the</a:t>
            </a:r>
            <a:r>
              <a:rPr lang="ru-RU" sz="3500" i="1" dirty="0">
                <a:hlinkClick r:id="rId3" tooltip="www.reuters.com">
                  <a:extLst>
                    <a:ext uri="{A12FA001-AC4F-418D-AE19-62706E023703}">
                      <ahyp:hlinkClr xmlns:ahyp="http://schemas.microsoft.com/office/drawing/2018/hyperlinkcolor" xmlns="" val="tx"/>
                    </a:ext>
                  </a:extLst>
                </a:hlinkClick>
              </a:rPr>
              <a:t> </a:t>
            </a:r>
            <a:r>
              <a:rPr lang="ru-RU" sz="3500" i="1" dirty="0" err="1">
                <a:hlinkClick r:id="rId3" tooltip="www.reuters.com">
                  <a:extLst>
                    <a:ext uri="{A12FA001-AC4F-418D-AE19-62706E023703}">
                      <ahyp:hlinkClr xmlns:ahyp="http://schemas.microsoft.com/office/drawing/2018/hyperlinkcolor" xmlns="" val="tx"/>
                    </a:ext>
                  </a:extLst>
                </a:hlinkClick>
              </a:rPr>
              <a:t>rejected</a:t>
            </a:r>
            <a:r>
              <a:rPr lang="ru-RU" sz="3500" i="1" dirty="0">
                <a:hlinkClick r:id="rId3" tooltip="www.reuters.com">
                  <a:extLst>
                    <a:ext uri="{A12FA001-AC4F-418D-AE19-62706E023703}">
                      <ahyp:hlinkClr xmlns:ahyp="http://schemas.microsoft.com/office/drawing/2018/hyperlinkcolor" xmlns="" val="tx"/>
                    </a:ext>
                  </a:extLst>
                </a:hlinkClick>
              </a:rPr>
              <a:t> </a:t>
            </a:r>
            <a:r>
              <a:rPr lang="ru-RU" sz="3500" i="1" dirty="0" err="1">
                <a:hlinkClick r:id="rId3" tooltip="www.reuters.com">
                  <a:extLst>
                    <a:ext uri="{A12FA001-AC4F-418D-AE19-62706E023703}">
                      <ahyp:hlinkClr xmlns:ahyp="http://schemas.microsoft.com/office/drawing/2018/hyperlinkcolor" xmlns="" val="tx"/>
                    </a:ext>
                  </a:extLst>
                </a:hlinkClick>
              </a:rPr>
              <a:t>accord</a:t>
            </a:r>
            <a:r>
              <a:rPr lang="ru-RU" sz="3500" i="1" dirty="0"/>
              <a:t> “</a:t>
            </a:r>
            <a:r>
              <a:rPr lang="ru-RU" sz="3500" i="1" dirty="0" err="1"/>
              <a:t>remains</a:t>
            </a:r>
            <a:r>
              <a:rPr lang="ru-RU" sz="3500" i="1" dirty="0"/>
              <a:t> </a:t>
            </a:r>
            <a:r>
              <a:rPr lang="ru-RU" sz="3500" i="1" dirty="0" err="1"/>
              <a:t>the</a:t>
            </a:r>
            <a:r>
              <a:rPr lang="ru-RU" sz="3500" i="1" dirty="0"/>
              <a:t> </a:t>
            </a:r>
            <a:r>
              <a:rPr lang="ru-RU" sz="3500" i="1" dirty="0" err="1"/>
              <a:t>best</a:t>
            </a:r>
            <a:r>
              <a:rPr lang="ru-RU" sz="3500" i="1" dirty="0"/>
              <a:t> </a:t>
            </a:r>
            <a:r>
              <a:rPr lang="ru-RU" sz="3500" i="1" dirty="0" err="1"/>
              <a:t>and</a:t>
            </a:r>
            <a:r>
              <a:rPr lang="ru-RU" sz="3500" i="1" dirty="0"/>
              <a:t> </a:t>
            </a:r>
            <a:r>
              <a:rPr lang="ru-RU" sz="3500" i="1" dirty="0" err="1"/>
              <a:t>only</a:t>
            </a:r>
            <a:r>
              <a:rPr lang="ru-RU" sz="3500" i="1" dirty="0"/>
              <a:t> </a:t>
            </a:r>
            <a:r>
              <a:rPr lang="ru-RU" sz="3500" i="1" dirty="0" err="1"/>
              <a:t>way</a:t>
            </a:r>
            <a:r>
              <a:rPr lang="ru-RU" sz="3500" i="1" dirty="0"/>
              <a:t> </a:t>
            </a:r>
            <a:r>
              <a:rPr lang="ru-RU" sz="3500" i="1" dirty="0" err="1"/>
              <a:t>to</a:t>
            </a:r>
            <a:r>
              <a:rPr lang="ru-RU" sz="3500" i="1" dirty="0"/>
              <a:t> </a:t>
            </a:r>
            <a:r>
              <a:rPr lang="ru-RU" sz="3500" i="1" dirty="0" err="1"/>
              <a:t>ensure</a:t>
            </a:r>
            <a:r>
              <a:rPr lang="ru-RU" sz="3500" i="1" dirty="0"/>
              <a:t> </a:t>
            </a:r>
            <a:r>
              <a:rPr lang="ru-RU" sz="3500" i="1" dirty="0" err="1"/>
              <a:t>an</a:t>
            </a:r>
            <a:r>
              <a:rPr lang="ru-RU" sz="3500" i="1" dirty="0"/>
              <a:t> </a:t>
            </a:r>
            <a:r>
              <a:rPr lang="ru-RU" sz="3500" i="1" dirty="0" err="1"/>
              <a:t>orderly</a:t>
            </a:r>
            <a:r>
              <a:rPr lang="ru-RU" sz="3500" i="1" dirty="0"/>
              <a:t> </a:t>
            </a:r>
            <a:r>
              <a:rPr lang="ru-RU" sz="3500" i="1" dirty="0" err="1"/>
              <a:t>withdrawal</a:t>
            </a:r>
            <a:r>
              <a:rPr lang="ru-RU" sz="3500" dirty="0"/>
              <a:t> </a:t>
            </a:r>
            <a:r>
              <a:rPr lang="uk-UA" sz="3500" dirty="0"/>
              <a:t>(</a:t>
            </a:r>
            <a:r>
              <a:rPr lang="en-US" sz="3500" dirty="0"/>
              <a:t>The Washington Post, 15.01.2019</a:t>
            </a:r>
            <a:r>
              <a:rPr lang="uk-UA" sz="3500" dirty="0"/>
              <a:t>)</a:t>
            </a:r>
            <a:r>
              <a:rPr lang="ru-RU" sz="3500" dirty="0"/>
              <a:t>.</a:t>
            </a:r>
          </a:p>
          <a:p>
            <a:r>
              <a:rPr lang="ru-RU" sz="3500" b="1" i="1" dirty="0" err="1"/>
              <a:t>Remainers</a:t>
            </a:r>
            <a:r>
              <a:rPr lang="ru-RU" sz="3500" i="1" dirty="0"/>
              <a:t> </a:t>
            </a:r>
            <a:r>
              <a:rPr lang="ru-RU" sz="3500" i="1" dirty="0" err="1"/>
              <a:t>think</a:t>
            </a:r>
            <a:r>
              <a:rPr lang="ru-RU" sz="3500" i="1" dirty="0"/>
              <a:t> </a:t>
            </a:r>
            <a:r>
              <a:rPr lang="en-US" sz="3500" i="1" dirty="0"/>
              <a:t>Britain’s</a:t>
            </a:r>
            <a:r>
              <a:rPr lang="ru-RU" sz="3500" i="1" dirty="0"/>
              <a:t> </a:t>
            </a:r>
            <a:r>
              <a:rPr lang="ru-RU" sz="3500" i="1" dirty="0" err="1"/>
              <a:t>prosperity</a:t>
            </a:r>
            <a:r>
              <a:rPr lang="ru-RU" sz="3500" i="1" dirty="0"/>
              <a:t> </a:t>
            </a:r>
            <a:r>
              <a:rPr lang="ru-RU" sz="3500" i="1" dirty="0" err="1"/>
              <a:t>depends</a:t>
            </a:r>
            <a:r>
              <a:rPr lang="ru-RU" sz="3500" i="1" dirty="0"/>
              <a:t> </a:t>
            </a:r>
            <a:r>
              <a:rPr lang="ru-RU" sz="3500" i="1" dirty="0" err="1"/>
              <a:t>on</a:t>
            </a:r>
            <a:r>
              <a:rPr lang="ru-RU" sz="3500" i="1" dirty="0"/>
              <a:t> </a:t>
            </a:r>
            <a:r>
              <a:rPr lang="ru-RU" sz="3500" i="1" dirty="0" err="1"/>
              <a:t>its</a:t>
            </a:r>
            <a:r>
              <a:rPr lang="ru-RU" sz="3500" i="1" dirty="0"/>
              <a:t> </a:t>
            </a:r>
            <a:r>
              <a:rPr lang="ru-RU" sz="3500" i="1" dirty="0" err="1"/>
              <a:t>location</a:t>
            </a:r>
            <a:r>
              <a:rPr lang="ru-RU" sz="3500" i="1" dirty="0"/>
              <a:t>. </a:t>
            </a:r>
            <a:r>
              <a:rPr lang="ru-RU" sz="3500" b="1" i="1" dirty="0" err="1"/>
              <a:t>Leavers</a:t>
            </a:r>
            <a:r>
              <a:rPr lang="ru-RU" sz="3500" i="1" dirty="0"/>
              <a:t> </a:t>
            </a:r>
            <a:r>
              <a:rPr lang="ru-RU" sz="3500" i="1" dirty="0" err="1"/>
              <a:t>think</a:t>
            </a:r>
            <a:r>
              <a:rPr lang="ru-RU" sz="3500" i="1" dirty="0"/>
              <a:t> </a:t>
            </a:r>
            <a:r>
              <a:rPr lang="ru-RU" sz="3500" i="1" dirty="0" err="1"/>
              <a:t>its</a:t>
            </a:r>
            <a:r>
              <a:rPr lang="ru-RU" sz="3500" i="1" dirty="0"/>
              <a:t> </a:t>
            </a:r>
            <a:r>
              <a:rPr lang="ru-RU" sz="3500" i="1" dirty="0" err="1"/>
              <a:t>prosperity</a:t>
            </a:r>
            <a:r>
              <a:rPr lang="ru-RU" sz="3500" i="1" dirty="0"/>
              <a:t>, </a:t>
            </a:r>
            <a:r>
              <a:rPr lang="ru-RU" sz="3500" i="1" dirty="0" err="1"/>
              <a:t>long-term</a:t>
            </a:r>
            <a:r>
              <a:rPr lang="ru-RU" sz="3500" i="1" dirty="0"/>
              <a:t>, </a:t>
            </a:r>
            <a:r>
              <a:rPr lang="ru-RU" sz="3500" i="1" dirty="0" err="1"/>
              <a:t>depends</a:t>
            </a:r>
            <a:r>
              <a:rPr lang="ru-RU" sz="3500" i="1" dirty="0"/>
              <a:t> </a:t>
            </a:r>
            <a:r>
              <a:rPr lang="ru-RU" sz="3500" i="1" dirty="0" err="1"/>
              <a:t>upon</a:t>
            </a:r>
            <a:r>
              <a:rPr lang="ru-RU" sz="3500" i="1" dirty="0"/>
              <a:t> </a:t>
            </a:r>
            <a:r>
              <a:rPr lang="ru-RU" sz="3500" i="1" dirty="0" err="1"/>
              <a:t>its</a:t>
            </a:r>
            <a:r>
              <a:rPr lang="ru-RU" sz="3500" i="1" dirty="0"/>
              <a:t> </a:t>
            </a:r>
            <a:r>
              <a:rPr lang="ru-RU" sz="3500" i="1" dirty="0" err="1"/>
              <a:t>character</a:t>
            </a:r>
            <a:r>
              <a:rPr lang="ru-RU" sz="3500" i="1" dirty="0"/>
              <a:t> </a:t>
            </a:r>
          </a:p>
          <a:p>
            <a:r>
              <a:rPr lang="ru-RU" sz="3500" i="1" dirty="0" err="1"/>
              <a:t>In</a:t>
            </a:r>
            <a:r>
              <a:rPr lang="ru-RU" sz="3500" i="1" dirty="0"/>
              <a:t> </a:t>
            </a:r>
            <a:r>
              <a:rPr lang="ru-RU" sz="3500" i="1" dirty="0" err="1"/>
              <a:t>the</a:t>
            </a:r>
            <a:r>
              <a:rPr lang="ru-RU" sz="3500" i="1" dirty="0"/>
              <a:t> </a:t>
            </a:r>
            <a:r>
              <a:rPr lang="ru-RU" sz="3500" i="1" dirty="0" err="1"/>
              <a:t>United</a:t>
            </a:r>
            <a:r>
              <a:rPr lang="ru-RU" sz="3500" i="1" dirty="0"/>
              <a:t> </a:t>
            </a:r>
            <a:r>
              <a:rPr lang="ru-RU" sz="3500" i="1" dirty="0" err="1"/>
              <a:t>Kingdom</a:t>
            </a:r>
            <a:r>
              <a:rPr lang="ru-RU" sz="3500" i="1" dirty="0"/>
              <a:t>, </a:t>
            </a:r>
            <a:r>
              <a:rPr lang="ru-RU" sz="3500" i="1" dirty="0" err="1"/>
              <a:t>supporters</a:t>
            </a:r>
            <a:r>
              <a:rPr lang="ru-RU" sz="3500" i="1" dirty="0"/>
              <a:t> </a:t>
            </a:r>
            <a:r>
              <a:rPr lang="ru-RU" sz="3500" i="1" dirty="0" err="1"/>
              <a:t>of</a:t>
            </a:r>
            <a:r>
              <a:rPr lang="ru-RU" sz="3500" i="1" dirty="0"/>
              <a:t> </a:t>
            </a:r>
            <a:r>
              <a:rPr lang="ru-RU" sz="3500" i="1" dirty="0" err="1"/>
              <a:t>Brexit</a:t>
            </a:r>
            <a:r>
              <a:rPr lang="ru-RU" sz="3500" i="1" dirty="0"/>
              <a:t> </a:t>
            </a:r>
            <a:r>
              <a:rPr lang="ru-RU" sz="3500" i="1" dirty="0" err="1"/>
              <a:t>promoted</a:t>
            </a:r>
            <a:r>
              <a:rPr lang="ru-RU" sz="3500" i="1" dirty="0"/>
              <a:t> </a:t>
            </a:r>
            <a:r>
              <a:rPr lang="ru-RU" sz="3500" i="1" dirty="0" err="1"/>
              <a:t>it</a:t>
            </a:r>
            <a:r>
              <a:rPr lang="ru-RU" sz="3500" i="1" dirty="0"/>
              <a:t> </a:t>
            </a:r>
            <a:r>
              <a:rPr lang="ru-RU" sz="3500" i="1" dirty="0" err="1"/>
              <a:t>as</a:t>
            </a:r>
            <a:r>
              <a:rPr lang="ru-RU" sz="3500" i="1" dirty="0"/>
              <a:t> a </a:t>
            </a:r>
            <a:r>
              <a:rPr lang="ru-RU" sz="3500" i="1" dirty="0" err="1"/>
              <a:t>statement</a:t>
            </a:r>
            <a:r>
              <a:rPr lang="ru-RU" sz="3500" i="1" dirty="0"/>
              <a:t> </a:t>
            </a:r>
            <a:r>
              <a:rPr lang="ru-RU" sz="3500" i="1" dirty="0" err="1"/>
              <a:t>of</a:t>
            </a:r>
            <a:r>
              <a:rPr lang="ru-RU" sz="3500" i="1" dirty="0"/>
              <a:t> </a:t>
            </a:r>
            <a:r>
              <a:rPr lang="ru-RU" sz="3500" i="1" dirty="0" err="1"/>
              <a:t>their</a:t>
            </a:r>
            <a:r>
              <a:rPr lang="ru-RU" sz="3500" i="1" dirty="0"/>
              <a:t> </a:t>
            </a:r>
            <a:r>
              <a:rPr lang="ru-RU" sz="3500" i="1" dirty="0" err="1"/>
              <a:t>country’s</a:t>
            </a:r>
            <a:r>
              <a:rPr lang="ru-RU" sz="3500" i="1" dirty="0"/>
              <a:t> </a:t>
            </a:r>
            <a:r>
              <a:rPr lang="ru-RU" sz="3500" i="1" dirty="0" err="1"/>
              <a:t>strength</a:t>
            </a:r>
            <a:r>
              <a:rPr lang="ru-RU" sz="3500" i="1" dirty="0"/>
              <a:t> </a:t>
            </a:r>
            <a:r>
              <a:rPr lang="ru-RU" sz="3500" i="1" dirty="0" err="1"/>
              <a:t>and</a:t>
            </a:r>
            <a:r>
              <a:rPr lang="ru-RU" sz="3500" i="1" dirty="0"/>
              <a:t> </a:t>
            </a:r>
            <a:r>
              <a:rPr lang="ru-RU" sz="3500" i="1" dirty="0" err="1"/>
              <a:t>independence</a:t>
            </a:r>
            <a:r>
              <a:rPr lang="ru-RU" sz="3500" i="1" dirty="0"/>
              <a:t>. </a:t>
            </a:r>
            <a:r>
              <a:rPr lang="ru-RU" sz="3500" i="1" dirty="0" err="1"/>
              <a:t>But</a:t>
            </a:r>
            <a:r>
              <a:rPr lang="ru-RU" sz="3500" i="1" dirty="0"/>
              <a:t> </a:t>
            </a:r>
            <a:r>
              <a:rPr lang="ru-RU" sz="3500" i="1" dirty="0" err="1"/>
              <a:t>it</a:t>
            </a:r>
            <a:r>
              <a:rPr lang="ru-RU" sz="3500" i="1" dirty="0"/>
              <a:t> </a:t>
            </a:r>
            <a:r>
              <a:rPr lang="ru-RU" sz="3500" i="1" dirty="0" err="1"/>
              <a:t>has</a:t>
            </a:r>
            <a:r>
              <a:rPr lang="ru-RU" sz="3500" i="1" dirty="0"/>
              <a:t> </a:t>
            </a:r>
            <a:r>
              <a:rPr lang="en-US" sz="3500" i="1" dirty="0"/>
              <a:t>achieved</a:t>
            </a:r>
            <a:r>
              <a:rPr lang="ru-RU" sz="3500" i="1" dirty="0"/>
              <a:t> </a:t>
            </a:r>
            <a:r>
              <a:rPr lang="ru-RU" sz="3500" i="1" dirty="0" err="1"/>
              <a:t>the</a:t>
            </a:r>
            <a:r>
              <a:rPr lang="ru-RU" sz="3500" i="1" dirty="0"/>
              <a:t> </a:t>
            </a:r>
            <a:r>
              <a:rPr lang="ru-RU" sz="3500" i="1" dirty="0" err="1"/>
              <a:t>opposite</a:t>
            </a:r>
            <a:r>
              <a:rPr lang="ru-RU" sz="3500" i="1" dirty="0"/>
              <a:t>. </a:t>
            </a:r>
            <a:r>
              <a:rPr lang="ru-RU" sz="3500" i="1" dirty="0" err="1"/>
              <a:t>It</a:t>
            </a:r>
            <a:r>
              <a:rPr lang="ru-RU" sz="3500" i="1" dirty="0"/>
              <a:t> </a:t>
            </a:r>
            <a:r>
              <a:rPr lang="ru-RU" sz="3500" i="1" dirty="0" err="1"/>
              <a:t>has</a:t>
            </a:r>
            <a:r>
              <a:rPr lang="ru-RU" sz="3500" i="1" dirty="0"/>
              <a:t> </a:t>
            </a:r>
            <a:r>
              <a:rPr lang="ru-RU" sz="3500" i="1" dirty="0" err="1"/>
              <a:t>weakened</a:t>
            </a:r>
            <a:r>
              <a:rPr lang="ru-RU" sz="3500" i="1" dirty="0"/>
              <a:t> </a:t>
            </a:r>
            <a:r>
              <a:rPr lang="ru-RU" sz="3500" i="1" dirty="0" err="1"/>
              <a:t>the</a:t>
            </a:r>
            <a:r>
              <a:rPr lang="ru-RU" sz="3500" i="1" dirty="0"/>
              <a:t> </a:t>
            </a:r>
            <a:r>
              <a:rPr lang="ru-RU" sz="3500" i="1" dirty="0" err="1"/>
              <a:t>bonds</a:t>
            </a:r>
            <a:r>
              <a:rPr lang="ru-RU" sz="3500" i="1" dirty="0"/>
              <a:t> </a:t>
            </a:r>
            <a:r>
              <a:rPr lang="ru-RU" sz="3500" i="1" dirty="0" err="1"/>
              <a:t>between</a:t>
            </a:r>
            <a:r>
              <a:rPr lang="ru-RU" sz="3500" i="1" dirty="0"/>
              <a:t> </a:t>
            </a:r>
            <a:r>
              <a:rPr lang="ru-RU" sz="3500" i="1" dirty="0" err="1"/>
              <a:t>our</a:t>
            </a:r>
            <a:r>
              <a:rPr lang="ru-RU" sz="3500" i="1" dirty="0"/>
              <a:t> </a:t>
            </a:r>
            <a:r>
              <a:rPr lang="ru-RU" sz="3500" i="1" dirty="0" err="1"/>
              <a:t>four</a:t>
            </a:r>
            <a:r>
              <a:rPr lang="ru-RU" sz="3500" i="1" dirty="0"/>
              <a:t> “</a:t>
            </a:r>
            <a:r>
              <a:rPr lang="ru-RU" sz="3500" i="1" dirty="0" err="1"/>
              <a:t>home</a:t>
            </a:r>
            <a:r>
              <a:rPr lang="ru-RU" sz="3500" i="1" dirty="0"/>
              <a:t>” </a:t>
            </a:r>
            <a:r>
              <a:rPr lang="ru-RU" sz="3500" i="1" dirty="0" err="1"/>
              <a:t>nations</a:t>
            </a:r>
            <a:r>
              <a:rPr lang="ru-RU" sz="3500" i="1" dirty="0"/>
              <a:t> </a:t>
            </a:r>
            <a:r>
              <a:rPr lang="uk-UA" sz="3500" i="1" dirty="0"/>
              <a:t>– </a:t>
            </a:r>
            <a:r>
              <a:rPr lang="ru-RU" sz="3500" i="1" dirty="0" err="1"/>
              <a:t>England</a:t>
            </a:r>
            <a:r>
              <a:rPr lang="ru-RU" sz="3500" i="1" dirty="0"/>
              <a:t>, </a:t>
            </a:r>
            <a:r>
              <a:rPr lang="ru-RU" sz="3500" i="1" dirty="0" err="1"/>
              <a:t>Wales</a:t>
            </a:r>
            <a:r>
              <a:rPr lang="ru-RU" sz="3500" i="1" dirty="0"/>
              <a:t>, </a:t>
            </a:r>
            <a:r>
              <a:rPr lang="ru-RU" sz="3500" i="1" dirty="0" err="1"/>
              <a:t>Scotland</a:t>
            </a:r>
            <a:r>
              <a:rPr lang="ru-RU" sz="3500" i="1" dirty="0"/>
              <a:t> </a:t>
            </a:r>
            <a:r>
              <a:rPr lang="ru-RU" sz="3500" i="1" dirty="0" err="1"/>
              <a:t>and</a:t>
            </a:r>
            <a:r>
              <a:rPr lang="ru-RU" sz="3500" i="1" dirty="0"/>
              <a:t> </a:t>
            </a:r>
            <a:r>
              <a:rPr lang="ru-RU" sz="3500" i="1" dirty="0" err="1"/>
              <a:t>Northern</a:t>
            </a:r>
            <a:r>
              <a:rPr lang="ru-RU" sz="3500" i="1" dirty="0"/>
              <a:t> </a:t>
            </a:r>
            <a:r>
              <a:rPr lang="ru-RU" sz="3500" i="1" dirty="0" err="1"/>
              <a:t>Ireland</a:t>
            </a:r>
            <a:r>
              <a:rPr lang="ru-RU" sz="3500" i="1" dirty="0"/>
              <a:t> </a:t>
            </a:r>
            <a:r>
              <a:rPr lang="uk-UA" sz="3500" i="1" dirty="0"/>
              <a:t>– </a:t>
            </a:r>
            <a:r>
              <a:rPr lang="ru-RU" sz="3500" i="1" dirty="0" err="1"/>
              <a:t>and</a:t>
            </a:r>
            <a:r>
              <a:rPr lang="ru-RU" sz="3500" i="1" dirty="0"/>
              <a:t> </a:t>
            </a:r>
            <a:r>
              <a:rPr lang="ru-RU" sz="3500" i="1" dirty="0" err="1"/>
              <a:t>raised</a:t>
            </a:r>
            <a:r>
              <a:rPr lang="ru-RU" sz="3500" i="1" dirty="0"/>
              <a:t> </a:t>
            </a:r>
            <a:r>
              <a:rPr lang="ru-RU" sz="3500" i="1" dirty="0" err="1"/>
              <a:t>again</a:t>
            </a:r>
            <a:r>
              <a:rPr lang="ru-RU" sz="3500" i="1" dirty="0"/>
              <a:t> </a:t>
            </a:r>
            <a:r>
              <a:rPr lang="ru-RU" sz="3500" i="1" dirty="0" err="1"/>
              <a:t>the</a:t>
            </a:r>
            <a:r>
              <a:rPr lang="ru-RU" sz="3500" i="1" dirty="0"/>
              <a:t> </a:t>
            </a:r>
            <a:r>
              <a:rPr lang="ru-RU" sz="3500" i="1" dirty="0" err="1"/>
              <a:t>prospect</a:t>
            </a:r>
            <a:r>
              <a:rPr lang="ru-RU" sz="3500" i="1" dirty="0"/>
              <a:t> </a:t>
            </a:r>
            <a:r>
              <a:rPr lang="ru-RU" sz="3500" i="1" dirty="0" err="1"/>
              <a:t>of</a:t>
            </a:r>
            <a:r>
              <a:rPr lang="ru-RU" sz="3500" i="1" dirty="0"/>
              <a:t> </a:t>
            </a:r>
            <a:r>
              <a:rPr lang="ru-RU" sz="3500" i="1" dirty="0" err="1"/>
              <a:t>the</a:t>
            </a:r>
            <a:r>
              <a:rPr lang="ru-RU" sz="3500" i="1" dirty="0"/>
              <a:t> </a:t>
            </a:r>
            <a:r>
              <a:rPr lang="ru-RU" sz="3500" i="1" dirty="0" err="1"/>
              <a:t>break-up</a:t>
            </a:r>
            <a:r>
              <a:rPr lang="ru-RU" sz="3500" i="1" dirty="0"/>
              <a:t> </a:t>
            </a:r>
            <a:r>
              <a:rPr lang="ru-RU" sz="3500" i="1" dirty="0" err="1"/>
              <a:t>of</a:t>
            </a:r>
            <a:r>
              <a:rPr lang="ru-RU" sz="3500" i="1" dirty="0"/>
              <a:t> </a:t>
            </a:r>
            <a:r>
              <a:rPr lang="ru-RU" sz="3500" i="1" dirty="0" err="1"/>
              <a:t>the</a:t>
            </a:r>
            <a:r>
              <a:rPr lang="ru-RU" sz="3500" i="1" dirty="0"/>
              <a:t> </a:t>
            </a:r>
            <a:r>
              <a:rPr lang="ru-RU" sz="3500" i="1" dirty="0" err="1"/>
              <a:t>United</a:t>
            </a:r>
            <a:r>
              <a:rPr lang="ru-RU" sz="3500" i="1" dirty="0"/>
              <a:t> </a:t>
            </a:r>
            <a:r>
              <a:rPr lang="ru-RU" sz="3500" i="1" dirty="0" err="1"/>
              <a:t>Kingdom</a:t>
            </a:r>
            <a:r>
              <a:rPr lang="ru-RU" sz="3500" i="1" dirty="0"/>
              <a:t> </a:t>
            </a:r>
            <a:endParaRPr lang="ru-RU" sz="3500" dirty="0"/>
          </a:p>
          <a:p>
            <a:endParaRPr lang="ru-RU" i="1" dirty="0"/>
          </a:p>
          <a:p>
            <a:endParaRPr lang="ru-RU" dirty="0"/>
          </a:p>
        </p:txBody>
      </p:sp>
    </p:spTree>
    <p:extLst>
      <p:ext uri="{BB962C8B-B14F-4D97-AF65-F5344CB8AC3E}">
        <p14:creationId xmlns:p14="http://schemas.microsoft.com/office/powerpoint/2010/main" val="1146611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98650F07-A375-46A3-ABDF-D83180BEAEAE}"/>
              </a:ext>
            </a:extLst>
          </p:cNvPr>
          <p:cNvSpPr>
            <a:spLocks noGrp="1"/>
          </p:cNvSpPr>
          <p:nvPr>
            <p:ph type="title"/>
          </p:nvPr>
        </p:nvSpPr>
        <p:spPr>
          <a:xfrm>
            <a:off x="457200" y="274638"/>
            <a:ext cx="8229600" cy="1325562"/>
          </a:xfrm>
          <a:blipFill>
            <a:blip r:embed="rId2"/>
            <a:stretch>
              <a:fillRect/>
            </a:stretch>
          </a:blipFill>
        </p:spPr>
        <p:txBody>
          <a:bodyPr>
            <a:normAutofit/>
          </a:bodyPr>
          <a:lstStyle/>
          <a:p>
            <a:r>
              <a:rPr lang="en-US" sz="4800" i="1" dirty="0"/>
              <a:t>Newly built lexemes</a:t>
            </a:r>
            <a:endParaRPr lang="ru-RU" sz="4800" i="1" dirty="0"/>
          </a:p>
        </p:txBody>
      </p:sp>
      <p:sp>
        <p:nvSpPr>
          <p:cNvPr id="5" name="Объект 4">
            <a:extLst>
              <a:ext uri="{FF2B5EF4-FFF2-40B4-BE49-F238E27FC236}">
                <a16:creationId xmlns:a16="http://schemas.microsoft.com/office/drawing/2014/main" xmlns="" id="{7A24E086-642A-4D2D-BA16-646B5C9E90C1}"/>
              </a:ext>
            </a:extLst>
          </p:cNvPr>
          <p:cNvSpPr>
            <a:spLocks noGrp="1"/>
          </p:cNvSpPr>
          <p:nvPr>
            <p:ph sz="half" idx="1"/>
          </p:nvPr>
        </p:nvSpPr>
        <p:spPr>
          <a:xfrm>
            <a:off x="539552" y="1600200"/>
            <a:ext cx="3956248" cy="4525963"/>
          </a:xfrm>
        </p:spPr>
        <p:txBody>
          <a:bodyPr>
            <a:normAutofit fontScale="62500" lnSpcReduction="20000"/>
          </a:bodyPr>
          <a:lstStyle/>
          <a:p>
            <a:r>
              <a:rPr lang="en-US" b="1" dirty="0"/>
              <a:t>By suffixation</a:t>
            </a:r>
            <a:r>
              <a:rPr lang="uk-UA" b="1" dirty="0"/>
              <a:t>. </a:t>
            </a:r>
            <a:r>
              <a:rPr lang="uk-UA" dirty="0"/>
              <a:t>Наприклад: </a:t>
            </a:r>
            <a:r>
              <a:rPr lang="ru-RU" i="1" dirty="0" err="1"/>
              <a:t>The</a:t>
            </a:r>
            <a:r>
              <a:rPr lang="ru-RU" i="1" dirty="0"/>
              <a:t> </a:t>
            </a:r>
            <a:r>
              <a:rPr lang="ru-RU" i="1" dirty="0" err="1"/>
              <a:t>very</a:t>
            </a:r>
            <a:r>
              <a:rPr lang="ru-RU" i="1" dirty="0"/>
              <a:t> </a:t>
            </a:r>
            <a:r>
              <a:rPr lang="ru-RU" b="1" i="1" dirty="0" err="1"/>
              <a:t>Brexiters</a:t>
            </a:r>
            <a:r>
              <a:rPr lang="ru-RU" i="1" dirty="0"/>
              <a:t> </a:t>
            </a:r>
            <a:r>
              <a:rPr lang="ru-RU" i="1" dirty="0" err="1"/>
              <a:t>who</a:t>
            </a:r>
            <a:r>
              <a:rPr lang="ru-RU" i="1" dirty="0"/>
              <a:t> </a:t>
            </a:r>
            <a:r>
              <a:rPr lang="ru-RU" i="1" dirty="0" err="1"/>
              <a:t>promised</a:t>
            </a:r>
            <a:r>
              <a:rPr lang="ru-RU" i="1" dirty="0"/>
              <a:t> a </a:t>
            </a:r>
            <a:r>
              <a:rPr lang="ru-RU" i="1" dirty="0" err="1"/>
              <a:t>cakewalk</a:t>
            </a:r>
            <a:r>
              <a:rPr lang="ru-RU" i="1" dirty="0"/>
              <a:t> </a:t>
            </a:r>
            <a:r>
              <a:rPr lang="ru-RU" i="1" dirty="0" err="1"/>
              <a:t>are</a:t>
            </a:r>
            <a:r>
              <a:rPr lang="ru-RU" i="1" dirty="0"/>
              <a:t> </a:t>
            </a:r>
            <a:r>
              <a:rPr lang="ru-RU" i="1" dirty="0" err="1"/>
              <a:t>denouncing</a:t>
            </a:r>
            <a:r>
              <a:rPr lang="ru-RU" i="1" dirty="0"/>
              <a:t> </a:t>
            </a:r>
            <a:r>
              <a:rPr lang="ru-RU" i="1" dirty="0" err="1"/>
              <a:t>the</a:t>
            </a:r>
            <a:r>
              <a:rPr lang="ru-RU" i="1" dirty="0"/>
              <a:t> </a:t>
            </a:r>
            <a:r>
              <a:rPr lang="ru-RU" i="1" dirty="0" err="1"/>
              <a:t>result</a:t>
            </a:r>
            <a:r>
              <a:rPr lang="ru-RU" i="1" dirty="0"/>
              <a:t> </a:t>
            </a:r>
            <a:r>
              <a:rPr lang="ru-RU" i="1" dirty="0" err="1"/>
              <a:t>of</a:t>
            </a:r>
            <a:r>
              <a:rPr lang="ru-RU" i="1" dirty="0"/>
              <a:t> </a:t>
            </a:r>
            <a:r>
              <a:rPr lang="ru-RU" i="1" dirty="0" err="1"/>
              <a:t>their</a:t>
            </a:r>
            <a:r>
              <a:rPr lang="ru-RU" i="1" dirty="0"/>
              <a:t> </a:t>
            </a:r>
            <a:r>
              <a:rPr lang="ru-RU" i="1" dirty="0" err="1"/>
              <a:t>own</a:t>
            </a:r>
            <a:r>
              <a:rPr lang="ru-RU" i="1" dirty="0"/>
              <a:t> </a:t>
            </a:r>
            <a:r>
              <a:rPr lang="ru-RU" i="1" dirty="0" err="1"/>
              <a:t>policy</a:t>
            </a:r>
            <a:r>
              <a:rPr lang="ru-RU" dirty="0"/>
              <a:t> </a:t>
            </a:r>
            <a:r>
              <a:rPr lang="uk-UA" dirty="0"/>
              <a:t>(</a:t>
            </a:r>
            <a:r>
              <a:rPr lang="en-US" dirty="0"/>
              <a:t>The Washington Post, 15.11.2018</a:t>
            </a:r>
            <a:r>
              <a:rPr lang="uk-UA" dirty="0"/>
              <a:t>)</a:t>
            </a:r>
            <a:r>
              <a:rPr lang="ru-RU" dirty="0"/>
              <a:t>. </a:t>
            </a:r>
            <a:r>
              <a:rPr lang="ru-RU" i="1" dirty="0" err="1"/>
              <a:t>If</a:t>
            </a:r>
            <a:r>
              <a:rPr lang="ru-RU" i="1" dirty="0"/>
              <a:t> </a:t>
            </a:r>
            <a:r>
              <a:rPr lang="ru-RU" i="1" dirty="0" err="1"/>
              <a:t>the</a:t>
            </a:r>
            <a:r>
              <a:rPr lang="ru-RU" i="1" dirty="0"/>
              <a:t> </a:t>
            </a:r>
            <a:r>
              <a:rPr lang="ru-RU" i="1" dirty="0" err="1"/>
              <a:t>deal</a:t>
            </a:r>
            <a:r>
              <a:rPr lang="ru-RU" i="1" dirty="0"/>
              <a:t> </a:t>
            </a:r>
            <a:r>
              <a:rPr lang="ru-RU" i="1" dirty="0" err="1"/>
              <a:t>is</a:t>
            </a:r>
            <a:r>
              <a:rPr lang="ru-RU" i="1" dirty="0"/>
              <a:t> </a:t>
            </a:r>
            <a:r>
              <a:rPr lang="ru-RU" i="1" dirty="0" err="1"/>
              <a:t>again</a:t>
            </a:r>
            <a:r>
              <a:rPr lang="ru-RU" i="1" dirty="0"/>
              <a:t> </a:t>
            </a:r>
            <a:r>
              <a:rPr lang="ru-RU" i="1" dirty="0" err="1"/>
              <a:t>voted</a:t>
            </a:r>
            <a:r>
              <a:rPr lang="ru-RU" i="1" dirty="0"/>
              <a:t> </a:t>
            </a:r>
            <a:r>
              <a:rPr lang="ru-RU" i="1" dirty="0" err="1"/>
              <a:t>down</a:t>
            </a:r>
            <a:r>
              <a:rPr lang="ru-RU" i="1" dirty="0"/>
              <a:t>, </a:t>
            </a:r>
            <a:r>
              <a:rPr lang="ru-RU" i="1" dirty="0" err="1"/>
              <a:t>it</a:t>
            </a:r>
            <a:r>
              <a:rPr lang="ru-RU" i="1" dirty="0"/>
              <a:t> </a:t>
            </a:r>
            <a:r>
              <a:rPr lang="ru-RU" i="1" dirty="0" err="1"/>
              <a:t>is</a:t>
            </a:r>
            <a:r>
              <a:rPr lang="ru-RU" i="1" dirty="0"/>
              <a:t> </a:t>
            </a:r>
            <a:r>
              <a:rPr lang="ru-RU" i="1" dirty="0" err="1"/>
              <a:t>highly</a:t>
            </a:r>
            <a:r>
              <a:rPr lang="ru-RU" i="1" dirty="0"/>
              <a:t> </a:t>
            </a:r>
            <a:r>
              <a:rPr lang="ru-RU" i="1" dirty="0" err="1"/>
              <a:t>likely</a:t>
            </a:r>
            <a:r>
              <a:rPr lang="ru-RU" i="1" dirty="0"/>
              <a:t> </a:t>
            </a:r>
            <a:r>
              <a:rPr lang="ru-RU" i="1" dirty="0" err="1"/>
              <a:t>that</a:t>
            </a:r>
            <a:r>
              <a:rPr lang="ru-RU" i="1" dirty="0"/>
              <a:t> </a:t>
            </a:r>
            <a:r>
              <a:rPr lang="ru-RU" i="1" dirty="0" err="1"/>
              <a:t>Parliament</a:t>
            </a:r>
            <a:r>
              <a:rPr lang="ru-RU" i="1" dirty="0"/>
              <a:t> </a:t>
            </a:r>
            <a:r>
              <a:rPr lang="ru-RU" i="1" dirty="0" err="1"/>
              <a:t>would</a:t>
            </a:r>
            <a:r>
              <a:rPr lang="ru-RU" i="1" dirty="0"/>
              <a:t> </a:t>
            </a:r>
            <a:r>
              <a:rPr lang="ru-RU" i="1" dirty="0" err="1"/>
              <a:t>reject</a:t>
            </a:r>
            <a:r>
              <a:rPr lang="ru-RU" i="1" dirty="0"/>
              <a:t> </a:t>
            </a:r>
            <a:r>
              <a:rPr lang="ru-RU" i="1" dirty="0" err="1"/>
              <a:t>the</a:t>
            </a:r>
            <a:r>
              <a:rPr lang="ru-RU" i="1" dirty="0"/>
              <a:t> “</a:t>
            </a:r>
            <a:r>
              <a:rPr lang="ru-RU" i="1" dirty="0" err="1"/>
              <a:t>no</a:t>
            </a:r>
            <a:r>
              <a:rPr lang="ru-RU" i="1" dirty="0"/>
              <a:t> </a:t>
            </a:r>
            <a:r>
              <a:rPr lang="ru-RU" i="1" dirty="0" err="1"/>
              <a:t>deal</a:t>
            </a:r>
            <a:r>
              <a:rPr lang="ru-RU" i="1" dirty="0"/>
              <a:t>” </a:t>
            </a:r>
            <a:r>
              <a:rPr lang="ru-RU" i="1" dirty="0" err="1"/>
              <a:t>position</a:t>
            </a:r>
            <a:r>
              <a:rPr lang="ru-RU" i="1" dirty="0"/>
              <a:t> </a:t>
            </a:r>
            <a:r>
              <a:rPr lang="ru-RU" i="1" dirty="0" err="1"/>
              <a:t>favored</a:t>
            </a:r>
            <a:r>
              <a:rPr lang="ru-RU" i="1" dirty="0"/>
              <a:t> </a:t>
            </a:r>
            <a:r>
              <a:rPr lang="ru-RU" i="1" dirty="0" err="1"/>
              <a:t>by</a:t>
            </a:r>
            <a:r>
              <a:rPr lang="ru-RU" i="1" dirty="0"/>
              <a:t> </a:t>
            </a:r>
            <a:r>
              <a:rPr lang="ru-RU" b="1" i="1" dirty="0" err="1"/>
              <a:t>Brexiteers</a:t>
            </a:r>
            <a:r>
              <a:rPr lang="ru-RU" i="1" dirty="0"/>
              <a:t> </a:t>
            </a:r>
            <a:r>
              <a:rPr lang="ru-RU" i="1" dirty="0" err="1"/>
              <a:t>the</a:t>
            </a:r>
            <a:r>
              <a:rPr lang="ru-RU" i="1" dirty="0"/>
              <a:t> </a:t>
            </a:r>
            <a:r>
              <a:rPr lang="ru-RU" i="1" dirty="0" err="1"/>
              <a:t>following</a:t>
            </a:r>
            <a:r>
              <a:rPr lang="ru-RU" i="1" dirty="0"/>
              <a:t> </a:t>
            </a:r>
            <a:r>
              <a:rPr lang="ru-RU" i="1" dirty="0" err="1"/>
              <a:t>day</a:t>
            </a:r>
            <a:r>
              <a:rPr lang="ru-RU" dirty="0"/>
              <a:t> </a:t>
            </a:r>
            <a:r>
              <a:rPr lang="uk-UA" dirty="0"/>
              <a:t>(</a:t>
            </a:r>
            <a:r>
              <a:rPr lang="en-US" dirty="0"/>
              <a:t>The Washington Post, 11.03.2019</a:t>
            </a:r>
            <a:r>
              <a:rPr lang="uk-UA" dirty="0"/>
              <a:t>); </a:t>
            </a:r>
          </a:p>
          <a:p>
            <a:r>
              <a:rPr lang="en-US" b="1" dirty="0"/>
              <a:t>By prefixation</a:t>
            </a:r>
            <a:r>
              <a:rPr lang="uk-UA" dirty="0"/>
              <a:t>(</a:t>
            </a:r>
            <a:r>
              <a:rPr lang="en-US" i="1" dirty="0"/>
              <a:t>anti</a:t>
            </a:r>
            <a:r>
              <a:rPr lang="uk-UA" i="1" dirty="0"/>
              <a:t>-</a:t>
            </a:r>
            <a:r>
              <a:rPr lang="en-US" i="1" dirty="0"/>
              <a:t>Brexit</a:t>
            </a:r>
            <a:r>
              <a:rPr lang="uk-UA" i="1" dirty="0"/>
              <a:t>, </a:t>
            </a:r>
            <a:r>
              <a:rPr lang="ru-RU" i="1" dirty="0" err="1"/>
              <a:t>pro</a:t>
            </a:r>
            <a:r>
              <a:rPr lang="uk-UA" i="1" dirty="0"/>
              <a:t>-</a:t>
            </a:r>
            <a:r>
              <a:rPr lang="ru-RU" i="1" dirty="0" err="1"/>
              <a:t>Brexit</a:t>
            </a:r>
            <a:r>
              <a:rPr lang="uk-UA" i="1" dirty="0"/>
              <a:t>, </a:t>
            </a:r>
            <a:r>
              <a:rPr lang="ru-RU" i="1" dirty="0" err="1"/>
              <a:t>post</a:t>
            </a:r>
            <a:r>
              <a:rPr lang="uk-UA" i="1" dirty="0"/>
              <a:t>-</a:t>
            </a:r>
            <a:r>
              <a:rPr lang="ru-RU" i="1" dirty="0" err="1"/>
              <a:t>Brexit</a:t>
            </a:r>
            <a:r>
              <a:rPr lang="uk-UA" dirty="0"/>
              <a:t>). Наприклад: </a:t>
            </a:r>
            <a:r>
              <a:rPr lang="ru-RU" i="1" dirty="0" err="1"/>
              <a:t>French</a:t>
            </a:r>
            <a:r>
              <a:rPr lang="ru-RU" i="1" dirty="0"/>
              <a:t> </a:t>
            </a:r>
            <a:r>
              <a:rPr lang="ru-RU" i="1" dirty="0" err="1"/>
              <a:t>customs</a:t>
            </a:r>
            <a:r>
              <a:rPr lang="ru-RU" i="1" dirty="0"/>
              <a:t> </a:t>
            </a:r>
            <a:r>
              <a:rPr lang="ru-RU" i="1" dirty="0" err="1"/>
              <a:t>officers</a:t>
            </a:r>
            <a:r>
              <a:rPr lang="ru-RU" i="1" dirty="0"/>
              <a:t> </a:t>
            </a:r>
            <a:r>
              <a:rPr lang="ru-RU" i="1" dirty="0" err="1"/>
              <a:t>are</a:t>
            </a:r>
            <a:r>
              <a:rPr lang="ru-RU" i="1" dirty="0"/>
              <a:t> </a:t>
            </a:r>
            <a:r>
              <a:rPr lang="ru-RU" i="1" dirty="0" err="1"/>
              <a:t>having</a:t>
            </a:r>
            <a:r>
              <a:rPr lang="ru-RU" i="1" dirty="0"/>
              <a:t> a </a:t>
            </a:r>
            <a:r>
              <a:rPr lang="ru-RU" b="1" i="1" dirty="0" err="1"/>
              <a:t>pre-Brexit</a:t>
            </a:r>
            <a:r>
              <a:rPr lang="ru-RU" i="1" dirty="0"/>
              <a:t> </a:t>
            </a:r>
            <a:r>
              <a:rPr lang="ru-RU" i="1" dirty="0" err="1"/>
              <a:t>strike</a:t>
            </a:r>
            <a:r>
              <a:rPr lang="ru-RU" i="1" dirty="0"/>
              <a:t> </a:t>
            </a:r>
            <a:r>
              <a:rPr lang="ru-RU" i="1" dirty="0" err="1"/>
              <a:t>at</a:t>
            </a:r>
            <a:r>
              <a:rPr lang="ru-RU" i="1" dirty="0"/>
              <a:t> </a:t>
            </a:r>
            <a:r>
              <a:rPr lang="ru-RU" i="1" dirty="0" err="1"/>
              <a:t>the</a:t>
            </a:r>
            <a:r>
              <a:rPr lang="ru-RU" i="1" dirty="0"/>
              <a:t> </a:t>
            </a:r>
            <a:r>
              <a:rPr lang="ru-RU" i="1" dirty="0" err="1"/>
              <a:t>Gare</a:t>
            </a:r>
            <a:r>
              <a:rPr lang="ru-RU" i="1" dirty="0"/>
              <a:t> </a:t>
            </a:r>
            <a:r>
              <a:rPr lang="ru-RU" i="1" dirty="0" err="1"/>
              <a:t>du</a:t>
            </a:r>
            <a:r>
              <a:rPr lang="ru-RU" i="1" dirty="0"/>
              <a:t> </a:t>
            </a:r>
            <a:r>
              <a:rPr lang="ru-RU" i="1" dirty="0" err="1"/>
              <a:t>Nord</a:t>
            </a:r>
            <a:r>
              <a:rPr lang="ru-RU" i="1" dirty="0"/>
              <a:t> </a:t>
            </a:r>
            <a:r>
              <a:rPr lang="ru-RU" i="1" dirty="0" err="1"/>
              <a:t>in</a:t>
            </a:r>
            <a:r>
              <a:rPr lang="ru-RU" i="1" dirty="0"/>
              <a:t> </a:t>
            </a:r>
            <a:r>
              <a:rPr lang="ru-RU" i="1" dirty="0" err="1"/>
              <a:t>Paris</a:t>
            </a:r>
            <a:r>
              <a:rPr lang="ru-RU" i="1" dirty="0"/>
              <a:t>, </a:t>
            </a:r>
            <a:r>
              <a:rPr lang="ru-RU" i="1" dirty="0" err="1"/>
              <a:t>delaying</a:t>
            </a:r>
            <a:r>
              <a:rPr lang="ru-RU" i="1" dirty="0"/>
              <a:t> </a:t>
            </a:r>
            <a:r>
              <a:rPr lang="ru-RU" i="1" dirty="0" err="1"/>
              <a:t>London-bound</a:t>
            </a:r>
            <a:r>
              <a:rPr lang="ru-RU" i="1" dirty="0"/>
              <a:t> </a:t>
            </a:r>
            <a:r>
              <a:rPr lang="ru-RU" i="1" dirty="0" err="1"/>
              <a:t>trains</a:t>
            </a:r>
            <a:r>
              <a:rPr lang="ru-RU" i="1" dirty="0"/>
              <a:t> </a:t>
            </a:r>
            <a:r>
              <a:rPr lang="ru-RU" i="1" dirty="0" err="1"/>
              <a:t>and</a:t>
            </a:r>
            <a:r>
              <a:rPr lang="ru-RU" i="1" dirty="0"/>
              <a:t> </a:t>
            </a:r>
            <a:r>
              <a:rPr lang="ru-RU" i="1" dirty="0" err="1"/>
              <a:t>demanding</a:t>
            </a:r>
            <a:r>
              <a:rPr lang="ru-RU" i="1" dirty="0"/>
              <a:t> </a:t>
            </a:r>
            <a:r>
              <a:rPr lang="ru-RU" i="1" dirty="0" err="1"/>
              <a:t>extra</a:t>
            </a:r>
            <a:r>
              <a:rPr lang="ru-RU" i="1" dirty="0"/>
              <a:t> </a:t>
            </a:r>
            <a:r>
              <a:rPr lang="ru-RU" i="1" dirty="0" err="1"/>
              <a:t>compensation</a:t>
            </a:r>
            <a:r>
              <a:rPr lang="ru-RU" i="1" dirty="0"/>
              <a:t> </a:t>
            </a:r>
            <a:r>
              <a:rPr lang="uk-UA" dirty="0"/>
              <a:t>(</a:t>
            </a:r>
            <a:r>
              <a:rPr lang="en-US" dirty="0"/>
              <a:t>The Washington Post, 13.03.2019</a:t>
            </a:r>
            <a:r>
              <a:rPr lang="uk-UA" dirty="0"/>
              <a:t>)</a:t>
            </a:r>
            <a:r>
              <a:rPr lang="ru-RU" dirty="0"/>
              <a:t>;</a:t>
            </a:r>
          </a:p>
        </p:txBody>
      </p:sp>
      <p:sp>
        <p:nvSpPr>
          <p:cNvPr id="6" name="Объект 5">
            <a:extLst>
              <a:ext uri="{FF2B5EF4-FFF2-40B4-BE49-F238E27FC236}">
                <a16:creationId xmlns:a16="http://schemas.microsoft.com/office/drawing/2014/main" xmlns="" id="{6B26D49C-9DC7-4B33-9041-E0FFC3677D72}"/>
              </a:ext>
            </a:extLst>
          </p:cNvPr>
          <p:cNvSpPr>
            <a:spLocks noGrp="1"/>
          </p:cNvSpPr>
          <p:nvPr>
            <p:ph sz="half" idx="2"/>
          </p:nvPr>
        </p:nvSpPr>
        <p:spPr/>
        <p:txBody>
          <a:bodyPr>
            <a:normAutofit fontScale="62500" lnSpcReduction="20000"/>
          </a:bodyPr>
          <a:lstStyle/>
          <a:p>
            <a:pPr lvl="0"/>
            <a:r>
              <a:rPr lang="en-US" b="1" dirty="0"/>
              <a:t>By compounding</a:t>
            </a:r>
            <a:r>
              <a:rPr lang="uk-UA" dirty="0"/>
              <a:t>. Наприклад: </a:t>
            </a:r>
            <a:r>
              <a:rPr lang="ru-RU" i="1" dirty="0" err="1"/>
              <a:t>Since</a:t>
            </a:r>
            <a:r>
              <a:rPr lang="ru-RU" i="1" dirty="0"/>
              <a:t> </a:t>
            </a:r>
            <a:r>
              <a:rPr lang="ru-RU" i="1" dirty="0" err="1"/>
              <a:t>the</a:t>
            </a:r>
            <a:r>
              <a:rPr lang="ru-RU" i="1" dirty="0"/>
              <a:t> </a:t>
            </a:r>
            <a:r>
              <a:rPr lang="ru-RU" i="1" dirty="0" err="1"/>
              <a:t>referendum</a:t>
            </a:r>
            <a:r>
              <a:rPr lang="ru-RU" i="1" dirty="0"/>
              <a:t> </a:t>
            </a:r>
            <a:r>
              <a:rPr lang="ru-RU" i="1" dirty="0" err="1"/>
              <a:t>in</a:t>
            </a:r>
            <a:r>
              <a:rPr lang="ru-RU" i="1" dirty="0"/>
              <a:t> 2016, </a:t>
            </a:r>
            <a:r>
              <a:rPr lang="ru-RU" i="1" dirty="0" err="1"/>
              <a:t>all</a:t>
            </a:r>
            <a:r>
              <a:rPr lang="ru-RU" i="1" dirty="0"/>
              <a:t> </a:t>
            </a:r>
            <a:r>
              <a:rPr lang="ru-RU" i="1" dirty="0" err="1"/>
              <a:t>of</a:t>
            </a:r>
            <a:r>
              <a:rPr lang="ru-RU" i="1" dirty="0"/>
              <a:t> </a:t>
            </a:r>
            <a:r>
              <a:rPr lang="ru-RU" i="1" dirty="0" err="1"/>
              <a:t>the</a:t>
            </a:r>
            <a:r>
              <a:rPr lang="ru-RU" i="1" dirty="0"/>
              <a:t> </a:t>
            </a:r>
            <a:r>
              <a:rPr lang="ru-RU" i="1" dirty="0" err="1"/>
              <a:t>key</a:t>
            </a:r>
            <a:r>
              <a:rPr lang="ru-RU" i="1" dirty="0"/>
              <a:t> </a:t>
            </a:r>
            <a:r>
              <a:rPr lang="ru-RU" b="1" i="1" dirty="0" err="1"/>
              <a:t>Brexit-negotiating</a:t>
            </a:r>
            <a:r>
              <a:rPr lang="ru-RU" i="1" dirty="0"/>
              <a:t> </a:t>
            </a:r>
            <a:r>
              <a:rPr lang="ru-RU" i="1" dirty="0" err="1"/>
              <a:t>jobs</a:t>
            </a:r>
            <a:r>
              <a:rPr lang="ru-RU" i="1" dirty="0"/>
              <a:t> </a:t>
            </a:r>
            <a:r>
              <a:rPr lang="ru-RU" i="1" dirty="0" err="1"/>
              <a:t>have</a:t>
            </a:r>
            <a:r>
              <a:rPr lang="ru-RU" i="1" dirty="0"/>
              <a:t> </a:t>
            </a:r>
            <a:r>
              <a:rPr lang="ru-RU" i="1" dirty="0" err="1"/>
              <a:t>been</a:t>
            </a:r>
            <a:r>
              <a:rPr lang="ru-RU" i="1" dirty="0"/>
              <a:t> </a:t>
            </a:r>
            <a:r>
              <a:rPr lang="ru-RU" i="1" dirty="0" err="1"/>
              <a:t>held</a:t>
            </a:r>
            <a:r>
              <a:rPr lang="ru-RU" i="1" dirty="0"/>
              <a:t> </a:t>
            </a:r>
            <a:r>
              <a:rPr lang="ru-RU" i="1" dirty="0" err="1"/>
              <a:t>by</a:t>
            </a:r>
            <a:r>
              <a:rPr lang="ru-RU" i="1" dirty="0"/>
              <a:t> </a:t>
            </a:r>
            <a:r>
              <a:rPr lang="ru-RU" i="1" dirty="0" err="1"/>
              <a:t>people</a:t>
            </a:r>
            <a:r>
              <a:rPr lang="ru-RU" i="1" dirty="0"/>
              <a:t> </a:t>
            </a:r>
            <a:r>
              <a:rPr lang="ru-RU" i="1" dirty="0" err="1"/>
              <a:t>who</a:t>
            </a:r>
            <a:r>
              <a:rPr lang="ru-RU" i="1" dirty="0"/>
              <a:t> </a:t>
            </a:r>
            <a:r>
              <a:rPr lang="ru-RU" i="1" dirty="0" err="1"/>
              <a:t>campaigned</a:t>
            </a:r>
            <a:r>
              <a:rPr lang="ru-RU" i="1" dirty="0"/>
              <a:t> </a:t>
            </a:r>
            <a:r>
              <a:rPr lang="ru-RU" i="1" dirty="0" err="1"/>
              <a:t>in</a:t>
            </a:r>
            <a:r>
              <a:rPr lang="ru-RU" i="1" dirty="0"/>
              <a:t> </a:t>
            </a:r>
            <a:r>
              <a:rPr lang="ru-RU" i="1" dirty="0" err="1"/>
              <a:t>favor</a:t>
            </a:r>
            <a:r>
              <a:rPr lang="ru-RU" i="1" dirty="0"/>
              <a:t> </a:t>
            </a:r>
            <a:r>
              <a:rPr lang="ru-RU" i="1" dirty="0" err="1"/>
              <a:t>of</a:t>
            </a:r>
            <a:r>
              <a:rPr lang="ru-RU" i="1" dirty="0"/>
              <a:t> </a:t>
            </a:r>
            <a:r>
              <a:rPr lang="ru-RU" i="1" dirty="0" err="1"/>
              <a:t>leaving</a:t>
            </a:r>
            <a:r>
              <a:rPr lang="ru-RU" i="1" dirty="0"/>
              <a:t> </a:t>
            </a:r>
            <a:r>
              <a:rPr lang="ru-RU" i="1" dirty="0" err="1"/>
              <a:t>the</a:t>
            </a:r>
            <a:r>
              <a:rPr lang="ru-RU" i="1" dirty="0"/>
              <a:t> E.U.</a:t>
            </a:r>
            <a:r>
              <a:rPr lang="ru-RU" dirty="0"/>
              <a:t> </a:t>
            </a:r>
            <a:r>
              <a:rPr lang="uk-UA" dirty="0"/>
              <a:t>(</a:t>
            </a:r>
            <a:r>
              <a:rPr lang="en-US" dirty="0"/>
              <a:t>The Washington Post, 13.03.2019</a:t>
            </a:r>
            <a:r>
              <a:rPr lang="uk-UA" dirty="0"/>
              <a:t>)</a:t>
            </a:r>
            <a:r>
              <a:rPr lang="ru-RU" dirty="0"/>
              <a:t>;</a:t>
            </a:r>
          </a:p>
          <a:p>
            <a:r>
              <a:rPr lang="en-US" b="1" dirty="0"/>
              <a:t>By abbreviation</a:t>
            </a:r>
            <a:r>
              <a:rPr lang="uk-UA" dirty="0"/>
              <a:t>. Наприклад: </a:t>
            </a:r>
            <a:r>
              <a:rPr lang="ru-RU" i="1" dirty="0" err="1"/>
              <a:t>Preparations</a:t>
            </a:r>
            <a:r>
              <a:rPr lang="ru-RU" i="1" dirty="0"/>
              <a:t> </a:t>
            </a:r>
            <a:r>
              <a:rPr lang="ru-RU" i="1" dirty="0" err="1"/>
              <a:t>would</a:t>
            </a:r>
            <a:r>
              <a:rPr lang="ru-RU" i="1" dirty="0"/>
              <a:t> </a:t>
            </a:r>
            <a:r>
              <a:rPr lang="ru-RU" i="1" dirty="0" err="1"/>
              <a:t>extend</a:t>
            </a:r>
            <a:r>
              <a:rPr lang="ru-RU" i="1" dirty="0"/>
              <a:t> </a:t>
            </a:r>
            <a:r>
              <a:rPr lang="ru-RU" i="1" dirty="0" err="1"/>
              <a:t>beyond</a:t>
            </a:r>
            <a:r>
              <a:rPr lang="ru-RU" i="1" dirty="0"/>
              <a:t> </a:t>
            </a:r>
            <a:r>
              <a:rPr lang="ru-RU" i="1" dirty="0" err="1"/>
              <a:t>the</a:t>
            </a:r>
            <a:r>
              <a:rPr lang="ru-RU" i="1" dirty="0"/>
              <a:t> </a:t>
            </a:r>
            <a:r>
              <a:rPr lang="ru-RU" i="1" dirty="0" err="1"/>
              <a:t>Brexit</a:t>
            </a:r>
            <a:r>
              <a:rPr lang="ru-RU" i="1" dirty="0"/>
              <a:t> </a:t>
            </a:r>
            <a:r>
              <a:rPr lang="ru-RU" i="1" dirty="0" err="1"/>
              <a:t>deadline</a:t>
            </a:r>
            <a:r>
              <a:rPr lang="ru-RU" i="1" dirty="0"/>
              <a:t> </a:t>
            </a:r>
            <a:r>
              <a:rPr lang="ru-RU" i="1" dirty="0" err="1"/>
              <a:t>next</a:t>
            </a:r>
            <a:r>
              <a:rPr lang="ru-RU" i="1" dirty="0"/>
              <a:t> </a:t>
            </a:r>
            <a:r>
              <a:rPr lang="ru-RU" i="1" dirty="0" err="1"/>
              <a:t>March</a:t>
            </a:r>
            <a:r>
              <a:rPr lang="uk-UA" i="1" dirty="0"/>
              <a:t>, </a:t>
            </a:r>
            <a:r>
              <a:rPr lang="ru-RU" i="1" dirty="0" err="1"/>
              <a:t>so</a:t>
            </a:r>
            <a:r>
              <a:rPr lang="ru-RU" i="1" dirty="0"/>
              <a:t> </a:t>
            </a:r>
            <a:r>
              <a:rPr lang="ru-RU" i="1" dirty="0" err="1"/>
              <a:t>the</a:t>
            </a:r>
            <a:r>
              <a:rPr lang="ru-RU" i="1" dirty="0"/>
              <a:t> </a:t>
            </a:r>
            <a:r>
              <a:rPr lang="ru-RU" i="1" dirty="0" err="1"/>
              <a:t>European</a:t>
            </a:r>
            <a:r>
              <a:rPr lang="ru-RU" i="1" dirty="0"/>
              <a:t> </a:t>
            </a:r>
            <a:r>
              <a:rPr lang="ru-RU" i="1" dirty="0" err="1"/>
              <a:t>Union</a:t>
            </a:r>
            <a:r>
              <a:rPr lang="ru-RU" i="1" dirty="0"/>
              <a:t> </a:t>
            </a:r>
            <a:r>
              <a:rPr lang="ru-RU" i="1" dirty="0" err="1"/>
              <a:t>would</a:t>
            </a:r>
            <a:r>
              <a:rPr lang="ru-RU" i="1" dirty="0"/>
              <a:t> </a:t>
            </a:r>
            <a:r>
              <a:rPr lang="ru-RU" i="1" dirty="0" err="1"/>
              <a:t>have</a:t>
            </a:r>
            <a:r>
              <a:rPr lang="ru-RU" i="1" dirty="0"/>
              <a:t> </a:t>
            </a:r>
            <a:r>
              <a:rPr lang="ru-RU" i="1" dirty="0" err="1"/>
              <a:t>to</a:t>
            </a:r>
            <a:r>
              <a:rPr lang="ru-RU" i="1" dirty="0"/>
              <a:t> </a:t>
            </a:r>
            <a:r>
              <a:rPr lang="ru-RU" i="1" dirty="0" err="1"/>
              <a:t>agree</a:t>
            </a:r>
            <a:r>
              <a:rPr lang="ru-RU" i="1" dirty="0"/>
              <a:t> </a:t>
            </a:r>
            <a:r>
              <a:rPr lang="ru-RU" i="1" dirty="0" err="1"/>
              <a:t>to</a:t>
            </a:r>
            <a:r>
              <a:rPr lang="ru-RU" i="1" dirty="0"/>
              <a:t> </a:t>
            </a:r>
            <a:r>
              <a:rPr lang="ru-RU" i="1" dirty="0" err="1"/>
              <a:t>postpone</a:t>
            </a:r>
            <a:r>
              <a:rPr lang="ru-RU" i="1" dirty="0"/>
              <a:t> </a:t>
            </a:r>
            <a:r>
              <a:rPr lang="ru-RU" b="1" i="1" dirty="0"/>
              <a:t>B</a:t>
            </a:r>
            <a:r>
              <a:rPr lang="uk-UA" b="1" i="1" dirty="0"/>
              <a:t>-</a:t>
            </a:r>
            <a:r>
              <a:rPr lang="ru-RU" b="1" i="1" dirty="0" err="1"/>
              <a:t>Day</a:t>
            </a:r>
            <a:r>
              <a:rPr lang="ru-RU" dirty="0"/>
              <a:t> </a:t>
            </a:r>
          </a:p>
          <a:p>
            <a:pPr marL="0" indent="0">
              <a:buNone/>
            </a:pPr>
            <a:endParaRPr lang="ru-RU" dirty="0"/>
          </a:p>
        </p:txBody>
      </p:sp>
    </p:spTree>
    <p:extLst>
      <p:ext uri="{BB962C8B-B14F-4D97-AF65-F5344CB8AC3E}">
        <p14:creationId xmlns:p14="http://schemas.microsoft.com/office/powerpoint/2010/main" val="1797997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9B0F62A-52F6-4E8A-A9C6-4356853AD497}"/>
              </a:ext>
            </a:extLst>
          </p:cNvPr>
          <p:cNvSpPr>
            <a:spLocks noGrp="1"/>
          </p:cNvSpPr>
          <p:nvPr>
            <p:ph type="title"/>
          </p:nvPr>
        </p:nvSpPr>
        <p:spPr>
          <a:xfrm>
            <a:off x="457200" y="0"/>
            <a:ext cx="8229600" cy="1600200"/>
          </a:xfrm>
          <a:blipFill>
            <a:blip r:embed="rId2"/>
            <a:stretch>
              <a:fillRect/>
            </a:stretch>
          </a:blipFill>
        </p:spPr>
        <p:txBody>
          <a:bodyPr/>
          <a:lstStyle/>
          <a:p>
            <a:r>
              <a:rPr lang="en-US" dirty="0"/>
              <a:t>WORD GROUPS</a:t>
            </a:r>
            <a:br>
              <a:rPr lang="en-US" dirty="0"/>
            </a:br>
            <a:r>
              <a:rPr lang="en-US" dirty="0"/>
              <a:t>that denote</a:t>
            </a:r>
            <a:endParaRPr lang="ru-RU" dirty="0"/>
          </a:p>
        </p:txBody>
      </p:sp>
      <p:sp>
        <p:nvSpPr>
          <p:cNvPr id="3" name="Объект 2">
            <a:extLst>
              <a:ext uri="{FF2B5EF4-FFF2-40B4-BE49-F238E27FC236}">
                <a16:creationId xmlns:a16="http://schemas.microsoft.com/office/drawing/2014/main" xmlns="" id="{14647376-00F6-4503-AF13-708A83FDED76}"/>
              </a:ext>
            </a:extLst>
          </p:cNvPr>
          <p:cNvSpPr>
            <a:spLocks noGrp="1"/>
          </p:cNvSpPr>
          <p:nvPr>
            <p:ph sz="half" idx="1"/>
          </p:nvPr>
        </p:nvSpPr>
        <p:spPr/>
        <p:txBody>
          <a:bodyPr>
            <a:normAutofit fontScale="55000" lnSpcReduction="20000"/>
          </a:bodyPr>
          <a:lstStyle/>
          <a:p>
            <a:pPr lvl="0"/>
            <a:r>
              <a:rPr lang="en-US" dirty="0"/>
              <a:t>The very course of Britain’s  leaving the EU and its </a:t>
            </a:r>
            <a:r>
              <a:rPr lang="en-US" dirty="0" err="1"/>
              <a:t>esence</a:t>
            </a:r>
            <a:r>
              <a:rPr lang="uk-UA" dirty="0"/>
              <a:t> (</a:t>
            </a:r>
            <a:r>
              <a:rPr lang="en-GB" i="1" dirty="0"/>
              <a:t>the entire Brexit process, the whole Brexit, the reality of Brexit, the Brexit vote, the Brexit solution, the Brexit example, the Brexit message, the Brexit deadline</a:t>
            </a:r>
            <a:r>
              <a:rPr lang="en-GB" dirty="0"/>
              <a:t>);</a:t>
            </a:r>
            <a:endParaRPr lang="ru-RU" dirty="0"/>
          </a:p>
          <a:p>
            <a:pPr lvl="0"/>
            <a:r>
              <a:rPr lang="en-US" dirty="0"/>
              <a:t>The destructive and crisis nature of the </a:t>
            </a:r>
            <a:r>
              <a:rPr lang="en-US" dirty="0" err="1"/>
              <a:t>evnt</a:t>
            </a:r>
            <a:r>
              <a:rPr lang="en-US" dirty="0"/>
              <a:t> </a:t>
            </a:r>
            <a:r>
              <a:rPr lang="uk-UA" dirty="0"/>
              <a:t> (</a:t>
            </a:r>
            <a:r>
              <a:rPr lang="ru-RU" i="1" dirty="0" err="1"/>
              <a:t>the</a:t>
            </a:r>
            <a:r>
              <a:rPr lang="ru-RU" i="1" dirty="0"/>
              <a:t> </a:t>
            </a:r>
            <a:r>
              <a:rPr lang="ru-RU" i="1" dirty="0" err="1"/>
              <a:t>Brexit</a:t>
            </a:r>
            <a:r>
              <a:rPr lang="ru-RU" i="1" dirty="0"/>
              <a:t> </a:t>
            </a:r>
            <a:r>
              <a:rPr lang="ru-RU" i="1" dirty="0" err="1"/>
              <a:t>crisis</a:t>
            </a:r>
            <a:r>
              <a:rPr lang="uk-UA" i="1" dirty="0"/>
              <a:t>,</a:t>
            </a:r>
            <a:r>
              <a:rPr lang="ru-RU" i="1" dirty="0"/>
              <a:t> a </a:t>
            </a:r>
            <a:r>
              <a:rPr lang="ru-RU" i="1" dirty="0" err="1"/>
              <a:t>never-ending</a:t>
            </a:r>
            <a:r>
              <a:rPr lang="ru-RU" i="1" dirty="0"/>
              <a:t> </a:t>
            </a:r>
            <a:r>
              <a:rPr lang="ru-RU" i="1" dirty="0" err="1"/>
              <a:t>Brexit</a:t>
            </a:r>
            <a:r>
              <a:rPr lang="ru-RU" i="1" dirty="0"/>
              <a:t> </a:t>
            </a:r>
            <a:r>
              <a:rPr lang="ru-RU" i="1" dirty="0" err="1"/>
              <a:t>crisis</a:t>
            </a:r>
            <a:r>
              <a:rPr lang="uk-UA" i="1" dirty="0"/>
              <a:t>,</a:t>
            </a:r>
            <a:r>
              <a:rPr lang="ru-RU" i="1" dirty="0"/>
              <a:t> </a:t>
            </a:r>
            <a:r>
              <a:rPr lang="ru-RU" i="1" dirty="0" err="1"/>
              <a:t>Brexit</a:t>
            </a:r>
            <a:r>
              <a:rPr lang="ru-RU" i="1" dirty="0"/>
              <a:t> </a:t>
            </a:r>
            <a:r>
              <a:rPr lang="ru-RU" i="1" dirty="0" err="1"/>
              <a:t>debacle</a:t>
            </a:r>
            <a:r>
              <a:rPr lang="uk-UA" i="1" dirty="0"/>
              <a:t>, </a:t>
            </a:r>
            <a:r>
              <a:rPr lang="ru-RU" i="1" dirty="0" err="1"/>
              <a:t>the</a:t>
            </a:r>
            <a:r>
              <a:rPr lang="ru-RU" i="1" dirty="0"/>
              <a:t> </a:t>
            </a:r>
            <a:r>
              <a:rPr lang="ru-RU" i="1" dirty="0" err="1"/>
              <a:t>inherent</a:t>
            </a:r>
            <a:r>
              <a:rPr lang="ru-RU" i="1" dirty="0"/>
              <a:t> </a:t>
            </a:r>
            <a:r>
              <a:rPr lang="ru-RU" i="1" dirty="0" err="1"/>
              <a:t>contradictions</a:t>
            </a:r>
            <a:r>
              <a:rPr lang="ru-RU" i="1" dirty="0"/>
              <a:t> </a:t>
            </a:r>
            <a:r>
              <a:rPr lang="ru-RU" i="1" dirty="0" err="1"/>
              <a:t>of</a:t>
            </a:r>
            <a:r>
              <a:rPr lang="ru-RU" i="1" dirty="0"/>
              <a:t> </a:t>
            </a:r>
            <a:r>
              <a:rPr lang="ru-RU" i="1" dirty="0" err="1"/>
              <a:t>Brexit</a:t>
            </a:r>
            <a:r>
              <a:rPr lang="en-US" i="1" dirty="0"/>
              <a:t>, </a:t>
            </a:r>
            <a:r>
              <a:rPr lang="ru-RU" i="1" dirty="0" err="1"/>
              <a:t>Britain’s</a:t>
            </a:r>
            <a:r>
              <a:rPr lang="ru-RU" i="1" dirty="0"/>
              <a:t> </a:t>
            </a:r>
            <a:r>
              <a:rPr lang="ru-RU" i="1" dirty="0" err="1"/>
              <a:t>Brexit</a:t>
            </a:r>
            <a:r>
              <a:rPr lang="ru-RU" i="1" dirty="0"/>
              <a:t> </a:t>
            </a:r>
            <a:r>
              <a:rPr lang="ru-RU" i="1" dirty="0" err="1"/>
              <a:t>agonies</a:t>
            </a:r>
            <a:r>
              <a:rPr lang="ru-RU" i="1" dirty="0"/>
              <a:t>, </a:t>
            </a:r>
            <a:r>
              <a:rPr lang="ru-RU" i="1" dirty="0" err="1"/>
              <a:t>the</a:t>
            </a:r>
            <a:r>
              <a:rPr lang="ru-RU" i="1" dirty="0"/>
              <a:t> </a:t>
            </a:r>
            <a:r>
              <a:rPr lang="ru-RU" i="1" dirty="0" err="1"/>
              <a:t>great</a:t>
            </a:r>
            <a:r>
              <a:rPr lang="ru-RU" i="1" dirty="0"/>
              <a:t> </a:t>
            </a:r>
            <a:r>
              <a:rPr lang="ru-RU" i="1" dirty="0" err="1"/>
              <a:t>Brexit</a:t>
            </a:r>
            <a:r>
              <a:rPr lang="ru-RU" i="1" dirty="0"/>
              <a:t> </a:t>
            </a:r>
            <a:r>
              <a:rPr lang="ru-RU" i="1" dirty="0" err="1"/>
              <a:t>drama</a:t>
            </a:r>
            <a:r>
              <a:rPr lang="ru-RU" i="1" dirty="0"/>
              <a:t>, </a:t>
            </a:r>
            <a:r>
              <a:rPr lang="ru-RU" i="1" dirty="0" err="1"/>
              <a:t>the</a:t>
            </a:r>
            <a:r>
              <a:rPr lang="ru-RU" i="1" dirty="0"/>
              <a:t> </a:t>
            </a:r>
            <a:r>
              <a:rPr lang="ru-RU" i="1" dirty="0" err="1"/>
              <a:t>least</a:t>
            </a:r>
            <a:r>
              <a:rPr lang="ru-RU" i="1" dirty="0"/>
              <a:t> </a:t>
            </a:r>
            <a:r>
              <a:rPr lang="ru-RU" i="1" dirty="0" err="1"/>
              <a:t>disruptive</a:t>
            </a:r>
            <a:r>
              <a:rPr lang="ru-RU" i="1" dirty="0"/>
              <a:t> </a:t>
            </a:r>
            <a:r>
              <a:rPr lang="ru-RU" i="1" dirty="0" err="1"/>
              <a:t>Brexit</a:t>
            </a:r>
            <a:r>
              <a:rPr lang="ru-RU" i="1" dirty="0"/>
              <a:t> </a:t>
            </a:r>
            <a:r>
              <a:rPr lang="ru-RU" i="1" dirty="0" err="1"/>
              <a:t>divorce</a:t>
            </a:r>
            <a:r>
              <a:rPr lang="ru-RU" i="1" dirty="0"/>
              <a:t> </a:t>
            </a:r>
            <a:r>
              <a:rPr lang="ru-RU" i="1" dirty="0" err="1"/>
              <a:t>from</a:t>
            </a:r>
            <a:r>
              <a:rPr lang="ru-RU" i="1" dirty="0"/>
              <a:t> </a:t>
            </a:r>
            <a:r>
              <a:rPr lang="ru-RU" i="1" dirty="0" err="1"/>
              <a:t>Brussels</a:t>
            </a:r>
            <a:r>
              <a:rPr lang="ru-RU" i="1" dirty="0"/>
              <a:t>, </a:t>
            </a:r>
            <a:r>
              <a:rPr lang="ru-RU" i="1" dirty="0" err="1"/>
              <a:t>the</a:t>
            </a:r>
            <a:r>
              <a:rPr lang="ru-RU" i="1" dirty="0"/>
              <a:t> </a:t>
            </a:r>
            <a:r>
              <a:rPr lang="ru-RU" i="1" dirty="0" err="1"/>
              <a:t>whole</a:t>
            </a:r>
            <a:r>
              <a:rPr lang="ru-RU" i="1" dirty="0"/>
              <a:t> </a:t>
            </a:r>
            <a:r>
              <a:rPr lang="ru-RU" i="1" dirty="0" err="1"/>
              <a:t>Brexit</a:t>
            </a:r>
            <a:r>
              <a:rPr lang="ru-RU" i="1" dirty="0"/>
              <a:t> </a:t>
            </a:r>
            <a:r>
              <a:rPr lang="ru-RU" i="1" dirty="0" err="1"/>
              <a:t>problem</a:t>
            </a:r>
            <a:r>
              <a:rPr lang="ru-RU" i="1" dirty="0"/>
              <a:t>, a </a:t>
            </a:r>
            <a:r>
              <a:rPr lang="ru-RU" i="1" dirty="0" err="1"/>
              <a:t>Brexit</a:t>
            </a:r>
            <a:r>
              <a:rPr lang="ru-RU" i="1" dirty="0"/>
              <a:t> </a:t>
            </a:r>
            <a:r>
              <a:rPr lang="ru-RU" i="1" dirty="0" err="1"/>
              <a:t>meltdown</a:t>
            </a:r>
            <a:r>
              <a:rPr lang="ru-RU" i="1" dirty="0"/>
              <a:t>, </a:t>
            </a:r>
            <a:r>
              <a:rPr lang="ru-RU" i="1" dirty="0" err="1"/>
              <a:t>the</a:t>
            </a:r>
            <a:r>
              <a:rPr lang="ru-RU" i="1" dirty="0"/>
              <a:t> </a:t>
            </a:r>
            <a:r>
              <a:rPr lang="ru-RU" i="1" dirty="0" err="1"/>
              <a:t>Brexit</a:t>
            </a:r>
            <a:r>
              <a:rPr lang="ru-RU" i="1" dirty="0"/>
              <a:t> </a:t>
            </a:r>
            <a:r>
              <a:rPr lang="ru-RU" i="1" dirty="0" err="1"/>
              <a:t>crackup</a:t>
            </a:r>
            <a:r>
              <a:rPr lang="uk-UA" dirty="0"/>
              <a:t>);</a:t>
            </a:r>
            <a:endParaRPr lang="ru-RU" dirty="0"/>
          </a:p>
          <a:p>
            <a:pPr lvl="0"/>
            <a:r>
              <a:rPr lang="en-US" dirty="0"/>
              <a:t>Forms of expressing the will and taking decisions by voters and interaction of people</a:t>
            </a:r>
            <a:r>
              <a:rPr lang="uk-UA" dirty="0"/>
              <a:t>  (</a:t>
            </a:r>
            <a:r>
              <a:rPr lang="ru-RU" i="1" dirty="0" err="1"/>
              <a:t>the</a:t>
            </a:r>
            <a:r>
              <a:rPr lang="ru-RU" i="1" dirty="0"/>
              <a:t> </a:t>
            </a:r>
            <a:r>
              <a:rPr lang="ru-RU" i="1" dirty="0" err="1"/>
              <a:t>state</a:t>
            </a:r>
            <a:r>
              <a:rPr lang="ru-RU" i="1" dirty="0"/>
              <a:t> </a:t>
            </a:r>
            <a:r>
              <a:rPr lang="ru-RU" i="1" dirty="0" err="1"/>
              <a:t>of</a:t>
            </a:r>
            <a:r>
              <a:rPr lang="ru-RU" i="1" dirty="0"/>
              <a:t> </a:t>
            </a:r>
            <a:r>
              <a:rPr lang="ru-RU" i="1" dirty="0" err="1"/>
              <a:t>Brexit</a:t>
            </a:r>
            <a:r>
              <a:rPr lang="ru-RU" i="1" dirty="0"/>
              <a:t> </a:t>
            </a:r>
            <a:r>
              <a:rPr lang="ru-RU" i="1" dirty="0" err="1"/>
              <a:t>talks</a:t>
            </a:r>
            <a:r>
              <a:rPr lang="uk-UA" i="1" dirty="0"/>
              <a:t>, </a:t>
            </a:r>
            <a:r>
              <a:rPr lang="ru-RU" i="1" dirty="0" err="1"/>
              <a:t>the</a:t>
            </a:r>
            <a:r>
              <a:rPr lang="ru-RU" i="1" dirty="0"/>
              <a:t> </a:t>
            </a:r>
            <a:r>
              <a:rPr lang="ru-RU" i="1" dirty="0" err="1"/>
              <a:t>Brexit</a:t>
            </a:r>
            <a:r>
              <a:rPr lang="ru-RU" i="1" dirty="0"/>
              <a:t> </a:t>
            </a:r>
            <a:r>
              <a:rPr lang="ru-RU" i="1" dirty="0" err="1"/>
              <a:t>negotiations</a:t>
            </a:r>
            <a:r>
              <a:rPr lang="uk-UA" i="1" dirty="0"/>
              <a:t>, </a:t>
            </a:r>
            <a:r>
              <a:rPr lang="ru-RU" i="1" dirty="0" err="1"/>
              <a:t>the</a:t>
            </a:r>
            <a:r>
              <a:rPr lang="ru-RU" i="1" dirty="0"/>
              <a:t> </a:t>
            </a:r>
            <a:r>
              <a:rPr lang="ru-RU" i="1" dirty="0" err="1"/>
              <a:t>Brexit</a:t>
            </a:r>
            <a:r>
              <a:rPr lang="ru-RU" i="1" dirty="0"/>
              <a:t> </a:t>
            </a:r>
            <a:r>
              <a:rPr lang="ru-RU" i="1" dirty="0" err="1"/>
              <a:t>referendum</a:t>
            </a:r>
            <a:r>
              <a:rPr lang="uk-UA" i="1" dirty="0"/>
              <a:t>, </a:t>
            </a:r>
            <a:r>
              <a:rPr lang="ru-RU" i="1" dirty="0" err="1"/>
              <a:t>the</a:t>
            </a:r>
            <a:r>
              <a:rPr lang="uk-UA" i="1" dirty="0"/>
              <a:t> 2016 </a:t>
            </a:r>
            <a:r>
              <a:rPr lang="ru-RU" i="1" dirty="0" err="1"/>
              <a:t>Brexit</a:t>
            </a:r>
            <a:r>
              <a:rPr lang="ru-RU" i="1" dirty="0"/>
              <a:t> </a:t>
            </a:r>
            <a:r>
              <a:rPr lang="ru-RU" i="1" dirty="0" err="1"/>
              <a:t>referendum</a:t>
            </a:r>
            <a:r>
              <a:rPr lang="ru-RU" i="1" dirty="0"/>
              <a:t> </a:t>
            </a:r>
            <a:r>
              <a:rPr lang="ru-RU" i="1" dirty="0" err="1"/>
              <a:t>campaign</a:t>
            </a:r>
            <a:r>
              <a:rPr lang="uk-UA" i="1" dirty="0"/>
              <a:t>, </a:t>
            </a:r>
            <a:r>
              <a:rPr lang="ru-RU" i="1" dirty="0" err="1"/>
              <a:t>the</a:t>
            </a:r>
            <a:r>
              <a:rPr lang="ru-RU" i="1" dirty="0"/>
              <a:t> </a:t>
            </a:r>
            <a:r>
              <a:rPr lang="ru-RU" i="1" dirty="0" err="1"/>
              <a:t>Brexit</a:t>
            </a:r>
            <a:r>
              <a:rPr lang="ru-RU" i="1" dirty="0"/>
              <a:t> </a:t>
            </a:r>
            <a:r>
              <a:rPr lang="ru-RU" i="1" dirty="0" err="1"/>
              <a:t>debate</a:t>
            </a:r>
            <a:r>
              <a:rPr lang="uk-UA" i="1" dirty="0"/>
              <a:t> (</a:t>
            </a:r>
            <a:r>
              <a:rPr lang="ru-RU" i="1" dirty="0" err="1"/>
              <a:t>the</a:t>
            </a:r>
            <a:r>
              <a:rPr lang="ru-RU" i="1" dirty="0"/>
              <a:t> </a:t>
            </a:r>
            <a:r>
              <a:rPr lang="ru-RU" i="1" dirty="0" err="1"/>
              <a:t>technical</a:t>
            </a:r>
            <a:r>
              <a:rPr lang="ru-RU" i="1" dirty="0"/>
              <a:t> </a:t>
            </a:r>
            <a:r>
              <a:rPr lang="ru-RU" i="1" dirty="0" err="1"/>
              <a:t>debates</a:t>
            </a:r>
            <a:r>
              <a:rPr lang="ru-RU" i="1" dirty="0"/>
              <a:t> </a:t>
            </a:r>
            <a:r>
              <a:rPr lang="ru-RU" i="1" dirty="0" err="1"/>
              <a:t>of</a:t>
            </a:r>
            <a:r>
              <a:rPr lang="ru-RU" i="1" dirty="0"/>
              <a:t> </a:t>
            </a:r>
            <a:r>
              <a:rPr lang="ru-RU" i="1" dirty="0" err="1"/>
              <a:t>Brexit</a:t>
            </a:r>
            <a:r>
              <a:rPr lang="uk-UA" i="1" dirty="0"/>
              <a:t>, </a:t>
            </a:r>
            <a:r>
              <a:rPr lang="ru-RU" i="1" dirty="0" err="1"/>
              <a:t>debate</a:t>
            </a:r>
            <a:r>
              <a:rPr lang="ru-RU" i="1" dirty="0"/>
              <a:t> </a:t>
            </a:r>
            <a:r>
              <a:rPr lang="ru-RU" i="1" dirty="0" err="1"/>
              <a:t>on</a:t>
            </a:r>
            <a:r>
              <a:rPr lang="ru-RU" i="1" dirty="0"/>
              <a:t> </a:t>
            </a:r>
            <a:r>
              <a:rPr lang="ru-RU" i="1" dirty="0" err="1"/>
              <a:t>Brexit</a:t>
            </a:r>
            <a:r>
              <a:rPr lang="uk-UA" dirty="0"/>
              <a:t>));</a:t>
            </a:r>
            <a:endParaRPr lang="ru-RU" dirty="0"/>
          </a:p>
          <a:p>
            <a:pPr lvl="0"/>
            <a:r>
              <a:rPr lang="uk-UA" i="1" dirty="0"/>
              <a:t> </a:t>
            </a:r>
            <a:r>
              <a:rPr lang="en-US" i="1" dirty="0"/>
              <a:t>Brexit’s participants from both sides</a:t>
            </a:r>
            <a:r>
              <a:rPr lang="uk-UA" dirty="0"/>
              <a:t> (</a:t>
            </a:r>
            <a:r>
              <a:rPr lang="en-GB" i="1" dirty="0"/>
              <a:t>the Brexit camp, anti-Brexit</a:t>
            </a:r>
            <a:endParaRPr lang="ru-RU" dirty="0"/>
          </a:p>
        </p:txBody>
      </p:sp>
      <p:sp>
        <p:nvSpPr>
          <p:cNvPr id="4" name="Объект 3">
            <a:extLst>
              <a:ext uri="{FF2B5EF4-FFF2-40B4-BE49-F238E27FC236}">
                <a16:creationId xmlns:a16="http://schemas.microsoft.com/office/drawing/2014/main" xmlns="" id="{667B98EC-9C5A-48C8-87E7-B7B4D768B087}"/>
              </a:ext>
            </a:extLst>
          </p:cNvPr>
          <p:cNvSpPr>
            <a:spLocks noGrp="1"/>
          </p:cNvSpPr>
          <p:nvPr>
            <p:ph sz="half" idx="2"/>
          </p:nvPr>
        </p:nvSpPr>
        <p:spPr/>
        <p:txBody>
          <a:bodyPr>
            <a:normAutofit fontScale="55000" lnSpcReduction="20000"/>
          </a:bodyPr>
          <a:lstStyle/>
          <a:p>
            <a:pPr lvl="0"/>
            <a:r>
              <a:rPr lang="en-GB" i="1" dirty="0"/>
              <a:t>campaigners, the Brexit hard-liners, Brexit voters, pro-Brexit voters, the Brexit gang, the Brexit Taliban, Brexit ministers, the Brexit crowd, the Brexit purists, brave Brexit campaigners, Brexit negotiator, advocates of Brexit (the Brexit advocates), Brexit’s opponents, Brexit proponents, top Brexit standard-bearers</a:t>
            </a:r>
            <a:r>
              <a:rPr lang="en-GB" dirty="0"/>
              <a:t>);</a:t>
            </a:r>
            <a:endParaRPr lang="ru-RU" dirty="0"/>
          </a:p>
          <a:p>
            <a:pPr lvl="0"/>
            <a:r>
              <a:rPr lang="en-US" dirty="0"/>
              <a:t>Political forces</a:t>
            </a:r>
            <a:r>
              <a:rPr lang="uk-UA" dirty="0"/>
              <a:t> (</a:t>
            </a:r>
            <a:r>
              <a:rPr lang="ru-RU" i="1" dirty="0" err="1"/>
              <a:t>pro-Brexit</a:t>
            </a:r>
            <a:r>
              <a:rPr lang="ru-RU" i="1" dirty="0"/>
              <a:t> </a:t>
            </a:r>
            <a:r>
              <a:rPr lang="ru-RU" i="1" dirty="0" err="1"/>
              <a:t>Conservative</a:t>
            </a:r>
            <a:r>
              <a:rPr lang="ru-RU" i="1" dirty="0"/>
              <a:t> </a:t>
            </a:r>
            <a:r>
              <a:rPr lang="ru-RU" i="1" dirty="0" err="1"/>
              <a:t>backbenchers</a:t>
            </a:r>
            <a:r>
              <a:rPr lang="ru-RU" i="1" dirty="0"/>
              <a:t>, </a:t>
            </a:r>
            <a:r>
              <a:rPr lang="ru-RU" i="1" dirty="0" err="1"/>
              <a:t>the</a:t>
            </a:r>
            <a:r>
              <a:rPr lang="ru-RU" i="1" dirty="0"/>
              <a:t> </a:t>
            </a:r>
            <a:r>
              <a:rPr lang="ru-RU" i="1" dirty="0" err="1"/>
              <a:t>pro-Brexit</a:t>
            </a:r>
            <a:r>
              <a:rPr lang="ru-RU" i="1" dirty="0"/>
              <a:t> UK </a:t>
            </a:r>
            <a:r>
              <a:rPr lang="ru-RU" i="1" dirty="0" err="1"/>
              <a:t>Independence</a:t>
            </a:r>
            <a:r>
              <a:rPr lang="ru-RU" i="1" dirty="0"/>
              <a:t> </a:t>
            </a:r>
            <a:r>
              <a:rPr lang="ru-RU" i="1" dirty="0" err="1"/>
              <a:t>Party</a:t>
            </a:r>
            <a:r>
              <a:rPr lang="ru-RU" i="1" dirty="0"/>
              <a:t> (UKIP) </a:t>
            </a:r>
            <a:r>
              <a:rPr lang="ru-RU" i="1" dirty="0" err="1"/>
              <a:t>and</a:t>
            </a:r>
            <a:r>
              <a:rPr lang="ru-RU" i="1" dirty="0"/>
              <a:t> Leave.EU</a:t>
            </a:r>
            <a:r>
              <a:rPr lang="uk-UA" dirty="0"/>
              <a:t>);</a:t>
            </a:r>
            <a:endParaRPr lang="ru-RU" dirty="0"/>
          </a:p>
          <a:p>
            <a:pPr lvl="0"/>
            <a:r>
              <a:rPr lang="en-US" dirty="0"/>
              <a:t>agreement</a:t>
            </a:r>
            <a:r>
              <a:rPr lang="uk-UA" dirty="0"/>
              <a:t> (</a:t>
            </a:r>
            <a:r>
              <a:rPr lang="ru-RU" i="1" dirty="0" err="1"/>
              <a:t>Brexit</a:t>
            </a:r>
            <a:r>
              <a:rPr lang="ru-RU" i="1" dirty="0"/>
              <a:t> </a:t>
            </a:r>
            <a:r>
              <a:rPr lang="ru-RU" i="1" dirty="0" err="1"/>
              <a:t>deal</a:t>
            </a:r>
            <a:r>
              <a:rPr lang="uk-UA" i="1" dirty="0"/>
              <a:t>, </a:t>
            </a:r>
            <a:r>
              <a:rPr lang="ru-RU" i="1" dirty="0"/>
              <a:t>a </a:t>
            </a:r>
            <a:r>
              <a:rPr lang="ru-RU" i="1" dirty="0" err="1"/>
              <a:t>Brexit</a:t>
            </a:r>
            <a:r>
              <a:rPr lang="ru-RU" i="1" dirty="0"/>
              <a:t> </a:t>
            </a:r>
            <a:r>
              <a:rPr lang="ru-RU" i="1" dirty="0" err="1"/>
              <a:t>formula</a:t>
            </a:r>
            <a:r>
              <a:rPr lang="uk-UA" i="1" dirty="0"/>
              <a:t>, a</a:t>
            </a:r>
            <a:r>
              <a:rPr lang="ru-RU" i="1" dirty="0"/>
              <a:t> </a:t>
            </a:r>
            <a:r>
              <a:rPr lang="ru-RU" i="1" dirty="0" err="1"/>
              <a:t>Brexit</a:t>
            </a:r>
            <a:r>
              <a:rPr lang="ru-RU" i="1" dirty="0"/>
              <a:t> </a:t>
            </a:r>
            <a:r>
              <a:rPr lang="ru-RU" i="1" dirty="0" err="1"/>
              <a:t>accord</a:t>
            </a:r>
            <a:r>
              <a:rPr lang="uk-UA" i="1" dirty="0"/>
              <a:t>, </a:t>
            </a:r>
            <a:r>
              <a:rPr lang="ru-RU" i="1" dirty="0" err="1"/>
              <a:t>the</a:t>
            </a:r>
            <a:r>
              <a:rPr lang="ru-RU" i="1" dirty="0"/>
              <a:t> </a:t>
            </a:r>
            <a:r>
              <a:rPr lang="ru-RU" i="1" dirty="0" err="1"/>
              <a:t>Brexit</a:t>
            </a:r>
            <a:r>
              <a:rPr lang="ru-RU" i="1" dirty="0"/>
              <a:t> </a:t>
            </a:r>
            <a:r>
              <a:rPr lang="ru-RU" i="1" dirty="0" err="1"/>
              <a:t>plan</a:t>
            </a:r>
            <a:r>
              <a:rPr lang="uk-UA" i="1" dirty="0"/>
              <a:t>, </a:t>
            </a:r>
            <a:r>
              <a:rPr lang="ru-RU" i="1" dirty="0"/>
              <a:t>a </a:t>
            </a:r>
            <a:r>
              <a:rPr lang="ru-RU" i="1" dirty="0" err="1"/>
              <a:t>no-deal</a:t>
            </a:r>
            <a:r>
              <a:rPr lang="ru-RU" i="1" dirty="0"/>
              <a:t> </a:t>
            </a:r>
            <a:r>
              <a:rPr lang="ru-RU" i="1" dirty="0" err="1"/>
              <a:t>Brexit</a:t>
            </a:r>
            <a:r>
              <a:rPr lang="ru-RU" i="1" dirty="0"/>
              <a:t>, </a:t>
            </a:r>
            <a:r>
              <a:rPr lang="ru-RU" i="1" dirty="0" err="1"/>
              <a:t>the</a:t>
            </a:r>
            <a:r>
              <a:rPr lang="ru-RU" i="1" dirty="0"/>
              <a:t> </a:t>
            </a:r>
            <a:r>
              <a:rPr lang="ru-RU" i="1" dirty="0" err="1"/>
              <a:t>final</a:t>
            </a:r>
            <a:r>
              <a:rPr lang="ru-RU" i="1" dirty="0"/>
              <a:t> </a:t>
            </a:r>
            <a:r>
              <a:rPr lang="ru-RU" i="1" dirty="0" err="1"/>
              <a:t>Brexit</a:t>
            </a:r>
            <a:r>
              <a:rPr lang="ru-RU" i="1" dirty="0"/>
              <a:t> </a:t>
            </a:r>
            <a:r>
              <a:rPr lang="ru-RU" i="1" dirty="0" err="1"/>
              <a:t>deal</a:t>
            </a:r>
            <a:r>
              <a:rPr lang="ru-RU" i="1" dirty="0"/>
              <a:t>, </a:t>
            </a:r>
            <a:r>
              <a:rPr lang="ru-RU" i="1" dirty="0" err="1"/>
              <a:t>Theresa</a:t>
            </a:r>
            <a:r>
              <a:rPr lang="ru-RU" i="1" dirty="0"/>
              <a:t> </a:t>
            </a:r>
            <a:r>
              <a:rPr lang="ru-RU" i="1" dirty="0" err="1"/>
              <a:t>May’s</a:t>
            </a:r>
            <a:r>
              <a:rPr lang="ru-RU" i="1" dirty="0"/>
              <a:t> </a:t>
            </a:r>
            <a:r>
              <a:rPr lang="ru-RU" i="1" dirty="0" err="1"/>
              <a:t>Brexit</a:t>
            </a:r>
            <a:r>
              <a:rPr lang="ru-RU" i="1" dirty="0"/>
              <a:t> </a:t>
            </a:r>
            <a:r>
              <a:rPr lang="ru-RU" i="1" dirty="0" err="1"/>
              <a:t>agreement</a:t>
            </a:r>
            <a:r>
              <a:rPr lang="ru-RU" i="1" dirty="0"/>
              <a:t>, a </a:t>
            </a:r>
            <a:r>
              <a:rPr lang="ru-RU" i="1" dirty="0" err="1"/>
              <a:t>negotiated</a:t>
            </a:r>
            <a:r>
              <a:rPr lang="ru-RU" i="1" dirty="0"/>
              <a:t> </a:t>
            </a:r>
            <a:r>
              <a:rPr lang="ru-RU" i="1" dirty="0" err="1"/>
              <a:t>Brexit</a:t>
            </a:r>
            <a:r>
              <a:rPr lang="ru-RU" i="1" dirty="0"/>
              <a:t> </a:t>
            </a:r>
            <a:r>
              <a:rPr lang="ru-RU" i="1" dirty="0" err="1"/>
              <a:t>deal</a:t>
            </a:r>
            <a:r>
              <a:rPr lang="ru-RU" i="1" dirty="0"/>
              <a:t>, </a:t>
            </a:r>
            <a:r>
              <a:rPr lang="ru-RU" i="1" dirty="0" err="1"/>
              <a:t>the</a:t>
            </a:r>
            <a:r>
              <a:rPr lang="ru-RU" i="1" dirty="0"/>
              <a:t> 585-page </a:t>
            </a:r>
            <a:r>
              <a:rPr lang="ru-RU" i="1" dirty="0" err="1"/>
              <a:t>Brexit</a:t>
            </a:r>
            <a:r>
              <a:rPr lang="ru-RU" i="1" dirty="0"/>
              <a:t> </a:t>
            </a:r>
            <a:r>
              <a:rPr lang="ru-RU" i="1" dirty="0" err="1"/>
              <a:t>agreement</a:t>
            </a:r>
            <a:r>
              <a:rPr lang="uk-UA" dirty="0"/>
              <a:t>);</a:t>
            </a:r>
            <a:endParaRPr lang="ru-RU" dirty="0"/>
          </a:p>
          <a:p>
            <a:pPr lvl="0"/>
            <a:r>
              <a:rPr lang="en-US" dirty="0"/>
              <a:t>Consequences and prospects of the withdrawal </a:t>
            </a:r>
            <a:r>
              <a:rPr lang="uk-UA" dirty="0"/>
              <a:t>(</a:t>
            </a:r>
            <a:r>
              <a:rPr lang="ru-RU" i="1" dirty="0" err="1"/>
              <a:t>the</a:t>
            </a:r>
            <a:r>
              <a:rPr lang="ru-RU" i="1" dirty="0"/>
              <a:t> </a:t>
            </a:r>
            <a:r>
              <a:rPr lang="ru-RU" i="1" dirty="0" err="1"/>
              <a:t>post</a:t>
            </a:r>
            <a:r>
              <a:rPr lang="en-US" i="1" dirty="0"/>
              <a:t>-</a:t>
            </a:r>
            <a:r>
              <a:rPr lang="ru-RU" i="1" dirty="0" err="1"/>
              <a:t>Brexit</a:t>
            </a:r>
            <a:r>
              <a:rPr lang="ru-RU" i="1" dirty="0"/>
              <a:t> </a:t>
            </a:r>
            <a:r>
              <a:rPr lang="ru-RU" i="1" dirty="0" err="1"/>
              <a:t>future</a:t>
            </a:r>
            <a:r>
              <a:rPr lang="en-US" i="1" dirty="0"/>
              <a:t>, </a:t>
            </a:r>
            <a:r>
              <a:rPr lang="ru-RU" i="1" dirty="0" err="1"/>
              <a:t>the</a:t>
            </a:r>
            <a:r>
              <a:rPr lang="ru-RU" i="1" dirty="0"/>
              <a:t> </a:t>
            </a:r>
            <a:r>
              <a:rPr lang="ru-RU" i="1" dirty="0" err="1"/>
              <a:t>Brexit</a:t>
            </a:r>
            <a:r>
              <a:rPr lang="ru-RU" i="1" dirty="0"/>
              <a:t> </a:t>
            </a:r>
            <a:r>
              <a:rPr lang="ru-RU" i="1" dirty="0" err="1"/>
              <a:t>prospect</a:t>
            </a:r>
            <a:r>
              <a:rPr lang="en-US" i="1" dirty="0"/>
              <a:t>,</a:t>
            </a:r>
            <a:r>
              <a:rPr lang="ru-RU" i="1" dirty="0"/>
              <a:t> </a:t>
            </a:r>
            <a:r>
              <a:rPr lang="ru-RU" i="1" dirty="0" err="1"/>
              <a:t>the</a:t>
            </a:r>
            <a:r>
              <a:rPr lang="ru-RU" i="1" dirty="0"/>
              <a:t> </a:t>
            </a:r>
            <a:r>
              <a:rPr lang="ru-RU" i="1" dirty="0" err="1"/>
              <a:t>effect</a:t>
            </a:r>
            <a:r>
              <a:rPr lang="ru-RU" i="1" dirty="0"/>
              <a:t> </a:t>
            </a:r>
            <a:r>
              <a:rPr lang="ru-RU" i="1" dirty="0" err="1"/>
              <a:t>of</a:t>
            </a:r>
            <a:r>
              <a:rPr lang="ru-RU" i="1" dirty="0"/>
              <a:t> </a:t>
            </a:r>
            <a:r>
              <a:rPr lang="ru-RU" i="1" dirty="0" err="1"/>
              <a:t>the</a:t>
            </a:r>
            <a:r>
              <a:rPr lang="ru-RU" i="1" dirty="0"/>
              <a:t> </a:t>
            </a:r>
            <a:r>
              <a:rPr lang="ru-RU" i="1" dirty="0" err="1"/>
              <a:t>Brexit</a:t>
            </a:r>
            <a:r>
              <a:rPr lang="ru-RU" i="1" dirty="0"/>
              <a:t> </a:t>
            </a:r>
            <a:r>
              <a:rPr lang="ru-RU" i="1" dirty="0" err="1"/>
              <a:t>prospect</a:t>
            </a:r>
            <a:r>
              <a:rPr lang="ru-RU" i="1" dirty="0"/>
              <a:t> </a:t>
            </a:r>
            <a:r>
              <a:rPr lang="ru-RU" i="1" dirty="0" err="1"/>
              <a:t>on</a:t>
            </a:r>
            <a:r>
              <a:rPr lang="ru-RU" i="1" dirty="0"/>
              <a:t> </a:t>
            </a:r>
            <a:r>
              <a:rPr lang="ru-RU" i="1" dirty="0" err="1"/>
              <a:t>Northern</a:t>
            </a:r>
            <a:r>
              <a:rPr lang="ru-RU" i="1" dirty="0"/>
              <a:t> </a:t>
            </a:r>
            <a:r>
              <a:rPr lang="ru-RU" i="1" dirty="0" err="1"/>
              <a:t>Ireland</a:t>
            </a:r>
            <a:r>
              <a:rPr lang="en-US" i="1" dirty="0"/>
              <a:t>, </a:t>
            </a:r>
            <a:r>
              <a:rPr lang="ru-RU" i="1" dirty="0" err="1"/>
              <a:t>post-Brexit</a:t>
            </a:r>
            <a:r>
              <a:rPr lang="ru-RU" i="1" dirty="0"/>
              <a:t> </a:t>
            </a:r>
            <a:r>
              <a:rPr lang="ru-RU" i="1" dirty="0" err="1"/>
              <a:t>Irish-Northern</a:t>
            </a:r>
            <a:r>
              <a:rPr lang="ru-RU" i="1" dirty="0"/>
              <a:t> </a:t>
            </a:r>
            <a:r>
              <a:rPr lang="ru-RU" i="1" dirty="0" err="1"/>
              <a:t>Ireland</a:t>
            </a:r>
            <a:r>
              <a:rPr lang="ru-RU" i="1" dirty="0"/>
              <a:t> </a:t>
            </a:r>
            <a:r>
              <a:rPr lang="ru-RU" i="1" dirty="0" err="1"/>
              <a:t>border</a:t>
            </a:r>
            <a:r>
              <a:rPr lang="ru-RU" i="1" dirty="0"/>
              <a:t>, </a:t>
            </a:r>
            <a:r>
              <a:rPr lang="ru-RU" i="1" dirty="0" err="1"/>
              <a:t>post-Brexit</a:t>
            </a:r>
            <a:r>
              <a:rPr lang="ru-RU" i="1" dirty="0"/>
              <a:t> </a:t>
            </a:r>
            <a:r>
              <a:rPr lang="ru-RU" i="1" dirty="0" err="1"/>
              <a:t>beauty</a:t>
            </a:r>
            <a:r>
              <a:rPr lang="ru-RU" i="1" dirty="0"/>
              <a:t> </a:t>
            </a:r>
            <a:r>
              <a:rPr lang="ru-RU" i="1" dirty="0" err="1"/>
              <a:t>contest</a:t>
            </a:r>
            <a:r>
              <a:rPr lang="ru-RU" i="1" dirty="0"/>
              <a:t>, </a:t>
            </a:r>
            <a:r>
              <a:rPr lang="ru-RU" i="1" dirty="0" err="1"/>
              <a:t>Brexit’s</a:t>
            </a:r>
            <a:r>
              <a:rPr lang="ru-RU" i="1" dirty="0"/>
              <a:t> </a:t>
            </a:r>
            <a:r>
              <a:rPr lang="ru-RU" i="1" dirty="0" err="1"/>
              <a:t>certain</a:t>
            </a:r>
            <a:r>
              <a:rPr lang="ru-RU" i="1" dirty="0"/>
              <a:t> </a:t>
            </a:r>
            <a:r>
              <a:rPr lang="ru-RU" i="1" dirty="0" err="1"/>
              <a:t>costs</a:t>
            </a:r>
            <a:r>
              <a:rPr lang="ru-RU" i="1" dirty="0"/>
              <a:t>, </a:t>
            </a:r>
            <a:r>
              <a:rPr lang="ru-RU" i="1" dirty="0" err="1"/>
              <a:t>Brexit</a:t>
            </a:r>
            <a:r>
              <a:rPr lang="ru-RU" i="1" dirty="0"/>
              <a:t> </a:t>
            </a:r>
            <a:r>
              <a:rPr lang="ru-RU" i="1" dirty="0" err="1"/>
              <a:t>victory</a:t>
            </a:r>
            <a:r>
              <a:rPr lang="uk-UA" dirty="0"/>
              <a:t>).</a:t>
            </a:r>
            <a:endParaRPr lang="ru-RU" dirty="0"/>
          </a:p>
          <a:p>
            <a:endParaRPr lang="ru-RU" dirty="0"/>
          </a:p>
        </p:txBody>
      </p:sp>
    </p:spTree>
    <p:extLst>
      <p:ext uri="{BB962C8B-B14F-4D97-AF65-F5344CB8AC3E}">
        <p14:creationId xmlns:p14="http://schemas.microsoft.com/office/powerpoint/2010/main" val="2157030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71AB5FC-9C11-41BE-AF36-7B1431BE90D0}"/>
              </a:ext>
            </a:extLst>
          </p:cNvPr>
          <p:cNvSpPr>
            <a:spLocks noGrp="1"/>
          </p:cNvSpPr>
          <p:nvPr>
            <p:ph type="title"/>
          </p:nvPr>
        </p:nvSpPr>
        <p:spPr>
          <a:xfrm>
            <a:off x="457200" y="-171399"/>
            <a:ext cx="8229600" cy="2226066"/>
          </a:xfrm>
          <a:blipFill>
            <a:blip r:embed="rId2"/>
            <a:stretch>
              <a:fillRect/>
            </a:stretch>
          </a:blipFill>
        </p:spPr>
        <p:txBody>
          <a:bodyPr/>
          <a:lstStyle/>
          <a:p>
            <a:endParaRPr lang="ru-RU" dirty="0"/>
          </a:p>
        </p:txBody>
      </p:sp>
      <p:sp>
        <p:nvSpPr>
          <p:cNvPr id="3" name="Объект 2">
            <a:extLst>
              <a:ext uri="{FF2B5EF4-FFF2-40B4-BE49-F238E27FC236}">
                <a16:creationId xmlns:a16="http://schemas.microsoft.com/office/drawing/2014/main" xmlns="" id="{42ABFF9E-D075-4BB3-95C1-87A07E16452D}"/>
              </a:ext>
            </a:extLst>
          </p:cNvPr>
          <p:cNvSpPr>
            <a:spLocks noGrp="1"/>
          </p:cNvSpPr>
          <p:nvPr>
            <p:ph sz="half" idx="1"/>
          </p:nvPr>
        </p:nvSpPr>
        <p:spPr>
          <a:xfrm>
            <a:off x="533400" y="2054667"/>
            <a:ext cx="4038600" cy="4525963"/>
          </a:xfrm>
        </p:spPr>
        <p:txBody>
          <a:bodyPr>
            <a:normAutofit fontScale="70000" lnSpcReduction="20000"/>
          </a:bodyPr>
          <a:lstStyle/>
          <a:p>
            <a:r>
              <a:rPr lang="ru-RU" i="1" dirty="0"/>
              <a:t>A </a:t>
            </a:r>
            <a:r>
              <a:rPr lang="ru-RU" i="1" dirty="0" err="1"/>
              <a:t>choice</a:t>
            </a:r>
            <a:r>
              <a:rPr lang="ru-RU" i="1" dirty="0"/>
              <a:t> </a:t>
            </a:r>
            <a:r>
              <a:rPr lang="ru-RU" i="1" dirty="0" err="1"/>
              <a:t>between</a:t>
            </a:r>
            <a:r>
              <a:rPr lang="ru-RU" i="1" dirty="0"/>
              <a:t> </a:t>
            </a:r>
            <a:r>
              <a:rPr lang="ru-RU" i="1" dirty="0" err="1"/>
              <a:t>huge</a:t>
            </a:r>
            <a:r>
              <a:rPr lang="ru-RU" i="1" dirty="0"/>
              <a:t> </a:t>
            </a:r>
            <a:r>
              <a:rPr lang="ru-RU" i="1" dirty="0" err="1"/>
              <a:t>numbers</a:t>
            </a:r>
            <a:r>
              <a:rPr lang="ru-RU" i="1" dirty="0"/>
              <a:t> </a:t>
            </a:r>
            <a:r>
              <a:rPr lang="ru-RU" i="1" dirty="0" err="1"/>
              <a:t>of</a:t>
            </a:r>
            <a:r>
              <a:rPr lang="ru-RU" i="1" dirty="0"/>
              <a:t> </a:t>
            </a:r>
            <a:r>
              <a:rPr lang="ru-RU" i="1" dirty="0" err="1"/>
              <a:t>dead</a:t>
            </a:r>
            <a:r>
              <a:rPr lang="ru-RU" i="1" dirty="0"/>
              <a:t> </a:t>
            </a:r>
            <a:r>
              <a:rPr lang="ru-RU" i="1" dirty="0" err="1"/>
              <a:t>lambs</a:t>
            </a:r>
            <a:r>
              <a:rPr lang="ru-RU" i="1" dirty="0"/>
              <a:t> </a:t>
            </a:r>
            <a:r>
              <a:rPr lang="ru-RU" i="1" dirty="0" err="1"/>
              <a:t>and</a:t>
            </a:r>
            <a:r>
              <a:rPr lang="ru-RU" i="1" dirty="0"/>
              <a:t> </a:t>
            </a:r>
            <a:r>
              <a:rPr lang="ru-RU" i="1" dirty="0" err="1"/>
              <a:t>huge</a:t>
            </a:r>
            <a:r>
              <a:rPr lang="ru-RU" i="1" dirty="0"/>
              <a:t> </a:t>
            </a:r>
            <a:r>
              <a:rPr lang="ru-RU" i="1" dirty="0" err="1"/>
              <a:t>payouts</a:t>
            </a:r>
            <a:r>
              <a:rPr lang="ru-RU" i="1" dirty="0"/>
              <a:t> </a:t>
            </a:r>
            <a:r>
              <a:rPr lang="ru-RU" i="1" dirty="0" err="1"/>
              <a:t>to</a:t>
            </a:r>
            <a:r>
              <a:rPr lang="ru-RU" i="1" dirty="0"/>
              <a:t> </a:t>
            </a:r>
            <a:r>
              <a:rPr lang="ru-RU" i="1" dirty="0" err="1"/>
              <a:t>sheep</a:t>
            </a:r>
            <a:r>
              <a:rPr lang="ru-RU" i="1" dirty="0"/>
              <a:t> </a:t>
            </a:r>
            <a:r>
              <a:rPr lang="ru-RU" i="1" dirty="0" err="1"/>
              <a:t>farmers</a:t>
            </a:r>
            <a:r>
              <a:rPr lang="ru-RU" i="1" dirty="0"/>
              <a:t> </a:t>
            </a:r>
            <a:r>
              <a:rPr lang="ru-RU" i="1" dirty="0" err="1"/>
              <a:t>is</a:t>
            </a:r>
            <a:r>
              <a:rPr lang="ru-RU" i="1" dirty="0"/>
              <a:t> </a:t>
            </a:r>
            <a:r>
              <a:rPr lang="ru-RU" i="1" dirty="0" err="1"/>
              <a:t>just</a:t>
            </a:r>
            <a:r>
              <a:rPr lang="ru-RU" i="1" dirty="0"/>
              <a:t> </a:t>
            </a:r>
            <a:r>
              <a:rPr lang="ru-RU" i="1" dirty="0" err="1"/>
              <a:t>one</a:t>
            </a:r>
            <a:r>
              <a:rPr lang="ru-RU" i="1" dirty="0"/>
              <a:t> </a:t>
            </a:r>
            <a:r>
              <a:rPr lang="ru-RU" i="1" dirty="0" err="1"/>
              <a:t>example</a:t>
            </a:r>
            <a:r>
              <a:rPr lang="ru-RU" i="1" dirty="0"/>
              <a:t> </a:t>
            </a:r>
            <a:r>
              <a:rPr lang="ru-RU" i="1" dirty="0" err="1"/>
              <a:t>of</a:t>
            </a:r>
            <a:r>
              <a:rPr lang="ru-RU" i="1" dirty="0"/>
              <a:t> </a:t>
            </a:r>
            <a:r>
              <a:rPr lang="ru-RU" i="1" dirty="0" err="1"/>
              <a:t>the</a:t>
            </a:r>
            <a:r>
              <a:rPr lang="ru-RU" i="1" dirty="0"/>
              <a:t> </a:t>
            </a:r>
            <a:r>
              <a:rPr lang="ru-RU" i="1" dirty="0" err="1"/>
              <a:t>turmoil</a:t>
            </a:r>
            <a:r>
              <a:rPr lang="ru-RU" i="1" dirty="0"/>
              <a:t> </a:t>
            </a:r>
            <a:r>
              <a:rPr lang="ru-RU" i="1" dirty="0" err="1"/>
              <a:t>that</a:t>
            </a:r>
            <a:r>
              <a:rPr lang="ru-RU" i="1" dirty="0"/>
              <a:t> </a:t>
            </a:r>
            <a:r>
              <a:rPr lang="ru-RU" b="1" i="1" dirty="0"/>
              <a:t>a </a:t>
            </a:r>
            <a:r>
              <a:rPr lang="ru-RU" b="1" i="1" dirty="0" err="1"/>
              <a:t>no-deal</a:t>
            </a:r>
            <a:r>
              <a:rPr lang="ru-RU" b="1" i="1" dirty="0"/>
              <a:t> </a:t>
            </a:r>
            <a:r>
              <a:rPr lang="ru-RU" b="1" i="1" dirty="0" err="1"/>
              <a:t>Brexit</a:t>
            </a:r>
            <a:r>
              <a:rPr lang="ru-RU" i="1" dirty="0"/>
              <a:t> </a:t>
            </a:r>
            <a:r>
              <a:rPr lang="ru-RU" i="1" dirty="0" err="1"/>
              <a:t>could</a:t>
            </a:r>
            <a:r>
              <a:rPr lang="ru-RU" i="1" dirty="0"/>
              <a:t> </a:t>
            </a:r>
            <a:r>
              <a:rPr lang="ru-RU" i="1" dirty="0" err="1"/>
              <a:t>bring</a:t>
            </a:r>
            <a:r>
              <a:rPr lang="ru-RU" i="1" dirty="0"/>
              <a:t>. </a:t>
            </a:r>
            <a:r>
              <a:rPr lang="ru-RU" i="1" dirty="0" err="1"/>
              <a:t>This</a:t>
            </a:r>
            <a:r>
              <a:rPr lang="ru-RU" i="1" dirty="0"/>
              <a:t> </a:t>
            </a:r>
            <a:r>
              <a:rPr lang="ru-RU" i="1" dirty="0" err="1"/>
              <a:t>week</a:t>
            </a:r>
            <a:r>
              <a:rPr lang="ru-RU" i="1" dirty="0"/>
              <a:t>, </a:t>
            </a:r>
            <a:r>
              <a:rPr lang="ru-RU" i="1" dirty="0" err="1"/>
              <a:t>which</a:t>
            </a:r>
            <a:r>
              <a:rPr lang="ru-RU" i="1" dirty="0"/>
              <a:t> </a:t>
            </a:r>
            <a:r>
              <a:rPr lang="ru-RU" i="1" dirty="0" err="1"/>
              <a:t>has</a:t>
            </a:r>
            <a:r>
              <a:rPr lang="ru-RU" i="1" dirty="0"/>
              <a:t> </a:t>
            </a:r>
            <a:r>
              <a:rPr lang="ru-RU" i="1" dirty="0" err="1"/>
              <a:t>been</a:t>
            </a:r>
            <a:r>
              <a:rPr lang="ru-RU" i="1" dirty="0"/>
              <a:t> </a:t>
            </a:r>
            <a:r>
              <a:rPr lang="ru-RU" i="1" dirty="0" err="1"/>
              <a:t>chaotic</a:t>
            </a:r>
            <a:r>
              <a:rPr lang="ru-RU" i="1" dirty="0"/>
              <a:t> </a:t>
            </a:r>
            <a:r>
              <a:rPr lang="ru-RU" i="1" dirty="0" err="1"/>
              <a:t>in</a:t>
            </a:r>
            <a:r>
              <a:rPr lang="ru-RU" i="1" dirty="0"/>
              <a:t> </a:t>
            </a:r>
            <a:r>
              <a:rPr lang="ru-RU" i="1" dirty="0" err="1"/>
              <a:t>British</a:t>
            </a:r>
            <a:r>
              <a:rPr lang="ru-RU" i="1" dirty="0"/>
              <a:t> </a:t>
            </a:r>
            <a:r>
              <a:rPr lang="ru-RU" i="1" dirty="0" err="1"/>
              <a:t>politics</a:t>
            </a:r>
            <a:r>
              <a:rPr lang="ru-RU" i="1" dirty="0"/>
              <a:t> </a:t>
            </a:r>
            <a:r>
              <a:rPr lang="ru-RU" i="1" dirty="0" err="1"/>
              <a:t>even</a:t>
            </a:r>
            <a:r>
              <a:rPr lang="ru-RU" i="1" dirty="0"/>
              <a:t> </a:t>
            </a:r>
            <a:r>
              <a:rPr lang="ru-RU" i="1" dirty="0" err="1"/>
              <a:t>by</a:t>
            </a:r>
            <a:r>
              <a:rPr lang="ru-RU" i="1" dirty="0"/>
              <a:t> </a:t>
            </a:r>
            <a:r>
              <a:rPr lang="ru-RU" i="1" dirty="0" err="1"/>
              <a:t>recent</a:t>
            </a:r>
            <a:r>
              <a:rPr lang="ru-RU" i="1" dirty="0"/>
              <a:t> </a:t>
            </a:r>
            <a:r>
              <a:rPr lang="ru-RU" i="1" dirty="0" err="1"/>
              <a:t>standards</a:t>
            </a:r>
            <a:r>
              <a:rPr lang="ru-RU" i="1" dirty="0"/>
              <a:t>, </a:t>
            </a:r>
            <a:r>
              <a:rPr lang="ru-RU" i="1" dirty="0" err="1"/>
              <a:t>has</a:t>
            </a:r>
            <a:r>
              <a:rPr lang="ru-RU" i="1" dirty="0"/>
              <a:t> </a:t>
            </a:r>
            <a:r>
              <a:rPr lang="ru-RU" i="1" dirty="0" err="1"/>
              <a:t>made</a:t>
            </a:r>
            <a:r>
              <a:rPr lang="ru-RU" i="1" dirty="0"/>
              <a:t> </a:t>
            </a:r>
            <a:r>
              <a:rPr lang="ru-RU" i="1" dirty="0" err="1"/>
              <a:t>that</a:t>
            </a:r>
            <a:r>
              <a:rPr lang="ru-RU" i="1" dirty="0"/>
              <a:t> </a:t>
            </a:r>
            <a:r>
              <a:rPr lang="ru-RU" i="1" dirty="0" err="1"/>
              <a:t>just</a:t>
            </a:r>
            <a:r>
              <a:rPr lang="ru-RU" i="1" dirty="0"/>
              <a:t> a </a:t>
            </a:r>
            <a:r>
              <a:rPr lang="ru-RU" i="1" dirty="0" err="1"/>
              <a:t>bit</a:t>
            </a:r>
            <a:r>
              <a:rPr lang="ru-RU" i="1" dirty="0"/>
              <a:t> </a:t>
            </a:r>
            <a:r>
              <a:rPr lang="ru-RU" i="1" dirty="0" err="1"/>
              <a:t>less</a:t>
            </a:r>
            <a:r>
              <a:rPr lang="ru-RU" i="1" dirty="0"/>
              <a:t> </a:t>
            </a:r>
            <a:r>
              <a:rPr lang="ru-RU" i="1" dirty="0" err="1"/>
              <a:t>likely</a:t>
            </a:r>
            <a:r>
              <a:rPr lang="ru-RU" i="1" dirty="0"/>
              <a:t>. </a:t>
            </a:r>
            <a:r>
              <a:rPr lang="ru-RU" i="1" dirty="0" err="1"/>
              <a:t>It</a:t>
            </a:r>
            <a:r>
              <a:rPr lang="ru-RU" i="1" dirty="0"/>
              <a:t> </a:t>
            </a:r>
            <a:r>
              <a:rPr lang="ru-RU" i="1" dirty="0" err="1"/>
              <a:t>is</a:t>
            </a:r>
            <a:r>
              <a:rPr lang="ru-RU" i="1" dirty="0"/>
              <a:t> </a:t>
            </a:r>
            <a:r>
              <a:rPr lang="ru-RU" i="1" dirty="0" err="1"/>
              <a:t>the</a:t>
            </a:r>
            <a:r>
              <a:rPr lang="ru-RU" i="1" dirty="0"/>
              <a:t> </a:t>
            </a:r>
            <a:r>
              <a:rPr lang="ru-RU" i="1" dirty="0" err="1"/>
              <a:t>week</a:t>
            </a:r>
            <a:r>
              <a:rPr lang="ru-RU" i="1" dirty="0"/>
              <a:t> </a:t>
            </a:r>
            <a:r>
              <a:rPr lang="ru-RU" i="1" dirty="0" err="1"/>
              <a:t>that</a:t>
            </a:r>
            <a:r>
              <a:rPr lang="ru-RU" i="1" dirty="0"/>
              <a:t> </a:t>
            </a:r>
            <a:r>
              <a:rPr lang="ru-RU" i="1" dirty="0" err="1"/>
              <a:t>Remainers</a:t>
            </a:r>
            <a:r>
              <a:rPr lang="ru-RU" i="1" dirty="0"/>
              <a:t> </a:t>
            </a:r>
            <a:r>
              <a:rPr lang="ru-RU" i="1" dirty="0" err="1"/>
              <a:t>invoked</a:t>
            </a:r>
            <a:r>
              <a:rPr lang="ru-RU" i="1" dirty="0"/>
              <a:t> </a:t>
            </a:r>
            <a:r>
              <a:rPr lang="ru-RU" i="1" dirty="0" err="1"/>
              <a:t>the</a:t>
            </a:r>
            <a:r>
              <a:rPr lang="ru-RU" i="1" dirty="0"/>
              <a:t> </a:t>
            </a:r>
            <a:r>
              <a:rPr lang="ru-RU" i="1" dirty="0" err="1"/>
              <a:t>horror</a:t>
            </a:r>
            <a:r>
              <a:rPr lang="ru-RU" i="1" dirty="0"/>
              <a:t> </a:t>
            </a:r>
            <a:r>
              <a:rPr lang="ru-RU" i="1" dirty="0" err="1"/>
              <a:t>of</a:t>
            </a:r>
            <a:r>
              <a:rPr lang="ru-RU" i="1" dirty="0"/>
              <a:t> </a:t>
            </a:r>
            <a:r>
              <a:rPr lang="ru-RU" b="1" i="1" dirty="0"/>
              <a:t>a </a:t>
            </a:r>
            <a:r>
              <a:rPr lang="ru-RU" b="1" i="1" dirty="0" err="1"/>
              <a:t>no-deal</a:t>
            </a:r>
            <a:r>
              <a:rPr lang="ru-RU" b="1" i="1" dirty="0"/>
              <a:t> </a:t>
            </a:r>
            <a:r>
              <a:rPr lang="ru-RU" b="1" i="1" dirty="0" err="1"/>
              <a:t>Brexit</a:t>
            </a:r>
            <a:r>
              <a:rPr lang="ru-RU" i="1" dirty="0"/>
              <a:t> </a:t>
            </a:r>
            <a:r>
              <a:rPr lang="ru-RU" i="1" dirty="0" err="1"/>
              <a:t>to</a:t>
            </a:r>
            <a:r>
              <a:rPr lang="ru-RU" i="1" dirty="0"/>
              <a:t> </a:t>
            </a:r>
            <a:r>
              <a:rPr lang="ru-RU" i="1" dirty="0" err="1"/>
              <a:t>grab</a:t>
            </a:r>
            <a:r>
              <a:rPr lang="ru-RU" i="1" dirty="0"/>
              <a:t> </a:t>
            </a:r>
            <a:r>
              <a:rPr lang="ru-RU" i="1" dirty="0" err="1"/>
              <a:t>back</a:t>
            </a:r>
            <a:r>
              <a:rPr lang="ru-RU" i="1" dirty="0"/>
              <a:t> </a:t>
            </a:r>
            <a:r>
              <a:rPr lang="ru-RU" i="1" dirty="0" err="1"/>
              <a:t>some</a:t>
            </a:r>
            <a:r>
              <a:rPr lang="ru-RU" i="1" dirty="0"/>
              <a:t> </a:t>
            </a:r>
            <a:r>
              <a:rPr lang="ru-RU" i="1" dirty="0" err="1"/>
              <a:t>control</a:t>
            </a:r>
            <a:r>
              <a:rPr lang="ru-RU" i="1" dirty="0"/>
              <a:t> </a:t>
            </a:r>
            <a:r>
              <a:rPr lang="ru-RU" i="1" dirty="0" err="1"/>
              <a:t>over</a:t>
            </a:r>
            <a:r>
              <a:rPr lang="ru-RU" i="1" dirty="0"/>
              <a:t> a </a:t>
            </a:r>
            <a:r>
              <a:rPr lang="ru-RU" i="1" dirty="0" err="1"/>
              <a:t>Parliament</a:t>
            </a:r>
            <a:r>
              <a:rPr lang="ru-RU" i="1" dirty="0"/>
              <a:t> </a:t>
            </a:r>
            <a:r>
              <a:rPr lang="ru-RU" i="1" dirty="0" err="1"/>
              <a:t>still</a:t>
            </a:r>
            <a:r>
              <a:rPr lang="ru-RU" i="1" dirty="0"/>
              <a:t> </a:t>
            </a:r>
            <a:r>
              <a:rPr lang="ru-RU" i="1" dirty="0" err="1"/>
              <a:t>unable</a:t>
            </a:r>
            <a:r>
              <a:rPr lang="ru-RU" i="1" dirty="0"/>
              <a:t> </a:t>
            </a:r>
            <a:r>
              <a:rPr lang="ru-RU" i="1" dirty="0" err="1"/>
              <a:t>to</a:t>
            </a:r>
            <a:r>
              <a:rPr lang="ru-RU" i="1" dirty="0"/>
              <a:t> </a:t>
            </a:r>
            <a:r>
              <a:rPr lang="ru-RU" i="1" dirty="0" err="1"/>
              <a:t>decide</a:t>
            </a:r>
            <a:r>
              <a:rPr lang="ru-RU" i="1" dirty="0"/>
              <a:t> </a:t>
            </a:r>
            <a:r>
              <a:rPr lang="ru-RU" i="1" dirty="0" err="1"/>
              <a:t>what</a:t>
            </a:r>
            <a:r>
              <a:rPr lang="ru-RU" i="1" dirty="0"/>
              <a:t> </a:t>
            </a:r>
            <a:r>
              <a:rPr lang="ru-RU" i="1" dirty="0" err="1"/>
              <a:t>it</a:t>
            </a:r>
            <a:r>
              <a:rPr lang="ru-RU" i="1" dirty="0"/>
              <a:t> </a:t>
            </a:r>
            <a:r>
              <a:rPr lang="ru-RU" i="1" dirty="0" err="1"/>
              <a:t>wants</a:t>
            </a:r>
            <a:endParaRPr lang="ru-RU" i="1" dirty="0"/>
          </a:p>
          <a:p>
            <a:r>
              <a:rPr lang="ru-RU" i="1" dirty="0" err="1"/>
              <a:t>Because</a:t>
            </a:r>
            <a:r>
              <a:rPr lang="ru-RU" i="1" dirty="0"/>
              <a:t> </a:t>
            </a:r>
            <a:r>
              <a:rPr lang="ru-RU" i="1" dirty="0" err="1"/>
              <a:t>the</a:t>
            </a:r>
            <a:r>
              <a:rPr lang="ru-RU" i="1" dirty="0"/>
              <a:t> </a:t>
            </a:r>
            <a:r>
              <a:rPr lang="ru-RU" i="1" dirty="0" err="1"/>
              <a:t>emerging</a:t>
            </a:r>
            <a:r>
              <a:rPr lang="ru-RU" i="1" dirty="0"/>
              <a:t> </a:t>
            </a:r>
            <a:r>
              <a:rPr lang="ru-RU" i="1" dirty="0" err="1"/>
              <a:t>deal</a:t>
            </a:r>
            <a:r>
              <a:rPr lang="ru-RU" i="1" dirty="0"/>
              <a:t> </a:t>
            </a:r>
            <a:r>
              <a:rPr lang="ru-RU" i="1" dirty="0" err="1"/>
              <a:t>is</a:t>
            </a:r>
            <a:r>
              <a:rPr lang="ru-RU" i="1" dirty="0"/>
              <a:t> a </a:t>
            </a:r>
            <a:r>
              <a:rPr lang="ru-RU" i="1" dirty="0" err="1"/>
              <a:t>mess</a:t>
            </a:r>
            <a:r>
              <a:rPr lang="ru-RU" i="1" dirty="0"/>
              <a:t> — </a:t>
            </a:r>
            <a:r>
              <a:rPr lang="ru-RU" b="1" i="1" dirty="0"/>
              <a:t>a </a:t>
            </a:r>
            <a:r>
              <a:rPr lang="ru-RU" b="1" i="1" dirty="0" err="1"/>
              <a:t>dog’s</a:t>
            </a:r>
            <a:r>
              <a:rPr lang="ru-RU" b="1" i="1" dirty="0"/>
              <a:t> </a:t>
            </a:r>
            <a:r>
              <a:rPr lang="ru-RU" b="1" i="1" dirty="0" err="1"/>
              <a:t>Brexit</a:t>
            </a:r>
            <a:r>
              <a:rPr lang="ru-RU" i="1" dirty="0"/>
              <a:t>, </a:t>
            </a:r>
            <a:r>
              <a:rPr lang="ru-RU" i="1" dirty="0" err="1"/>
              <a:t>the</a:t>
            </a:r>
            <a:r>
              <a:rPr lang="ru-RU" i="1" dirty="0"/>
              <a:t> </a:t>
            </a:r>
            <a:r>
              <a:rPr lang="ru-RU" i="1" dirty="0" err="1"/>
              <a:t>wags</a:t>
            </a:r>
            <a:r>
              <a:rPr lang="ru-RU" i="1" dirty="0"/>
              <a:t> </a:t>
            </a:r>
            <a:r>
              <a:rPr lang="ru-RU" i="1" dirty="0" err="1"/>
              <a:t>say</a:t>
            </a:r>
            <a:r>
              <a:rPr lang="ru-RU" i="1" dirty="0"/>
              <a:t> — </a:t>
            </a:r>
            <a:r>
              <a:rPr lang="ru-RU" i="1" dirty="0" err="1"/>
              <a:t>it</a:t>
            </a:r>
            <a:r>
              <a:rPr lang="ru-RU" i="1" dirty="0"/>
              <a:t> </a:t>
            </a:r>
            <a:r>
              <a:rPr lang="ru-RU" i="1" dirty="0" err="1"/>
              <a:t>may</a:t>
            </a:r>
            <a:r>
              <a:rPr lang="ru-RU" i="1" dirty="0"/>
              <a:t> </a:t>
            </a:r>
            <a:r>
              <a:rPr lang="ru-RU" i="1" dirty="0" err="1"/>
              <a:t>well</a:t>
            </a:r>
            <a:r>
              <a:rPr lang="ru-RU" i="1" dirty="0"/>
              <a:t> </a:t>
            </a:r>
            <a:r>
              <a:rPr lang="ru-RU" i="1" dirty="0" err="1"/>
              <a:t>be</a:t>
            </a:r>
            <a:r>
              <a:rPr lang="ru-RU" i="1" dirty="0"/>
              <a:t> </a:t>
            </a:r>
            <a:r>
              <a:rPr lang="ru-RU" i="1" dirty="0" err="1"/>
              <a:t>blocked</a:t>
            </a:r>
            <a:r>
              <a:rPr lang="ru-RU" i="1" dirty="0"/>
              <a:t> </a:t>
            </a:r>
            <a:r>
              <a:rPr lang="ru-RU" i="1" dirty="0" err="1"/>
              <a:t>in</a:t>
            </a:r>
            <a:r>
              <a:rPr lang="ru-RU" i="1" dirty="0"/>
              <a:t> </a:t>
            </a:r>
            <a:r>
              <a:rPr lang="ru-RU" i="1" dirty="0" err="1"/>
              <a:t>Parliament</a:t>
            </a:r>
            <a:r>
              <a:rPr lang="ru-RU" dirty="0"/>
              <a:t> </a:t>
            </a:r>
          </a:p>
          <a:p>
            <a:endParaRPr lang="ru-RU" dirty="0"/>
          </a:p>
        </p:txBody>
      </p:sp>
      <p:sp>
        <p:nvSpPr>
          <p:cNvPr id="4" name="Объект 3">
            <a:extLst>
              <a:ext uri="{FF2B5EF4-FFF2-40B4-BE49-F238E27FC236}">
                <a16:creationId xmlns:a16="http://schemas.microsoft.com/office/drawing/2014/main" xmlns="" id="{5DF5B5B5-7759-4B3B-9D74-A27B981B1E7D}"/>
              </a:ext>
            </a:extLst>
          </p:cNvPr>
          <p:cNvSpPr>
            <a:spLocks noGrp="1"/>
          </p:cNvSpPr>
          <p:nvPr>
            <p:ph sz="half" idx="2"/>
          </p:nvPr>
        </p:nvSpPr>
        <p:spPr>
          <a:xfrm>
            <a:off x="4648202" y="2054667"/>
            <a:ext cx="4038600" cy="4525963"/>
          </a:xfrm>
        </p:spPr>
        <p:txBody>
          <a:bodyPr>
            <a:normAutofit fontScale="70000" lnSpcReduction="20000"/>
          </a:bodyPr>
          <a:lstStyle/>
          <a:p>
            <a:r>
              <a:rPr lang="ru-RU" i="1" dirty="0" err="1"/>
              <a:t>So</a:t>
            </a:r>
            <a:r>
              <a:rPr lang="ru-RU" i="1" dirty="0"/>
              <a:t>, </a:t>
            </a:r>
            <a:r>
              <a:rPr lang="ru-RU" i="1" dirty="0" err="1"/>
              <a:t>of</a:t>
            </a:r>
            <a:r>
              <a:rPr lang="ru-RU" i="1" dirty="0"/>
              <a:t> </a:t>
            </a:r>
            <a:r>
              <a:rPr lang="ru-RU" i="1" dirty="0" err="1"/>
              <a:t>the</a:t>
            </a:r>
            <a:r>
              <a:rPr lang="ru-RU" i="1" dirty="0"/>
              <a:t> 20 </a:t>
            </a:r>
            <a:r>
              <a:rPr lang="ru-RU" i="1" dirty="0" err="1"/>
              <a:t>percent</a:t>
            </a:r>
            <a:r>
              <a:rPr lang="ru-RU" i="1" dirty="0"/>
              <a:t> </a:t>
            </a:r>
            <a:r>
              <a:rPr lang="ru-RU" i="1" dirty="0" err="1"/>
              <a:t>probability</a:t>
            </a:r>
            <a:r>
              <a:rPr lang="ru-RU" i="1" dirty="0"/>
              <a:t> </a:t>
            </a:r>
            <a:r>
              <a:rPr lang="ru-RU" i="1" dirty="0" err="1"/>
              <a:t>of</a:t>
            </a:r>
            <a:r>
              <a:rPr lang="ru-RU" i="1" dirty="0"/>
              <a:t> a </a:t>
            </a:r>
            <a:r>
              <a:rPr lang="ru-RU" i="1" dirty="0" err="1"/>
              <a:t>clear</a:t>
            </a:r>
            <a:r>
              <a:rPr lang="ru-RU" i="1" dirty="0"/>
              <a:t> </a:t>
            </a:r>
            <a:r>
              <a:rPr lang="ru-RU" i="1" dirty="0" err="1"/>
              <a:t>May</a:t>
            </a:r>
            <a:r>
              <a:rPr lang="ru-RU" i="1" dirty="0"/>
              <a:t> </a:t>
            </a:r>
            <a:r>
              <a:rPr lang="ru-RU" i="1" dirty="0" err="1"/>
              <a:t>win</a:t>
            </a:r>
            <a:r>
              <a:rPr lang="ru-RU" i="1" dirty="0"/>
              <a:t>, </a:t>
            </a:r>
            <a:r>
              <a:rPr lang="ru-RU" i="1" dirty="0" err="1"/>
              <a:t>only</a:t>
            </a:r>
            <a:r>
              <a:rPr lang="ru-RU" i="1" dirty="0"/>
              <a:t> </a:t>
            </a:r>
            <a:r>
              <a:rPr lang="ru-RU" i="1" dirty="0" err="1"/>
              <a:t>half</a:t>
            </a:r>
            <a:r>
              <a:rPr lang="ru-RU" i="1" dirty="0"/>
              <a:t> — </a:t>
            </a:r>
            <a:r>
              <a:rPr lang="ru-RU" i="1" dirty="0" err="1"/>
              <a:t>say</a:t>
            </a:r>
            <a:r>
              <a:rPr lang="ru-RU" i="1" dirty="0"/>
              <a:t>, 10 </a:t>
            </a:r>
            <a:r>
              <a:rPr lang="ru-RU" i="1" dirty="0" err="1"/>
              <a:t>percentage</a:t>
            </a:r>
            <a:r>
              <a:rPr lang="ru-RU" i="1" dirty="0"/>
              <a:t> </a:t>
            </a:r>
            <a:r>
              <a:rPr lang="ru-RU" i="1" dirty="0" err="1"/>
              <a:t>points</a:t>
            </a:r>
            <a:r>
              <a:rPr lang="ru-RU" i="1" dirty="0"/>
              <a:t> — </a:t>
            </a:r>
            <a:r>
              <a:rPr lang="ru-RU" i="1" dirty="0" err="1"/>
              <a:t>leads</a:t>
            </a:r>
            <a:r>
              <a:rPr lang="ru-RU" i="1" dirty="0"/>
              <a:t> </a:t>
            </a:r>
            <a:r>
              <a:rPr lang="ru-RU" i="1" dirty="0" err="1"/>
              <a:t>to</a:t>
            </a:r>
            <a:r>
              <a:rPr lang="ru-RU" i="1" dirty="0"/>
              <a:t> </a:t>
            </a:r>
            <a:r>
              <a:rPr lang="ru-RU" b="1" i="1" dirty="0"/>
              <a:t>a </a:t>
            </a:r>
            <a:r>
              <a:rPr lang="ru-RU" b="1" i="1" dirty="0" err="1"/>
              <a:t>compromise</a:t>
            </a:r>
            <a:r>
              <a:rPr lang="ru-RU" b="1" i="1" dirty="0"/>
              <a:t> </a:t>
            </a:r>
            <a:r>
              <a:rPr lang="ru-RU" b="1" i="1" dirty="0" err="1"/>
              <a:t>Brexit</a:t>
            </a:r>
            <a:r>
              <a:rPr lang="ru-RU" i="1" dirty="0"/>
              <a:t>, </a:t>
            </a:r>
            <a:r>
              <a:rPr lang="ru-RU" i="1" dirty="0" err="1"/>
              <a:t>bringing</a:t>
            </a:r>
            <a:r>
              <a:rPr lang="ru-RU" i="1" dirty="0"/>
              <a:t> </a:t>
            </a:r>
            <a:r>
              <a:rPr lang="ru-RU" i="1" dirty="0" err="1"/>
              <a:t>the</a:t>
            </a:r>
            <a:r>
              <a:rPr lang="ru-RU" i="1" dirty="0"/>
              <a:t> </a:t>
            </a:r>
            <a:r>
              <a:rPr lang="ru-RU" i="1" dirty="0" err="1"/>
              <a:t>cumulative</a:t>
            </a:r>
            <a:r>
              <a:rPr lang="ru-RU" i="1" dirty="0"/>
              <a:t> </a:t>
            </a:r>
            <a:r>
              <a:rPr lang="ru-RU" i="1" dirty="0" err="1"/>
              <a:t>probability</a:t>
            </a:r>
            <a:r>
              <a:rPr lang="ru-RU" i="1" dirty="0"/>
              <a:t> </a:t>
            </a:r>
            <a:r>
              <a:rPr lang="ru-RU" i="1" dirty="0" err="1"/>
              <a:t>of</a:t>
            </a:r>
            <a:r>
              <a:rPr lang="ru-RU" i="1" dirty="0"/>
              <a:t> </a:t>
            </a:r>
            <a:r>
              <a:rPr lang="ru-RU" i="1" dirty="0" err="1"/>
              <a:t>this</a:t>
            </a:r>
            <a:r>
              <a:rPr lang="ru-RU" i="1" dirty="0"/>
              <a:t> </a:t>
            </a:r>
            <a:r>
              <a:rPr lang="ru-RU" i="1" dirty="0" err="1"/>
              <a:t>option</a:t>
            </a:r>
            <a:r>
              <a:rPr lang="ru-RU" i="1" dirty="0"/>
              <a:t> </a:t>
            </a:r>
            <a:r>
              <a:rPr lang="ru-RU" i="1" dirty="0" err="1"/>
              <a:t>to</a:t>
            </a:r>
            <a:r>
              <a:rPr lang="ru-RU" i="1" dirty="0"/>
              <a:t> 30 </a:t>
            </a:r>
            <a:r>
              <a:rPr lang="ru-RU" i="1" dirty="0" err="1"/>
              <a:t>percent</a:t>
            </a:r>
            <a:r>
              <a:rPr lang="ru-RU" dirty="0"/>
              <a:t> </a:t>
            </a:r>
          </a:p>
          <a:p>
            <a:r>
              <a:rPr lang="ru-RU" i="1" dirty="0" err="1"/>
              <a:t>On</a:t>
            </a:r>
            <a:r>
              <a:rPr lang="ru-RU" i="1" dirty="0"/>
              <a:t> </a:t>
            </a:r>
            <a:r>
              <a:rPr lang="ru-RU" i="1" dirty="0" err="1"/>
              <a:t>Tuesday</a:t>
            </a:r>
            <a:r>
              <a:rPr lang="ru-RU" i="1" dirty="0"/>
              <a:t>, </a:t>
            </a:r>
            <a:r>
              <a:rPr lang="ru-RU" i="1" dirty="0" err="1"/>
              <a:t>the</a:t>
            </a:r>
            <a:r>
              <a:rPr lang="ru-RU" i="1" dirty="0"/>
              <a:t> </a:t>
            </a:r>
            <a:r>
              <a:rPr lang="en-US" i="1" dirty="0"/>
              <a:t>British Parliament rejected</a:t>
            </a:r>
            <a:r>
              <a:rPr lang="ru-RU" i="1" dirty="0"/>
              <a:t>, </a:t>
            </a:r>
            <a:r>
              <a:rPr lang="ru-RU" i="1" dirty="0" err="1"/>
              <a:t>again</a:t>
            </a:r>
            <a:r>
              <a:rPr lang="ru-RU" i="1" dirty="0"/>
              <a:t>, </a:t>
            </a:r>
            <a:r>
              <a:rPr lang="ru-RU" b="1" i="1" dirty="0" err="1"/>
              <a:t>Prime</a:t>
            </a:r>
            <a:r>
              <a:rPr lang="ru-RU" b="1" i="1" dirty="0"/>
              <a:t> </a:t>
            </a:r>
            <a:r>
              <a:rPr lang="ru-RU" b="1" i="1" dirty="0" err="1"/>
              <a:t>Minister</a:t>
            </a:r>
            <a:r>
              <a:rPr lang="ru-RU" b="1" i="1" dirty="0"/>
              <a:t> </a:t>
            </a:r>
            <a:r>
              <a:rPr lang="ru-RU" b="1" i="1" dirty="0" err="1"/>
              <a:t>Theresa</a:t>
            </a:r>
            <a:r>
              <a:rPr lang="ru-RU" b="1" i="1" dirty="0"/>
              <a:t> </a:t>
            </a:r>
            <a:r>
              <a:rPr lang="ru-RU" b="1" i="1" dirty="0" err="1"/>
              <a:t>May’s</a:t>
            </a:r>
            <a:r>
              <a:rPr lang="ru-RU" b="1" i="1" dirty="0"/>
              <a:t> </a:t>
            </a:r>
            <a:r>
              <a:rPr lang="ru-RU" b="1" i="1" dirty="0" err="1"/>
              <a:t>Brexit</a:t>
            </a:r>
            <a:r>
              <a:rPr lang="ru-RU" b="1" i="1" dirty="0"/>
              <a:t> </a:t>
            </a:r>
            <a:r>
              <a:rPr lang="ru-RU" b="1" i="1" dirty="0" err="1"/>
              <a:t>deal</a:t>
            </a:r>
            <a:r>
              <a:rPr lang="ru-RU" i="1" dirty="0"/>
              <a:t>, </a:t>
            </a:r>
            <a:r>
              <a:rPr lang="ru-RU" i="1" dirty="0" err="1"/>
              <a:t>an</a:t>
            </a:r>
            <a:r>
              <a:rPr lang="ru-RU" i="1" dirty="0"/>
              <a:t> </a:t>
            </a:r>
            <a:r>
              <a:rPr lang="ru-RU" i="1" dirty="0" err="1"/>
              <a:t>arrangement</a:t>
            </a:r>
            <a:r>
              <a:rPr lang="ru-RU" i="1" dirty="0"/>
              <a:t> </a:t>
            </a:r>
            <a:r>
              <a:rPr lang="ru-RU" i="1" dirty="0" err="1"/>
              <a:t>that</a:t>
            </a:r>
            <a:r>
              <a:rPr lang="ru-RU" i="1" dirty="0"/>
              <a:t> </a:t>
            </a:r>
            <a:r>
              <a:rPr lang="ru-RU" i="1" dirty="0" err="1"/>
              <a:t>would</a:t>
            </a:r>
            <a:r>
              <a:rPr lang="ru-RU" i="1" dirty="0"/>
              <a:t> </a:t>
            </a:r>
            <a:r>
              <a:rPr lang="ru-RU" i="1" dirty="0" err="1"/>
              <a:t>have</a:t>
            </a:r>
            <a:r>
              <a:rPr lang="ru-RU" i="1" dirty="0"/>
              <a:t> </a:t>
            </a:r>
            <a:r>
              <a:rPr lang="ru-RU" i="1" dirty="0" err="1"/>
              <a:t>given</a:t>
            </a:r>
            <a:r>
              <a:rPr lang="ru-RU" i="1" dirty="0"/>
              <a:t> </a:t>
            </a:r>
            <a:r>
              <a:rPr lang="ru-RU" i="1" dirty="0" err="1"/>
              <a:t>Britain</a:t>
            </a:r>
            <a:r>
              <a:rPr lang="ru-RU" i="1" dirty="0"/>
              <a:t> a </a:t>
            </a:r>
            <a:r>
              <a:rPr lang="ru-RU" i="1" dirty="0" err="1"/>
              <a:t>reasonably</a:t>
            </a:r>
            <a:r>
              <a:rPr lang="ru-RU" i="1" dirty="0"/>
              <a:t> </a:t>
            </a:r>
            <a:r>
              <a:rPr lang="ru-RU" i="1" dirty="0" err="1"/>
              <a:t>smooth</a:t>
            </a:r>
            <a:r>
              <a:rPr lang="ru-RU" i="1" dirty="0"/>
              <a:t> </a:t>
            </a:r>
            <a:r>
              <a:rPr lang="ru-RU" i="1" dirty="0" err="1"/>
              <a:t>transition</a:t>
            </a:r>
            <a:r>
              <a:rPr lang="ru-RU" i="1" dirty="0"/>
              <a:t> </a:t>
            </a:r>
            <a:r>
              <a:rPr lang="ru-RU" i="1" dirty="0" err="1"/>
              <a:t>period</a:t>
            </a:r>
            <a:r>
              <a:rPr lang="ru-RU" i="1" dirty="0"/>
              <a:t> </a:t>
            </a:r>
            <a:r>
              <a:rPr lang="ru-RU" i="1" dirty="0" err="1"/>
              <a:t>out</a:t>
            </a:r>
            <a:r>
              <a:rPr lang="ru-RU" i="1" dirty="0"/>
              <a:t> </a:t>
            </a:r>
            <a:r>
              <a:rPr lang="ru-RU" i="1" dirty="0" err="1"/>
              <a:t>of</a:t>
            </a:r>
            <a:r>
              <a:rPr lang="ru-RU" i="1" dirty="0"/>
              <a:t> </a:t>
            </a:r>
            <a:r>
              <a:rPr lang="ru-RU" i="1" dirty="0" err="1"/>
              <a:t>the</a:t>
            </a:r>
            <a:r>
              <a:rPr lang="ru-RU" i="1" dirty="0"/>
              <a:t> </a:t>
            </a:r>
            <a:r>
              <a:rPr lang="ru-RU" i="1" dirty="0" err="1"/>
              <a:t>European</a:t>
            </a:r>
            <a:r>
              <a:rPr lang="ru-RU" i="1" dirty="0"/>
              <a:t> </a:t>
            </a:r>
            <a:r>
              <a:rPr lang="ru-RU" i="1" dirty="0" err="1"/>
              <a:t>Union</a:t>
            </a:r>
            <a:r>
              <a:rPr lang="ru-RU" i="1" dirty="0"/>
              <a:t>. </a:t>
            </a:r>
            <a:r>
              <a:rPr lang="ru-RU" i="1" dirty="0" err="1"/>
              <a:t>It</a:t>
            </a:r>
            <a:r>
              <a:rPr lang="ru-RU" i="1" dirty="0"/>
              <a:t> </a:t>
            </a:r>
            <a:r>
              <a:rPr lang="ru-RU" i="1" dirty="0" err="1"/>
              <a:t>was</a:t>
            </a:r>
            <a:r>
              <a:rPr lang="ru-RU" i="1" dirty="0"/>
              <a:t> a </a:t>
            </a:r>
            <a:r>
              <a:rPr lang="ru-RU" i="1" dirty="0" err="1"/>
              <a:t>deal</a:t>
            </a:r>
            <a:r>
              <a:rPr lang="ru-RU" i="1" dirty="0"/>
              <a:t> </a:t>
            </a:r>
            <a:r>
              <a:rPr lang="ru-RU" i="1" dirty="0" err="1"/>
              <a:t>that</a:t>
            </a:r>
            <a:r>
              <a:rPr lang="ru-RU" i="1" dirty="0"/>
              <a:t> </a:t>
            </a:r>
            <a:r>
              <a:rPr lang="ru-RU" i="1" dirty="0" err="1"/>
              <a:t>pleased</a:t>
            </a:r>
            <a:r>
              <a:rPr lang="ru-RU" i="1" dirty="0"/>
              <a:t> </a:t>
            </a:r>
            <a:r>
              <a:rPr lang="ru-RU" i="1" dirty="0" err="1"/>
              <a:t>no</a:t>
            </a:r>
            <a:r>
              <a:rPr lang="ru-RU" i="1" dirty="0"/>
              <a:t> </a:t>
            </a:r>
            <a:r>
              <a:rPr lang="ru-RU" i="1" dirty="0" err="1"/>
              <a:t>one</a:t>
            </a:r>
            <a:r>
              <a:rPr lang="ru-RU" i="1" dirty="0"/>
              <a:t>, </a:t>
            </a:r>
            <a:r>
              <a:rPr lang="ru-RU" i="1" dirty="0" err="1"/>
              <a:t>but</a:t>
            </a:r>
            <a:r>
              <a:rPr lang="ru-RU" i="1" dirty="0"/>
              <a:t> </a:t>
            </a:r>
            <a:r>
              <a:rPr lang="ru-RU" i="1" dirty="0" err="1"/>
              <a:t>some</a:t>
            </a:r>
            <a:r>
              <a:rPr lang="ru-RU" i="1" dirty="0"/>
              <a:t> </a:t>
            </a:r>
            <a:r>
              <a:rPr lang="ru-RU" i="1" dirty="0" err="1"/>
              <a:t>saw</a:t>
            </a:r>
            <a:r>
              <a:rPr lang="ru-RU" i="1" dirty="0"/>
              <a:t> </a:t>
            </a:r>
            <a:r>
              <a:rPr lang="ru-RU" i="1" dirty="0" err="1"/>
              <a:t>it</a:t>
            </a:r>
            <a:r>
              <a:rPr lang="ru-RU" i="1" dirty="0"/>
              <a:t> </a:t>
            </a:r>
            <a:r>
              <a:rPr lang="ru-RU" i="1" dirty="0" err="1"/>
              <a:t>as</a:t>
            </a:r>
            <a:r>
              <a:rPr lang="ru-RU" i="1" dirty="0"/>
              <a:t> a </a:t>
            </a:r>
            <a:r>
              <a:rPr lang="ru-RU" i="1" dirty="0" err="1"/>
              <a:t>way</a:t>
            </a:r>
            <a:r>
              <a:rPr lang="ru-RU" i="1" dirty="0"/>
              <a:t> </a:t>
            </a:r>
            <a:r>
              <a:rPr lang="ru-RU" i="1" dirty="0" err="1"/>
              <a:t>out</a:t>
            </a:r>
            <a:r>
              <a:rPr lang="ru-RU" i="1" dirty="0"/>
              <a:t> </a:t>
            </a:r>
            <a:r>
              <a:rPr lang="ru-RU" i="1" dirty="0" err="1"/>
              <a:t>of</a:t>
            </a:r>
            <a:r>
              <a:rPr lang="ru-RU" i="1" dirty="0"/>
              <a:t> a </a:t>
            </a:r>
            <a:r>
              <a:rPr lang="ru-RU" i="1" dirty="0" err="1"/>
              <a:t>dilemma</a:t>
            </a:r>
            <a:endParaRPr lang="ru-RU" dirty="0"/>
          </a:p>
        </p:txBody>
      </p:sp>
    </p:spTree>
    <p:extLst>
      <p:ext uri="{BB962C8B-B14F-4D97-AF65-F5344CB8AC3E}">
        <p14:creationId xmlns:p14="http://schemas.microsoft.com/office/powerpoint/2010/main" val="3161032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xmlns="" id="{9D47CFDF-1AFC-45D8-BBD6-61AA81E3D68D}"/>
              </a:ext>
            </a:extLst>
          </p:cNvPr>
          <p:cNvSpPr>
            <a:spLocks noGrp="1"/>
          </p:cNvSpPr>
          <p:nvPr>
            <p:ph type="title"/>
          </p:nvPr>
        </p:nvSpPr>
        <p:spPr/>
        <p:txBody>
          <a:bodyPr/>
          <a:lstStyle/>
          <a:p>
            <a:r>
              <a:rPr lang="en-US" dirty="0"/>
              <a:t>Stylistic devices</a:t>
            </a:r>
            <a:endParaRPr lang="ru-RU" dirty="0"/>
          </a:p>
        </p:txBody>
      </p:sp>
      <p:sp>
        <p:nvSpPr>
          <p:cNvPr id="6" name="Объект 5">
            <a:extLst>
              <a:ext uri="{FF2B5EF4-FFF2-40B4-BE49-F238E27FC236}">
                <a16:creationId xmlns:a16="http://schemas.microsoft.com/office/drawing/2014/main" xmlns="" id="{B164E60E-ED41-4002-AA7B-D93C286159AB}"/>
              </a:ext>
            </a:extLst>
          </p:cNvPr>
          <p:cNvSpPr>
            <a:spLocks noGrp="1"/>
          </p:cNvSpPr>
          <p:nvPr>
            <p:ph idx="1"/>
          </p:nvPr>
        </p:nvSpPr>
        <p:spPr>
          <a:xfrm>
            <a:off x="0" y="1268760"/>
            <a:ext cx="9144000" cy="5589240"/>
          </a:xfrm>
        </p:spPr>
        <p:txBody>
          <a:bodyPr>
            <a:normAutofit/>
          </a:bodyPr>
          <a:lstStyle/>
          <a:p>
            <a:r>
              <a:rPr lang="ru-RU" i="1" dirty="0" err="1"/>
              <a:t>Britain</a:t>
            </a:r>
            <a:r>
              <a:rPr lang="ru-RU" i="1" dirty="0"/>
              <a:t>, </a:t>
            </a:r>
            <a:r>
              <a:rPr lang="ru-RU" i="1" dirty="0" err="1"/>
              <a:t>famous</a:t>
            </a:r>
            <a:r>
              <a:rPr lang="ru-RU" i="1" dirty="0"/>
              <a:t> </a:t>
            </a:r>
            <a:r>
              <a:rPr lang="ru-RU" i="1" dirty="0" err="1"/>
              <a:t>for</a:t>
            </a:r>
            <a:r>
              <a:rPr lang="ru-RU" i="1" dirty="0"/>
              <a:t> </a:t>
            </a:r>
            <a:r>
              <a:rPr lang="ru-RU" i="1" dirty="0" err="1"/>
              <a:t>its</a:t>
            </a:r>
            <a:r>
              <a:rPr lang="ru-RU" i="1" dirty="0"/>
              <a:t> </a:t>
            </a:r>
            <a:r>
              <a:rPr lang="ru-RU" i="1" dirty="0" err="1"/>
              <a:t>prudence</a:t>
            </a:r>
            <a:r>
              <a:rPr lang="ru-RU" i="1" dirty="0"/>
              <a:t>, </a:t>
            </a:r>
            <a:r>
              <a:rPr lang="ru-RU" i="1" dirty="0" err="1"/>
              <a:t>propriety</a:t>
            </a:r>
            <a:r>
              <a:rPr lang="ru-RU" i="1" dirty="0"/>
              <a:t> </a:t>
            </a:r>
            <a:r>
              <a:rPr lang="ru-RU" i="1" dirty="0" err="1"/>
              <a:t>and</a:t>
            </a:r>
            <a:r>
              <a:rPr lang="ru-RU" i="1" dirty="0"/>
              <a:t> </a:t>
            </a:r>
            <a:r>
              <a:rPr lang="ru-RU" i="1" dirty="0" err="1"/>
              <a:t>punctuality</a:t>
            </a:r>
            <a:r>
              <a:rPr lang="ru-RU" i="1" dirty="0"/>
              <a:t>, </a:t>
            </a:r>
            <a:r>
              <a:rPr lang="ru-RU" i="1" dirty="0" err="1"/>
              <a:t>is</a:t>
            </a:r>
            <a:r>
              <a:rPr lang="ru-RU" i="1" dirty="0"/>
              <a:t> </a:t>
            </a:r>
            <a:r>
              <a:rPr lang="ru-RU" i="1" dirty="0" err="1"/>
              <a:t>suddenly</a:t>
            </a:r>
            <a:r>
              <a:rPr lang="ru-RU" i="1" dirty="0"/>
              <a:t> </a:t>
            </a:r>
            <a:r>
              <a:rPr lang="ru-RU" b="1" i="1" dirty="0" err="1"/>
              <a:t>looking</a:t>
            </a:r>
            <a:r>
              <a:rPr lang="ru-RU" b="1" i="1" dirty="0"/>
              <a:t> </a:t>
            </a:r>
            <a:r>
              <a:rPr lang="ru-RU" b="1" i="1" dirty="0" err="1"/>
              <a:t>like</a:t>
            </a:r>
            <a:r>
              <a:rPr lang="ru-RU" b="1" i="1" dirty="0"/>
              <a:t> a </a:t>
            </a:r>
            <a:r>
              <a:rPr lang="ru-RU" b="1" i="1" dirty="0" err="1"/>
              <a:t>banana</a:t>
            </a:r>
            <a:r>
              <a:rPr lang="ru-RU" b="1" i="1" dirty="0"/>
              <a:t> </a:t>
            </a:r>
            <a:r>
              <a:rPr lang="ru-RU" b="1" i="1" dirty="0" err="1"/>
              <a:t>republic</a:t>
            </a:r>
            <a:r>
              <a:rPr lang="ru-RU" i="1" dirty="0"/>
              <a:t> </a:t>
            </a:r>
            <a:r>
              <a:rPr lang="ru-RU" i="1" dirty="0" err="1"/>
              <a:t>as</a:t>
            </a:r>
            <a:r>
              <a:rPr lang="ru-RU" i="1" dirty="0"/>
              <a:t> </a:t>
            </a:r>
            <a:r>
              <a:rPr lang="ru-RU" i="1" dirty="0" err="1"/>
              <a:t>it</a:t>
            </a:r>
            <a:r>
              <a:rPr lang="ru-RU" i="1" dirty="0"/>
              <a:t> </a:t>
            </a:r>
            <a:r>
              <a:rPr lang="ru-RU" i="1" dirty="0" err="1"/>
              <a:t>makes</a:t>
            </a:r>
            <a:r>
              <a:rPr lang="ru-RU" i="1" dirty="0"/>
              <a:t> </a:t>
            </a:r>
            <a:r>
              <a:rPr lang="ru-RU" i="1" dirty="0" err="1"/>
              <a:t>reckless</a:t>
            </a:r>
            <a:r>
              <a:rPr lang="ru-RU" i="1" dirty="0"/>
              <a:t> </a:t>
            </a:r>
            <a:r>
              <a:rPr lang="ru-RU" i="1" dirty="0" err="1"/>
              <a:t>decisions</a:t>
            </a:r>
            <a:r>
              <a:rPr lang="ru-RU" i="1" dirty="0"/>
              <a:t>, </a:t>
            </a:r>
            <a:r>
              <a:rPr lang="ru-RU" i="1" dirty="0" err="1"/>
              <a:t>misrepresents</a:t>
            </a:r>
            <a:r>
              <a:rPr lang="ru-RU" i="1" dirty="0"/>
              <a:t> </a:t>
            </a:r>
            <a:r>
              <a:rPr lang="ru-RU" i="1" dirty="0" err="1"/>
              <a:t>reality</a:t>
            </a:r>
            <a:r>
              <a:rPr lang="ru-RU" i="1" dirty="0"/>
              <a:t> </a:t>
            </a:r>
            <a:r>
              <a:rPr lang="ru-RU" i="1" dirty="0" err="1"/>
              <a:t>and</a:t>
            </a:r>
            <a:r>
              <a:rPr lang="ru-RU" i="1" dirty="0"/>
              <a:t> </a:t>
            </a:r>
            <a:r>
              <a:rPr lang="ru-RU" i="1" dirty="0" err="1"/>
              <a:t>now</a:t>
            </a:r>
            <a:r>
              <a:rPr lang="ru-RU" i="1" dirty="0"/>
              <a:t> </a:t>
            </a:r>
            <a:r>
              <a:rPr lang="ru-RU" i="1" dirty="0" err="1"/>
              <a:t>wants</a:t>
            </a:r>
            <a:r>
              <a:rPr lang="ru-RU" i="1" dirty="0"/>
              <a:t> </a:t>
            </a:r>
            <a:r>
              <a:rPr lang="ru-RU" i="1" dirty="0" err="1"/>
              <a:t>to</a:t>
            </a:r>
            <a:r>
              <a:rPr lang="ru-RU" i="1" dirty="0"/>
              <a:t> </a:t>
            </a:r>
            <a:r>
              <a:rPr lang="ru-RU" i="1" dirty="0" err="1"/>
              <a:t>change</a:t>
            </a:r>
            <a:r>
              <a:rPr lang="ru-RU" i="1" dirty="0"/>
              <a:t> </a:t>
            </a:r>
            <a:r>
              <a:rPr lang="ru-RU" i="1" dirty="0" err="1"/>
              <a:t>its</a:t>
            </a:r>
            <a:r>
              <a:rPr lang="ru-RU" i="1" dirty="0"/>
              <a:t> </a:t>
            </a:r>
            <a:r>
              <a:rPr lang="ru-RU" i="1" dirty="0" err="1"/>
              <a:t>own</a:t>
            </a:r>
            <a:r>
              <a:rPr lang="ru-RU" i="1" dirty="0"/>
              <a:t> </a:t>
            </a:r>
            <a:r>
              <a:rPr lang="ru-RU" i="1" dirty="0" err="1"/>
              <a:t>self-imposed</a:t>
            </a:r>
            <a:r>
              <a:rPr lang="ru-RU" i="1" dirty="0"/>
              <a:t> </a:t>
            </a:r>
            <a:r>
              <a:rPr lang="ru-RU" i="1" dirty="0" err="1"/>
              <a:t>deadline</a:t>
            </a:r>
            <a:r>
              <a:rPr lang="ru-RU" dirty="0"/>
              <a:t> </a:t>
            </a:r>
          </a:p>
          <a:p>
            <a:r>
              <a:rPr lang="ru-RU" i="1" dirty="0" err="1"/>
              <a:t>Older</a:t>
            </a:r>
            <a:r>
              <a:rPr lang="ru-RU" i="1" dirty="0"/>
              <a:t> </a:t>
            </a:r>
            <a:r>
              <a:rPr lang="ru-RU" i="1" dirty="0" err="1"/>
              <a:t>citizens</a:t>
            </a:r>
            <a:r>
              <a:rPr lang="ru-RU" i="1" dirty="0"/>
              <a:t>, </a:t>
            </a:r>
            <a:r>
              <a:rPr lang="ru-RU" i="1" dirty="0" err="1"/>
              <a:t>workers</a:t>
            </a:r>
            <a:r>
              <a:rPr lang="ru-RU" i="1" dirty="0"/>
              <a:t> </a:t>
            </a:r>
            <a:r>
              <a:rPr lang="ru-RU" i="1" dirty="0" err="1"/>
              <a:t>and</a:t>
            </a:r>
            <a:r>
              <a:rPr lang="ru-RU" i="1" dirty="0"/>
              <a:t> </a:t>
            </a:r>
            <a:r>
              <a:rPr lang="ru-RU" i="1" dirty="0" err="1"/>
              <a:t>people</a:t>
            </a:r>
            <a:r>
              <a:rPr lang="ru-RU" i="1" dirty="0"/>
              <a:t> </a:t>
            </a:r>
            <a:r>
              <a:rPr lang="ru-RU" i="1" dirty="0" err="1"/>
              <a:t>living</a:t>
            </a:r>
            <a:r>
              <a:rPr lang="ru-RU" i="1" dirty="0"/>
              <a:t> </a:t>
            </a:r>
            <a:r>
              <a:rPr lang="ru-RU" i="1" dirty="0" err="1"/>
              <a:t>outside</a:t>
            </a:r>
            <a:r>
              <a:rPr lang="ru-RU" i="1" dirty="0"/>
              <a:t> </a:t>
            </a:r>
            <a:r>
              <a:rPr lang="ru-RU" i="1" dirty="0" err="1"/>
              <a:t>the</a:t>
            </a:r>
            <a:r>
              <a:rPr lang="ru-RU" i="1" dirty="0"/>
              <a:t> </a:t>
            </a:r>
            <a:r>
              <a:rPr lang="ru-RU" i="1" dirty="0" err="1"/>
              <a:t>large</a:t>
            </a:r>
            <a:r>
              <a:rPr lang="ru-RU" i="1" dirty="0"/>
              <a:t> </a:t>
            </a:r>
            <a:r>
              <a:rPr lang="ru-RU" i="1" dirty="0" err="1"/>
              <a:t>cities</a:t>
            </a:r>
            <a:r>
              <a:rPr lang="ru-RU" i="1" dirty="0"/>
              <a:t> </a:t>
            </a:r>
            <a:r>
              <a:rPr lang="ru-RU" i="1" dirty="0" err="1"/>
              <a:t>are</a:t>
            </a:r>
            <a:r>
              <a:rPr lang="ru-RU" i="1" dirty="0"/>
              <a:t> </a:t>
            </a:r>
            <a:r>
              <a:rPr lang="ru-RU" i="1" dirty="0" err="1"/>
              <a:t>terrified</a:t>
            </a:r>
            <a:r>
              <a:rPr lang="ru-RU" i="1" dirty="0"/>
              <a:t> </a:t>
            </a:r>
            <a:r>
              <a:rPr lang="ru-RU" i="1" dirty="0" err="1"/>
              <a:t>of</a:t>
            </a:r>
            <a:r>
              <a:rPr lang="ru-RU" i="1" dirty="0"/>
              <a:t> </a:t>
            </a:r>
            <a:r>
              <a:rPr lang="ru-RU" i="1" dirty="0" err="1"/>
              <a:t>what</a:t>
            </a:r>
            <a:r>
              <a:rPr lang="ru-RU" i="1" dirty="0"/>
              <a:t> </a:t>
            </a:r>
            <a:r>
              <a:rPr lang="ru-RU" i="1" dirty="0" err="1"/>
              <a:t>they</a:t>
            </a:r>
            <a:r>
              <a:rPr lang="ru-RU" i="1" dirty="0"/>
              <a:t> </a:t>
            </a:r>
            <a:r>
              <a:rPr lang="ru-RU" i="1" dirty="0" err="1"/>
              <a:t>see</a:t>
            </a:r>
            <a:r>
              <a:rPr lang="ru-RU" i="1" dirty="0"/>
              <a:t> </a:t>
            </a:r>
            <a:r>
              <a:rPr lang="ru-RU" i="1" dirty="0" err="1"/>
              <a:t>as</a:t>
            </a:r>
            <a:r>
              <a:rPr lang="ru-RU" i="1" dirty="0"/>
              <a:t> a </a:t>
            </a:r>
            <a:r>
              <a:rPr lang="ru-RU" i="1" dirty="0" err="1"/>
              <a:t>German-dominated</a:t>
            </a:r>
            <a:r>
              <a:rPr lang="ru-RU" i="1" dirty="0"/>
              <a:t> </a:t>
            </a:r>
            <a:r>
              <a:rPr lang="ru-RU" i="1" dirty="0" err="1"/>
              <a:t>European</a:t>
            </a:r>
            <a:r>
              <a:rPr lang="ru-RU" i="1" dirty="0"/>
              <a:t> </a:t>
            </a:r>
            <a:r>
              <a:rPr lang="ru-RU" b="1" i="1" dirty="0" err="1"/>
              <a:t>juggernaut</a:t>
            </a:r>
            <a:r>
              <a:rPr lang="ru-RU" i="1" dirty="0"/>
              <a:t>, </a:t>
            </a:r>
            <a:r>
              <a:rPr lang="ru-RU" i="1" dirty="0" err="1"/>
              <a:t>and</a:t>
            </a:r>
            <a:r>
              <a:rPr lang="ru-RU" i="1" dirty="0"/>
              <a:t> </a:t>
            </a:r>
            <a:r>
              <a:rPr lang="ru-RU" i="1" dirty="0" err="1"/>
              <a:t>voted</a:t>
            </a:r>
            <a:r>
              <a:rPr lang="ru-RU" i="1" dirty="0"/>
              <a:t> </a:t>
            </a:r>
            <a:r>
              <a:rPr lang="ru-RU" i="1" dirty="0" err="1"/>
              <a:t>Out</a:t>
            </a:r>
            <a:r>
              <a:rPr lang="ru-RU" i="1" dirty="0"/>
              <a:t> </a:t>
            </a:r>
          </a:p>
          <a:p>
            <a:r>
              <a:rPr lang="ru-RU" i="1" dirty="0" err="1"/>
              <a:t>They</a:t>
            </a:r>
            <a:r>
              <a:rPr lang="ru-RU" i="1" dirty="0"/>
              <a:t> </a:t>
            </a:r>
            <a:r>
              <a:rPr lang="ru-RU" i="1" dirty="0" err="1"/>
              <a:t>want</a:t>
            </a:r>
            <a:r>
              <a:rPr lang="ru-RU" i="1" dirty="0"/>
              <a:t> </a:t>
            </a:r>
            <a:r>
              <a:rPr lang="ru-RU" i="1" dirty="0" err="1"/>
              <a:t>the</a:t>
            </a:r>
            <a:r>
              <a:rPr lang="ru-RU" i="1" dirty="0"/>
              <a:t> </a:t>
            </a:r>
            <a:r>
              <a:rPr lang="ru-RU" i="1" dirty="0" err="1"/>
              <a:t>whole</a:t>
            </a:r>
            <a:r>
              <a:rPr lang="ru-RU" i="1" dirty="0"/>
              <a:t> </a:t>
            </a:r>
            <a:r>
              <a:rPr lang="ru-RU" b="1" i="1" dirty="0" err="1"/>
              <a:t>Brexit</a:t>
            </a:r>
            <a:r>
              <a:rPr lang="ru-RU" b="1" i="1" dirty="0"/>
              <a:t> </a:t>
            </a:r>
            <a:r>
              <a:rPr lang="ru-RU" b="1" i="1" dirty="0" err="1"/>
              <a:t>saga</a:t>
            </a:r>
            <a:r>
              <a:rPr lang="ru-RU" i="1" dirty="0"/>
              <a:t> </a:t>
            </a:r>
            <a:r>
              <a:rPr lang="ru-RU" i="1" dirty="0" err="1"/>
              <a:t>to</a:t>
            </a:r>
            <a:r>
              <a:rPr lang="ru-RU" i="1" dirty="0"/>
              <a:t> </a:t>
            </a:r>
            <a:r>
              <a:rPr lang="ru-RU" i="1" dirty="0" err="1"/>
              <a:t>end</a:t>
            </a:r>
            <a:r>
              <a:rPr lang="ru-RU" dirty="0"/>
              <a:t> </a:t>
            </a:r>
          </a:p>
        </p:txBody>
      </p:sp>
    </p:spTree>
    <p:extLst>
      <p:ext uri="{BB962C8B-B14F-4D97-AF65-F5344CB8AC3E}">
        <p14:creationId xmlns:p14="http://schemas.microsoft.com/office/powerpoint/2010/main" val="3537197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0" name="Заголовок 9">
            <a:extLst>
              <a:ext uri="{FF2B5EF4-FFF2-40B4-BE49-F238E27FC236}">
                <a16:creationId xmlns:a16="http://schemas.microsoft.com/office/drawing/2014/main" xmlns="" id="{E426BF90-22EF-42C6-98A3-85715913214D}"/>
              </a:ext>
            </a:extLst>
          </p:cNvPr>
          <p:cNvSpPr>
            <a:spLocks noGrp="1"/>
          </p:cNvSpPr>
          <p:nvPr>
            <p:ph type="title"/>
          </p:nvPr>
        </p:nvSpPr>
        <p:spPr>
          <a:xfrm>
            <a:off x="457200" y="274638"/>
            <a:ext cx="8229600" cy="2146250"/>
          </a:xfrm>
          <a:blipFill>
            <a:blip r:embed="rId3"/>
            <a:stretch>
              <a:fillRect/>
            </a:stretch>
          </a:blipFill>
        </p:spPr>
        <p:txBody>
          <a:bodyPr/>
          <a:lstStyle/>
          <a:p>
            <a:r>
              <a:rPr lang="en-US" dirty="0"/>
              <a:t>Irony</a:t>
            </a:r>
            <a:endParaRPr lang="ru-RU" dirty="0"/>
          </a:p>
        </p:txBody>
      </p:sp>
      <p:sp>
        <p:nvSpPr>
          <p:cNvPr id="11" name="Объект 10">
            <a:extLst>
              <a:ext uri="{FF2B5EF4-FFF2-40B4-BE49-F238E27FC236}">
                <a16:creationId xmlns:a16="http://schemas.microsoft.com/office/drawing/2014/main" xmlns="" id="{CB44BE25-4787-4C3C-B476-224F58E7154F}"/>
              </a:ext>
            </a:extLst>
          </p:cNvPr>
          <p:cNvSpPr>
            <a:spLocks noGrp="1"/>
          </p:cNvSpPr>
          <p:nvPr>
            <p:ph idx="1"/>
          </p:nvPr>
        </p:nvSpPr>
        <p:spPr>
          <a:xfrm>
            <a:off x="425885" y="2420888"/>
            <a:ext cx="8229600" cy="4065315"/>
          </a:xfrm>
        </p:spPr>
        <p:txBody>
          <a:bodyPr>
            <a:normAutofit fontScale="62500" lnSpcReduction="20000"/>
          </a:bodyPr>
          <a:lstStyle/>
          <a:p>
            <a:r>
              <a:rPr lang="uk-UA" dirty="0"/>
              <a:t>1) </a:t>
            </a:r>
            <a:r>
              <a:rPr lang="ru-RU" i="1" dirty="0" err="1"/>
              <a:t>The</a:t>
            </a:r>
            <a:r>
              <a:rPr lang="ru-RU" i="1" dirty="0"/>
              <a:t> </a:t>
            </a:r>
            <a:r>
              <a:rPr lang="ru-RU" i="1" dirty="0" err="1"/>
              <a:t>latest</a:t>
            </a:r>
            <a:r>
              <a:rPr lang="ru-RU" i="1" dirty="0"/>
              <a:t> </a:t>
            </a:r>
            <a:r>
              <a:rPr lang="ru-RU" i="1" dirty="0" err="1"/>
              <a:t>outburst</a:t>
            </a:r>
            <a:r>
              <a:rPr lang="ru-RU" i="1" dirty="0"/>
              <a:t> </a:t>
            </a:r>
            <a:r>
              <a:rPr lang="ru-RU" i="1" dirty="0" err="1"/>
              <a:t>of</a:t>
            </a:r>
            <a:r>
              <a:rPr lang="ru-RU" i="1" dirty="0"/>
              <a:t> (</a:t>
            </a:r>
            <a:r>
              <a:rPr lang="ru-RU" i="1" dirty="0" err="1"/>
              <a:t>metaphorical</a:t>
            </a:r>
            <a:r>
              <a:rPr lang="ru-RU" i="1" dirty="0"/>
              <a:t>) </a:t>
            </a:r>
            <a:r>
              <a:rPr lang="ru-RU" i="1" dirty="0" err="1"/>
              <a:t>fisticuffs</a:t>
            </a:r>
            <a:r>
              <a:rPr lang="ru-RU" i="1" dirty="0"/>
              <a:t> </a:t>
            </a:r>
            <a:r>
              <a:rPr lang="ru-RU" i="1" dirty="0" err="1"/>
              <a:t>came</a:t>
            </a:r>
            <a:r>
              <a:rPr lang="ru-RU" i="1" dirty="0"/>
              <a:t> </a:t>
            </a:r>
            <a:r>
              <a:rPr lang="ru-RU" i="1" dirty="0" err="1"/>
              <a:t>on</a:t>
            </a:r>
            <a:r>
              <a:rPr lang="ru-RU" i="1" dirty="0"/>
              <a:t> </a:t>
            </a:r>
            <a:r>
              <a:rPr lang="ru-RU" i="1" dirty="0" err="1"/>
              <a:t>Thursday</a:t>
            </a:r>
            <a:r>
              <a:rPr lang="ru-RU" i="1" dirty="0"/>
              <a:t> </a:t>
            </a:r>
            <a:r>
              <a:rPr lang="ru-RU" i="1" dirty="0" err="1"/>
              <a:t>when</a:t>
            </a:r>
            <a:r>
              <a:rPr lang="ru-RU" i="1" dirty="0"/>
              <a:t> a </a:t>
            </a:r>
            <a:r>
              <a:rPr lang="ru-RU" i="1" dirty="0" err="1"/>
              <a:t>caucus</a:t>
            </a:r>
            <a:r>
              <a:rPr lang="ru-RU" i="1" dirty="0"/>
              <a:t> </a:t>
            </a:r>
            <a:r>
              <a:rPr lang="ru-RU" i="1" dirty="0" err="1"/>
              <a:t>of</a:t>
            </a:r>
            <a:r>
              <a:rPr lang="ru-RU" i="1" dirty="0"/>
              <a:t> </a:t>
            </a:r>
            <a:r>
              <a:rPr lang="ru-RU" i="1" dirty="0" err="1"/>
              <a:t>May’s</a:t>
            </a:r>
            <a:r>
              <a:rPr lang="ru-RU" i="1" dirty="0"/>
              <a:t> </a:t>
            </a:r>
            <a:r>
              <a:rPr lang="ru-RU" b="1" i="1" dirty="0" err="1"/>
              <a:t>pro-Brexit</a:t>
            </a:r>
            <a:r>
              <a:rPr lang="ru-RU" b="1" i="1" dirty="0"/>
              <a:t> </a:t>
            </a:r>
            <a:r>
              <a:rPr lang="ru-RU" b="1" i="1" dirty="0" err="1"/>
              <a:t>Conservative</a:t>
            </a:r>
            <a:r>
              <a:rPr lang="ru-RU" b="1" i="1" dirty="0"/>
              <a:t> </a:t>
            </a:r>
            <a:r>
              <a:rPr lang="ru-RU" b="1" i="1" dirty="0" err="1"/>
              <a:t>backbenchers</a:t>
            </a:r>
            <a:r>
              <a:rPr lang="ru-RU" i="1" dirty="0"/>
              <a:t> </a:t>
            </a:r>
            <a:r>
              <a:rPr lang="en-US" i="1" dirty="0"/>
              <a:t>announced a bid</a:t>
            </a:r>
            <a:r>
              <a:rPr lang="ru-RU" i="1" dirty="0"/>
              <a:t> </a:t>
            </a:r>
            <a:r>
              <a:rPr lang="ru-RU" i="1" dirty="0" err="1"/>
              <a:t>to</a:t>
            </a:r>
            <a:r>
              <a:rPr lang="ru-RU" i="1" dirty="0"/>
              <a:t> </a:t>
            </a:r>
            <a:r>
              <a:rPr lang="ru-RU" i="1" dirty="0" err="1"/>
              <a:t>oust</a:t>
            </a:r>
            <a:r>
              <a:rPr lang="ru-RU" i="1" dirty="0"/>
              <a:t> </a:t>
            </a:r>
            <a:r>
              <a:rPr lang="ru-RU" i="1" dirty="0" err="1"/>
              <a:t>her</a:t>
            </a:r>
            <a:r>
              <a:rPr lang="ru-RU" i="1" dirty="0"/>
              <a:t> </a:t>
            </a:r>
            <a:r>
              <a:rPr lang="ru-RU" i="1" dirty="0" err="1"/>
              <a:t>from</a:t>
            </a:r>
            <a:r>
              <a:rPr lang="ru-RU" i="1" dirty="0"/>
              <a:t> </a:t>
            </a:r>
            <a:r>
              <a:rPr lang="ru-RU" i="1" dirty="0" err="1"/>
              <a:t>the</a:t>
            </a:r>
            <a:r>
              <a:rPr lang="ru-RU" i="1" dirty="0"/>
              <a:t> </a:t>
            </a:r>
            <a:r>
              <a:rPr lang="ru-RU" i="1" dirty="0" err="1"/>
              <a:t>party’s</a:t>
            </a:r>
            <a:r>
              <a:rPr lang="ru-RU" i="1" dirty="0"/>
              <a:t> </a:t>
            </a:r>
            <a:r>
              <a:rPr lang="ru-RU" i="1" dirty="0" err="1"/>
              <a:t>leadership</a:t>
            </a:r>
            <a:r>
              <a:rPr lang="ru-RU" i="1" dirty="0"/>
              <a:t> </a:t>
            </a:r>
            <a:r>
              <a:rPr lang="uk-UA" dirty="0"/>
              <a:t>(</a:t>
            </a:r>
            <a:r>
              <a:rPr lang="en-US" dirty="0"/>
              <a:t>The Washington Post, 16.11.2018</a:t>
            </a:r>
            <a:r>
              <a:rPr lang="uk-UA" dirty="0"/>
              <a:t>)</a:t>
            </a:r>
            <a:r>
              <a:rPr lang="ru-RU" dirty="0"/>
              <a:t>.</a:t>
            </a:r>
          </a:p>
          <a:p>
            <a:r>
              <a:rPr lang="uk-UA" dirty="0"/>
              <a:t>(2) </a:t>
            </a:r>
            <a:r>
              <a:rPr lang="ru-RU" b="1" i="1" dirty="0" err="1"/>
              <a:t>May</a:t>
            </a:r>
            <a:r>
              <a:rPr lang="ru-RU" i="1" dirty="0"/>
              <a:t>, </a:t>
            </a:r>
            <a:r>
              <a:rPr lang="ru-RU" i="1" dirty="0" err="1"/>
              <a:t>who</a:t>
            </a:r>
            <a:r>
              <a:rPr lang="ru-RU" i="1" dirty="0"/>
              <a:t> </a:t>
            </a:r>
            <a:r>
              <a:rPr lang="ru-RU" i="1" dirty="0" err="1"/>
              <a:t>tepidly</a:t>
            </a:r>
            <a:r>
              <a:rPr lang="ru-RU" i="1" dirty="0"/>
              <a:t> </a:t>
            </a:r>
            <a:r>
              <a:rPr lang="ru-RU" i="1" dirty="0" err="1"/>
              <a:t>opposed</a:t>
            </a:r>
            <a:r>
              <a:rPr lang="ru-RU" i="1" dirty="0"/>
              <a:t> </a:t>
            </a:r>
            <a:r>
              <a:rPr lang="ru-RU" i="1" dirty="0" err="1"/>
              <a:t>Brexit</a:t>
            </a:r>
            <a:r>
              <a:rPr lang="ru-RU" i="1" dirty="0"/>
              <a:t> </a:t>
            </a:r>
            <a:r>
              <a:rPr lang="ru-RU" i="1" dirty="0" err="1"/>
              <a:t>before</a:t>
            </a:r>
            <a:r>
              <a:rPr lang="ru-RU" i="1" dirty="0"/>
              <a:t> </a:t>
            </a:r>
            <a:r>
              <a:rPr lang="ru-RU" i="1" dirty="0" err="1"/>
              <a:t>the</a:t>
            </a:r>
            <a:r>
              <a:rPr lang="ru-RU" i="1" dirty="0"/>
              <a:t> </a:t>
            </a:r>
            <a:r>
              <a:rPr lang="ru-RU" i="1" dirty="0" err="1"/>
              <a:t>referendum</a:t>
            </a:r>
            <a:r>
              <a:rPr lang="ru-RU" i="1" dirty="0"/>
              <a:t>, </a:t>
            </a:r>
            <a:r>
              <a:rPr lang="ru-RU" i="1" dirty="0" err="1"/>
              <a:t>has</a:t>
            </a:r>
            <a:r>
              <a:rPr lang="ru-RU" i="1" dirty="0"/>
              <a:t> </a:t>
            </a:r>
            <a:r>
              <a:rPr lang="ru-RU" i="1" dirty="0" err="1"/>
              <a:t>found</a:t>
            </a:r>
            <a:r>
              <a:rPr lang="ru-RU" i="1" dirty="0"/>
              <a:t> </a:t>
            </a:r>
            <a:r>
              <a:rPr lang="ru-RU" i="1" dirty="0" err="1"/>
              <a:t>it</a:t>
            </a:r>
            <a:r>
              <a:rPr lang="ru-RU" i="1" dirty="0"/>
              <a:t> </a:t>
            </a:r>
            <a:r>
              <a:rPr lang="ru-RU" i="1" dirty="0" err="1"/>
              <a:t>nearly</a:t>
            </a:r>
            <a:r>
              <a:rPr lang="ru-RU" i="1" dirty="0"/>
              <a:t> </a:t>
            </a:r>
            <a:r>
              <a:rPr lang="ru-RU" i="1" dirty="0" err="1"/>
              <a:t>impossible</a:t>
            </a:r>
            <a:r>
              <a:rPr lang="ru-RU" i="1" dirty="0"/>
              <a:t> </a:t>
            </a:r>
            <a:r>
              <a:rPr lang="ru-RU" i="1" dirty="0" err="1"/>
              <a:t>to</a:t>
            </a:r>
            <a:r>
              <a:rPr lang="ru-RU" i="1" dirty="0"/>
              <a:t> </a:t>
            </a:r>
            <a:r>
              <a:rPr lang="ru-RU" i="1" dirty="0" err="1"/>
              <a:t>navigate</a:t>
            </a:r>
            <a:r>
              <a:rPr lang="ru-RU" i="1" dirty="0"/>
              <a:t> </a:t>
            </a:r>
            <a:r>
              <a:rPr lang="ru-RU" i="1" dirty="0" err="1"/>
              <a:t>around</a:t>
            </a:r>
            <a:r>
              <a:rPr lang="ru-RU" i="1" dirty="0"/>
              <a:t> </a:t>
            </a:r>
            <a:r>
              <a:rPr lang="ru-RU" i="1" dirty="0" err="1"/>
              <a:t>both</a:t>
            </a:r>
            <a:r>
              <a:rPr lang="ru-RU" i="1" dirty="0"/>
              <a:t> </a:t>
            </a:r>
            <a:r>
              <a:rPr lang="ru-RU" i="1" dirty="0" err="1"/>
              <a:t>the</a:t>
            </a:r>
            <a:r>
              <a:rPr lang="ru-RU" i="1" dirty="0"/>
              <a:t> </a:t>
            </a:r>
            <a:r>
              <a:rPr lang="ru-RU" i="1" dirty="0" err="1"/>
              <a:t>demands</a:t>
            </a:r>
            <a:r>
              <a:rPr lang="ru-RU" i="1" dirty="0"/>
              <a:t> </a:t>
            </a:r>
            <a:r>
              <a:rPr lang="ru-RU" i="1" dirty="0" err="1"/>
              <a:t>of</a:t>
            </a:r>
            <a:r>
              <a:rPr lang="ru-RU" i="1" dirty="0"/>
              <a:t> </a:t>
            </a:r>
            <a:r>
              <a:rPr lang="ru-RU" i="1" dirty="0" err="1"/>
              <a:t>Brexit</a:t>
            </a:r>
            <a:r>
              <a:rPr lang="ru-RU" i="1" dirty="0"/>
              <a:t> </a:t>
            </a:r>
            <a:r>
              <a:rPr lang="ru-RU" i="1" dirty="0" err="1"/>
              <a:t>cheerleaders</a:t>
            </a:r>
            <a:r>
              <a:rPr lang="ru-RU" i="1" dirty="0"/>
              <a:t> </a:t>
            </a:r>
            <a:r>
              <a:rPr lang="ru-RU" i="1" dirty="0" err="1"/>
              <a:t>and</a:t>
            </a:r>
            <a:r>
              <a:rPr lang="ru-RU" i="1" dirty="0"/>
              <a:t> </a:t>
            </a:r>
            <a:r>
              <a:rPr lang="ru-RU" i="1" dirty="0" err="1"/>
              <a:t>the</a:t>
            </a:r>
            <a:r>
              <a:rPr lang="ru-RU" i="1" dirty="0"/>
              <a:t> </a:t>
            </a:r>
            <a:r>
              <a:rPr lang="ru-RU" i="1" dirty="0" err="1"/>
              <a:t>vastly</a:t>
            </a:r>
            <a:r>
              <a:rPr lang="ru-RU" i="1" dirty="0"/>
              <a:t> </a:t>
            </a:r>
            <a:r>
              <a:rPr lang="ru-RU" i="1" dirty="0" err="1"/>
              <a:t>superior</a:t>
            </a:r>
            <a:r>
              <a:rPr lang="ru-RU" i="1" dirty="0"/>
              <a:t> </a:t>
            </a:r>
            <a:r>
              <a:rPr lang="ru-RU" i="1" dirty="0" err="1"/>
              <a:t>negotiating</a:t>
            </a:r>
            <a:r>
              <a:rPr lang="ru-RU" i="1" dirty="0"/>
              <a:t> </a:t>
            </a:r>
            <a:r>
              <a:rPr lang="ru-RU" i="1" dirty="0" err="1"/>
              <a:t>position</a:t>
            </a:r>
            <a:r>
              <a:rPr lang="ru-RU" i="1" dirty="0"/>
              <a:t> </a:t>
            </a:r>
            <a:r>
              <a:rPr lang="ru-RU" i="1" dirty="0" err="1"/>
              <a:t>of</a:t>
            </a:r>
            <a:r>
              <a:rPr lang="ru-RU" i="1" dirty="0"/>
              <a:t> </a:t>
            </a:r>
            <a:r>
              <a:rPr lang="ru-RU" i="1" dirty="0" err="1"/>
              <a:t>the</a:t>
            </a:r>
            <a:r>
              <a:rPr lang="ru-RU" i="1" dirty="0"/>
              <a:t> E.U.</a:t>
            </a:r>
            <a:r>
              <a:rPr lang="ru-RU" dirty="0"/>
              <a:t> </a:t>
            </a:r>
            <a:r>
              <a:rPr lang="uk-UA" dirty="0"/>
              <a:t>(</a:t>
            </a:r>
            <a:r>
              <a:rPr lang="en-US" dirty="0"/>
              <a:t>The Washington Post, 15.11.2018</a:t>
            </a:r>
            <a:r>
              <a:rPr lang="uk-UA" dirty="0"/>
              <a:t>)</a:t>
            </a:r>
            <a:r>
              <a:rPr lang="ru-RU" dirty="0"/>
              <a:t>.</a:t>
            </a:r>
          </a:p>
          <a:p>
            <a:r>
              <a:rPr lang="uk-UA" dirty="0"/>
              <a:t>(3) </a:t>
            </a:r>
            <a:r>
              <a:rPr lang="ru-RU" i="1" dirty="0" err="1"/>
              <a:t>Coupled</a:t>
            </a:r>
            <a:r>
              <a:rPr lang="ru-RU" i="1" dirty="0"/>
              <a:t> </a:t>
            </a:r>
            <a:r>
              <a:rPr lang="ru-RU" i="1" dirty="0" err="1"/>
              <a:t>with</a:t>
            </a:r>
            <a:r>
              <a:rPr lang="ru-RU" i="1" dirty="0"/>
              <a:t> a </a:t>
            </a:r>
            <a:r>
              <a:rPr lang="ru-RU" i="1" dirty="0" err="1"/>
              <a:t>sense</a:t>
            </a:r>
            <a:r>
              <a:rPr lang="ru-RU" i="1" dirty="0"/>
              <a:t> </a:t>
            </a:r>
            <a:r>
              <a:rPr lang="ru-RU" i="1" dirty="0" err="1"/>
              <a:t>that</a:t>
            </a:r>
            <a:r>
              <a:rPr lang="ru-RU" i="1" dirty="0"/>
              <a:t> </a:t>
            </a:r>
            <a:r>
              <a:rPr lang="ru-RU" i="1" dirty="0" err="1"/>
              <a:t>their</a:t>
            </a:r>
            <a:r>
              <a:rPr lang="ru-RU" i="1" dirty="0"/>
              <a:t> </a:t>
            </a:r>
            <a:r>
              <a:rPr lang="ru-RU" i="1" dirty="0" err="1"/>
              <a:t>country</a:t>
            </a:r>
            <a:r>
              <a:rPr lang="ru-RU" i="1" dirty="0"/>
              <a:t> — </a:t>
            </a:r>
            <a:r>
              <a:rPr lang="ru-RU" i="1" dirty="0" err="1"/>
              <a:t>much</a:t>
            </a:r>
            <a:r>
              <a:rPr lang="ru-RU" i="1" dirty="0"/>
              <a:t> </a:t>
            </a:r>
            <a:r>
              <a:rPr lang="ru-RU" i="1" dirty="0" err="1"/>
              <a:t>like</a:t>
            </a:r>
            <a:r>
              <a:rPr lang="ru-RU" i="1" dirty="0"/>
              <a:t> </a:t>
            </a:r>
            <a:r>
              <a:rPr lang="ru-RU" i="1" dirty="0" err="1"/>
              <a:t>themselves</a:t>
            </a:r>
            <a:r>
              <a:rPr lang="ru-RU" i="1" dirty="0"/>
              <a:t> — </a:t>
            </a:r>
            <a:r>
              <a:rPr lang="ru-RU" i="1" dirty="0" err="1"/>
              <a:t>has</a:t>
            </a:r>
            <a:r>
              <a:rPr lang="ru-RU" i="1" dirty="0"/>
              <a:t> </a:t>
            </a:r>
            <a:r>
              <a:rPr lang="ru-RU" i="1" dirty="0" err="1"/>
              <a:t>been</a:t>
            </a:r>
            <a:r>
              <a:rPr lang="ru-RU" i="1" dirty="0"/>
              <a:t> </a:t>
            </a:r>
            <a:r>
              <a:rPr lang="ru-RU" i="1" dirty="0" err="1"/>
              <a:t>disrespected</a:t>
            </a:r>
            <a:r>
              <a:rPr lang="ru-RU" i="1" dirty="0"/>
              <a:t> </a:t>
            </a:r>
            <a:r>
              <a:rPr lang="ru-RU" i="1" dirty="0" err="1"/>
              <a:t>and</a:t>
            </a:r>
            <a:r>
              <a:rPr lang="ru-RU" i="1" dirty="0"/>
              <a:t> </a:t>
            </a:r>
            <a:r>
              <a:rPr lang="ru-RU" i="1" dirty="0" err="1"/>
              <a:t>buffeted</a:t>
            </a:r>
            <a:r>
              <a:rPr lang="ru-RU" i="1" dirty="0"/>
              <a:t> </a:t>
            </a:r>
            <a:r>
              <a:rPr lang="ru-RU" i="1" dirty="0" err="1"/>
              <a:t>by</a:t>
            </a:r>
            <a:r>
              <a:rPr lang="ru-RU" i="1" dirty="0"/>
              <a:t> </a:t>
            </a:r>
            <a:r>
              <a:rPr lang="ru-RU" i="1" dirty="0" err="1"/>
              <a:t>ominous</a:t>
            </a:r>
            <a:r>
              <a:rPr lang="ru-RU" i="1" dirty="0"/>
              <a:t> </a:t>
            </a:r>
            <a:r>
              <a:rPr lang="ru-RU" i="1" dirty="0" err="1"/>
              <a:t>forces</a:t>
            </a:r>
            <a:r>
              <a:rPr lang="ru-RU" i="1" dirty="0"/>
              <a:t>, </a:t>
            </a:r>
            <a:r>
              <a:rPr lang="ru-RU" i="1" dirty="0" err="1"/>
              <a:t>the</a:t>
            </a:r>
            <a:r>
              <a:rPr lang="ru-RU" i="1" dirty="0"/>
              <a:t> </a:t>
            </a:r>
            <a:r>
              <a:rPr lang="ru-RU" i="1" dirty="0" err="1"/>
              <a:t>temptation</a:t>
            </a:r>
            <a:r>
              <a:rPr lang="ru-RU" i="1" dirty="0"/>
              <a:t> </a:t>
            </a:r>
            <a:r>
              <a:rPr lang="ru-RU" i="1" dirty="0" err="1"/>
              <a:t>is</a:t>
            </a:r>
            <a:r>
              <a:rPr lang="ru-RU" i="1" dirty="0"/>
              <a:t> </a:t>
            </a:r>
            <a:r>
              <a:rPr lang="ru-RU" i="1" dirty="0" err="1"/>
              <a:t>to</a:t>
            </a:r>
            <a:r>
              <a:rPr lang="ru-RU" i="1" dirty="0"/>
              <a:t> </a:t>
            </a:r>
            <a:r>
              <a:rPr lang="ru-RU" i="1" dirty="0" err="1"/>
              <a:t>indulge</a:t>
            </a:r>
            <a:r>
              <a:rPr lang="ru-RU" i="1" dirty="0"/>
              <a:t> </a:t>
            </a:r>
            <a:r>
              <a:rPr lang="ru-RU" i="1" dirty="0" err="1"/>
              <a:t>in</a:t>
            </a:r>
            <a:r>
              <a:rPr lang="ru-RU" i="1" dirty="0"/>
              <a:t> </a:t>
            </a:r>
            <a:r>
              <a:rPr lang="ru-RU" i="1" dirty="0" err="1"/>
              <a:t>conspiracy</a:t>
            </a:r>
            <a:r>
              <a:rPr lang="ru-RU" i="1" dirty="0"/>
              <a:t> </a:t>
            </a:r>
            <a:r>
              <a:rPr lang="ru-RU" i="1" dirty="0" err="1"/>
              <a:t>theories</a:t>
            </a:r>
            <a:r>
              <a:rPr lang="ru-RU" i="1" dirty="0"/>
              <a:t>, </a:t>
            </a:r>
            <a:r>
              <a:rPr lang="ru-RU" i="1" dirty="0" err="1"/>
              <a:t>blame</a:t>
            </a:r>
            <a:r>
              <a:rPr lang="ru-RU" i="1" dirty="0"/>
              <a:t> </a:t>
            </a:r>
            <a:r>
              <a:rPr lang="ru-RU" i="1" dirty="0" err="1"/>
              <a:t>outsiders</a:t>
            </a:r>
            <a:r>
              <a:rPr lang="ru-RU" i="1" dirty="0"/>
              <a:t> </a:t>
            </a:r>
            <a:r>
              <a:rPr lang="ru-RU" i="1" dirty="0" err="1"/>
              <a:t>and</a:t>
            </a:r>
            <a:r>
              <a:rPr lang="ru-RU" i="1" dirty="0"/>
              <a:t> </a:t>
            </a:r>
            <a:r>
              <a:rPr lang="ru-RU" i="1" dirty="0" err="1"/>
              <a:t>resort</a:t>
            </a:r>
            <a:r>
              <a:rPr lang="ru-RU" i="1" dirty="0"/>
              <a:t> </a:t>
            </a:r>
            <a:r>
              <a:rPr lang="ru-RU" i="1" dirty="0" err="1"/>
              <a:t>to</a:t>
            </a:r>
            <a:r>
              <a:rPr lang="ru-RU" i="1" dirty="0"/>
              <a:t> </a:t>
            </a:r>
            <a:r>
              <a:rPr lang="ru-RU" i="1" dirty="0" err="1"/>
              <a:t>political</a:t>
            </a:r>
            <a:r>
              <a:rPr lang="ru-RU" i="1" dirty="0"/>
              <a:t> </a:t>
            </a:r>
            <a:r>
              <a:rPr lang="ru-RU" i="1" dirty="0" err="1"/>
              <a:t>nihilism</a:t>
            </a:r>
            <a:r>
              <a:rPr lang="ru-RU" i="1" dirty="0"/>
              <a:t>. </a:t>
            </a:r>
            <a:r>
              <a:rPr lang="ru-RU" i="1" dirty="0" err="1"/>
              <a:t>Soon</a:t>
            </a:r>
            <a:r>
              <a:rPr lang="ru-RU" i="1" dirty="0"/>
              <a:t> </a:t>
            </a:r>
            <a:r>
              <a:rPr lang="ru-RU" b="1" i="1" dirty="0" err="1"/>
              <a:t>leaders</a:t>
            </a:r>
            <a:r>
              <a:rPr lang="ru-RU" b="1" i="1" dirty="0"/>
              <a:t> </a:t>
            </a:r>
            <a:r>
              <a:rPr lang="ru-RU" b="1" i="1" dirty="0" err="1"/>
              <a:t>don’t</a:t>
            </a:r>
            <a:r>
              <a:rPr lang="ru-RU" b="1" i="1" dirty="0"/>
              <a:t> </a:t>
            </a:r>
            <a:r>
              <a:rPr lang="ru-RU" b="1" i="1" dirty="0" err="1"/>
              <a:t>lead</a:t>
            </a:r>
            <a:r>
              <a:rPr lang="ru-RU" b="1" i="1" dirty="0"/>
              <a:t>, </a:t>
            </a:r>
            <a:r>
              <a:rPr lang="ru-RU" b="1" i="1" dirty="0" err="1"/>
              <a:t>hucksters</a:t>
            </a:r>
            <a:r>
              <a:rPr lang="ru-RU" b="1" i="1" dirty="0"/>
              <a:t> </a:t>
            </a:r>
            <a:r>
              <a:rPr lang="ru-RU" b="1" i="1" dirty="0" err="1"/>
              <a:t>emerge</a:t>
            </a:r>
            <a:r>
              <a:rPr lang="ru-RU" b="1" i="1" dirty="0"/>
              <a:t> </a:t>
            </a:r>
            <a:r>
              <a:rPr lang="ru-RU" b="1" i="1" dirty="0" err="1"/>
              <a:t>to</a:t>
            </a:r>
            <a:r>
              <a:rPr lang="ru-RU" b="1" i="1" dirty="0"/>
              <a:t> </a:t>
            </a:r>
            <a:r>
              <a:rPr lang="ru-RU" b="1" i="1" dirty="0" err="1"/>
              <a:t>play</a:t>
            </a:r>
            <a:r>
              <a:rPr lang="ru-RU" b="1" i="1" dirty="0"/>
              <a:t> </a:t>
            </a:r>
            <a:r>
              <a:rPr lang="ru-RU" b="1" i="1" dirty="0" err="1"/>
              <a:t>on</a:t>
            </a:r>
            <a:r>
              <a:rPr lang="ru-RU" b="1" i="1" dirty="0"/>
              <a:t> </a:t>
            </a:r>
            <a:r>
              <a:rPr lang="ru-RU" b="1" i="1" dirty="0" err="1"/>
              <a:t>fear</a:t>
            </a:r>
            <a:r>
              <a:rPr lang="ru-RU" b="1" i="1" dirty="0"/>
              <a:t> </a:t>
            </a:r>
            <a:r>
              <a:rPr lang="ru-RU" b="1" i="1" dirty="0" err="1"/>
              <a:t>and</a:t>
            </a:r>
            <a:r>
              <a:rPr lang="ru-RU" b="1" i="1" dirty="0"/>
              <a:t> </a:t>
            </a:r>
            <a:r>
              <a:rPr lang="ru-RU" b="1" i="1" dirty="0" err="1"/>
              <a:t>instantaneous</a:t>
            </a:r>
            <a:r>
              <a:rPr lang="ru-RU" b="1" i="1" dirty="0"/>
              <a:t> </a:t>
            </a:r>
            <a:r>
              <a:rPr lang="ru-RU" b="1" i="1" dirty="0" err="1"/>
              <a:t>social</a:t>
            </a:r>
            <a:r>
              <a:rPr lang="ru-RU" b="1" i="1" dirty="0"/>
              <a:t> </a:t>
            </a:r>
            <a:r>
              <a:rPr lang="ru-RU" b="1" i="1" dirty="0" err="1"/>
              <a:t>media</a:t>
            </a:r>
            <a:r>
              <a:rPr lang="ru-RU" b="1" i="1" dirty="0"/>
              <a:t> </a:t>
            </a:r>
            <a:r>
              <a:rPr lang="ru-RU" b="1" i="1" dirty="0" err="1"/>
              <a:t>intensifies</a:t>
            </a:r>
            <a:r>
              <a:rPr lang="ru-RU" b="1" i="1" dirty="0"/>
              <a:t> </a:t>
            </a:r>
            <a:r>
              <a:rPr lang="ru-RU" b="1" i="1" dirty="0" err="1"/>
              <a:t>public</a:t>
            </a:r>
            <a:r>
              <a:rPr lang="ru-RU" b="1" i="1" dirty="0"/>
              <a:t> </a:t>
            </a:r>
            <a:r>
              <a:rPr lang="ru-RU" b="1" i="1" dirty="0" err="1"/>
              <a:t>mood</a:t>
            </a:r>
            <a:r>
              <a:rPr lang="ru-RU" b="1" i="1" dirty="0"/>
              <a:t> </a:t>
            </a:r>
            <a:r>
              <a:rPr lang="ru-RU" b="1" i="1" dirty="0" err="1"/>
              <a:t>swings</a:t>
            </a:r>
            <a:r>
              <a:rPr lang="ru-RU" b="1" i="1" dirty="0"/>
              <a:t> </a:t>
            </a:r>
            <a:r>
              <a:rPr lang="ru-RU" b="1" i="1" dirty="0" err="1"/>
              <a:t>and</a:t>
            </a:r>
            <a:r>
              <a:rPr lang="ru-RU" b="1" i="1" dirty="0"/>
              <a:t> </a:t>
            </a:r>
            <a:r>
              <a:rPr lang="ru-RU" b="1" i="1" dirty="0" err="1"/>
              <a:t>propagates</a:t>
            </a:r>
            <a:r>
              <a:rPr lang="ru-RU" b="1" i="1" dirty="0"/>
              <a:t> </a:t>
            </a:r>
            <a:r>
              <a:rPr lang="ru-RU" b="1" i="1" dirty="0" err="1"/>
              <a:t>all</a:t>
            </a:r>
            <a:r>
              <a:rPr lang="ru-RU" b="1" i="1" dirty="0"/>
              <a:t> </a:t>
            </a:r>
            <a:r>
              <a:rPr lang="ru-RU" b="1" i="1" dirty="0" err="1"/>
              <a:t>sorts</a:t>
            </a:r>
            <a:r>
              <a:rPr lang="ru-RU" b="1" i="1" dirty="0"/>
              <a:t> </a:t>
            </a:r>
            <a:r>
              <a:rPr lang="ru-RU" b="1" i="1" dirty="0" err="1"/>
              <a:t>of</a:t>
            </a:r>
            <a:r>
              <a:rPr lang="ru-RU" b="1" i="1" dirty="0"/>
              <a:t> </a:t>
            </a:r>
            <a:r>
              <a:rPr lang="ru-RU" b="1" i="1" dirty="0" err="1"/>
              <a:t>myths</a:t>
            </a:r>
            <a:r>
              <a:rPr lang="ru-RU" b="1" i="1" dirty="0"/>
              <a:t>.</a:t>
            </a:r>
            <a:r>
              <a:rPr lang="ru-RU" i="1" dirty="0"/>
              <a:t> (</a:t>
            </a:r>
            <a:r>
              <a:rPr lang="ru-RU" i="1" dirty="0" err="1"/>
              <a:t>Foreigners</a:t>
            </a:r>
            <a:r>
              <a:rPr lang="ru-RU" i="1" dirty="0"/>
              <a:t> </a:t>
            </a:r>
            <a:r>
              <a:rPr lang="ru-RU" i="1" dirty="0" err="1"/>
              <a:t>are</a:t>
            </a:r>
            <a:r>
              <a:rPr lang="ru-RU" i="1" dirty="0"/>
              <a:t> </a:t>
            </a:r>
            <a:r>
              <a:rPr lang="ru-RU" i="1" dirty="0" err="1"/>
              <a:t>stealing</a:t>
            </a:r>
            <a:r>
              <a:rPr lang="ru-RU" i="1" dirty="0"/>
              <a:t> </a:t>
            </a:r>
            <a:r>
              <a:rPr lang="ru-RU" i="1" dirty="0" err="1"/>
              <a:t>our</a:t>
            </a:r>
            <a:r>
              <a:rPr lang="ru-RU" i="1" dirty="0"/>
              <a:t> </a:t>
            </a:r>
            <a:r>
              <a:rPr lang="ru-RU" i="1" dirty="0" err="1"/>
              <a:t>jobs</a:t>
            </a:r>
            <a:r>
              <a:rPr lang="ru-RU" i="1" dirty="0"/>
              <a:t>! </a:t>
            </a:r>
            <a:r>
              <a:rPr lang="ru-RU" i="1" dirty="0" err="1"/>
              <a:t>Free</a:t>
            </a:r>
            <a:r>
              <a:rPr lang="ru-RU" i="1" dirty="0"/>
              <a:t> </a:t>
            </a:r>
            <a:r>
              <a:rPr lang="ru-RU" i="1" dirty="0" err="1"/>
              <a:t>trade</a:t>
            </a:r>
            <a:r>
              <a:rPr lang="ru-RU" i="1" dirty="0"/>
              <a:t> </a:t>
            </a:r>
            <a:r>
              <a:rPr lang="ru-RU" i="1" dirty="0" err="1"/>
              <a:t>is</a:t>
            </a:r>
            <a:r>
              <a:rPr lang="ru-RU" i="1" dirty="0"/>
              <a:t> </a:t>
            </a:r>
            <a:r>
              <a:rPr lang="ru-RU" i="1" dirty="0" err="1"/>
              <a:t>bad</a:t>
            </a:r>
            <a:r>
              <a:rPr lang="ru-RU" i="1" dirty="0"/>
              <a:t>!) </a:t>
            </a:r>
            <a:endParaRPr lang="ru-RU" dirty="0"/>
          </a:p>
        </p:txBody>
      </p:sp>
    </p:spTree>
    <p:extLst>
      <p:ext uri="{BB962C8B-B14F-4D97-AF65-F5344CB8AC3E}">
        <p14:creationId xmlns:p14="http://schemas.microsoft.com/office/powerpoint/2010/main" val="1808637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784</TotalTime>
  <Words>2322</Words>
  <Application>Microsoft Office PowerPoint</Application>
  <PresentationFormat>Экран (4:3)</PresentationFormat>
  <Paragraphs>87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Brexit-discourse: Lexico-stylistic and Translation Aspects</vt:lpstr>
      <vt:lpstr>The purpose of the study is to investigate lexical, stylistic, and translation peculiarities of the Brexit discourse based on the texts of the newspaper “The Washington Post|”.</vt:lpstr>
      <vt:lpstr>Презентация PowerPoint</vt:lpstr>
      <vt:lpstr>Презентация PowerPoint</vt:lpstr>
      <vt:lpstr>Newly built lexemes</vt:lpstr>
      <vt:lpstr>WORD GROUPS that denote</vt:lpstr>
      <vt:lpstr>Презентация PowerPoint</vt:lpstr>
      <vt:lpstr>Stylistic devices</vt:lpstr>
      <vt:lpstr>Irony</vt:lpstr>
      <vt:lpstr>Презентация PowerPoint</vt:lpstr>
      <vt:lpstr>Презентация PowerPoint</vt:lpstr>
      <vt:lpstr>Презентация PowerPoint</vt:lpstr>
      <vt:lpstr>Презентация PowerPoint</vt:lpstr>
      <vt:lpstr>THE MAIN DIFFICULTIES OF TRANSLATING THE BREXIT DISCOURSE</vt:lpstr>
      <vt:lpstr>THE MAIN DIFFICULTIES OF TRANSLATING THE BREXIT DISCOURSE</vt:lpstr>
      <vt:lpstr>Ways of translation of the Brexit -discourse</vt:lpstr>
      <vt:lpstr>Ways of translation of the Brexit -discourse</vt:lpstr>
      <vt:lpstr>Work with Media Texts at Foreign Language and Translation Classes</vt:lpstr>
      <vt:lpstr>The results of the research</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Лексико-стилістичні особливості Брексит-дискурсу</dc:title>
  <dc:creator>User</dc:creator>
  <cp:lastModifiedBy>user</cp:lastModifiedBy>
  <cp:revision>68</cp:revision>
  <dcterms:created xsi:type="dcterms:W3CDTF">2019-12-20T19:24:47Z</dcterms:created>
  <dcterms:modified xsi:type="dcterms:W3CDTF">2021-12-17T06:06:22Z</dcterms:modified>
</cp:coreProperties>
</file>