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129.xml" ContentType="application/vnd.openxmlformats-officedocument.presentationml.slide+xml"/>
  <Override PartName="/ppt/slides/slide99.xml" ContentType="application/vnd.openxmlformats-officedocument.presentationml.slide+xml"/>
  <Override PartName="/ppt/slides/slide118.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Default Extension="wdp" ContentType="image/vnd.ms-photo"/>
  <Override PartName="/ppt/slides/slide119.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117.xml" ContentType="application/vnd.openxmlformats-officedocument.presentationml.slide+xml"/>
  <Override PartName="/ppt/slides/slide126.xml" ContentType="application/vnd.openxmlformats-officedocument.presentationml.slide+xml"/>
  <Override PartName="/ppt/slides/slide12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ppt/slides/slide124.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5"/>
  </p:notesMasterIdLst>
  <p:sldIdLst>
    <p:sldId id="326" r:id="rId2"/>
    <p:sldId id="396" r:id="rId3"/>
    <p:sldId id="374" r:id="rId4"/>
    <p:sldId id="371" r:id="rId5"/>
    <p:sldId id="373" r:id="rId6"/>
    <p:sldId id="372" r:id="rId7"/>
    <p:sldId id="382" r:id="rId8"/>
    <p:sldId id="384" r:id="rId9"/>
    <p:sldId id="388" r:id="rId10"/>
    <p:sldId id="389" r:id="rId11"/>
    <p:sldId id="390" r:id="rId12"/>
    <p:sldId id="391" r:id="rId13"/>
    <p:sldId id="398" r:id="rId14"/>
    <p:sldId id="259" r:id="rId15"/>
    <p:sldId id="260" r:id="rId16"/>
    <p:sldId id="296" r:id="rId17"/>
    <p:sldId id="298" r:id="rId18"/>
    <p:sldId id="299" r:id="rId19"/>
    <p:sldId id="363" r:id="rId20"/>
    <p:sldId id="364" r:id="rId21"/>
    <p:sldId id="399" r:id="rId22"/>
    <p:sldId id="375" r:id="rId23"/>
    <p:sldId id="400" r:id="rId24"/>
    <p:sldId id="401" r:id="rId25"/>
    <p:sldId id="366" r:id="rId26"/>
    <p:sldId id="410" r:id="rId27"/>
    <p:sldId id="263" r:id="rId28"/>
    <p:sldId id="264" r:id="rId29"/>
    <p:sldId id="265" r:id="rId30"/>
    <p:sldId id="266" r:id="rId31"/>
    <p:sldId id="365" r:id="rId32"/>
    <p:sldId id="267" r:id="rId33"/>
    <p:sldId id="268" r:id="rId34"/>
    <p:sldId id="327" r:id="rId35"/>
    <p:sldId id="269" r:id="rId36"/>
    <p:sldId id="272" r:id="rId37"/>
    <p:sldId id="301" r:id="rId38"/>
    <p:sldId id="302" r:id="rId39"/>
    <p:sldId id="304" r:id="rId40"/>
    <p:sldId id="376" r:id="rId41"/>
    <p:sldId id="383" r:id="rId42"/>
    <p:sldId id="402" r:id="rId43"/>
    <p:sldId id="377" r:id="rId44"/>
    <p:sldId id="413" r:id="rId45"/>
    <p:sldId id="385" r:id="rId46"/>
    <p:sldId id="303" r:id="rId47"/>
    <p:sldId id="409" r:id="rId48"/>
    <p:sldId id="320" r:id="rId49"/>
    <p:sldId id="321" r:id="rId50"/>
    <p:sldId id="405" r:id="rId51"/>
    <p:sldId id="306" r:id="rId52"/>
    <p:sldId id="307" r:id="rId53"/>
    <p:sldId id="378" r:id="rId54"/>
    <p:sldId id="411" r:id="rId55"/>
    <p:sldId id="286" r:id="rId56"/>
    <p:sldId id="287" r:id="rId57"/>
    <p:sldId id="316" r:id="rId58"/>
    <p:sldId id="414" r:id="rId59"/>
    <p:sldId id="276" r:id="rId60"/>
    <p:sldId id="393" r:id="rId61"/>
    <p:sldId id="329" r:id="rId62"/>
    <p:sldId id="386" r:id="rId63"/>
    <p:sldId id="331" r:id="rId64"/>
    <p:sldId id="333" r:id="rId65"/>
    <p:sldId id="404" r:id="rId66"/>
    <p:sldId id="288" r:id="rId67"/>
    <p:sldId id="317" r:id="rId68"/>
    <p:sldId id="394" r:id="rId69"/>
    <p:sldId id="290" r:id="rId70"/>
    <p:sldId id="291" r:id="rId71"/>
    <p:sldId id="412" r:id="rId72"/>
    <p:sldId id="318" r:id="rId73"/>
    <p:sldId id="319" r:id="rId74"/>
    <p:sldId id="403" r:id="rId75"/>
    <p:sldId id="300" r:id="rId76"/>
    <p:sldId id="387" r:id="rId77"/>
    <p:sldId id="406" r:id="rId78"/>
    <p:sldId id="407" r:id="rId79"/>
    <p:sldId id="361" r:id="rId80"/>
    <p:sldId id="362" r:id="rId81"/>
    <p:sldId id="339" r:id="rId82"/>
    <p:sldId id="305" r:id="rId83"/>
    <p:sldId id="294" r:id="rId84"/>
    <p:sldId id="295" r:id="rId85"/>
    <p:sldId id="324" r:id="rId86"/>
    <p:sldId id="325" r:id="rId87"/>
    <p:sldId id="332" r:id="rId88"/>
    <p:sldId id="274" r:id="rId89"/>
    <p:sldId id="308" r:id="rId90"/>
    <p:sldId id="275" r:id="rId91"/>
    <p:sldId id="309" r:id="rId92"/>
    <p:sldId id="310" r:id="rId93"/>
    <p:sldId id="277" r:id="rId94"/>
    <p:sldId id="278" r:id="rId95"/>
    <p:sldId id="311" r:id="rId96"/>
    <p:sldId id="279" r:id="rId97"/>
    <p:sldId id="312" r:id="rId98"/>
    <p:sldId id="280" r:id="rId99"/>
    <p:sldId id="313" r:id="rId100"/>
    <p:sldId id="281" r:id="rId101"/>
    <p:sldId id="282" r:id="rId102"/>
    <p:sldId id="283" r:id="rId103"/>
    <p:sldId id="297" r:id="rId104"/>
    <p:sldId id="261" r:id="rId105"/>
    <p:sldId id="262" r:id="rId106"/>
    <p:sldId id="334" r:id="rId107"/>
    <p:sldId id="340" r:id="rId108"/>
    <p:sldId id="341" r:id="rId109"/>
    <p:sldId id="342" r:id="rId110"/>
    <p:sldId id="343" r:id="rId111"/>
    <p:sldId id="344" r:id="rId112"/>
    <p:sldId id="415" r:id="rId113"/>
    <p:sldId id="345" r:id="rId114"/>
    <p:sldId id="346" r:id="rId115"/>
    <p:sldId id="397" r:id="rId116"/>
    <p:sldId id="349" r:id="rId117"/>
    <p:sldId id="350" r:id="rId118"/>
    <p:sldId id="347" r:id="rId119"/>
    <p:sldId id="270" r:id="rId120"/>
    <p:sldId id="367" r:id="rId121"/>
    <p:sldId id="368" r:id="rId122"/>
    <p:sldId id="351" r:id="rId123"/>
    <p:sldId id="352" r:id="rId124"/>
    <p:sldId id="353" r:id="rId125"/>
    <p:sldId id="354" r:id="rId126"/>
    <p:sldId id="355" r:id="rId127"/>
    <p:sldId id="356" r:id="rId128"/>
    <p:sldId id="357" r:id="rId129"/>
    <p:sldId id="358" r:id="rId130"/>
    <p:sldId id="359" r:id="rId131"/>
    <p:sldId id="360" r:id="rId132"/>
    <p:sldId id="408" r:id="rId133"/>
    <p:sldId id="392" r:id="rId13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 d="1"/>
        <a:sy n="1" d="1"/>
      </p:scale>
      <p:origin x="0" y="0"/>
    </p:cViewPr>
  </p:notesTextViewPr>
  <p:sorterViewPr>
    <p:cViewPr>
      <p:scale>
        <a:sx n="100" d="100"/>
        <a:sy n="100" d="100"/>
      </p:scale>
      <p:origin x="0" y="5496"/>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theme" Target="theme/theme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presProps" Target="pres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FE0E83A-8FE0-4DF1-80BC-E72EC3A2135E}" type="datetimeFigureOut">
              <a:rPr lang="ru-RU" smtClean="0"/>
              <a:pPr/>
              <a:t>04.12.2014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15B351-5AC4-4F2A-B45A-11EE714B311E}" type="slidenum">
              <a:rPr lang="ru-RU" smtClean="0"/>
              <a:pPr/>
              <a:t>‹#›</a:t>
            </a:fld>
            <a:endParaRPr lang="ru-RU"/>
          </a:p>
        </p:txBody>
      </p:sp>
    </p:spTree>
    <p:extLst>
      <p:ext uri="{BB962C8B-B14F-4D97-AF65-F5344CB8AC3E}">
        <p14:creationId xmlns="" xmlns:p14="http://schemas.microsoft.com/office/powerpoint/2010/main" val="18746433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C15B351-5AC4-4F2A-B45A-11EE714B311E}" type="slidenum">
              <a:rPr lang="ru-RU" smtClean="0"/>
              <a:pPr/>
              <a:t>4</a:t>
            </a:fld>
            <a:endParaRPr lang="ru-RU"/>
          </a:p>
        </p:txBody>
      </p:sp>
    </p:spTree>
    <p:extLst>
      <p:ext uri="{BB962C8B-B14F-4D97-AF65-F5344CB8AC3E}">
        <p14:creationId xmlns="" xmlns:p14="http://schemas.microsoft.com/office/powerpoint/2010/main" val="41248263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C15B351-5AC4-4F2A-B45A-11EE714B311E}" type="slidenum">
              <a:rPr lang="ru-RU" smtClean="0"/>
              <a:pPr/>
              <a:t>83</a:t>
            </a:fld>
            <a:endParaRPr lang="ru-RU"/>
          </a:p>
        </p:txBody>
      </p:sp>
    </p:spTree>
    <p:extLst>
      <p:ext uri="{BB962C8B-B14F-4D97-AF65-F5344CB8AC3E}">
        <p14:creationId xmlns="" xmlns:p14="http://schemas.microsoft.com/office/powerpoint/2010/main" val="27335375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7EE57A6-EC05-41EC-A97D-3450F3A06953}" type="datetime1">
              <a:rPr lang="ru-RU" smtClean="0"/>
              <a:pPr/>
              <a:t>04.12.2014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766815-3F79-4B59-8F54-D85D4AE0E431}" type="slidenum">
              <a:rPr lang="ru-RU" smtClean="0"/>
              <a:pPr/>
              <a:t>‹#›</a:t>
            </a:fld>
            <a:endParaRPr lang="ru-RU"/>
          </a:p>
        </p:txBody>
      </p:sp>
    </p:spTree>
    <p:extLst>
      <p:ext uri="{BB962C8B-B14F-4D97-AF65-F5344CB8AC3E}">
        <p14:creationId xmlns="" xmlns:p14="http://schemas.microsoft.com/office/powerpoint/2010/main" val="4087550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D05F72C-F779-495B-9E75-FA499DE8C8CB}" type="datetime1">
              <a:rPr lang="ru-RU" smtClean="0"/>
              <a:pPr/>
              <a:t>04.12.2014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766815-3F79-4B59-8F54-D85D4AE0E431}" type="slidenum">
              <a:rPr lang="ru-RU" smtClean="0"/>
              <a:pPr/>
              <a:t>‹#›</a:t>
            </a:fld>
            <a:endParaRPr lang="ru-RU"/>
          </a:p>
        </p:txBody>
      </p:sp>
    </p:spTree>
    <p:extLst>
      <p:ext uri="{BB962C8B-B14F-4D97-AF65-F5344CB8AC3E}">
        <p14:creationId xmlns="" xmlns:p14="http://schemas.microsoft.com/office/powerpoint/2010/main" val="32657153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7F31234-7D01-4A32-B6AA-4C85220705B5}" type="datetime1">
              <a:rPr lang="ru-RU" smtClean="0"/>
              <a:pPr/>
              <a:t>04.12.2014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766815-3F79-4B59-8F54-D85D4AE0E431}" type="slidenum">
              <a:rPr lang="ru-RU" smtClean="0"/>
              <a:pPr/>
              <a:t>‹#›</a:t>
            </a:fld>
            <a:endParaRPr lang="ru-RU"/>
          </a:p>
        </p:txBody>
      </p:sp>
    </p:spTree>
    <p:extLst>
      <p:ext uri="{BB962C8B-B14F-4D97-AF65-F5344CB8AC3E}">
        <p14:creationId xmlns="" xmlns:p14="http://schemas.microsoft.com/office/powerpoint/2010/main" val="15145544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BAE8A82-374D-48EA-B987-FDA789A3FDE0}" type="datetime1">
              <a:rPr lang="ru-RU" smtClean="0"/>
              <a:pPr/>
              <a:t>04.12.2014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766815-3F79-4B59-8F54-D85D4AE0E431}" type="slidenum">
              <a:rPr lang="ru-RU" smtClean="0"/>
              <a:pPr/>
              <a:t>‹#›</a:t>
            </a:fld>
            <a:endParaRPr lang="ru-RU"/>
          </a:p>
        </p:txBody>
      </p:sp>
    </p:spTree>
    <p:extLst>
      <p:ext uri="{BB962C8B-B14F-4D97-AF65-F5344CB8AC3E}">
        <p14:creationId xmlns="" xmlns:p14="http://schemas.microsoft.com/office/powerpoint/2010/main" val="3326512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CB26445-E537-4D1C-86A0-126CDCBFE460}" type="datetime1">
              <a:rPr lang="ru-RU" smtClean="0"/>
              <a:pPr/>
              <a:t>04.12.2014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766815-3F79-4B59-8F54-D85D4AE0E431}" type="slidenum">
              <a:rPr lang="ru-RU" smtClean="0"/>
              <a:pPr/>
              <a:t>‹#›</a:t>
            </a:fld>
            <a:endParaRPr lang="ru-RU"/>
          </a:p>
        </p:txBody>
      </p:sp>
    </p:spTree>
    <p:extLst>
      <p:ext uri="{BB962C8B-B14F-4D97-AF65-F5344CB8AC3E}">
        <p14:creationId xmlns="" xmlns:p14="http://schemas.microsoft.com/office/powerpoint/2010/main" val="8255246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A7D86BE-C047-4937-930D-0ACB8D4E9DBA}" type="datetime1">
              <a:rPr lang="ru-RU" smtClean="0"/>
              <a:pPr/>
              <a:t>04.12.2014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3766815-3F79-4B59-8F54-D85D4AE0E431}" type="slidenum">
              <a:rPr lang="ru-RU" smtClean="0"/>
              <a:pPr/>
              <a:t>‹#›</a:t>
            </a:fld>
            <a:endParaRPr lang="ru-RU"/>
          </a:p>
        </p:txBody>
      </p:sp>
    </p:spTree>
    <p:extLst>
      <p:ext uri="{BB962C8B-B14F-4D97-AF65-F5344CB8AC3E}">
        <p14:creationId xmlns="" xmlns:p14="http://schemas.microsoft.com/office/powerpoint/2010/main" val="18647209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16759D4-2CB5-4897-94D7-DCC6D1410B53}" type="datetime1">
              <a:rPr lang="ru-RU" smtClean="0"/>
              <a:pPr/>
              <a:t>04.12.2014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3766815-3F79-4B59-8F54-D85D4AE0E431}" type="slidenum">
              <a:rPr lang="ru-RU" smtClean="0"/>
              <a:pPr/>
              <a:t>‹#›</a:t>
            </a:fld>
            <a:endParaRPr lang="ru-RU"/>
          </a:p>
        </p:txBody>
      </p:sp>
    </p:spTree>
    <p:extLst>
      <p:ext uri="{BB962C8B-B14F-4D97-AF65-F5344CB8AC3E}">
        <p14:creationId xmlns="" xmlns:p14="http://schemas.microsoft.com/office/powerpoint/2010/main" val="36093288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EBA69BD-C0E7-40D9-AF42-1F7E57550B77}" type="datetime1">
              <a:rPr lang="ru-RU" smtClean="0"/>
              <a:pPr/>
              <a:t>04.12.2014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3766815-3F79-4B59-8F54-D85D4AE0E431}" type="slidenum">
              <a:rPr lang="ru-RU" smtClean="0"/>
              <a:pPr/>
              <a:t>‹#›</a:t>
            </a:fld>
            <a:endParaRPr lang="ru-RU"/>
          </a:p>
        </p:txBody>
      </p:sp>
    </p:spTree>
    <p:extLst>
      <p:ext uri="{BB962C8B-B14F-4D97-AF65-F5344CB8AC3E}">
        <p14:creationId xmlns="" xmlns:p14="http://schemas.microsoft.com/office/powerpoint/2010/main" val="1693928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C94F02E-E0F5-4345-95CD-D7DAC0B11B9A}" type="datetime1">
              <a:rPr lang="ru-RU" smtClean="0"/>
              <a:pPr/>
              <a:t>04.12.2014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3766815-3F79-4B59-8F54-D85D4AE0E431}" type="slidenum">
              <a:rPr lang="ru-RU" smtClean="0"/>
              <a:pPr/>
              <a:t>‹#›</a:t>
            </a:fld>
            <a:endParaRPr lang="ru-RU"/>
          </a:p>
        </p:txBody>
      </p:sp>
    </p:spTree>
    <p:extLst>
      <p:ext uri="{BB962C8B-B14F-4D97-AF65-F5344CB8AC3E}">
        <p14:creationId xmlns="" xmlns:p14="http://schemas.microsoft.com/office/powerpoint/2010/main" val="33048982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B64E698-14B2-4B0A-93BE-DCA77FE98A8F}" type="datetime1">
              <a:rPr lang="ru-RU" smtClean="0"/>
              <a:pPr/>
              <a:t>04.12.2014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3766815-3F79-4B59-8F54-D85D4AE0E431}" type="slidenum">
              <a:rPr lang="ru-RU" smtClean="0"/>
              <a:pPr/>
              <a:t>‹#›</a:t>
            </a:fld>
            <a:endParaRPr lang="ru-RU"/>
          </a:p>
        </p:txBody>
      </p:sp>
    </p:spTree>
    <p:extLst>
      <p:ext uri="{BB962C8B-B14F-4D97-AF65-F5344CB8AC3E}">
        <p14:creationId xmlns="" xmlns:p14="http://schemas.microsoft.com/office/powerpoint/2010/main" val="38348840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A56D7FF-6E34-402A-942A-375637DCB40F}" type="datetime1">
              <a:rPr lang="ru-RU" smtClean="0"/>
              <a:pPr/>
              <a:t>04.12.2014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3766815-3F79-4B59-8F54-D85D4AE0E431}" type="slidenum">
              <a:rPr lang="ru-RU" smtClean="0"/>
              <a:pPr/>
              <a:t>‹#›</a:t>
            </a:fld>
            <a:endParaRPr lang="ru-RU"/>
          </a:p>
        </p:txBody>
      </p:sp>
    </p:spTree>
    <p:extLst>
      <p:ext uri="{BB962C8B-B14F-4D97-AF65-F5344CB8AC3E}">
        <p14:creationId xmlns="" xmlns:p14="http://schemas.microsoft.com/office/powerpoint/2010/main" val="25466624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40000"/>
                <a:lumOff val="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5B5A8E-E371-4291-8F7A-5E77D09C84AF}" type="datetime1">
              <a:rPr lang="ru-RU" smtClean="0"/>
              <a:pPr/>
              <a:t>04.12.2014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766815-3F79-4B59-8F54-D85D4AE0E431}" type="slidenum">
              <a:rPr lang="ru-RU" smtClean="0"/>
              <a:pPr/>
              <a:t>‹#›</a:t>
            </a:fld>
            <a:endParaRPr lang="ru-RU"/>
          </a:p>
        </p:txBody>
      </p:sp>
    </p:spTree>
    <p:extLst>
      <p:ext uri="{BB962C8B-B14F-4D97-AF65-F5344CB8AC3E}">
        <p14:creationId xmlns="" xmlns:p14="http://schemas.microsoft.com/office/powerpoint/2010/main" val="8195943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192.jpeg"/><Relationship Id="rId1" Type="http://schemas.openxmlformats.org/officeDocument/2006/relationships/slideLayout" Target="../slideLayouts/slideLayout4.xml"/></Relationships>
</file>

<file path=ppt/slides/_rels/slide101.xml.rels><?xml version="1.0" encoding="UTF-8" standalone="yes"?>
<Relationships xmlns="http://schemas.openxmlformats.org/package/2006/relationships"><Relationship Id="rId3" Type="http://schemas.openxmlformats.org/officeDocument/2006/relationships/image" Target="../media/image194.png"/><Relationship Id="rId2" Type="http://schemas.openxmlformats.org/officeDocument/2006/relationships/image" Target="../media/image193.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196.jpeg"/><Relationship Id="rId2" Type="http://schemas.openxmlformats.org/officeDocument/2006/relationships/image" Target="../media/image195.jpe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3" Type="http://schemas.openxmlformats.org/officeDocument/2006/relationships/image" Target="../media/image198.png"/><Relationship Id="rId2" Type="http://schemas.openxmlformats.org/officeDocument/2006/relationships/image" Target="../media/image197.jpe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3" Type="http://schemas.openxmlformats.org/officeDocument/2006/relationships/image" Target="../media/image200.png"/><Relationship Id="rId2" Type="http://schemas.openxmlformats.org/officeDocument/2006/relationships/image" Target="../media/image199.png"/><Relationship Id="rId1" Type="http://schemas.openxmlformats.org/officeDocument/2006/relationships/slideLayout" Target="../slideLayouts/slideLayout2.xml"/><Relationship Id="rId5" Type="http://schemas.openxmlformats.org/officeDocument/2006/relationships/image" Target="../media/image202.png"/><Relationship Id="rId4" Type="http://schemas.openxmlformats.org/officeDocument/2006/relationships/image" Target="../media/image201.png"/></Relationships>
</file>

<file path=ppt/slides/_rels/slide106.xml.rels><?xml version="1.0" encoding="UTF-8" standalone="yes"?>
<Relationships xmlns="http://schemas.openxmlformats.org/package/2006/relationships"><Relationship Id="rId2" Type="http://schemas.openxmlformats.org/officeDocument/2006/relationships/image" Target="../media/image203.jpe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3" Type="http://schemas.openxmlformats.org/officeDocument/2006/relationships/image" Target="../media/image205.jpeg"/><Relationship Id="rId2" Type="http://schemas.openxmlformats.org/officeDocument/2006/relationships/image" Target="../media/image204.jpe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image" Target="../media/image206.jpe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3" Type="http://schemas.openxmlformats.org/officeDocument/2006/relationships/image" Target="../media/image208.jpeg"/><Relationship Id="rId2" Type="http://schemas.openxmlformats.org/officeDocument/2006/relationships/image" Target="../media/image207.jpeg"/><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3" Type="http://schemas.openxmlformats.org/officeDocument/2006/relationships/image" Target="../media/image210.png"/><Relationship Id="rId2" Type="http://schemas.openxmlformats.org/officeDocument/2006/relationships/image" Target="../media/image209.pn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3" Type="http://schemas.openxmlformats.org/officeDocument/2006/relationships/image" Target="../media/image212.jpeg"/><Relationship Id="rId2" Type="http://schemas.openxmlformats.org/officeDocument/2006/relationships/image" Target="../media/image211.jpe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213.jpe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3" Type="http://schemas.openxmlformats.org/officeDocument/2006/relationships/image" Target="../media/image215.png"/><Relationship Id="rId2" Type="http://schemas.openxmlformats.org/officeDocument/2006/relationships/image" Target="../media/image214.png"/><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3" Type="http://schemas.openxmlformats.org/officeDocument/2006/relationships/image" Target="../media/image217.jpeg"/><Relationship Id="rId2" Type="http://schemas.openxmlformats.org/officeDocument/2006/relationships/image" Target="../media/image216.jpeg"/><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3" Type="http://schemas.openxmlformats.org/officeDocument/2006/relationships/image" Target="../media/image219.png"/><Relationship Id="rId2" Type="http://schemas.openxmlformats.org/officeDocument/2006/relationships/image" Target="../media/image218.jpeg"/><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3" Type="http://schemas.openxmlformats.org/officeDocument/2006/relationships/image" Target="../media/image221.png"/><Relationship Id="rId2" Type="http://schemas.openxmlformats.org/officeDocument/2006/relationships/image" Target="../media/image220.jpeg"/><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3" Type="http://schemas.openxmlformats.org/officeDocument/2006/relationships/image" Target="../media/image223.png"/><Relationship Id="rId2" Type="http://schemas.openxmlformats.org/officeDocument/2006/relationships/image" Target="../media/image22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3" Type="http://schemas.openxmlformats.org/officeDocument/2006/relationships/image" Target="../media/image225.jpeg"/><Relationship Id="rId2" Type="http://schemas.openxmlformats.org/officeDocument/2006/relationships/image" Target="../media/image224.jpeg"/><Relationship Id="rId1" Type="http://schemas.openxmlformats.org/officeDocument/2006/relationships/slideLayout" Target="../slideLayouts/slideLayout2.xml"/><Relationship Id="rId4" Type="http://schemas.openxmlformats.org/officeDocument/2006/relationships/image" Target="../media/image226.jpeg"/></Relationships>
</file>

<file path=ppt/slides/_rels/slide121.xml.rels><?xml version="1.0" encoding="UTF-8" standalone="yes"?>
<Relationships xmlns="http://schemas.openxmlformats.org/package/2006/relationships"><Relationship Id="rId3" Type="http://schemas.openxmlformats.org/officeDocument/2006/relationships/hyperlink" Target="http://www.diary.ru/~prividenie-nava/p165936753.htm" TargetMode="External"/><Relationship Id="rId2" Type="http://schemas.openxmlformats.org/officeDocument/2006/relationships/image" Target="../media/image227.jpeg"/><Relationship Id="rId1" Type="http://schemas.openxmlformats.org/officeDocument/2006/relationships/slideLayout" Target="../slideLayouts/slideLayout2.xml"/><Relationship Id="rId4" Type="http://schemas.openxmlformats.org/officeDocument/2006/relationships/hyperlink" Target="http://www.rg.ru/2011/08/26/bron-poln.html" TargetMode="External"/></Relationships>
</file>

<file path=ppt/slides/_rels/slide122.xml.rels><?xml version="1.0" encoding="UTF-8" standalone="yes"?>
<Relationships xmlns="http://schemas.openxmlformats.org/package/2006/relationships"><Relationship Id="rId3" Type="http://schemas.openxmlformats.org/officeDocument/2006/relationships/image" Target="../media/image229.png"/><Relationship Id="rId2" Type="http://schemas.openxmlformats.org/officeDocument/2006/relationships/image" Target="../media/image228.png"/><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3" Type="http://schemas.openxmlformats.org/officeDocument/2006/relationships/image" Target="../media/image231.jpeg"/><Relationship Id="rId2" Type="http://schemas.openxmlformats.org/officeDocument/2006/relationships/image" Target="../media/image230.jpeg"/><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image" Target="../media/image232.png"/><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3" Type="http://schemas.openxmlformats.org/officeDocument/2006/relationships/image" Target="../media/image234.png"/><Relationship Id="rId2" Type="http://schemas.openxmlformats.org/officeDocument/2006/relationships/image" Target="../media/image233.jpeg"/><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3" Type="http://schemas.openxmlformats.org/officeDocument/2006/relationships/image" Target="../media/image236.png"/><Relationship Id="rId2" Type="http://schemas.openxmlformats.org/officeDocument/2006/relationships/image" Target="../media/image235.jpeg"/><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3" Type="http://schemas.openxmlformats.org/officeDocument/2006/relationships/image" Target="../media/image238.jpeg"/><Relationship Id="rId2" Type="http://schemas.openxmlformats.org/officeDocument/2006/relationships/image" Target="../media/image237.png"/><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3" Type="http://schemas.openxmlformats.org/officeDocument/2006/relationships/image" Target="../media/image240.png"/><Relationship Id="rId2" Type="http://schemas.openxmlformats.org/officeDocument/2006/relationships/image" Target="../media/image239.png"/><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3" Type="http://schemas.openxmlformats.org/officeDocument/2006/relationships/image" Target="../media/image242.jpeg"/><Relationship Id="rId2" Type="http://schemas.openxmlformats.org/officeDocument/2006/relationships/image" Target="../media/image241.jpeg"/><Relationship Id="rId1" Type="http://schemas.openxmlformats.org/officeDocument/2006/relationships/slideLayout" Target="../slideLayouts/slideLayout2.xml"/><Relationship Id="rId4" Type="http://schemas.openxmlformats.org/officeDocument/2006/relationships/image" Target="../media/image24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3" Type="http://schemas.openxmlformats.org/officeDocument/2006/relationships/image" Target="../media/image245.png"/><Relationship Id="rId2" Type="http://schemas.openxmlformats.org/officeDocument/2006/relationships/image" Target="../media/image244.jpeg"/><Relationship Id="rId1" Type="http://schemas.openxmlformats.org/officeDocument/2006/relationships/slideLayout" Target="../slideLayouts/slideLayout2.xml"/><Relationship Id="rId4" Type="http://schemas.openxmlformats.org/officeDocument/2006/relationships/image" Target="../media/image246.jpeg"/></Relationships>
</file>

<file path=ppt/slides/_rels/slide131.xml.rels><?xml version="1.0" encoding="UTF-8" standalone="yes"?>
<Relationships xmlns="http://schemas.openxmlformats.org/package/2006/relationships"><Relationship Id="rId3" Type="http://schemas.openxmlformats.org/officeDocument/2006/relationships/image" Target="../media/image248.jpeg"/><Relationship Id="rId2" Type="http://schemas.openxmlformats.org/officeDocument/2006/relationships/image" Target="../media/image247.png"/><Relationship Id="rId1" Type="http://schemas.openxmlformats.org/officeDocument/2006/relationships/slideLayout" Target="../slideLayouts/slideLayout2.xml"/><Relationship Id="rId4" Type="http://schemas.openxmlformats.org/officeDocument/2006/relationships/image" Target="../media/image249.png"/></Relationships>
</file>

<file path=ppt/slides/_rels/slide132.xml.rels><?xml version="1.0" encoding="UTF-8" standalone="yes"?>
<Relationships xmlns="http://schemas.openxmlformats.org/package/2006/relationships"><Relationship Id="rId8" Type="http://schemas.openxmlformats.org/officeDocument/2006/relationships/hyperlink" Target="http://gtmarket.ru/countries/italy/italy-info" TargetMode="External"/><Relationship Id="rId13" Type="http://schemas.openxmlformats.org/officeDocument/2006/relationships/hyperlink" Target="http://gtmarket.ru/countries/netherlands/netherlands-info" TargetMode="External"/><Relationship Id="rId18" Type="http://schemas.openxmlformats.org/officeDocument/2006/relationships/hyperlink" Target="http://gtmarket.ru/countries/colombia/colombia-info" TargetMode="External"/><Relationship Id="rId3" Type="http://schemas.openxmlformats.org/officeDocument/2006/relationships/hyperlink" Target="http://gtmarket.ru/countries/japan/japan-info" TargetMode="External"/><Relationship Id="rId21" Type="http://schemas.openxmlformats.org/officeDocument/2006/relationships/hyperlink" Target="http://gtmarket.ru/countries/ukraine/ukraine-info" TargetMode="External"/><Relationship Id="rId7" Type="http://schemas.openxmlformats.org/officeDocument/2006/relationships/hyperlink" Target="http://gtmarket.ru/countries/russia/russia-info" TargetMode="External"/><Relationship Id="rId12" Type="http://schemas.openxmlformats.org/officeDocument/2006/relationships/hyperlink" Target="http://gtmarket.ru/countries/turkey/turkey-info" TargetMode="External"/><Relationship Id="rId17" Type="http://schemas.openxmlformats.org/officeDocument/2006/relationships/hyperlink" Target="http://gtmarket.ru/countries/poland/poland-info" TargetMode="External"/><Relationship Id="rId2" Type="http://schemas.openxmlformats.org/officeDocument/2006/relationships/hyperlink" Target="http://gtmarket.ru/countries/china/china-info" TargetMode="External"/><Relationship Id="rId16" Type="http://schemas.openxmlformats.org/officeDocument/2006/relationships/hyperlink" Target="http://gtmarket.ru/countries/norway/norway-info" TargetMode="External"/><Relationship Id="rId20" Type="http://schemas.openxmlformats.org/officeDocument/2006/relationships/hyperlink" Target="http://gtmarket.ru/countries/kuwait/kuwait-info" TargetMode="External"/><Relationship Id="rId1" Type="http://schemas.openxmlformats.org/officeDocument/2006/relationships/slideLayout" Target="../slideLayouts/slideLayout2.xml"/><Relationship Id="rId6" Type="http://schemas.openxmlformats.org/officeDocument/2006/relationships/hyperlink" Target="http://gtmarket.ru/countries/brazil/brazil-info" TargetMode="External"/><Relationship Id="rId11" Type="http://schemas.openxmlformats.org/officeDocument/2006/relationships/hyperlink" Target="http://gtmarket.ru/countries/korea-south/korea-south-info" TargetMode="External"/><Relationship Id="rId5" Type="http://schemas.openxmlformats.org/officeDocument/2006/relationships/hyperlink" Target="http://gtmarket.ru/countries/united-kingdom/united-kingdom-info" TargetMode="External"/><Relationship Id="rId15" Type="http://schemas.openxmlformats.org/officeDocument/2006/relationships/hyperlink" Target="http://gtmarket.ru/countries/iran/iran-info" TargetMode="External"/><Relationship Id="rId23" Type="http://schemas.openxmlformats.org/officeDocument/2006/relationships/hyperlink" Target="http://gtmarket.ru/countries/romania/romania-info" TargetMode="External"/><Relationship Id="rId10" Type="http://schemas.openxmlformats.org/officeDocument/2006/relationships/hyperlink" Target="http://gtmarket.ru/countries/spain/spain-info" TargetMode="External"/><Relationship Id="rId19" Type="http://schemas.openxmlformats.org/officeDocument/2006/relationships/hyperlink" Target="http://gtmarket.ru/countries/czech-republic/czech-republic-info" TargetMode="External"/><Relationship Id="rId4" Type="http://schemas.openxmlformats.org/officeDocument/2006/relationships/hyperlink" Target="http://gtmarket.ru/countries/france/france-info" TargetMode="External"/><Relationship Id="rId9" Type="http://schemas.openxmlformats.org/officeDocument/2006/relationships/hyperlink" Target="http://gtmarket.ru/countries/canada/canada-info" TargetMode="External"/><Relationship Id="rId14" Type="http://schemas.openxmlformats.org/officeDocument/2006/relationships/hyperlink" Target="http://gtmarket.ru/countries/switzerland/switzerland-info" TargetMode="External"/><Relationship Id="rId22" Type="http://schemas.openxmlformats.org/officeDocument/2006/relationships/hyperlink" Target="http://gtmarket.ru/countries/qatar/qatar-info" TargetMode="Externa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6.xml"/><Relationship Id="rId5" Type="http://schemas.openxmlformats.org/officeDocument/2006/relationships/image" Target="../media/image28.jpeg"/><Relationship Id="rId4" Type="http://schemas.openxmlformats.org/officeDocument/2006/relationships/image" Target="../media/image27.jpe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 Id="rId4" Type="http://schemas.openxmlformats.org/officeDocument/2006/relationships/image" Target="../media/image39.jpeg"/></Relationships>
</file>

<file path=ppt/slides/_rels/slide2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jpeg"/><Relationship Id="rId1" Type="http://schemas.openxmlformats.org/officeDocument/2006/relationships/slideLayout" Target="../slideLayouts/slideLayout2.xml"/><Relationship Id="rId4" Type="http://schemas.openxmlformats.org/officeDocument/2006/relationships/image" Target="../media/image42.jpeg"/></Relationships>
</file>

<file path=ppt/slides/_rels/slide28.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png"/><Relationship Id="rId1" Type="http://schemas.openxmlformats.org/officeDocument/2006/relationships/slideLayout" Target="../slideLayouts/slideLayout2.xml"/><Relationship Id="rId5" Type="http://schemas.openxmlformats.org/officeDocument/2006/relationships/image" Target="../media/image46.png"/><Relationship Id="rId4" Type="http://schemas.openxmlformats.org/officeDocument/2006/relationships/image" Target="../media/image45.png"/></Relationships>
</file>

<file path=ppt/slides/_rels/slide29.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 Id="rId4" Type="http://schemas.openxmlformats.org/officeDocument/2006/relationships/image" Target="../media/image53.jpeg"/></Relationships>
</file>

<file path=ppt/slides/_rels/slide32.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4.xml"/><Relationship Id="rId5" Type="http://schemas.openxmlformats.org/officeDocument/2006/relationships/image" Target="../media/image57.png"/><Relationship Id="rId4" Type="http://schemas.openxmlformats.org/officeDocument/2006/relationships/image" Target="../media/image56.jpeg"/></Relationships>
</file>

<file path=ppt/slides/_rels/slide33.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2.xml"/><Relationship Id="rId5" Type="http://schemas.openxmlformats.org/officeDocument/2006/relationships/image" Target="../media/image61.jpeg"/><Relationship Id="rId4" Type="http://schemas.openxmlformats.org/officeDocument/2006/relationships/image" Target="../media/image60.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8.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71.jpe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73.jpe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image" Target="../media/image78.pn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image" Target="../media/image82.jpeg"/><Relationship Id="rId1" Type="http://schemas.openxmlformats.org/officeDocument/2006/relationships/slideLayout" Target="../slideLayouts/slideLayout4.xml"/><Relationship Id="rId5" Type="http://schemas.openxmlformats.org/officeDocument/2006/relationships/image" Target="../media/image85.png"/><Relationship Id="rId4" Type="http://schemas.openxmlformats.org/officeDocument/2006/relationships/image" Target="../media/image84.png"/></Relationships>
</file>

<file path=ppt/slides/_rels/slide48.xml.rels><?xml version="1.0" encoding="UTF-8" standalone="yes"?>
<Relationships xmlns="http://schemas.openxmlformats.org/package/2006/relationships"><Relationship Id="rId2" Type="http://schemas.openxmlformats.org/officeDocument/2006/relationships/image" Target="../media/image86.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90.jpeg"/><Relationship Id="rId2" Type="http://schemas.openxmlformats.org/officeDocument/2006/relationships/image" Target="../media/image89.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image" Target="../media/image91.jpeg"/><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image" Target="../media/image93.jpeg"/><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image" Target="../media/image94.jpeg"/><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3" Type="http://schemas.openxmlformats.org/officeDocument/2006/relationships/image" Target="../media/image96.jpeg"/><Relationship Id="rId2" Type="http://schemas.openxmlformats.org/officeDocument/2006/relationships/image" Target="../media/image95.jpeg"/><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3" Type="http://schemas.openxmlformats.org/officeDocument/2006/relationships/image" Target="../media/image98.jpeg"/><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102.jpeg"/><Relationship Id="rId2" Type="http://schemas.openxmlformats.org/officeDocument/2006/relationships/image" Target="../media/image101.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104.jpeg"/><Relationship Id="rId2" Type="http://schemas.openxmlformats.org/officeDocument/2006/relationships/image" Target="../media/image103.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06.jpeg"/><Relationship Id="rId2" Type="http://schemas.openxmlformats.org/officeDocument/2006/relationships/image" Target="../media/image105.jpeg"/><Relationship Id="rId1" Type="http://schemas.openxmlformats.org/officeDocument/2006/relationships/slideLayout" Target="../slideLayouts/slideLayout2.xml"/><Relationship Id="rId5" Type="http://schemas.openxmlformats.org/officeDocument/2006/relationships/image" Target="../media/image108.png"/><Relationship Id="rId4" Type="http://schemas.openxmlformats.org/officeDocument/2006/relationships/image" Target="../media/image107.jpeg"/></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09.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12.jpeg"/><Relationship Id="rId2" Type="http://schemas.openxmlformats.org/officeDocument/2006/relationships/image" Target="../media/image111.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14.jpeg"/><Relationship Id="rId2" Type="http://schemas.openxmlformats.org/officeDocument/2006/relationships/image" Target="../media/image113.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116.jpeg"/><Relationship Id="rId2" Type="http://schemas.openxmlformats.org/officeDocument/2006/relationships/image" Target="../media/image115.jpeg"/><Relationship Id="rId1" Type="http://schemas.openxmlformats.org/officeDocument/2006/relationships/slideLayout" Target="../slideLayouts/slideLayout2.xml"/><Relationship Id="rId4" Type="http://schemas.openxmlformats.org/officeDocument/2006/relationships/image" Target="../media/image117.jpeg"/></Relationships>
</file>

<file path=ppt/slides/_rels/slide64.xml.rels><?xml version="1.0" encoding="UTF-8" standalone="yes"?>
<Relationships xmlns="http://schemas.openxmlformats.org/package/2006/relationships"><Relationship Id="rId3" Type="http://schemas.openxmlformats.org/officeDocument/2006/relationships/image" Target="../media/image119.jpeg"/><Relationship Id="rId2" Type="http://schemas.openxmlformats.org/officeDocument/2006/relationships/image" Target="../media/image118.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120.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22.png"/><Relationship Id="rId1" Type="http://schemas.openxmlformats.org/officeDocument/2006/relationships/slideLayout" Target="../slideLayouts/slideLayout2.xml"/><Relationship Id="rId4" Type="http://schemas.openxmlformats.org/officeDocument/2006/relationships/image" Target="../media/image124.png"/></Relationships>
</file>

<file path=ppt/slides/_rels/slide68.xml.rels><?xml version="1.0" encoding="UTF-8" standalone="yes"?>
<Relationships xmlns="http://schemas.openxmlformats.org/package/2006/relationships"><Relationship Id="rId3" Type="http://schemas.openxmlformats.org/officeDocument/2006/relationships/image" Target="../media/image126.jpeg"/><Relationship Id="rId2" Type="http://schemas.openxmlformats.org/officeDocument/2006/relationships/image" Target="../media/image125.jpeg"/><Relationship Id="rId1" Type="http://schemas.openxmlformats.org/officeDocument/2006/relationships/slideLayout" Target="../slideLayouts/slideLayout2.xml"/><Relationship Id="rId4" Type="http://schemas.openxmlformats.org/officeDocument/2006/relationships/image" Target="../media/image127.jpeg"/></Relationships>
</file>

<file path=ppt/slides/_rels/slide69.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image" Target="../media/image128.jpeg"/><Relationship Id="rId1" Type="http://schemas.openxmlformats.org/officeDocument/2006/relationships/slideLayout" Target="../slideLayouts/slideLayout2.xml"/><Relationship Id="rId4" Type="http://schemas.openxmlformats.org/officeDocument/2006/relationships/image" Target="../media/image130.png"/></Relationships>
</file>

<file path=ppt/slides/_rels/slide7.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jpeg"/><Relationship Id="rId11" Type="http://schemas.openxmlformats.org/officeDocument/2006/relationships/image" Target="../media/image12.jpeg"/><Relationship Id="rId5" Type="http://schemas.openxmlformats.org/officeDocument/2006/relationships/image" Target="../media/image6.jpeg"/><Relationship Id="rId10" Type="http://schemas.openxmlformats.org/officeDocument/2006/relationships/image" Target="../media/image11.jpeg"/><Relationship Id="rId4" Type="http://schemas.openxmlformats.org/officeDocument/2006/relationships/image" Target="../media/image5.jpeg"/><Relationship Id="rId9" Type="http://schemas.openxmlformats.org/officeDocument/2006/relationships/image" Target="../media/image10.jpeg"/></Relationships>
</file>

<file path=ppt/slides/_rels/slide70.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image" Target="../media/image131.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134.jpeg"/><Relationship Id="rId2" Type="http://schemas.openxmlformats.org/officeDocument/2006/relationships/image" Target="../media/image133.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image" Target="../media/image135.jpeg"/><Relationship Id="rId1" Type="http://schemas.openxmlformats.org/officeDocument/2006/relationships/slideLayout" Target="../slideLayouts/slideLayout2.xml"/><Relationship Id="rId4" Type="http://schemas.openxmlformats.org/officeDocument/2006/relationships/image" Target="../media/image137.jpeg"/></Relationships>
</file>

<file path=ppt/slides/_rels/slide73.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image" Target="../media/image138.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141.jpeg"/><Relationship Id="rId2" Type="http://schemas.openxmlformats.org/officeDocument/2006/relationships/image" Target="../media/image140.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143.jpeg"/><Relationship Id="rId2" Type="http://schemas.openxmlformats.org/officeDocument/2006/relationships/image" Target="../media/image142.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image" Target="../media/image144.jpe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147.jpeg"/><Relationship Id="rId2" Type="http://schemas.openxmlformats.org/officeDocument/2006/relationships/image" Target="../media/image146.jpe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148.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image" Target="../media/image13.jpeg"/><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10" Type="http://schemas.openxmlformats.org/officeDocument/2006/relationships/image" Target="../media/image21.jpeg"/><Relationship Id="rId4" Type="http://schemas.openxmlformats.org/officeDocument/2006/relationships/image" Target="../media/image15.png"/><Relationship Id="rId9" Type="http://schemas.openxmlformats.org/officeDocument/2006/relationships/image" Target="../media/image20.jpeg"/></Relationships>
</file>

<file path=ppt/slides/_rels/slide80.xml.rels><?xml version="1.0" encoding="UTF-8" standalone="yes"?>
<Relationships xmlns="http://schemas.openxmlformats.org/package/2006/relationships"><Relationship Id="rId3" Type="http://schemas.openxmlformats.org/officeDocument/2006/relationships/image" Target="../media/image150.jpeg"/><Relationship Id="rId2" Type="http://schemas.openxmlformats.org/officeDocument/2006/relationships/image" Target="../media/image149.png"/><Relationship Id="rId1" Type="http://schemas.openxmlformats.org/officeDocument/2006/relationships/slideLayout" Target="../slideLayouts/slideLayout2.xml"/><Relationship Id="rId4" Type="http://schemas.openxmlformats.org/officeDocument/2006/relationships/image" Target="../media/image151.jpeg"/></Relationships>
</file>

<file path=ppt/slides/_rels/slide81.xml.rels><?xml version="1.0" encoding="UTF-8" standalone="yes"?>
<Relationships xmlns="http://schemas.openxmlformats.org/package/2006/relationships"><Relationship Id="rId3" Type="http://schemas.openxmlformats.org/officeDocument/2006/relationships/image" Target="../media/image153.png"/><Relationship Id="rId2" Type="http://schemas.openxmlformats.org/officeDocument/2006/relationships/image" Target="../media/image152.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155.png"/><Relationship Id="rId2" Type="http://schemas.openxmlformats.org/officeDocument/2006/relationships/image" Target="../media/image154.jpeg"/><Relationship Id="rId1" Type="http://schemas.openxmlformats.org/officeDocument/2006/relationships/slideLayout" Target="../slideLayouts/slideLayout4.xml"/></Relationships>
</file>

<file path=ppt/slides/_rels/slide83.xml.rels><?xml version="1.0" encoding="UTF-8" standalone="yes"?>
<Relationships xmlns="http://schemas.openxmlformats.org/package/2006/relationships"><Relationship Id="rId3" Type="http://schemas.openxmlformats.org/officeDocument/2006/relationships/image" Target="../media/image156.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59.jpeg"/><Relationship Id="rId5" Type="http://schemas.openxmlformats.org/officeDocument/2006/relationships/image" Target="../media/image158.jpeg"/><Relationship Id="rId4" Type="http://schemas.openxmlformats.org/officeDocument/2006/relationships/image" Target="../media/image157.png"/></Relationships>
</file>

<file path=ppt/slides/_rels/slide84.xml.rels><?xml version="1.0" encoding="UTF-8" standalone="yes"?>
<Relationships xmlns="http://schemas.openxmlformats.org/package/2006/relationships"><Relationship Id="rId3" Type="http://schemas.openxmlformats.org/officeDocument/2006/relationships/image" Target="../media/image161.jpeg"/><Relationship Id="rId2" Type="http://schemas.openxmlformats.org/officeDocument/2006/relationships/image" Target="../media/image160.jpeg"/><Relationship Id="rId1" Type="http://schemas.openxmlformats.org/officeDocument/2006/relationships/slideLayout" Target="../slideLayouts/slideLayout2.xml"/><Relationship Id="rId4" Type="http://schemas.openxmlformats.org/officeDocument/2006/relationships/image" Target="../media/image162.jpeg"/></Relationships>
</file>

<file path=ppt/slides/_rels/slide85.xml.rels><?xml version="1.0" encoding="UTF-8" standalone="yes"?>
<Relationships xmlns="http://schemas.openxmlformats.org/package/2006/relationships"><Relationship Id="rId3" Type="http://schemas.openxmlformats.org/officeDocument/2006/relationships/image" Target="../media/image164.jpeg"/><Relationship Id="rId2" Type="http://schemas.openxmlformats.org/officeDocument/2006/relationships/image" Target="../media/image163.jpeg"/><Relationship Id="rId1" Type="http://schemas.openxmlformats.org/officeDocument/2006/relationships/slideLayout" Target="../slideLayouts/slideLayout2.xml"/><Relationship Id="rId4" Type="http://schemas.openxmlformats.org/officeDocument/2006/relationships/image" Target="../media/image165.png"/></Relationships>
</file>

<file path=ppt/slides/_rels/slide86.xml.rels><?xml version="1.0" encoding="UTF-8" standalone="yes"?>
<Relationships xmlns="http://schemas.openxmlformats.org/package/2006/relationships"><Relationship Id="rId3" Type="http://schemas.openxmlformats.org/officeDocument/2006/relationships/image" Target="../media/image167.png"/><Relationship Id="rId2" Type="http://schemas.openxmlformats.org/officeDocument/2006/relationships/image" Target="../media/image166.jpeg"/><Relationship Id="rId1" Type="http://schemas.openxmlformats.org/officeDocument/2006/relationships/slideLayout" Target="../slideLayouts/slideLayout2.xml"/><Relationship Id="rId5" Type="http://schemas.openxmlformats.org/officeDocument/2006/relationships/image" Target="../media/image169.jpeg"/><Relationship Id="rId4" Type="http://schemas.openxmlformats.org/officeDocument/2006/relationships/image" Target="../media/image168.jpeg"/></Relationships>
</file>

<file path=ppt/slides/_rels/slide87.xml.rels><?xml version="1.0" encoding="UTF-8" standalone="yes"?>
<Relationships xmlns="http://schemas.openxmlformats.org/package/2006/relationships"><Relationship Id="rId2" Type="http://schemas.openxmlformats.org/officeDocument/2006/relationships/image" Target="../media/image170.jpe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171.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17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174.jpeg"/><Relationship Id="rId2" Type="http://schemas.openxmlformats.org/officeDocument/2006/relationships/image" Target="../media/image173.jpeg"/><Relationship Id="rId1" Type="http://schemas.openxmlformats.org/officeDocument/2006/relationships/slideLayout" Target="../slideLayouts/slideLayout2.xml"/><Relationship Id="rId4" Type="http://schemas.openxmlformats.org/officeDocument/2006/relationships/image" Target="../media/image175.jpeg"/></Relationships>
</file>

<file path=ppt/slides/_rels/slide91.xml.rels><?xml version="1.0" encoding="UTF-8" standalone="yes"?>
<Relationships xmlns="http://schemas.openxmlformats.org/package/2006/relationships"><Relationship Id="rId3" Type="http://schemas.openxmlformats.org/officeDocument/2006/relationships/image" Target="../media/image177.jpeg"/><Relationship Id="rId2" Type="http://schemas.openxmlformats.org/officeDocument/2006/relationships/image" Target="../media/image176.jpe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179.jpeg"/><Relationship Id="rId2" Type="http://schemas.openxmlformats.org/officeDocument/2006/relationships/image" Target="../media/image178.jpe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181.jpeg"/><Relationship Id="rId2" Type="http://schemas.openxmlformats.org/officeDocument/2006/relationships/image" Target="../media/image180.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182.jpe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184.png"/><Relationship Id="rId2" Type="http://schemas.openxmlformats.org/officeDocument/2006/relationships/image" Target="../media/image183.png"/><Relationship Id="rId1" Type="http://schemas.openxmlformats.org/officeDocument/2006/relationships/slideLayout" Target="../slideLayouts/slideLayout2.xml"/><Relationship Id="rId4" Type="http://schemas.openxmlformats.org/officeDocument/2006/relationships/image" Target="../media/image185.png"/></Relationships>
</file>

<file path=ppt/slides/_rels/slide96.xml.rels><?xml version="1.0" encoding="UTF-8" standalone="yes"?>
<Relationships xmlns="http://schemas.openxmlformats.org/package/2006/relationships"><Relationship Id="rId3" Type="http://schemas.openxmlformats.org/officeDocument/2006/relationships/image" Target="../media/image187.png"/><Relationship Id="rId2" Type="http://schemas.openxmlformats.org/officeDocument/2006/relationships/image" Target="../media/image186.jpe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188.jpe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190.jpeg"/><Relationship Id="rId2" Type="http://schemas.openxmlformats.org/officeDocument/2006/relationships/image" Target="../media/image189.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19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431800" y="2966789"/>
            <a:ext cx="8415338" cy="678235"/>
          </a:xfrm>
        </p:spPr>
        <p:txBody>
          <a:bodyPr>
            <a:normAutofit fontScale="90000"/>
          </a:bodyPr>
          <a:lstStyle/>
          <a:p>
            <a:r>
              <a:rPr lang="uk-UA" sz="4900" b="1" i="1" dirty="0" smtClean="0">
                <a:latin typeface="Arial" pitchFamily="34" charset="0"/>
                <a:cs typeface="Arial" pitchFamily="34" charset="0"/>
              </a:rPr>
              <a:t>КУРС </a:t>
            </a:r>
            <a:r>
              <a:rPr lang="uk-UA" sz="4900" b="1" i="1" dirty="0" smtClean="0">
                <a:latin typeface="Arial" pitchFamily="34" charset="0"/>
                <a:cs typeface="Arial" pitchFamily="34" charset="0"/>
              </a:rPr>
              <a:t>ЛЕКЦІЙ</a:t>
            </a:r>
            <a:r>
              <a:rPr lang="uk-UA" sz="4900" b="1" i="1" dirty="0">
                <a:latin typeface="Arial" pitchFamily="34" charset="0"/>
                <a:cs typeface="Arial" pitchFamily="34" charset="0"/>
              </a:rPr>
              <a:t/>
            </a:r>
            <a:br>
              <a:rPr lang="uk-UA" sz="4900" b="1" i="1" dirty="0">
                <a:latin typeface="Arial" pitchFamily="34" charset="0"/>
                <a:cs typeface="Arial" pitchFamily="34" charset="0"/>
              </a:rPr>
            </a:br>
            <a:r>
              <a:rPr lang="uk-UA" sz="4900" b="1" i="1" dirty="0">
                <a:solidFill>
                  <a:srgbClr val="C00000"/>
                </a:solidFill>
                <a:latin typeface="Arial" pitchFamily="34" charset="0"/>
                <a:cs typeface="Arial" pitchFamily="34" charset="0"/>
              </a:rPr>
              <a:t>“НОВІ ДОСЯГНЕННЯ В НАУЦІ ТА ПРАКТИЦІ</a:t>
            </a:r>
            <a:r>
              <a:rPr lang="uk-UA" sz="4900" b="1" dirty="0" smtClean="0">
                <a:solidFill>
                  <a:srgbClr val="C00000"/>
                </a:solidFill>
                <a:latin typeface="Arial" pitchFamily="34" charset="0"/>
                <a:cs typeface="Arial" pitchFamily="34" charset="0"/>
              </a:rPr>
              <a:t>“</a:t>
            </a:r>
            <a:br>
              <a:rPr lang="uk-UA" sz="4900" b="1" dirty="0" smtClean="0">
                <a:solidFill>
                  <a:srgbClr val="C00000"/>
                </a:solidFill>
                <a:latin typeface="Arial" pitchFamily="34" charset="0"/>
                <a:cs typeface="Arial" pitchFamily="34" charset="0"/>
              </a:rPr>
            </a:br>
            <a:r>
              <a:rPr lang="uk-UA" sz="3600" b="1" dirty="0" err="1" smtClean="0">
                <a:latin typeface="Arial" pitchFamily="34" charset="0"/>
                <a:cs typeface="Arial" pitchFamily="34" charset="0"/>
              </a:rPr>
              <a:t>“Нові</a:t>
            </a:r>
            <a:r>
              <a:rPr lang="uk-UA" sz="3600" b="1" dirty="0" smtClean="0">
                <a:latin typeface="Arial" pitchFamily="34" charset="0"/>
                <a:cs typeface="Arial" pitchFamily="34" charset="0"/>
              </a:rPr>
              <a:t>  </a:t>
            </a:r>
            <a:r>
              <a:rPr lang="uk-UA" sz="3600" b="1" dirty="0" smtClean="0">
                <a:latin typeface="Arial" pitchFamily="34" charset="0"/>
                <a:cs typeface="Arial" pitchFamily="34" charset="0"/>
              </a:rPr>
              <a:t>досягнення </a:t>
            </a:r>
            <a:r>
              <a:rPr lang="uk-UA" sz="3600" b="1" dirty="0" err="1" smtClean="0">
                <a:latin typeface="Arial" pitchFamily="34" charset="0"/>
                <a:cs typeface="Arial" pitchFamily="34" charset="0"/>
              </a:rPr>
              <a:t>техніки”</a:t>
            </a:r>
            <a:r>
              <a:rPr lang="uk-UA" sz="3600" b="1" dirty="0" smtClean="0">
                <a:latin typeface="Arial" pitchFamily="34" charset="0"/>
                <a:cs typeface="Arial" pitchFamily="34" charset="0"/>
              </a:rPr>
              <a:t/>
            </a:r>
            <a:br>
              <a:rPr lang="uk-UA" sz="3600" b="1" dirty="0" smtClean="0">
                <a:latin typeface="Arial" pitchFamily="34" charset="0"/>
                <a:cs typeface="Arial" pitchFamily="34" charset="0"/>
              </a:rPr>
            </a:br>
            <a:r>
              <a:rPr lang="uk-UA" sz="3600" b="1" dirty="0" smtClean="0">
                <a:latin typeface="Arial" pitchFamily="34" charset="0"/>
                <a:cs typeface="Arial" pitchFamily="34" charset="0"/>
              </a:rPr>
              <a:t>ФПК  3 -2014</a:t>
            </a:r>
            <a:r>
              <a:rPr lang="uk-UA" b="1" dirty="0" smtClean="0">
                <a:latin typeface="Arial" pitchFamily="34" charset="0"/>
                <a:cs typeface="Arial" pitchFamily="34" charset="0"/>
              </a:rPr>
              <a:t/>
            </a:r>
            <a:br>
              <a:rPr lang="uk-UA" b="1" dirty="0" smtClean="0">
                <a:latin typeface="Arial" pitchFamily="34" charset="0"/>
                <a:cs typeface="Arial" pitchFamily="34" charset="0"/>
              </a:rPr>
            </a:br>
            <a:r>
              <a:rPr lang="uk-UA" dirty="0" smtClean="0"/>
              <a:t/>
            </a:r>
            <a:br>
              <a:rPr lang="uk-UA" dirty="0" smtClean="0"/>
            </a:br>
            <a:r>
              <a:rPr lang="uk-UA" sz="2400" dirty="0" smtClean="0"/>
              <a:t>(</a:t>
            </a:r>
            <a:r>
              <a:rPr lang="uk-UA" sz="2700" dirty="0" smtClean="0">
                <a:latin typeface="Times New Roman" pitchFamily="18" charset="0"/>
                <a:cs typeface="Times New Roman" pitchFamily="18" charset="0"/>
              </a:rPr>
              <a:t>за програмою підвищення кваліфікації викладачів)</a:t>
            </a:r>
            <a:br>
              <a:rPr lang="uk-UA" sz="2700" dirty="0" smtClean="0">
                <a:latin typeface="Times New Roman" pitchFamily="18" charset="0"/>
                <a:cs typeface="Times New Roman" pitchFamily="18" charset="0"/>
              </a:rPr>
            </a:br>
            <a:r>
              <a:rPr lang="uk-UA" sz="2700" dirty="0" smtClean="0">
                <a:latin typeface="Times New Roman" pitchFamily="18" charset="0"/>
                <a:cs typeface="Times New Roman" pitchFamily="18" charset="0"/>
              </a:rPr>
              <a:t>Лектор </a:t>
            </a:r>
            <a:r>
              <a:rPr lang="uk-UA" sz="2700" dirty="0" smtClean="0">
                <a:latin typeface="Times New Roman" pitchFamily="18" charset="0"/>
                <a:cs typeface="Times New Roman" pitchFamily="18" charset="0"/>
              </a:rPr>
              <a:t>- </a:t>
            </a:r>
            <a:r>
              <a:rPr lang="uk-UA" sz="2700" dirty="0" smtClean="0">
                <a:latin typeface="Times New Roman" pitchFamily="18" charset="0"/>
                <a:cs typeface="Times New Roman" pitchFamily="18" charset="0"/>
              </a:rPr>
              <a:t>доктор фізико-мат</a:t>
            </a:r>
            <a:r>
              <a:rPr lang="uk-UA" sz="2700" dirty="0" smtClean="0">
                <a:latin typeface="Times New Roman" pitchFamily="18" charset="0"/>
                <a:cs typeface="Times New Roman" pitchFamily="18" charset="0"/>
              </a:rPr>
              <a:t>ематичних</a:t>
            </a:r>
            <a:r>
              <a:rPr lang="uk-UA" sz="2700" dirty="0" smtClean="0">
                <a:latin typeface="Times New Roman" pitchFamily="18" charset="0"/>
                <a:cs typeface="Times New Roman" pitchFamily="18" charset="0"/>
              </a:rPr>
              <a:t> </a:t>
            </a:r>
            <a:r>
              <a:rPr lang="uk-UA" sz="2700" dirty="0" smtClean="0">
                <a:latin typeface="Times New Roman" pitchFamily="18" charset="0"/>
                <a:cs typeface="Times New Roman" pitchFamily="18" charset="0"/>
              </a:rPr>
              <a:t>наук, професор, завідувач кафедри ЕКТ </a:t>
            </a:r>
            <a:br>
              <a:rPr lang="uk-UA" sz="2700" dirty="0" smtClean="0">
                <a:latin typeface="Times New Roman" pitchFamily="18" charset="0"/>
                <a:cs typeface="Times New Roman" pitchFamily="18" charset="0"/>
              </a:rPr>
            </a:br>
            <a:r>
              <a:rPr lang="uk-UA" sz="2700" dirty="0" smtClean="0">
                <a:latin typeface="Times New Roman" pitchFamily="18" charset="0"/>
                <a:cs typeface="Times New Roman" pitchFamily="18" charset="0"/>
              </a:rPr>
              <a:t>Опанасюк Анатолій Сергійович</a:t>
            </a:r>
            <a:r>
              <a:rPr lang="en-US" sz="2400" dirty="0" smtClean="0"/>
              <a:t/>
            </a:r>
            <a:br>
              <a:rPr lang="en-US" sz="2400" dirty="0" smtClean="0"/>
            </a:br>
            <a:r>
              <a:rPr lang="en-US" sz="2400" dirty="0" smtClean="0"/>
              <a:t/>
            </a:r>
            <a:br>
              <a:rPr lang="en-US" sz="2400" dirty="0" smtClean="0"/>
            </a:br>
            <a:endParaRPr lang="ru-RU" sz="2400" dirty="0" smtClean="0">
              <a:latin typeface="Times New Roman" pitchFamily="18" charset="0"/>
              <a:cs typeface="Times New Roman" pitchFamily="18" charset="0"/>
            </a:endParaRPr>
          </a:p>
        </p:txBody>
      </p:sp>
      <p:sp>
        <p:nvSpPr>
          <p:cNvPr id="2051"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2" name="Номер слайда 1"/>
          <p:cNvSpPr>
            <a:spLocks noGrp="1"/>
          </p:cNvSpPr>
          <p:nvPr>
            <p:ph type="sldNum" sz="quarter" idx="12"/>
          </p:nvPr>
        </p:nvSpPr>
        <p:spPr/>
        <p:txBody>
          <a:bodyPr/>
          <a:lstStyle/>
          <a:p>
            <a:fld id="{D3766815-3F79-4B59-8F54-D85D4AE0E431}" type="slidenum">
              <a:rPr lang="ru-RU" smtClean="0"/>
              <a:pPr/>
              <a:t>1</a:t>
            </a:fld>
            <a:endParaRPr lang="ru-RU"/>
          </a:p>
        </p:txBody>
      </p:sp>
    </p:spTree>
    <p:extLst>
      <p:ext uri="{BB962C8B-B14F-4D97-AF65-F5344CB8AC3E}">
        <p14:creationId xmlns="" xmlns:p14="http://schemas.microsoft.com/office/powerpoint/2010/main" val="28570117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056"/>
            <a:ext cx="8229600" cy="1143000"/>
          </a:xfrm>
        </p:spPr>
        <p:txBody>
          <a:bodyPr>
            <a:normAutofit/>
          </a:bodyPr>
          <a:lstStyle/>
          <a:p>
            <a:r>
              <a:rPr lang="ru-RU" sz="3600" b="1" i="1" dirty="0">
                <a:latin typeface="Arial" pitchFamily="34" charset="0"/>
                <a:cs typeface="Arial" pitchFamily="34" charset="0"/>
              </a:rPr>
              <a:t>ЦИКЛИ СУСПІЛЬНОГО ІНТЕРЕСУ</a:t>
            </a:r>
            <a:endParaRPr lang="ru-RU" sz="3600" dirty="0"/>
          </a:p>
        </p:txBody>
      </p:sp>
      <p:sp>
        <p:nvSpPr>
          <p:cNvPr id="3" name="Объект 2"/>
          <p:cNvSpPr>
            <a:spLocks noGrp="1"/>
          </p:cNvSpPr>
          <p:nvPr>
            <p:ph idx="1"/>
          </p:nvPr>
        </p:nvSpPr>
        <p:spPr>
          <a:xfrm>
            <a:off x="467544" y="1124744"/>
            <a:ext cx="8229600" cy="4525963"/>
          </a:xfrm>
        </p:spPr>
        <p:txBody>
          <a:bodyPr>
            <a:normAutofit/>
          </a:bodyPr>
          <a:lstStyle/>
          <a:p>
            <a:pPr marL="0" indent="0" algn="just">
              <a:buNone/>
            </a:pPr>
            <a:r>
              <a:rPr lang="uk-UA" sz="1400" dirty="0" smtClean="0">
                <a:latin typeface="Times New Roman" pitchFamily="18" charset="0"/>
                <a:cs typeface="Times New Roman" pitchFamily="18" charset="0"/>
              </a:rPr>
              <a:t>5. </a:t>
            </a:r>
            <a:r>
              <a:rPr lang="uk-UA" sz="1400" b="1" i="1" dirty="0" err="1" smtClean="0">
                <a:solidFill>
                  <a:srgbClr val="C00000"/>
                </a:solidFill>
                <a:latin typeface="Times New Roman" pitchFamily="18" charset="0"/>
                <a:cs typeface="Times New Roman" pitchFamily="18" charset="0"/>
              </a:rPr>
              <a:t>Plateau</a:t>
            </a:r>
            <a:r>
              <a:rPr lang="uk-UA" sz="1400" b="1" i="1" dirty="0" smtClean="0">
                <a:solidFill>
                  <a:srgbClr val="C00000"/>
                </a:solidFill>
                <a:latin typeface="Times New Roman" pitchFamily="18" charset="0"/>
                <a:cs typeface="Times New Roman" pitchFamily="18" charset="0"/>
              </a:rPr>
              <a:t> </a:t>
            </a:r>
            <a:r>
              <a:rPr lang="uk-UA" sz="1400" b="1" i="1" dirty="0" err="1">
                <a:solidFill>
                  <a:srgbClr val="C00000"/>
                </a:solidFill>
                <a:latin typeface="Times New Roman" pitchFamily="18" charset="0"/>
                <a:cs typeface="Times New Roman" pitchFamily="18" charset="0"/>
              </a:rPr>
              <a:t>of</a:t>
            </a:r>
            <a:r>
              <a:rPr lang="uk-UA" sz="1400" b="1" i="1" dirty="0">
                <a:solidFill>
                  <a:srgbClr val="C00000"/>
                </a:solidFill>
                <a:latin typeface="Times New Roman" pitchFamily="18" charset="0"/>
                <a:cs typeface="Times New Roman" pitchFamily="18" charset="0"/>
              </a:rPr>
              <a:t> </a:t>
            </a:r>
            <a:r>
              <a:rPr lang="uk-UA" sz="1400" b="1" i="1" dirty="0" err="1">
                <a:solidFill>
                  <a:srgbClr val="C00000"/>
                </a:solidFill>
                <a:latin typeface="Times New Roman" pitchFamily="18" charset="0"/>
                <a:cs typeface="Times New Roman" pitchFamily="18" charset="0"/>
              </a:rPr>
              <a:t>Productivity</a:t>
            </a:r>
            <a:r>
              <a:rPr lang="uk-UA" sz="1400" b="1" i="1" dirty="0">
                <a:solidFill>
                  <a:srgbClr val="C00000"/>
                </a:solidFill>
                <a:latin typeface="Times New Roman" pitchFamily="18" charset="0"/>
                <a:cs typeface="Times New Roman" pitchFamily="18" charset="0"/>
              </a:rPr>
              <a:t> </a:t>
            </a:r>
            <a:r>
              <a:rPr lang="uk-UA" sz="1400" dirty="0">
                <a:latin typeface="Times New Roman" pitchFamily="18" charset="0"/>
                <a:cs typeface="Times New Roman" pitchFamily="18" charset="0"/>
              </a:rPr>
              <a:t>- «</a:t>
            </a:r>
            <a:r>
              <a:rPr lang="uk-UA" sz="1400" b="1" i="1" dirty="0">
                <a:latin typeface="Times New Roman" pitchFamily="18" charset="0"/>
                <a:cs typeface="Times New Roman" pitchFamily="18" charset="0"/>
              </a:rPr>
              <a:t>Плато продуктивності</a:t>
            </a:r>
            <a:r>
              <a:rPr lang="uk-UA" sz="1400" dirty="0">
                <a:latin typeface="Times New Roman" pitchFamily="18" charset="0"/>
                <a:cs typeface="Times New Roman" pitchFamily="18" charset="0"/>
              </a:rPr>
              <a:t>». Те, до чого прагне будь-яка технологія рано чи пізно </a:t>
            </a:r>
            <a:r>
              <a:rPr lang="uk-UA" sz="1400" dirty="0" smtClean="0">
                <a:latin typeface="Times New Roman" pitchFamily="18" charset="0"/>
                <a:cs typeface="Times New Roman" pitchFamily="18" charset="0"/>
              </a:rPr>
              <a:t>досягається. </a:t>
            </a:r>
            <a:r>
              <a:rPr lang="uk-UA" sz="1400" dirty="0">
                <a:latin typeface="Times New Roman" pitchFamily="18" charset="0"/>
                <a:cs typeface="Times New Roman" pitchFamily="18" charset="0"/>
              </a:rPr>
              <a:t>Пізніше починається повільний спад і </a:t>
            </a:r>
            <a:r>
              <a:rPr lang="uk-UA" sz="1400" dirty="0" smtClean="0">
                <a:latin typeface="Times New Roman" pitchFamily="18" charset="0"/>
                <a:cs typeface="Times New Roman" pitchFamily="18" charset="0"/>
              </a:rPr>
              <a:t>витіснення </a:t>
            </a:r>
            <a:r>
              <a:rPr lang="uk-UA" sz="1400" dirty="0">
                <a:latin typeface="Times New Roman" pitchFamily="18" charset="0"/>
                <a:cs typeface="Times New Roman" pitchFamily="18" charset="0"/>
              </a:rPr>
              <a:t>її </a:t>
            </a:r>
            <a:r>
              <a:rPr lang="uk-UA" sz="1400" dirty="0" smtClean="0">
                <a:latin typeface="Times New Roman" pitchFamily="18" charset="0"/>
                <a:cs typeface="Times New Roman" pitchFamily="18" charset="0"/>
              </a:rPr>
              <a:t> іншими новими технологіями. </a:t>
            </a:r>
            <a:endParaRPr lang="uk-UA" sz="1400" dirty="0">
              <a:latin typeface="Times New Roman" pitchFamily="18" charset="0"/>
              <a:cs typeface="Times New Roman" pitchFamily="18" charset="0"/>
            </a:endParaRPr>
          </a:p>
          <a:p>
            <a:pPr marL="0" indent="0" algn="just"/>
            <a:r>
              <a:rPr lang="uk-UA" sz="1400" dirty="0" smtClean="0">
                <a:latin typeface="Times New Roman" pitchFamily="18" charset="0"/>
                <a:cs typeface="Times New Roman" pitchFamily="18" charset="0"/>
              </a:rPr>
              <a:t>Потрібно </a:t>
            </a:r>
            <a:r>
              <a:rPr lang="uk-UA" sz="1400" dirty="0">
                <a:latin typeface="Times New Roman" pitchFamily="18" charset="0"/>
                <a:cs typeface="Times New Roman" pitchFamily="18" charset="0"/>
              </a:rPr>
              <a:t>зауважити, що «</a:t>
            </a:r>
            <a:r>
              <a:rPr lang="uk-UA" sz="1400" dirty="0" err="1">
                <a:latin typeface="Times New Roman" pitchFamily="18" charset="0"/>
                <a:cs typeface="Times New Roman" pitchFamily="18" charset="0"/>
              </a:rPr>
              <a:t>хайп</a:t>
            </a:r>
            <a:r>
              <a:rPr lang="uk-UA" sz="1400" dirty="0">
                <a:latin typeface="Times New Roman" pitchFamily="18" charset="0"/>
                <a:cs typeface="Times New Roman" pitchFamily="18" charset="0"/>
              </a:rPr>
              <a:t> цикли» не мають ніякого відношення до кривої продажів, а до життєвого циклу з курсу маркетингу має дуже опосередкований стосунок. </a:t>
            </a:r>
            <a:r>
              <a:rPr lang="uk-UA" sz="1400" dirty="0" smtClean="0">
                <a:latin typeface="Times New Roman" pitchFamily="18" charset="0"/>
                <a:cs typeface="Times New Roman" pitchFamily="18" charset="0"/>
              </a:rPr>
              <a:t>Крива </a:t>
            </a:r>
            <a:r>
              <a:rPr lang="uk-UA" sz="1400" dirty="0">
                <a:latin typeface="Times New Roman" pitchFamily="18" charset="0"/>
                <a:cs typeface="Times New Roman" pitchFamily="18" charset="0"/>
              </a:rPr>
              <a:t>продажів банальна експонента, маркетинговий життєвий цикл - більш складна функція «другої похідної». На графіку </a:t>
            </a:r>
            <a:r>
              <a:rPr lang="uk-UA" sz="1400" dirty="0" smtClean="0">
                <a:latin typeface="Times New Roman" pitchFamily="18" charset="0"/>
                <a:cs typeface="Times New Roman" pitchFamily="18" charset="0"/>
              </a:rPr>
              <a:t>нижче об'єднані </a:t>
            </a:r>
            <a:r>
              <a:rPr lang="uk-UA" sz="1400" dirty="0">
                <a:latin typeface="Times New Roman" pitchFamily="18" charset="0"/>
                <a:cs typeface="Times New Roman" pitchFamily="18" charset="0"/>
              </a:rPr>
              <a:t>всі три функції </a:t>
            </a:r>
            <a:r>
              <a:rPr lang="uk-UA" sz="1400" dirty="0" smtClean="0">
                <a:latin typeface="Times New Roman" pitchFamily="18" charset="0"/>
                <a:cs typeface="Times New Roman" pitchFamily="18" charset="0"/>
              </a:rPr>
              <a:t>зі спробою їх синхронізації</a:t>
            </a:r>
            <a:r>
              <a:rPr lang="uk-UA" sz="1400" dirty="0">
                <a:latin typeface="Times New Roman" pitchFamily="18" charset="0"/>
                <a:cs typeface="Times New Roman" pitchFamily="18" charset="0"/>
              </a:rPr>
              <a:t>.</a:t>
            </a:r>
          </a:p>
          <a:p>
            <a:endParaRPr lang="ru-RU" sz="1400" dirty="0"/>
          </a:p>
        </p:txBody>
      </p:sp>
      <p:pic>
        <p:nvPicPr>
          <p:cNvPr id="1026" name="Picture 2" descr="http://img.nag.ru/images/1795794178.png"/>
          <p:cNvPicPr>
            <a:picLocks noChangeAspect="1" noChangeArrowheads="1"/>
          </p:cNvPicPr>
          <p:nvPr/>
        </p:nvPicPr>
        <p:blipFill>
          <a:blip r:embed="rId2" cstate="print">
            <a:extLst>
              <a:ext uri="{BEBA8EAE-BF5A-486C-A8C5-ECC9F3942E4B}">
                <a14:imgProps xmlns="" xmlns:a14="http://schemas.microsoft.com/office/drawing/2010/main">
                  <a14:imgLayer r:embed="rId3">
                    <a14:imgEffect>
                      <a14:sharpenSoften amount="53000"/>
                    </a14:imgEffect>
                  </a14:imgLayer>
                </a14:imgProps>
              </a:ext>
              <a:ext uri="{28A0092B-C50C-407E-A947-70E740481C1C}">
                <a14:useLocalDpi xmlns="" xmlns:a14="http://schemas.microsoft.com/office/drawing/2010/main" val="0"/>
              </a:ext>
            </a:extLst>
          </a:blip>
          <a:srcRect/>
          <a:stretch>
            <a:fillRect/>
          </a:stretch>
        </p:blipFill>
        <p:spPr bwMode="auto">
          <a:xfrm>
            <a:off x="618608" y="2780928"/>
            <a:ext cx="5842933" cy="3384376"/>
          </a:xfrm>
          <a:prstGeom prst="rect">
            <a:avLst/>
          </a:prstGeom>
          <a:noFill/>
          <a:extLst>
            <a:ext uri="{909E8E84-426E-40DD-AFC4-6F175D3DCCD1}">
              <a14:hiddenFill xmlns="" xmlns:a14="http://schemas.microsoft.com/office/drawing/2010/main">
                <a:solidFill>
                  <a:srgbClr val="FFFFFF"/>
                </a:solidFill>
              </a14:hiddenFill>
            </a:ext>
          </a:extLst>
        </p:spPr>
      </p:pic>
      <p:sp>
        <p:nvSpPr>
          <p:cNvPr id="4" name="Номер слайда 3"/>
          <p:cNvSpPr>
            <a:spLocks noGrp="1"/>
          </p:cNvSpPr>
          <p:nvPr>
            <p:ph type="sldNum" sz="quarter" idx="12"/>
          </p:nvPr>
        </p:nvSpPr>
        <p:spPr/>
        <p:txBody>
          <a:bodyPr/>
          <a:lstStyle/>
          <a:p>
            <a:fld id="{D3766815-3F79-4B59-8F54-D85D4AE0E431}" type="slidenum">
              <a:rPr lang="ru-RU" smtClean="0"/>
              <a:pPr/>
              <a:t>10</a:t>
            </a:fld>
            <a:endParaRPr lang="ru-RU"/>
          </a:p>
        </p:txBody>
      </p:sp>
      <p:sp>
        <p:nvSpPr>
          <p:cNvPr id="6"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dirty="0">
                <a:sym typeface="Symbol" pitchFamily="18" charset="2"/>
              </a:rPr>
              <a:t> </a:t>
            </a:r>
            <a:r>
              <a:rPr lang="uk-UA" sz="800" dirty="0"/>
              <a:t> Опанасюк  А.С.</a:t>
            </a:r>
            <a:endParaRPr lang="ru-RU" sz="800" dirty="0"/>
          </a:p>
        </p:txBody>
      </p:sp>
    </p:spTree>
    <p:extLst>
      <p:ext uri="{BB962C8B-B14F-4D97-AF65-F5344CB8AC3E}">
        <p14:creationId xmlns="" xmlns:p14="http://schemas.microsoft.com/office/powerpoint/2010/main" val="4240252347"/>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Grp="1" noChangeArrowheads="1"/>
          </p:cNvSpPr>
          <p:nvPr>
            <p:ph type="title"/>
          </p:nvPr>
        </p:nvSpPr>
        <p:spPr>
          <a:xfrm>
            <a:off x="457200" y="274638"/>
            <a:ext cx="8229600" cy="790575"/>
          </a:xfrm>
        </p:spPr>
        <p:txBody>
          <a:bodyPr/>
          <a:lstStyle/>
          <a:p>
            <a:pPr eaLnBrk="1" hangingPunct="1"/>
            <a:r>
              <a:rPr lang="uk-UA" b="1" i="1" dirty="0" smtClean="0">
                <a:solidFill>
                  <a:schemeClr val="tx1"/>
                </a:solidFill>
                <a:latin typeface="Arial" pitchFamily="34" charset="0"/>
                <a:cs typeface="Arial" pitchFamily="34" charset="0"/>
              </a:rPr>
              <a:t>МІКРОРОБОТИ</a:t>
            </a:r>
            <a:endParaRPr lang="ru-RU" b="1" i="1" dirty="0" smtClean="0">
              <a:solidFill>
                <a:schemeClr val="tx1"/>
              </a:solidFill>
              <a:latin typeface="Arial" pitchFamily="34" charset="0"/>
              <a:cs typeface="Arial" pitchFamily="34" charset="0"/>
            </a:endParaRPr>
          </a:p>
        </p:txBody>
      </p:sp>
      <p:sp>
        <p:nvSpPr>
          <p:cNvPr id="191491" name="Rectangle 4"/>
          <p:cNvSpPr>
            <a:spLocks noGrp="1" noChangeArrowheads="1"/>
          </p:cNvSpPr>
          <p:nvPr>
            <p:ph sz="half" idx="1"/>
          </p:nvPr>
        </p:nvSpPr>
        <p:spPr>
          <a:xfrm>
            <a:off x="467544" y="1484784"/>
            <a:ext cx="4504506" cy="4133850"/>
          </a:xfrm>
        </p:spPr>
        <p:txBody>
          <a:bodyPr>
            <a:normAutofit/>
          </a:bodyPr>
          <a:lstStyle/>
          <a:p>
            <a:pPr marL="0" indent="0" algn="just" eaLnBrk="1" hangingPunct="1"/>
            <a:r>
              <a:rPr lang="uk-UA" sz="1800" b="1" i="1" dirty="0" smtClean="0">
                <a:latin typeface="Times New Roman" pitchFamily="18" charset="0"/>
                <a:cs typeface="Times New Roman" pitchFamily="18" charset="0"/>
              </a:rPr>
              <a:t>В найближчому майбутньому, до 2015-2020 активно використовуватимуться </a:t>
            </a:r>
            <a:r>
              <a:rPr lang="uk-UA" sz="1800" b="1" i="1" dirty="0" err="1" smtClean="0">
                <a:solidFill>
                  <a:srgbClr val="C00000"/>
                </a:solidFill>
                <a:latin typeface="Times New Roman" pitchFamily="18" charset="0"/>
                <a:cs typeface="Times New Roman" pitchFamily="18" charset="0"/>
              </a:rPr>
              <a:t>мікророботи</a:t>
            </a:r>
            <a:r>
              <a:rPr lang="uk-UA" sz="1800" b="1" i="1" dirty="0" smtClean="0">
                <a:solidFill>
                  <a:srgbClr val="C00000"/>
                </a:solidFill>
                <a:latin typeface="Times New Roman" pitchFamily="18" charset="0"/>
                <a:cs typeface="Times New Roman" pitchFamily="18" charset="0"/>
              </a:rPr>
              <a:t>, розміром в сантиметри і міліметри.</a:t>
            </a:r>
            <a:r>
              <a:rPr lang="uk-UA" sz="1800" b="1" i="1" dirty="0" smtClean="0">
                <a:latin typeface="Times New Roman" pitchFamily="18" charset="0"/>
                <a:cs typeface="Times New Roman" pitchFamily="18" charset="0"/>
              </a:rPr>
              <a:t> </a:t>
            </a:r>
            <a:r>
              <a:rPr lang="uk-UA" sz="1800" dirty="0" smtClean="0">
                <a:latin typeface="Times New Roman" pitchFamily="18" charset="0"/>
                <a:cs typeface="Times New Roman" pitchFamily="18" charset="0"/>
              </a:rPr>
              <a:t>Вони знайдуть застосування в медицині, в сільському господарстві (як розумні сенсори) і в багатьох інших областях. А </a:t>
            </a:r>
            <a:r>
              <a:rPr lang="uk-UA" sz="1800" b="1" i="1" dirty="0" smtClean="0">
                <a:latin typeface="Times New Roman" pitchFamily="18" charset="0"/>
                <a:cs typeface="Times New Roman" pitchFamily="18" charset="0"/>
              </a:rPr>
              <a:t>років через 10 набудуть поширення перші </a:t>
            </a:r>
            <a:r>
              <a:rPr lang="uk-UA" sz="1800" b="1" i="1" dirty="0" err="1" smtClean="0">
                <a:solidFill>
                  <a:srgbClr val="C00000"/>
                </a:solidFill>
                <a:latin typeface="Times New Roman" pitchFamily="18" charset="0"/>
                <a:cs typeface="Times New Roman" pitchFamily="18" charset="0"/>
              </a:rPr>
              <a:t>нанороботи</a:t>
            </a:r>
            <a:r>
              <a:rPr lang="uk-UA" sz="1800" dirty="0" smtClean="0">
                <a:latin typeface="Times New Roman" pitchFamily="18" charset="0"/>
                <a:cs typeface="Times New Roman" pitchFamily="18" charset="0"/>
              </a:rPr>
              <a:t>. </a:t>
            </a:r>
            <a:r>
              <a:rPr lang="uk-UA" sz="1800" dirty="0" err="1" smtClean="0">
                <a:latin typeface="Times New Roman" pitchFamily="18" charset="0"/>
                <a:cs typeface="Times New Roman" pitchFamily="18" charset="0"/>
              </a:rPr>
              <a:t>Нанороботи</a:t>
            </a:r>
            <a:r>
              <a:rPr lang="uk-UA" sz="1800" dirty="0" smtClean="0">
                <a:latin typeface="Times New Roman" pitchFamily="18" charset="0"/>
                <a:cs typeface="Times New Roman" pitchFamily="18" charset="0"/>
              </a:rPr>
              <a:t> зможуть виконувати будівництво потрібних структур з молекул і атомів, що дозволить обійтися без спеціальної підготовки початкових матеріалів. Це означає, що навіть окремі </a:t>
            </a:r>
            <a:r>
              <a:rPr lang="uk-UA" sz="1800" dirty="0" err="1" smtClean="0">
                <a:latin typeface="Times New Roman" pitchFamily="18" charset="0"/>
                <a:cs typeface="Times New Roman" pitchFamily="18" charset="0"/>
              </a:rPr>
              <a:t>нанороботи</a:t>
            </a:r>
            <a:r>
              <a:rPr lang="uk-UA" sz="1800" dirty="0" smtClean="0">
                <a:latin typeface="Times New Roman" pitchFamily="18" charset="0"/>
                <a:cs typeface="Times New Roman" pitchFamily="18" charset="0"/>
              </a:rPr>
              <a:t> будуть достатньо незалежними.</a:t>
            </a:r>
            <a:endParaRPr lang="ru-RU" sz="1800" dirty="0" smtClean="0">
              <a:latin typeface="Times New Roman" pitchFamily="18" charset="0"/>
              <a:cs typeface="Times New Roman" pitchFamily="18" charset="0"/>
            </a:endParaRPr>
          </a:p>
        </p:txBody>
      </p:sp>
      <p:pic>
        <p:nvPicPr>
          <p:cNvPr id="191492" name="Picture 6" descr="1223228168_10"/>
          <p:cNvPicPr>
            <a:picLocks noGrp="1" noChangeAspect="1" noChangeArrowheads="1"/>
          </p:cNvPicPr>
          <p:nvPr>
            <p:ph sz="half" idx="2"/>
          </p:nvPr>
        </p:nvPicPr>
        <p:blipFill>
          <a:blip r:embed="rId2" cstate="print"/>
          <a:srcRect/>
          <a:stretch>
            <a:fillRect/>
          </a:stretch>
        </p:blipFill>
        <p:spPr>
          <a:xfrm>
            <a:off x="5105400" y="1219200"/>
            <a:ext cx="3813175" cy="5091113"/>
          </a:xfrm>
          <a:noFill/>
        </p:spPr>
      </p:pic>
      <p:sp>
        <p:nvSpPr>
          <p:cNvPr id="191493"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2" name="Номер слайда 1"/>
          <p:cNvSpPr>
            <a:spLocks noGrp="1"/>
          </p:cNvSpPr>
          <p:nvPr>
            <p:ph type="sldNum" sz="quarter" idx="12"/>
          </p:nvPr>
        </p:nvSpPr>
        <p:spPr/>
        <p:txBody>
          <a:bodyPr/>
          <a:lstStyle/>
          <a:p>
            <a:fld id="{D3766815-3F79-4B59-8F54-D85D4AE0E431}" type="slidenum">
              <a:rPr lang="ru-RU" smtClean="0"/>
              <a:pPr/>
              <a:t>100</a:t>
            </a:fld>
            <a:endParaRPr lang="ru-RU"/>
          </a:p>
        </p:txBody>
      </p:sp>
    </p:spTree>
    <p:extLst>
      <p:ext uri="{BB962C8B-B14F-4D97-AF65-F5344CB8AC3E}">
        <p14:creationId xmlns="" xmlns:p14="http://schemas.microsoft.com/office/powerpoint/2010/main" val="2204057948"/>
      </p:ext>
    </p:extLst>
  </p:cSld>
  <p:clrMapOvr>
    <a:masterClrMapping/>
  </p:clrMapOvr>
  <p:transition/>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Заголовок 1"/>
          <p:cNvSpPr>
            <a:spLocks noGrp="1"/>
          </p:cNvSpPr>
          <p:nvPr>
            <p:ph type="title"/>
          </p:nvPr>
        </p:nvSpPr>
        <p:spPr>
          <a:xfrm>
            <a:off x="349250" y="0"/>
            <a:ext cx="8445500" cy="1143000"/>
          </a:xfrm>
        </p:spPr>
        <p:txBody>
          <a:bodyPr/>
          <a:lstStyle/>
          <a:p>
            <a:pPr eaLnBrk="1" hangingPunct="1"/>
            <a:r>
              <a:rPr lang="uk-UA" b="1" i="1" dirty="0" smtClean="0">
                <a:latin typeface="Arial" pitchFamily="34" charset="0"/>
                <a:cs typeface="Arial" pitchFamily="34" charset="0"/>
              </a:rPr>
              <a:t>ВІД МІКРО ДО НАНОРОБОТІВ</a:t>
            </a:r>
          </a:p>
        </p:txBody>
      </p:sp>
      <p:sp>
        <p:nvSpPr>
          <p:cNvPr id="3" name="Содержимое 2"/>
          <p:cNvSpPr>
            <a:spLocks noGrp="1"/>
          </p:cNvSpPr>
          <p:nvPr>
            <p:ph idx="1"/>
          </p:nvPr>
        </p:nvSpPr>
        <p:spPr>
          <a:xfrm>
            <a:off x="5000625" y="1143000"/>
            <a:ext cx="3686175" cy="2502024"/>
          </a:xfrm>
        </p:spPr>
        <p:txBody>
          <a:bodyPr/>
          <a:lstStyle/>
          <a:p>
            <a:pPr marL="0" indent="0" algn="just" eaLnBrk="1" hangingPunct="1">
              <a:buFontTx/>
              <a:buNone/>
              <a:defRPr/>
            </a:pPr>
            <a:r>
              <a:rPr lang="uk-UA" sz="1400" b="1" i="1" dirty="0" smtClean="0">
                <a:latin typeface="Times New Roman" pitchFamily="18" charset="0"/>
                <a:cs typeface="Times New Roman" pitchFamily="18" charset="0"/>
              </a:rPr>
              <a:t>Один з перших зразків </a:t>
            </a:r>
            <a:r>
              <a:rPr lang="uk-UA" sz="1400" b="1" i="1" dirty="0" err="1" smtClean="0">
                <a:latin typeface="Times New Roman" pitchFamily="18" charset="0"/>
                <a:cs typeface="Times New Roman" pitchFamily="18" charset="0"/>
              </a:rPr>
              <a:t>мікроробота</a:t>
            </a:r>
            <a:r>
              <a:rPr lang="uk-UA" sz="1400" b="1" i="1" dirty="0" smtClean="0">
                <a:latin typeface="Times New Roman" pitchFamily="18" charset="0"/>
                <a:cs typeface="Times New Roman" pitchFamily="18" charset="0"/>
              </a:rPr>
              <a:t> з штучним бактерійним джгутиком, </a:t>
            </a:r>
            <a:r>
              <a:rPr lang="uk-UA" sz="1400" dirty="0" smtClean="0">
                <a:latin typeface="Times New Roman" pitchFamily="18" charset="0"/>
                <a:cs typeface="Times New Roman" pitchFamily="18" charset="0"/>
              </a:rPr>
              <a:t>показаний на цих знімках. При власній довжині 74 мікрометри досягав середньої швидкості руху 5 мікрометрів в секунду при частоті обертання 470 оборотів в хвилину. Темна точка вгорі - мета, до якої учені прагнули направити свою "хвостату бактерію" (фото </a:t>
            </a:r>
            <a:r>
              <a:rPr lang="uk-UA" sz="1400" dirty="0" err="1" smtClean="0">
                <a:latin typeface="Times New Roman" pitchFamily="18" charset="0"/>
                <a:cs typeface="Times New Roman" pitchFamily="18" charset="0"/>
              </a:rPr>
              <a:t>Institute</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of</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Robotics</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and</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Intelligent</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Systems</a:t>
            </a:r>
            <a:r>
              <a:rPr lang="uk-UA" sz="1400" dirty="0" smtClean="0">
                <a:latin typeface="Times New Roman" pitchFamily="18" charset="0"/>
                <a:cs typeface="Times New Roman" pitchFamily="18" charset="0"/>
              </a:rPr>
              <a:t>/ETH </a:t>
            </a:r>
            <a:r>
              <a:rPr lang="uk-UA" sz="1400" dirty="0" err="1" smtClean="0">
                <a:latin typeface="Times New Roman" pitchFamily="18" charset="0"/>
                <a:cs typeface="Times New Roman" pitchFamily="18" charset="0"/>
              </a:rPr>
              <a:t>Zürich</a:t>
            </a:r>
            <a:r>
              <a:rPr lang="uk-UA" sz="1400" dirty="0" smtClean="0">
                <a:latin typeface="Times New Roman" pitchFamily="18" charset="0"/>
                <a:cs typeface="Times New Roman" pitchFamily="18" charset="0"/>
              </a:rPr>
              <a:t>).</a:t>
            </a:r>
          </a:p>
          <a:p>
            <a:pPr eaLnBrk="1" hangingPunct="1">
              <a:defRPr/>
            </a:pPr>
            <a:endParaRPr lang="uk-UA" dirty="0"/>
          </a:p>
        </p:txBody>
      </p:sp>
      <p:pic>
        <p:nvPicPr>
          <p:cNvPr id="192516" name="Picture 2"/>
          <p:cNvPicPr>
            <a:picLocks noChangeAspect="1" noChangeArrowheads="1"/>
          </p:cNvPicPr>
          <p:nvPr/>
        </p:nvPicPr>
        <p:blipFill>
          <a:blip r:embed="rId2" cstate="print"/>
          <a:srcRect/>
          <a:stretch>
            <a:fillRect/>
          </a:stretch>
        </p:blipFill>
        <p:spPr bwMode="auto">
          <a:xfrm>
            <a:off x="500063" y="1143000"/>
            <a:ext cx="4410075" cy="2398713"/>
          </a:xfrm>
          <a:prstGeom prst="rect">
            <a:avLst/>
          </a:prstGeom>
          <a:noFill/>
          <a:ln w="9525">
            <a:noFill/>
            <a:miter lim="800000"/>
            <a:headEnd/>
            <a:tailEnd/>
          </a:ln>
        </p:spPr>
      </p:pic>
      <p:pic>
        <p:nvPicPr>
          <p:cNvPr id="192517" name="Picture 3"/>
          <p:cNvPicPr>
            <a:picLocks noChangeAspect="1" noChangeArrowheads="1"/>
          </p:cNvPicPr>
          <p:nvPr/>
        </p:nvPicPr>
        <p:blipFill>
          <a:blip r:embed="rId3" cstate="print"/>
          <a:srcRect/>
          <a:stretch>
            <a:fillRect/>
          </a:stretch>
        </p:blipFill>
        <p:spPr bwMode="auto">
          <a:xfrm>
            <a:off x="571500" y="3786188"/>
            <a:ext cx="4346575" cy="2643187"/>
          </a:xfrm>
          <a:prstGeom prst="rect">
            <a:avLst/>
          </a:prstGeom>
          <a:noFill/>
          <a:ln w="9525">
            <a:noFill/>
            <a:miter lim="800000"/>
            <a:headEnd/>
            <a:tailEnd/>
          </a:ln>
        </p:spPr>
      </p:pic>
      <p:sp>
        <p:nvSpPr>
          <p:cNvPr id="192518" name="Прямоугольник 5"/>
          <p:cNvSpPr>
            <a:spLocks noChangeArrowheads="1"/>
          </p:cNvSpPr>
          <p:nvPr/>
        </p:nvSpPr>
        <p:spPr bwMode="auto">
          <a:xfrm>
            <a:off x="5072063" y="3786188"/>
            <a:ext cx="3714750" cy="2462212"/>
          </a:xfrm>
          <a:prstGeom prst="rect">
            <a:avLst/>
          </a:prstGeom>
          <a:noFill/>
          <a:ln w="9525">
            <a:noFill/>
            <a:miter lim="800000"/>
            <a:headEnd/>
            <a:tailEnd/>
          </a:ln>
        </p:spPr>
        <p:txBody>
          <a:bodyPr>
            <a:spAutoFit/>
          </a:bodyPr>
          <a:lstStyle/>
          <a:p>
            <a:pPr algn="just"/>
            <a:r>
              <a:rPr lang="uk-UA" sz="1400" b="1" i="1" dirty="0">
                <a:latin typeface="Times New Roman" pitchFamily="18" charset="0"/>
                <a:cs typeface="Times New Roman" pitchFamily="18" charset="0"/>
              </a:rPr>
              <a:t>Черговий </a:t>
            </a:r>
            <a:r>
              <a:rPr lang="uk-UA" sz="1400" b="1" i="1" dirty="0" err="1">
                <a:latin typeface="Times New Roman" pitchFamily="18" charset="0"/>
                <a:cs typeface="Times New Roman" pitchFamily="18" charset="0"/>
              </a:rPr>
              <a:t>наноробот</a:t>
            </a:r>
            <a:r>
              <a:rPr lang="uk-UA" sz="1400" b="1" i="1" dirty="0">
                <a:latin typeface="Times New Roman" pitchFamily="18" charset="0"/>
                <a:cs typeface="Times New Roman" pitchFamily="18" charset="0"/>
              </a:rPr>
              <a:t> C14H8O2 </a:t>
            </a:r>
            <a:r>
              <a:rPr lang="uk-UA" sz="1400" dirty="0">
                <a:latin typeface="Times New Roman" pitchFamily="18" charset="0"/>
                <a:cs typeface="Times New Roman" pitchFamily="18" charset="0"/>
              </a:rPr>
              <a:t>(це молекула </a:t>
            </a:r>
            <a:r>
              <a:rPr lang="uk-UA" sz="1400" dirty="0" err="1">
                <a:latin typeface="Times New Roman" pitchFamily="18" charset="0"/>
                <a:cs typeface="Times New Roman" pitchFamily="18" charset="0"/>
              </a:rPr>
              <a:t>антрахінону</a:t>
            </a:r>
            <a:r>
              <a:rPr lang="uk-UA" sz="1400" dirty="0">
                <a:latin typeface="Times New Roman" pitchFamily="18" charset="0"/>
                <a:cs typeface="Times New Roman" pitchFamily="18" charset="0"/>
              </a:rPr>
              <a:t>, речовини що використовується при виготовленні барвників) бігає по мідній поверхні. Якщо йому на шляху підсунути молекули </a:t>
            </a:r>
            <a:r>
              <a:rPr lang="uk-UA" sz="1400" dirty="0" err="1">
                <a:latin typeface="Times New Roman" pitchFamily="18" charset="0"/>
                <a:cs typeface="Times New Roman" pitchFamily="18" charset="0"/>
              </a:rPr>
              <a:t>діоксиду</a:t>
            </a:r>
            <a:r>
              <a:rPr lang="uk-UA" sz="1400" dirty="0">
                <a:latin typeface="Times New Roman" pitchFamily="18" charset="0"/>
                <a:cs typeface="Times New Roman" pitchFamily="18" charset="0"/>
              </a:rPr>
              <a:t> вуглецю (CO</a:t>
            </a:r>
            <a:r>
              <a:rPr lang="uk-UA" sz="1400" baseline="-25000" dirty="0">
                <a:latin typeface="Times New Roman" pitchFamily="18" charset="0"/>
                <a:cs typeface="Times New Roman" pitchFamily="18" charset="0"/>
              </a:rPr>
              <a:t>2</a:t>
            </a:r>
            <a:r>
              <a:rPr lang="uk-UA" sz="1400" dirty="0">
                <a:latin typeface="Times New Roman" pitchFamily="18" charset="0"/>
                <a:cs typeface="Times New Roman" pitchFamily="18" charset="0"/>
              </a:rPr>
              <a:t>), то він може їх підібрати. Адже у нього не лише пара ніг, що дозволяють крокувати, але і пара рук, в які він може взяти по молекулі. Зрозуміло, руки - це не руки, а ноги - це не ноги, а усього лише частини молекули, але вони непогано виконують функції цих кінцівок.</a:t>
            </a:r>
          </a:p>
        </p:txBody>
      </p:sp>
      <p:sp>
        <p:nvSpPr>
          <p:cNvPr id="192519"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2" name="Номер слайда 1"/>
          <p:cNvSpPr>
            <a:spLocks noGrp="1"/>
          </p:cNvSpPr>
          <p:nvPr>
            <p:ph type="sldNum" sz="quarter" idx="12"/>
          </p:nvPr>
        </p:nvSpPr>
        <p:spPr/>
        <p:txBody>
          <a:bodyPr/>
          <a:lstStyle/>
          <a:p>
            <a:fld id="{D3766815-3F79-4B59-8F54-D85D4AE0E431}" type="slidenum">
              <a:rPr lang="ru-RU" smtClean="0"/>
              <a:pPr/>
              <a:t>101</a:t>
            </a:fld>
            <a:endParaRPr lang="ru-RU"/>
          </a:p>
        </p:txBody>
      </p:sp>
    </p:spTree>
    <p:extLst>
      <p:ext uri="{BB962C8B-B14F-4D97-AF65-F5344CB8AC3E}">
        <p14:creationId xmlns="" xmlns:p14="http://schemas.microsoft.com/office/powerpoint/2010/main" val="3900877255"/>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ChangeArrowheads="1"/>
          </p:cNvSpPr>
          <p:nvPr>
            <p:ph type="title"/>
          </p:nvPr>
        </p:nvSpPr>
        <p:spPr>
          <a:xfrm>
            <a:off x="468313" y="0"/>
            <a:ext cx="8229600" cy="1143000"/>
          </a:xfrm>
        </p:spPr>
        <p:txBody>
          <a:bodyPr/>
          <a:lstStyle/>
          <a:p>
            <a:pPr eaLnBrk="1" hangingPunct="1"/>
            <a:r>
              <a:rPr lang="uk-UA" b="1" i="1" dirty="0" smtClean="0">
                <a:latin typeface="Arial" pitchFamily="34" charset="0"/>
                <a:cs typeface="Arial" pitchFamily="34" charset="0"/>
              </a:rPr>
              <a:t>РОБОТЕХНІЧНІ РОЇ</a:t>
            </a:r>
            <a:endParaRPr lang="ru-RU" b="1" i="1" dirty="0" smtClean="0">
              <a:latin typeface="Arial" pitchFamily="34" charset="0"/>
              <a:cs typeface="Arial" pitchFamily="34" charset="0"/>
            </a:endParaRPr>
          </a:p>
        </p:txBody>
      </p:sp>
      <p:sp>
        <p:nvSpPr>
          <p:cNvPr id="193539" name="Rectangle 3"/>
          <p:cNvSpPr>
            <a:spLocks noGrp="1" noChangeArrowheads="1"/>
          </p:cNvSpPr>
          <p:nvPr>
            <p:ph type="body" idx="1"/>
          </p:nvPr>
        </p:nvSpPr>
        <p:spPr>
          <a:xfrm>
            <a:off x="2771775" y="981075"/>
            <a:ext cx="6192838" cy="2305050"/>
          </a:xfrm>
        </p:spPr>
        <p:txBody>
          <a:bodyPr/>
          <a:lstStyle/>
          <a:p>
            <a:pPr marL="0" indent="0" algn="just" eaLnBrk="1" hangingPunct="1">
              <a:buFontTx/>
              <a:buNone/>
            </a:pPr>
            <a:r>
              <a:rPr lang="uk-UA" sz="1400" dirty="0" smtClean="0">
                <a:latin typeface="Times New Roman" pitchFamily="18" charset="0"/>
              </a:rPr>
              <a:t>Уявіть собі масу крихітних роботів (мільярди) які можуть подібно до глини прийняти будь-яку форму. Скажімо, за замовленням перетворитися на точну копію банана, мобільного телефону і навіть живої людини ("</a:t>
            </a:r>
            <a:r>
              <a:rPr lang="ru-RU" sz="1400" dirty="0" err="1" smtClean="0">
                <a:latin typeface="Times New Roman" pitchFamily="18" charset="0"/>
              </a:rPr>
              <a:t>pario</a:t>
            </a:r>
            <a:r>
              <a:rPr lang="uk-UA" sz="1400" dirty="0" smtClean="0">
                <a:latin typeface="Times New Roman" pitchFamily="18" charset="0"/>
              </a:rPr>
              <a:t>“). Скажете, фантастика? Так, звичайно. Але над її перетворенням у реальність активно працюють. </a:t>
            </a:r>
            <a:r>
              <a:rPr lang="uk-UA" sz="1400" b="1" i="1" dirty="0" smtClean="0">
                <a:latin typeface="Times New Roman" pitchFamily="18" charset="0"/>
              </a:rPr>
              <a:t>Відповідна програма називається </a:t>
            </a:r>
            <a:r>
              <a:rPr lang="uk-UA" sz="1400" b="1" i="1" dirty="0" smtClean="0">
                <a:solidFill>
                  <a:srgbClr val="C00000"/>
                </a:solidFill>
                <a:latin typeface="Times New Roman" pitchFamily="18" charset="0"/>
              </a:rPr>
              <a:t>синтетичною реальністю (</a:t>
            </a:r>
            <a:r>
              <a:rPr lang="ru-RU" sz="1400" b="1" i="1" dirty="0" err="1" smtClean="0">
                <a:solidFill>
                  <a:srgbClr val="C00000"/>
                </a:solidFill>
                <a:latin typeface="Times New Roman" pitchFamily="18" charset="0"/>
              </a:rPr>
              <a:t>Synthetic</a:t>
            </a:r>
            <a:r>
              <a:rPr lang="uk-UA" sz="1400" b="1" i="1" dirty="0" smtClean="0">
                <a:solidFill>
                  <a:srgbClr val="C00000"/>
                </a:solidFill>
                <a:latin typeface="Times New Roman" pitchFamily="18" charset="0"/>
              </a:rPr>
              <a:t> </a:t>
            </a:r>
            <a:r>
              <a:rPr lang="ru-RU" sz="1400" b="1" i="1" dirty="0" err="1" smtClean="0">
                <a:solidFill>
                  <a:srgbClr val="C00000"/>
                </a:solidFill>
                <a:latin typeface="Times New Roman" pitchFamily="18" charset="0"/>
              </a:rPr>
              <a:t>Reality</a:t>
            </a:r>
            <a:r>
              <a:rPr lang="uk-UA" sz="1400" b="1" i="1" dirty="0" smtClean="0">
                <a:solidFill>
                  <a:srgbClr val="C00000"/>
                </a:solidFill>
                <a:latin typeface="Times New Roman" pitchFamily="18" charset="0"/>
              </a:rPr>
              <a:t>). Інші назви — "програмована матерія" ("</a:t>
            </a:r>
            <a:r>
              <a:rPr lang="ru-RU" sz="1400" b="1" i="1" dirty="0" err="1" smtClean="0">
                <a:solidFill>
                  <a:srgbClr val="C00000"/>
                </a:solidFill>
                <a:latin typeface="Times New Roman" pitchFamily="18" charset="0"/>
              </a:rPr>
              <a:t>Programmable</a:t>
            </a:r>
            <a:r>
              <a:rPr lang="uk-UA" sz="1400" b="1" i="1" dirty="0" smtClean="0">
                <a:solidFill>
                  <a:srgbClr val="C00000"/>
                </a:solidFill>
                <a:latin typeface="Times New Roman" pitchFamily="18" charset="0"/>
              </a:rPr>
              <a:t> </a:t>
            </a:r>
            <a:r>
              <a:rPr lang="ru-RU" sz="1400" b="1" i="1" dirty="0" err="1" smtClean="0">
                <a:solidFill>
                  <a:srgbClr val="C00000"/>
                </a:solidFill>
                <a:latin typeface="Times New Roman" pitchFamily="18" charset="0"/>
              </a:rPr>
              <a:t>matter</a:t>
            </a:r>
            <a:r>
              <a:rPr lang="uk-UA" sz="1400" b="1" i="1" dirty="0" smtClean="0">
                <a:solidFill>
                  <a:srgbClr val="C00000"/>
                </a:solidFill>
                <a:latin typeface="Times New Roman" pitchFamily="18" charset="0"/>
              </a:rPr>
              <a:t>") і "</a:t>
            </a:r>
            <a:r>
              <a:rPr lang="uk-UA" sz="1400" b="1" i="1" dirty="0" err="1" smtClean="0">
                <a:solidFill>
                  <a:srgbClr val="C00000"/>
                </a:solidFill>
                <a:latin typeface="Times New Roman" pitchFamily="18" charset="0"/>
              </a:rPr>
              <a:t>Клейтроніка</a:t>
            </a:r>
            <a:r>
              <a:rPr lang="uk-UA" sz="1400" b="1" i="1" dirty="0" smtClean="0">
                <a:solidFill>
                  <a:srgbClr val="C00000"/>
                </a:solidFill>
                <a:latin typeface="Times New Roman" pitchFamily="18" charset="0"/>
              </a:rPr>
              <a:t>" (</a:t>
            </a:r>
            <a:r>
              <a:rPr lang="ru-RU" sz="1400" b="1" i="1" dirty="0" err="1" smtClean="0">
                <a:solidFill>
                  <a:srgbClr val="C00000"/>
                </a:solidFill>
                <a:latin typeface="Times New Roman" pitchFamily="18" charset="0"/>
              </a:rPr>
              <a:t>Claytronics</a:t>
            </a:r>
            <a:r>
              <a:rPr lang="uk-UA" sz="1400" b="1" i="1" dirty="0" smtClean="0">
                <a:solidFill>
                  <a:srgbClr val="C00000"/>
                </a:solidFill>
                <a:latin typeface="Times New Roman" pitchFamily="18" charset="0"/>
              </a:rPr>
              <a:t> - від слова "</a:t>
            </a:r>
            <a:r>
              <a:rPr lang="ru-RU" sz="1400" b="1" i="1" dirty="0" err="1" smtClean="0">
                <a:solidFill>
                  <a:srgbClr val="C00000"/>
                </a:solidFill>
                <a:latin typeface="Times New Roman" pitchFamily="18" charset="0"/>
              </a:rPr>
              <a:t>clay</a:t>
            </a:r>
            <a:r>
              <a:rPr lang="uk-UA" sz="1400" b="1" i="1" dirty="0" smtClean="0">
                <a:solidFill>
                  <a:srgbClr val="C00000"/>
                </a:solidFill>
                <a:latin typeface="Times New Roman" pitchFamily="18" charset="0"/>
              </a:rPr>
              <a:t>" - глина). </a:t>
            </a:r>
            <a:r>
              <a:rPr lang="uk-UA" sz="1400" b="1" i="1" dirty="0" smtClean="0">
                <a:latin typeface="Times New Roman" pitchFamily="18" charset="0"/>
              </a:rPr>
              <a:t>Вона фінансується Національним фондом науки США (</a:t>
            </a:r>
            <a:r>
              <a:rPr lang="ru-RU" sz="1400" b="1" i="1" dirty="0" smtClean="0">
                <a:latin typeface="Times New Roman" pitchFamily="18" charset="0"/>
              </a:rPr>
              <a:t>NSF</a:t>
            </a:r>
            <a:r>
              <a:rPr lang="uk-UA" sz="1400" b="1" i="1" dirty="0" smtClean="0">
                <a:latin typeface="Times New Roman" pitchFamily="18" charset="0"/>
              </a:rPr>
              <a:t>) і дослідницьким агентством Пентагону </a:t>
            </a:r>
            <a:r>
              <a:rPr lang="ru-RU" sz="1400" b="1" i="1" dirty="0" smtClean="0">
                <a:latin typeface="Times New Roman" pitchFamily="18" charset="0"/>
              </a:rPr>
              <a:t>DARPA.</a:t>
            </a:r>
            <a:r>
              <a:rPr lang="ru-RU" sz="2800" b="1" i="1" dirty="0" smtClean="0"/>
              <a:t> </a:t>
            </a:r>
          </a:p>
        </p:txBody>
      </p:sp>
      <p:pic>
        <p:nvPicPr>
          <p:cNvPr id="193540" name="Picture 4"/>
          <p:cNvPicPr>
            <a:picLocks noChangeAspect="1" noChangeArrowheads="1"/>
          </p:cNvPicPr>
          <p:nvPr/>
        </p:nvPicPr>
        <p:blipFill>
          <a:blip r:embed="rId2" cstate="print"/>
          <a:srcRect/>
          <a:stretch>
            <a:fillRect/>
          </a:stretch>
        </p:blipFill>
        <p:spPr bwMode="auto">
          <a:xfrm>
            <a:off x="395288" y="1125538"/>
            <a:ext cx="2303462" cy="1787525"/>
          </a:xfrm>
          <a:prstGeom prst="rect">
            <a:avLst/>
          </a:prstGeom>
          <a:noFill/>
          <a:ln w="9525">
            <a:noFill/>
            <a:miter lim="800000"/>
            <a:headEnd/>
            <a:tailEnd/>
          </a:ln>
        </p:spPr>
      </p:pic>
      <p:pic>
        <p:nvPicPr>
          <p:cNvPr id="193541" name="Picture 5"/>
          <p:cNvPicPr>
            <a:picLocks noChangeAspect="1" noChangeArrowheads="1"/>
          </p:cNvPicPr>
          <p:nvPr/>
        </p:nvPicPr>
        <p:blipFill>
          <a:blip r:embed="rId3" cstate="print"/>
          <a:srcRect/>
          <a:stretch>
            <a:fillRect/>
          </a:stretch>
        </p:blipFill>
        <p:spPr bwMode="auto">
          <a:xfrm>
            <a:off x="395288" y="3500438"/>
            <a:ext cx="3529012" cy="2409825"/>
          </a:xfrm>
          <a:prstGeom prst="rect">
            <a:avLst/>
          </a:prstGeom>
          <a:noFill/>
          <a:ln w="9525">
            <a:noFill/>
            <a:miter lim="800000"/>
            <a:headEnd/>
            <a:tailEnd/>
          </a:ln>
        </p:spPr>
      </p:pic>
      <p:sp>
        <p:nvSpPr>
          <p:cNvPr id="193542" name="Rectangle 6"/>
          <p:cNvSpPr>
            <a:spLocks noChangeArrowheads="1"/>
          </p:cNvSpPr>
          <p:nvPr/>
        </p:nvSpPr>
        <p:spPr bwMode="auto">
          <a:xfrm>
            <a:off x="4067175" y="3141662"/>
            <a:ext cx="4897438" cy="3167657"/>
          </a:xfrm>
          <a:prstGeom prst="rect">
            <a:avLst/>
          </a:prstGeom>
          <a:noFill/>
          <a:ln w="9525">
            <a:noFill/>
            <a:miter lim="800000"/>
            <a:headEnd/>
            <a:tailEnd/>
          </a:ln>
        </p:spPr>
        <p:txBody>
          <a:bodyPr/>
          <a:lstStyle/>
          <a:p>
            <a:pPr algn="just">
              <a:spcBef>
                <a:spcPct val="20000"/>
              </a:spcBef>
            </a:pPr>
            <a:r>
              <a:rPr lang="uk-UA" sz="1400" dirty="0">
                <a:latin typeface="Times New Roman" pitchFamily="18" charset="0"/>
              </a:rPr>
              <a:t>Перші роботи, що можуть взаємодіяти та злипатися, створені. Їх називають </a:t>
            </a:r>
            <a:r>
              <a:rPr lang="uk-UA" sz="1400" b="1" i="1" dirty="0">
                <a:solidFill>
                  <a:srgbClr val="C00000"/>
                </a:solidFill>
                <a:latin typeface="Times New Roman" pitchFamily="18" charset="0"/>
              </a:rPr>
              <a:t>атомами</a:t>
            </a:r>
            <a:r>
              <a:rPr lang="uk-UA" sz="1400" b="1" dirty="0">
                <a:solidFill>
                  <a:srgbClr val="C00000"/>
                </a:solidFill>
                <a:latin typeface="Times New Roman" pitchFamily="18" charset="0"/>
              </a:rPr>
              <a:t> </a:t>
            </a:r>
            <a:r>
              <a:rPr lang="uk-UA" sz="1400" b="1" i="1" dirty="0" err="1">
                <a:solidFill>
                  <a:srgbClr val="C00000"/>
                </a:solidFill>
                <a:latin typeface="Times New Roman" pitchFamily="18" charset="0"/>
              </a:rPr>
              <a:t>клэйтроніки</a:t>
            </a:r>
            <a:r>
              <a:rPr lang="uk-UA" sz="1400" b="1" i="1" dirty="0">
                <a:solidFill>
                  <a:srgbClr val="C00000"/>
                </a:solidFill>
                <a:latin typeface="Times New Roman" pitchFamily="18" charset="0"/>
              </a:rPr>
              <a:t> або </a:t>
            </a:r>
            <a:r>
              <a:rPr lang="uk-UA" sz="1400" b="1" i="1" dirty="0" err="1">
                <a:solidFill>
                  <a:srgbClr val="C00000"/>
                </a:solidFill>
                <a:latin typeface="Times New Roman" pitchFamily="18" charset="0"/>
              </a:rPr>
              <a:t>катомами</a:t>
            </a:r>
            <a:r>
              <a:rPr lang="uk-UA" sz="1400" b="1" i="1" dirty="0">
                <a:solidFill>
                  <a:srgbClr val="C00000"/>
                </a:solidFill>
                <a:latin typeface="Times New Roman" pitchFamily="18" charset="0"/>
              </a:rPr>
              <a:t> </a:t>
            </a:r>
            <a:r>
              <a:rPr lang="uk-UA" sz="1400" dirty="0">
                <a:latin typeface="Times New Roman" pitchFamily="18" charset="0"/>
              </a:rPr>
              <a:t>(</a:t>
            </a:r>
            <a:r>
              <a:rPr lang="ru-RU" sz="1400" dirty="0" err="1">
                <a:latin typeface="Times New Roman" pitchFamily="18" charset="0"/>
              </a:rPr>
              <a:t>claytronic</a:t>
            </a:r>
            <a:r>
              <a:rPr lang="uk-UA" sz="1400" dirty="0">
                <a:latin typeface="Times New Roman" pitchFamily="18" charset="0"/>
              </a:rPr>
              <a:t> </a:t>
            </a:r>
            <a:r>
              <a:rPr lang="ru-RU" sz="1400" dirty="0" err="1">
                <a:latin typeface="Times New Roman" pitchFamily="18" charset="0"/>
              </a:rPr>
              <a:t>atoms</a:t>
            </a:r>
            <a:r>
              <a:rPr lang="uk-UA" sz="1400" dirty="0">
                <a:latin typeface="Times New Roman" pitchFamily="18" charset="0"/>
              </a:rPr>
              <a:t> - </a:t>
            </a:r>
            <a:r>
              <a:rPr lang="ru-RU" sz="1400" dirty="0" err="1">
                <a:latin typeface="Times New Roman" pitchFamily="18" charset="0"/>
              </a:rPr>
              <a:t>catoms</a:t>
            </a:r>
            <a:r>
              <a:rPr lang="uk-UA" sz="1400" dirty="0">
                <a:latin typeface="Times New Roman" pitchFamily="18" charset="0"/>
              </a:rPr>
              <a:t>).  Діаметр кожного - 44 міліметри. Робот оточений 24 електромагнітами. </a:t>
            </a:r>
          </a:p>
          <a:p>
            <a:pPr algn="just">
              <a:spcBef>
                <a:spcPct val="20000"/>
              </a:spcBef>
            </a:pPr>
            <a:r>
              <a:rPr lang="uk-UA" sz="1400" dirty="0">
                <a:latin typeface="Times New Roman" pitchFamily="18" charset="0"/>
              </a:rPr>
              <a:t>Передбачається, що майбутні </a:t>
            </a:r>
            <a:r>
              <a:rPr lang="ru-RU" sz="1400" dirty="0" err="1">
                <a:latin typeface="Times New Roman" pitchFamily="18" charset="0"/>
              </a:rPr>
              <a:t>катоми</a:t>
            </a:r>
            <a:r>
              <a:rPr lang="uk-UA" sz="1400" dirty="0">
                <a:latin typeface="Times New Roman" pitchFamily="18" charset="0"/>
              </a:rPr>
              <a:t> повинні мати сферичну форму і одночасно не мати ніяких рухомих частин. Ймовірно, вони будуть покриті електромагнітами, щоб один робот міг приєднуватися до іншого і взагалі - переміщуватися. Попутно дослідники пробують з'ясувати, як використовувати, будувати і управляти цими крихітними роботами. Що стосується електроживлення роботів, то </a:t>
            </a:r>
            <a:r>
              <a:rPr lang="ru-RU" sz="1400" dirty="0" err="1">
                <a:latin typeface="Times New Roman" pitchFamily="18" charset="0"/>
              </a:rPr>
              <a:t>катоми</a:t>
            </a:r>
            <a:r>
              <a:rPr lang="uk-UA" sz="1400" dirty="0">
                <a:latin typeface="Times New Roman" pitchFamily="18" charset="0"/>
              </a:rPr>
              <a:t> автоматично сформують з себе електричні кола. Таким чином, поставляючи енергію одному роботові, можна буде живити їх всіх скопом.</a:t>
            </a:r>
            <a:r>
              <a:rPr lang="uk-UA" sz="3200" dirty="0"/>
              <a:t>  </a:t>
            </a:r>
            <a:endParaRPr lang="ru-RU" sz="3200" dirty="0"/>
          </a:p>
        </p:txBody>
      </p:sp>
      <p:sp>
        <p:nvSpPr>
          <p:cNvPr id="193543" name="Rectangle 9"/>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2" name="Номер слайда 1"/>
          <p:cNvSpPr>
            <a:spLocks noGrp="1"/>
          </p:cNvSpPr>
          <p:nvPr>
            <p:ph type="sldNum" sz="quarter" idx="12"/>
          </p:nvPr>
        </p:nvSpPr>
        <p:spPr/>
        <p:txBody>
          <a:bodyPr/>
          <a:lstStyle/>
          <a:p>
            <a:fld id="{D3766815-3F79-4B59-8F54-D85D4AE0E431}" type="slidenum">
              <a:rPr lang="ru-RU" smtClean="0"/>
              <a:pPr/>
              <a:t>102</a:t>
            </a:fld>
            <a:endParaRPr lang="ru-RU"/>
          </a:p>
        </p:txBody>
      </p:sp>
    </p:spTree>
    <p:extLst>
      <p:ext uri="{BB962C8B-B14F-4D97-AF65-F5344CB8AC3E}">
        <p14:creationId xmlns="" xmlns:p14="http://schemas.microsoft.com/office/powerpoint/2010/main" val="1055617171"/>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68313" y="0"/>
            <a:ext cx="8229600" cy="1143000"/>
          </a:xfrm>
        </p:spPr>
        <p:txBody>
          <a:bodyPr/>
          <a:lstStyle/>
          <a:p>
            <a:pPr eaLnBrk="1" hangingPunct="1"/>
            <a:r>
              <a:rPr lang="uk-UA" b="1" i="1" dirty="0" smtClean="0">
                <a:latin typeface="Arial" pitchFamily="34" charset="0"/>
                <a:cs typeface="Arial" pitchFamily="34" charset="0"/>
              </a:rPr>
              <a:t>НАНОІНДУСТРІЯ</a:t>
            </a:r>
            <a:endParaRPr lang="ru-RU" b="1" i="1" dirty="0" smtClean="0">
              <a:latin typeface="Arial" pitchFamily="34" charset="0"/>
              <a:cs typeface="Arial" pitchFamily="34" charset="0"/>
            </a:endParaRPr>
          </a:p>
        </p:txBody>
      </p:sp>
      <p:sp>
        <p:nvSpPr>
          <p:cNvPr id="20483" name="Rectangle 3"/>
          <p:cNvSpPr>
            <a:spLocks noGrp="1" noChangeArrowheads="1"/>
          </p:cNvSpPr>
          <p:nvPr>
            <p:ph type="body" idx="1"/>
          </p:nvPr>
        </p:nvSpPr>
        <p:spPr>
          <a:xfrm>
            <a:off x="323850" y="1196975"/>
            <a:ext cx="8362950" cy="5184775"/>
          </a:xfrm>
        </p:spPr>
        <p:txBody>
          <a:bodyPr/>
          <a:lstStyle/>
          <a:p>
            <a:pPr algn="just" eaLnBrk="1" hangingPunct="1">
              <a:lnSpc>
                <a:spcPct val="80000"/>
              </a:lnSpc>
            </a:pPr>
            <a:r>
              <a:rPr lang="uk-UA" sz="1600" dirty="0" smtClean="0">
                <a:latin typeface="Times New Roman" pitchFamily="18" charset="0"/>
              </a:rPr>
              <a:t>Основною проблемою в </a:t>
            </a:r>
            <a:r>
              <a:rPr lang="uk-UA" sz="1600" dirty="0" err="1" smtClean="0">
                <a:latin typeface="Times New Roman" pitchFamily="18" charset="0"/>
              </a:rPr>
              <a:t>наноіндустрії</a:t>
            </a:r>
            <a:r>
              <a:rPr lang="uk-UA" sz="1600" dirty="0" smtClean="0">
                <a:latin typeface="Times New Roman" pitchFamily="18" charset="0"/>
              </a:rPr>
              <a:t> на сьогоднішній день </a:t>
            </a:r>
            <a:r>
              <a:rPr lang="uk-UA" sz="1600" b="1" i="1" dirty="0" smtClean="0">
                <a:solidFill>
                  <a:srgbClr val="C00000"/>
                </a:solidFill>
                <a:latin typeface="Times New Roman" pitchFamily="18" charset="0"/>
              </a:rPr>
              <a:t>є керований </a:t>
            </a:r>
            <a:r>
              <a:rPr lang="uk-UA" sz="1600" b="1" i="1" dirty="0" err="1" smtClean="0">
                <a:solidFill>
                  <a:srgbClr val="C00000"/>
                </a:solidFill>
                <a:latin typeface="Times New Roman" pitchFamily="18" charset="0"/>
              </a:rPr>
              <a:t>механосинтез</a:t>
            </a:r>
            <a:r>
              <a:rPr lang="uk-UA" sz="1600" dirty="0" smtClean="0">
                <a:latin typeface="Times New Roman" pitchFamily="18" charset="0"/>
              </a:rPr>
              <a:t>, тобто складання молекул з атомів за допомогою їх механічного наближення доти, доки не вступлять в дію відповідні хімічні зв'язки. Для забезпечення </a:t>
            </a:r>
            <a:r>
              <a:rPr lang="uk-UA" sz="1600" dirty="0" err="1" smtClean="0">
                <a:latin typeface="Times New Roman" pitchFamily="18" charset="0"/>
              </a:rPr>
              <a:t>механосинтезу</a:t>
            </a:r>
            <a:r>
              <a:rPr lang="uk-UA" sz="1600" dirty="0" smtClean="0">
                <a:latin typeface="Times New Roman" pitchFamily="18" charset="0"/>
              </a:rPr>
              <a:t> необхідний </a:t>
            </a:r>
            <a:r>
              <a:rPr lang="uk-UA" sz="1600" dirty="0" err="1" smtClean="0">
                <a:latin typeface="Times New Roman" pitchFamily="18" charset="0"/>
              </a:rPr>
              <a:t>наноманіпулятор</a:t>
            </a:r>
            <a:r>
              <a:rPr lang="uk-UA" sz="1600" dirty="0" smtClean="0">
                <a:latin typeface="Times New Roman" pitchFamily="18" charset="0"/>
              </a:rPr>
              <a:t>, здатний захоплювати окремі атоми і молекули і маніпулювати ними в радіусі до 100 </a:t>
            </a:r>
            <a:r>
              <a:rPr lang="uk-UA" sz="1600" dirty="0" err="1" smtClean="0">
                <a:latin typeface="Times New Roman" pitchFamily="18" charset="0"/>
              </a:rPr>
              <a:t>нм</a:t>
            </a:r>
            <a:r>
              <a:rPr lang="uk-UA" sz="1600" dirty="0" smtClean="0">
                <a:latin typeface="Times New Roman" pitchFamily="18" charset="0"/>
              </a:rPr>
              <a:t>. </a:t>
            </a:r>
            <a:r>
              <a:rPr lang="uk-UA" sz="1600" dirty="0" err="1" smtClean="0">
                <a:latin typeface="Times New Roman" pitchFamily="18" charset="0"/>
              </a:rPr>
              <a:t>Наноманіпулятор</a:t>
            </a:r>
            <a:r>
              <a:rPr lang="uk-UA" sz="1600" dirty="0" smtClean="0">
                <a:latin typeface="Times New Roman" pitchFamily="18" charset="0"/>
              </a:rPr>
              <a:t> повинен управлятися або </a:t>
            </a:r>
            <a:r>
              <a:rPr lang="uk-UA" sz="1600" dirty="0" err="1" smtClean="0">
                <a:latin typeface="Times New Roman" pitchFamily="18" charset="0"/>
              </a:rPr>
              <a:t>макрокомп'ютером</a:t>
            </a:r>
            <a:r>
              <a:rPr lang="uk-UA" sz="1600" dirty="0" smtClean="0">
                <a:latin typeface="Times New Roman" pitchFamily="18" charset="0"/>
              </a:rPr>
              <a:t>, або </a:t>
            </a:r>
            <a:r>
              <a:rPr lang="uk-UA" sz="1600" dirty="0" err="1" smtClean="0">
                <a:latin typeface="Times New Roman" pitchFamily="18" charset="0"/>
              </a:rPr>
              <a:t>нанокомп'ютером</a:t>
            </a:r>
            <a:r>
              <a:rPr lang="uk-UA" sz="1600" dirty="0" smtClean="0">
                <a:latin typeface="Times New Roman" pitchFamily="18" charset="0"/>
              </a:rPr>
              <a:t>, вбудованим в робота-складальника (</a:t>
            </a:r>
            <a:r>
              <a:rPr lang="uk-UA" sz="1600" b="1" i="1" dirty="0" err="1" smtClean="0">
                <a:solidFill>
                  <a:srgbClr val="C00000"/>
                </a:solidFill>
                <a:latin typeface="Times New Roman" pitchFamily="18" charset="0"/>
              </a:rPr>
              <a:t>ассемблера</a:t>
            </a:r>
            <a:r>
              <a:rPr lang="uk-UA" sz="1600" dirty="0" smtClean="0">
                <a:latin typeface="Times New Roman" pitchFamily="18" charset="0"/>
              </a:rPr>
              <a:t>), що управляє маніпулятором. Сьогодні таких маніпуляторів не існує. </a:t>
            </a:r>
            <a:r>
              <a:rPr lang="uk-UA" sz="1600" dirty="0" err="1" smtClean="0">
                <a:latin typeface="Times New Roman" pitchFamily="18" charset="0"/>
              </a:rPr>
              <a:t>Зондова</a:t>
            </a:r>
            <a:r>
              <a:rPr lang="uk-UA" sz="1600" dirty="0" smtClean="0">
                <a:latin typeface="Times New Roman" pitchFamily="18" charset="0"/>
              </a:rPr>
              <a:t> мікроскопія, за допомогою якої зараз проводять переміщення окремих молекул і атомів, обмежена в діапазоні дії, і сама процедура збірки об'єктів з молекул через наявність інтерфейсу «людина – комп'ютер – маніпулятор» не може бути автоматизованою на </a:t>
            </a:r>
            <a:r>
              <a:rPr lang="uk-UA" sz="1600" dirty="0" err="1" smtClean="0">
                <a:latin typeface="Times New Roman" pitchFamily="18" charset="0"/>
              </a:rPr>
              <a:t>нанорівні</a:t>
            </a:r>
            <a:r>
              <a:rPr lang="uk-UA" sz="1600" dirty="0" smtClean="0">
                <a:latin typeface="Times New Roman" pitchFamily="18" charset="0"/>
              </a:rPr>
              <a:t>.</a:t>
            </a:r>
          </a:p>
          <a:p>
            <a:pPr algn="just" eaLnBrk="1" hangingPunct="1">
              <a:lnSpc>
                <a:spcPct val="80000"/>
              </a:lnSpc>
            </a:pPr>
            <a:r>
              <a:rPr lang="uk-UA" sz="1600" dirty="0" smtClean="0">
                <a:latin typeface="Times New Roman" pitchFamily="18" charset="0"/>
              </a:rPr>
              <a:t>Як тільки буде створена система «</a:t>
            </a:r>
            <a:r>
              <a:rPr lang="uk-UA" sz="1600" b="1" i="1" dirty="0" err="1" smtClean="0">
                <a:solidFill>
                  <a:srgbClr val="C00000"/>
                </a:solidFill>
                <a:latin typeface="Times New Roman" pitchFamily="18" charset="0"/>
              </a:rPr>
              <a:t>нанокомп'ютер</a:t>
            </a:r>
            <a:r>
              <a:rPr lang="uk-UA" sz="1600" b="1" i="1" dirty="0" smtClean="0">
                <a:solidFill>
                  <a:srgbClr val="C00000"/>
                </a:solidFill>
                <a:latin typeface="Times New Roman" pitchFamily="18" charset="0"/>
              </a:rPr>
              <a:t> – </a:t>
            </a:r>
            <a:r>
              <a:rPr lang="uk-UA" sz="1600" b="1" i="1" dirty="0" err="1" smtClean="0">
                <a:solidFill>
                  <a:srgbClr val="C00000"/>
                </a:solidFill>
                <a:latin typeface="Times New Roman" pitchFamily="18" charset="0"/>
              </a:rPr>
              <a:t>наноманіпулятор</a:t>
            </a:r>
            <a:r>
              <a:rPr lang="uk-UA" sz="1600" dirty="0" smtClean="0">
                <a:latin typeface="Times New Roman" pitchFamily="18" charset="0"/>
              </a:rPr>
              <a:t>» можна буде створити перший нанотехнологічний комплекс. Потім, без безпосереднього втручання людини, він, за заданою програмою, збере свій аналог чи більш складний механізм, потім ще і ще один. Цей процес носить експоненціальних характер, тому еволюція </a:t>
            </a:r>
            <a:r>
              <a:rPr lang="uk-UA" sz="1600" dirty="0" err="1" smtClean="0">
                <a:latin typeface="Times New Roman" pitchFamily="18" charset="0"/>
              </a:rPr>
              <a:t>нанороботів</a:t>
            </a:r>
            <a:r>
              <a:rPr lang="uk-UA" sz="1600" dirty="0" smtClean="0">
                <a:latin typeface="Times New Roman" pitchFamily="18" charset="0"/>
              </a:rPr>
              <a:t> від найпростішого до надскладного займе лічені місяці! </a:t>
            </a:r>
          </a:p>
          <a:p>
            <a:pPr algn="just" eaLnBrk="1" hangingPunct="1">
              <a:lnSpc>
                <a:spcPct val="80000"/>
              </a:lnSpc>
            </a:pPr>
            <a:r>
              <a:rPr lang="uk-UA" sz="1600" dirty="0" smtClean="0">
                <a:latin typeface="Times New Roman" pitchFamily="18" charset="0"/>
              </a:rPr>
              <a:t>Така «</a:t>
            </a:r>
            <a:r>
              <a:rPr lang="uk-UA" sz="1600" dirty="0" err="1" smtClean="0">
                <a:latin typeface="Times New Roman" pitchFamily="18" charset="0"/>
              </a:rPr>
              <a:t>самозбірка</a:t>
            </a:r>
            <a:r>
              <a:rPr lang="uk-UA" sz="1600" dirty="0" smtClean="0">
                <a:latin typeface="Times New Roman" pitchFamily="18" charset="0"/>
              </a:rPr>
              <a:t>» називається </a:t>
            </a:r>
            <a:r>
              <a:rPr lang="uk-UA" sz="1600" b="1" i="1" dirty="0" smtClean="0">
                <a:solidFill>
                  <a:srgbClr val="C00000"/>
                </a:solidFill>
                <a:latin typeface="Times New Roman" pitchFamily="18" charset="0"/>
              </a:rPr>
              <a:t>реплікацією</a:t>
            </a:r>
            <a:r>
              <a:rPr lang="uk-UA" sz="1600" dirty="0" smtClean="0">
                <a:latin typeface="Times New Roman" pitchFamily="18" charset="0"/>
              </a:rPr>
              <a:t>, а </a:t>
            </a:r>
            <a:r>
              <a:rPr lang="uk-UA" sz="1600" dirty="0" err="1" smtClean="0">
                <a:latin typeface="Times New Roman" pitchFamily="18" charset="0"/>
              </a:rPr>
              <a:t>реплікатор</a:t>
            </a:r>
            <a:r>
              <a:rPr lang="uk-UA" sz="1600" dirty="0" smtClean="0">
                <a:latin typeface="Times New Roman" pitchFamily="18" charset="0"/>
              </a:rPr>
              <a:t> - </a:t>
            </a:r>
            <a:r>
              <a:rPr lang="uk-UA" sz="1600" b="1" i="1" dirty="0" err="1" smtClean="0">
                <a:solidFill>
                  <a:srgbClr val="C00000"/>
                </a:solidFill>
                <a:latin typeface="Times New Roman" pitchFamily="18" charset="0"/>
              </a:rPr>
              <a:t>ассемблером</a:t>
            </a:r>
            <a:r>
              <a:rPr lang="uk-UA" sz="1600" dirty="0" smtClean="0">
                <a:latin typeface="Times New Roman" pitchFamily="18" charset="0"/>
              </a:rPr>
              <a:t>. Отже, для отримання мільйонів асемблерів за дуже короткий час не знадобиться жодних сторонніх витрат, окрім забезпечення їх енергією (але скоріше за все і це буде непотрібне, вони будуть працювати на сонячній енергії) і сировиною. Будуть створені також і </a:t>
            </a:r>
            <a:r>
              <a:rPr lang="uk-UA" sz="1600" dirty="0" err="1" smtClean="0">
                <a:latin typeface="Times New Roman" pitchFamily="18" charset="0"/>
              </a:rPr>
              <a:t>нанороботи</a:t>
            </a:r>
            <a:r>
              <a:rPr lang="uk-UA" sz="1600" dirty="0" smtClean="0">
                <a:latin typeface="Times New Roman" pitchFamily="18" charset="0"/>
              </a:rPr>
              <a:t>, які будуть розбирати будь що до рівня атомів, вони одержали назву </a:t>
            </a:r>
            <a:r>
              <a:rPr lang="uk-UA" sz="1600" b="1" i="1" dirty="0" err="1" smtClean="0">
                <a:solidFill>
                  <a:srgbClr val="C00000"/>
                </a:solidFill>
                <a:latin typeface="Times New Roman" pitchFamily="18" charset="0"/>
                <a:cs typeface="Times New Roman" pitchFamily="18" charset="0"/>
              </a:rPr>
              <a:t>дизассемблерів</a:t>
            </a:r>
            <a:r>
              <a:rPr lang="uk-UA" sz="1600" dirty="0" smtClean="0">
                <a:solidFill>
                  <a:srgbClr val="C00000"/>
                </a:solidFill>
                <a:latin typeface="Times New Roman" pitchFamily="18" charset="0"/>
              </a:rPr>
              <a:t>. </a:t>
            </a:r>
          </a:p>
          <a:p>
            <a:pPr algn="just" eaLnBrk="1" hangingPunct="1">
              <a:lnSpc>
                <a:spcPct val="80000"/>
              </a:lnSpc>
            </a:pPr>
            <a:r>
              <a:rPr lang="uk-UA" sz="1600" b="1" i="1" dirty="0" smtClean="0">
                <a:latin typeface="Times New Roman" pitchFamily="18" charset="0"/>
              </a:rPr>
              <a:t>На основі системи «</a:t>
            </a:r>
            <a:r>
              <a:rPr lang="uk-UA" sz="1600" b="1" i="1" dirty="0" err="1" smtClean="0">
                <a:latin typeface="Times New Roman" pitchFamily="18" charset="0"/>
              </a:rPr>
              <a:t>нанокомп'ютер</a:t>
            </a:r>
            <a:r>
              <a:rPr lang="uk-UA" sz="1600" b="1" i="1" dirty="0" smtClean="0">
                <a:latin typeface="Times New Roman" pitchFamily="18" charset="0"/>
              </a:rPr>
              <a:t> – </a:t>
            </a:r>
            <a:r>
              <a:rPr lang="uk-UA" sz="1600" b="1" i="1" dirty="0" err="1" smtClean="0">
                <a:latin typeface="Times New Roman" pitchFamily="18" charset="0"/>
              </a:rPr>
              <a:t>наноманіпулятор</a:t>
            </a:r>
            <a:r>
              <a:rPr lang="uk-UA" sz="1600" b="1" i="1" dirty="0" smtClean="0">
                <a:latin typeface="Times New Roman" pitchFamily="18" charset="0"/>
              </a:rPr>
              <a:t>» можна буде створити складальні автоматизовані комплекси, здатні збирати будь-які макроскопічні об'єкти за наперед знятою, або розробленою, тривимірною сіткою розташування атомів.</a:t>
            </a:r>
          </a:p>
        </p:txBody>
      </p:sp>
      <p:sp>
        <p:nvSpPr>
          <p:cNvPr id="20484"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20485" name="Номер слайда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473FA6D-F582-4B3C-815A-47C85ECC3331}" type="slidenum">
              <a:rPr lang="ru-RU" smtClean="0"/>
              <a:pPr eaLnBrk="1" hangingPunct="1"/>
              <a:t>103</a:t>
            </a:fld>
            <a:endParaRPr lang="ru-RU" smtClean="0"/>
          </a:p>
        </p:txBody>
      </p:sp>
    </p:spTree>
    <p:extLst>
      <p:ext uri="{BB962C8B-B14F-4D97-AF65-F5344CB8AC3E}">
        <p14:creationId xmlns="" xmlns:p14="http://schemas.microsoft.com/office/powerpoint/2010/main" val="280840806"/>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Заголовок 1"/>
          <p:cNvSpPr>
            <a:spLocks noGrp="1"/>
          </p:cNvSpPr>
          <p:nvPr>
            <p:ph type="title"/>
          </p:nvPr>
        </p:nvSpPr>
        <p:spPr>
          <a:xfrm>
            <a:off x="428625" y="0"/>
            <a:ext cx="8229600" cy="1143000"/>
          </a:xfrm>
        </p:spPr>
        <p:txBody>
          <a:bodyPr/>
          <a:lstStyle/>
          <a:p>
            <a:pPr eaLnBrk="1" hangingPunct="1"/>
            <a:r>
              <a:rPr lang="uk-UA" b="1" i="1" dirty="0" smtClean="0">
                <a:latin typeface="Arial" pitchFamily="34" charset="0"/>
                <a:cs typeface="Arial" pitchFamily="34" charset="0"/>
              </a:rPr>
              <a:t>НАНОІНДУСТРІЯ</a:t>
            </a:r>
            <a:endParaRPr lang="uk-UA" dirty="0" smtClean="0">
              <a:latin typeface="Arial" pitchFamily="34" charset="0"/>
              <a:cs typeface="Arial" pitchFamily="34" charset="0"/>
            </a:endParaRPr>
          </a:p>
        </p:txBody>
      </p:sp>
      <p:sp>
        <p:nvSpPr>
          <p:cNvPr id="171011" name="Содержимое 2"/>
          <p:cNvSpPr>
            <a:spLocks noGrp="1"/>
          </p:cNvSpPr>
          <p:nvPr>
            <p:ph idx="1"/>
          </p:nvPr>
        </p:nvSpPr>
        <p:spPr>
          <a:xfrm>
            <a:off x="4067944" y="1206500"/>
            <a:ext cx="4812571" cy="2857500"/>
          </a:xfrm>
        </p:spPr>
        <p:txBody>
          <a:bodyPr>
            <a:normAutofit lnSpcReduction="10000"/>
          </a:bodyPr>
          <a:lstStyle/>
          <a:p>
            <a:pPr marL="0" indent="0" algn="just" eaLnBrk="1" hangingPunct="1"/>
            <a:r>
              <a:rPr lang="uk-UA" sz="1500" b="1" i="1" dirty="0" smtClean="0">
                <a:solidFill>
                  <a:srgbClr val="C00000"/>
                </a:solidFill>
                <a:latin typeface="Times New Roman" pitchFamily="18" charset="0"/>
                <a:cs typeface="Times New Roman" pitchFamily="18" charset="0"/>
              </a:rPr>
              <a:t>Асемблер</a:t>
            </a:r>
            <a:r>
              <a:rPr lang="uk-UA" sz="1500" dirty="0" smtClean="0">
                <a:solidFill>
                  <a:srgbClr val="C00000"/>
                </a:solidFill>
                <a:latin typeface="Times New Roman" pitchFamily="18" charset="0"/>
                <a:cs typeface="Times New Roman" pitchFamily="18" charset="0"/>
              </a:rPr>
              <a:t> – </a:t>
            </a:r>
            <a:r>
              <a:rPr lang="uk-UA" sz="1500" b="1" i="1" dirty="0" smtClean="0">
                <a:latin typeface="Times New Roman" pitchFamily="18" charset="0"/>
                <a:cs typeface="Times New Roman" pitchFamily="18" charset="0"/>
              </a:rPr>
              <a:t>це молекулярна машина, здатна до </a:t>
            </a:r>
            <a:r>
              <a:rPr lang="uk-UA" sz="1500" b="1" i="1" dirty="0" err="1" smtClean="0">
                <a:latin typeface="Times New Roman" pitchFamily="18" charset="0"/>
                <a:cs typeface="Times New Roman" pitchFamily="18" charset="0"/>
              </a:rPr>
              <a:t>самореплікації</a:t>
            </a:r>
            <a:r>
              <a:rPr lang="uk-UA" sz="1500" b="1" i="1" dirty="0" smtClean="0">
                <a:latin typeface="Times New Roman" pitchFamily="18" charset="0"/>
                <a:cs typeface="Times New Roman" pitchFamily="18" charset="0"/>
              </a:rPr>
              <a:t>, яка може бути запрограмована будувати практично будь-яку молекулярну структуру чи пристрій з більш простих хімічних будівельних блоків.</a:t>
            </a:r>
          </a:p>
          <a:p>
            <a:pPr marL="0" indent="0" algn="just" eaLnBrk="1" hangingPunct="1"/>
            <a:r>
              <a:rPr lang="uk-UA" sz="1500" b="1" i="1" dirty="0" smtClean="0">
                <a:solidFill>
                  <a:srgbClr val="C00000"/>
                </a:solidFill>
                <a:latin typeface="Times New Roman" pitchFamily="18" charset="0"/>
                <a:cs typeface="Times New Roman" pitchFamily="18" charset="0"/>
              </a:rPr>
              <a:t>Головна задача асемблера поєднання атомів і молекул в заданому порядку. </a:t>
            </a:r>
            <a:r>
              <a:rPr lang="uk-UA" sz="1500" dirty="0" smtClean="0">
                <a:latin typeface="Times New Roman" pitchFamily="18" charset="0"/>
                <a:cs typeface="Times New Roman" pitchFamily="18" charset="0"/>
              </a:rPr>
              <a:t>Він повинен вміти будувати </a:t>
            </a:r>
            <a:r>
              <a:rPr lang="uk-UA" sz="1500" dirty="0" err="1" smtClean="0">
                <a:latin typeface="Times New Roman" pitchFamily="18" charset="0"/>
                <a:cs typeface="Times New Roman" pitchFamily="18" charset="0"/>
              </a:rPr>
              <a:t>наносистеми</a:t>
            </a:r>
            <a:r>
              <a:rPr lang="uk-UA" sz="1500" dirty="0" smtClean="0">
                <a:latin typeface="Times New Roman" pitchFamily="18" charset="0"/>
                <a:cs typeface="Times New Roman" pitchFamily="18" charset="0"/>
              </a:rPr>
              <a:t> будь-якого призначення (двигуни, станки, розрахункові пристрої, засоби зв'язку тощо. Це буде універсальний молекулярний робот зі змінними програмами на “</a:t>
            </a:r>
            <a:r>
              <a:rPr lang="uk-UA" sz="1500" dirty="0" err="1" smtClean="0">
                <a:latin typeface="Times New Roman" pitchFamily="18" charset="0"/>
                <a:cs typeface="Times New Roman" pitchFamily="18" charset="0"/>
              </a:rPr>
              <a:t>перфолентах</a:t>
            </a:r>
            <a:r>
              <a:rPr lang="uk-UA" sz="1500" dirty="0" smtClean="0">
                <a:latin typeface="Times New Roman" pitchFamily="18" charset="0"/>
                <a:cs typeface="Times New Roman" pitchFamily="18" charset="0"/>
              </a:rPr>
              <a:t>” типу ланцюгів РНК чи ДНК. </a:t>
            </a:r>
          </a:p>
        </p:txBody>
      </p:sp>
      <p:pic>
        <p:nvPicPr>
          <p:cNvPr id="171012" name="Picture 2"/>
          <p:cNvPicPr>
            <a:picLocks noChangeAspect="1" noChangeArrowheads="1"/>
          </p:cNvPicPr>
          <p:nvPr/>
        </p:nvPicPr>
        <p:blipFill>
          <a:blip r:embed="rId2" cstate="print"/>
          <a:srcRect/>
          <a:stretch>
            <a:fillRect/>
          </a:stretch>
        </p:blipFill>
        <p:spPr bwMode="auto">
          <a:xfrm>
            <a:off x="714375" y="1214438"/>
            <a:ext cx="3143250" cy="2868612"/>
          </a:xfrm>
          <a:prstGeom prst="rect">
            <a:avLst/>
          </a:prstGeom>
          <a:noFill/>
          <a:ln w="9525">
            <a:noFill/>
            <a:miter lim="800000"/>
            <a:headEnd/>
            <a:tailEnd/>
          </a:ln>
        </p:spPr>
      </p:pic>
      <p:pic>
        <p:nvPicPr>
          <p:cNvPr id="171013" name="Picture 3"/>
          <p:cNvPicPr>
            <a:picLocks noChangeAspect="1" noChangeArrowheads="1"/>
          </p:cNvPicPr>
          <p:nvPr/>
        </p:nvPicPr>
        <p:blipFill>
          <a:blip r:embed="rId3" cstate="print"/>
          <a:srcRect/>
          <a:stretch>
            <a:fillRect/>
          </a:stretch>
        </p:blipFill>
        <p:spPr bwMode="auto">
          <a:xfrm>
            <a:off x="3879890" y="4082195"/>
            <a:ext cx="5000625" cy="2225675"/>
          </a:xfrm>
          <a:prstGeom prst="rect">
            <a:avLst/>
          </a:prstGeom>
          <a:noFill/>
          <a:ln w="9525">
            <a:noFill/>
            <a:miter lim="800000"/>
            <a:headEnd/>
            <a:tailEnd/>
          </a:ln>
        </p:spPr>
      </p:pic>
      <p:sp>
        <p:nvSpPr>
          <p:cNvPr id="6" name="Содержимое 2"/>
          <p:cNvSpPr txBox="1">
            <a:spLocks/>
          </p:cNvSpPr>
          <p:nvPr/>
        </p:nvSpPr>
        <p:spPr bwMode="auto">
          <a:xfrm>
            <a:off x="285750" y="4929188"/>
            <a:ext cx="3357563" cy="928687"/>
          </a:xfrm>
          <a:prstGeom prst="rect">
            <a:avLst/>
          </a:prstGeom>
          <a:noFill/>
          <a:ln w="9525">
            <a:noFill/>
            <a:miter lim="800000"/>
            <a:headEnd/>
            <a:tailEnd/>
          </a:ln>
          <a:effectLst/>
        </p:spPr>
        <p:txBody>
          <a:bodyPr/>
          <a:lstStyle/>
          <a:p>
            <a:pPr marL="342900" indent="-342900" algn="just">
              <a:spcBef>
                <a:spcPct val="20000"/>
              </a:spcBef>
              <a:buFontTx/>
              <a:buChar char="•"/>
              <a:defRPr/>
            </a:pPr>
            <a:r>
              <a:rPr lang="uk-UA" sz="1600" b="1" i="1" kern="0" dirty="0">
                <a:solidFill>
                  <a:srgbClr val="C00000"/>
                </a:solidFill>
                <a:latin typeface="Times New Roman" pitchFamily="18" charset="0"/>
                <a:cs typeface="Times New Roman" pitchFamily="18" charset="0"/>
              </a:rPr>
              <a:t>Фабрику для виготовлення асемблерів та </a:t>
            </a:r>
            <a:r>
              <a:rPr lang="uk-UA" sz="1600" b="1" i="1" dirty="0" err="1" smtClean="0">
                <a:solidFill>
                  <a:srgbClr val="C00000"/>
                </a:solidFill>
                <a:latin typeface="Times New Roman" pitchFamily="18" charset="0"/>
                <a:cs typeface="Times New Roman" pitchFamily="18" charset="0"/>
              </a:rPr>
              <a:t>дизассемблерів</a:t>
            </a:r>
            <a:r>
              <a:rPr lang="uk-UA" sz="1600" b="1" i="1" kern="0" dirty="0" smtClean="0">
                <a:solidFill>
                  <a:srgbClr val="C00000"/>
                </a:solidFill>
                <a:latin typeface="Times New Roman" pitchFamily="18" charset="0"/>
                <a:cs typeface="Times New Roman" pitchFamily="18" charset="0"/>
              </a:rPr>
              <a:t> </a:t>
            </a:r>
            <a:r>
              <a:rPr lang="uk-UA" sz="1600" b="1" i="1" kern="0" dirty="0">
                <a:solidFill>
                  <a:srgbClr val="C00000"/>
                </a:solidFill>
                <a:latin typeface="Times New Roman" pitchFamily="18" charset="0"/>
                <a:cs typeface="Times New Roman" pitchFamily="18" charset="0"/>
              </a:rPr>
              <a:t>називають </a:t>
            </a:r>
            <a:r>
              <a:rPr lang="uk-UA" sz="1600" b="1" i="1" kern="0" dirty="0" err="1">
                <a:solidFill>
                  <a:srgbClr val="C00000"/>
                </a:solidFill>
                <a:latin typeface="Times New Roman" pitchFamily="18" charset="0"/>
                <a:cs typeface="Times New Roman" pitchFamily="18" charset="0"/>
              </a:rPr>
              <a:t>нанофабрикою</a:t>
            </a:r>
            <a:endParaRPr lang="uk-UA" sz="1600" b="1" i="1" kern="0" dirty="0">
              <a:solidFill>
                <a:srgbClr val="C00000"/>
              </a:solidFill>
              <a:latin typeface="Times New Roman" pitchFamily="18" charset="0"/>
              <a:cs typeface="Times New Roman" pitchFamily="18" charset="0"/>
            </a:endParaRPr>
          </a:p>
        </p:txBody>
      </p:sp>
      <p:sp>
        <p:nvSpPr>
          <p:cNvPr id="171015" name="Прямоугольник 6"/>
          <p:cNvSpPr>
            <a:spLocks noChangeArrowheads="1"/>
          </p:cNvSpPr>
          <p:nvPr/>
        </p:nvSpPr>
        <p:spPr bwMode="auto">
          <a:xfrm>
            <a:off x="714375" y="1214438"/>
            <a:ext cx="714375" cy="369887"/>
          </a:xfrm>
          <a:prstGeom prst="rect">
            <a:avLst/>
          </a:prstGeom>
          <a:solidFill>
            <a:schemeClr val="bg1"/>
          </a:solidFill>
          <a:ln w="9525">
            <a:noFill/>
            <a:miter lim="800000"/>
            <a:headEnd/>
            <a:tailEnd/>
          </a:ln>
        </p:spPr>
        <p:txBody>
          <a:bodyPr>
            <a:spAutoFit/>
          </a:bodyPr>
          <a:lstStyle/>
          <a:p>
            <a:endParaRPr lang="uk-UA"/>
          </a:p>
        </p:txBody>
      </p:sp>
      <p:sp>
        <p:nvSpPr>
          <p:cNvPr id="171016" name="Прямоугольник 7"/>
          <p:cNvSpPr>
            <a:spLocks noChangeArrowheads="1"/>
          </p:cNvSpPr>
          <p:nvPr/>
        </p:nvSpPr>
        <p:spPr bwMode="auto">
          <a:xfrm>
            <a:off x="714375" y="1571625"/>
            <a:ext cx="357188" cy="369888"/>
          </a:xfrm>
          <a:prstGeom prst="rect">
            <a:avLst/>
          </a:prstGeom>
          <a:solidFill>
            <a:schemeClr val="bg1"/>
          </a:solidFill>
          <a:ln w="9525">
            <a:noFill/>
            <a:miter lim="800000"/>
            <a:headEnd/>
            <a:tailEnd/>
          </a:ln>
        </p:spPr>
        <p:txBody>
          <a:bodyPr>
            <a:spAutoFit/>
          </a:bodyPr>
          <a:lstStyle/>
          <a:p>
            <a:endParaRPr lang="uk-UA"/>
          </a:p>
        </p:txBody>
      </p:sp>
      <p:sp>
        <p:nvSpPr>
          <p:cNvPr id="171017" name="Прямоугольник 8"/>
          <p:cNvSpPr>
            <a:spLocks noChangeArrowheads="1"/>
          </p:cNvSpPr>
          <p:nvPr/>
        </p:nvSpPr>
        <p:spPr bwMode="auto">
          <a:xfrm>
            <a:off x="714375" y="3643313"/>
            <a:ext cx="642938" cy="369887"/>
          </a:xfrm>
          <a:prstGeom prst="rect">
            <a:avLst/>
          </a:prstGeom>
          <a:solidFill>
            <a:schemeClr val="bg1"/>
          </a:solidFill>
          <a:ln w="9525">
            <a:noFill/>
            <a:miter lim="800000"/>
            <a:headEnd/>
            <a:tailEnd/>
          </a:ln>
        </p:spPr>
        <p:txBody>
          <a:bodyPr>
            <a:spAutoFit/>
          </a:bodyPr>
          <a:lstStyle/>
          <a:p>
            <a:endParaRPr lang="uk-UA"/>
          </a:p>
        </p:txBody>
      </p:sp>
      <p:sp>
        <p:nvSpPr>
          <p:cNvPr id="171018" name="Прямоугольник 9"/>
          <p:cNvSpPr>
            <a:spLocks noChangeArrowheads="1"/>
          </p:cNvSpPr>
          <p:nvPr/>
        </p:nvSpPr>
        <p:spPr bwMode="auto">
          <a:xfrm>
            <a:off x="1357313" y="1214438"/>
            <a:ext cx="142875" cy="369887"/>
          </a:xfrm>
          <a:prstGeom prst="rect">
            <a:avLst/>
          </a:prstGeom>
          <a:solidFill>
            <a:schemeClr val="bg1"/>
          </a:solidFill>
          <a:ln w="9525">
            <a:noFill/>
            <a:miter lim="800000"/>
            <a:headEnd/>
            <a:tailEnd/>
          </a:ln>
        </p:spPr>
        <p:txBody>
          <a:bodyPr>
            <a:spAutoFit/>
          </a:bodyPr>
          <a:lstStyle/>
          <a:p>
            <a:endParaRPr lang="uk-UA"/>
          </a:p>
        </p:txBody>
      </p:sp>
      <p:sp>
        <p:nvSpPr>
          <p:cNvPr id="171019" name="Прямоугольник 10"/>
          <p:cNvSpPr>
            <a:spLocks noChangeArrowheads="1"/>
          </p:cNvSpPr>
          <p:nvPr/>
        </p:nvSpPr>
        <p:spPr bwMode="auto">
          <a:xfrm>
            <a:off x="714375" y="1928813"/>
            <a:ext cx="276225" cy="369887"/>
          </a:xfrm>
          <a:prstGeom prst="rect">
            <a:avLst/>
          </a:prstGeom>
          <a:solidFill>
            <a:schemeClr val="bg1"/>
          </a:solidFill>
          <a:ln w="9525">
            <a:noFill/>
            <a:miter lim="800000"/>
            <a:headEnd/>
            <a:tailEnd/>
          </a:ln>
        </p:spPr>
        <p:txBody>
          <a:bodyPr>
            <a:spAutoFit/>
          </a:bodyPr>
          <a:lstStyle/>
          <a:p>
            <a:endParaRPr lang="uk-UA"/>
          </a:p>
        </p:txBody>
      </p:sp>
      <p:sp>
        <p:nvSpPr>
          <p:cNvPr id="171020"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dirty="0">
                <a:sym typeface="Symbol" pitchFamily="18" charset="2"/>
              </a:rPr>
              <a:t> </a:t>
            </a:r>
            <a:r>
              <a:rPr lang="uk-UA" sz="800" dirty="0"/>
              <a:t> Опанасюк  А.С.</a:t>
            </a:r>
            <a:endParaRPr lang="ru-RU" sz="800" dirty="0"/>
          </a:p>
        </p:txBody>
      </p:sp>
      <p:sp>
        <p:nvSpPr>
          <p:cNvPr id="2" name="Номер слайда 1"/>
          <p:cNvSpPr>
            <a:spLocks noGrp="1"/>
          </p:cNvSpPr>
          <p:nvPr>
            <p:ph type="sldNum" sz="quarter" idx="12"/>
          </p:nvPr>
        </p:nvSpPr>
        <p:spPr/>
        <p:txBody>
          <a:bodyPr/>
          <a:lstStyle/>
          <a:p>
            <a:fld id="{D3766815-3F79-4B59-8F54-D85D4AE0E431}" type="slidenum">
              <a:rPr lang="ru-RU" smtClean="0"/>
              <a:pPr/>
              <a:t>104</a:t>
            </a:fld>
            <a:endParaRPr lang="ru-RU"/>
          </a:p>
        </p:txBody>
      </p:sp>
    </p:spTree>
    <p:extLst>
      <p:ext uri="{BB962C8B-B14F-4D97-AF65-F5344CB8AC3E}">
        <p14:creationId xmlns="" xmlns:p14="http://schemas.microsoft.com/office/powerpoint/2010/main" val="206406606"/>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Заголовок 1"/>
          <p:cNvSpPr>
            <a:spLocks noGrp="1"/>
          </p:cNvSpPr>
          <p:nvPr>
            <p:ph type="title"/>
          </p:nvPr>
        </p:nvSpPr>
        <p:spPr>
          <a:xfrm>
            <a:off x="3071813" y="0"/>
            <a:ext cx="5543550" cy="1143000"/>
          </a:xfrm>
        </p:spPr>
        <p:txBody>
          <a:bodyPr>
            <a:normAutofit/>
          </a:bodyPr>
          <a:lstStyle/>
          <a:p>
            <a:pPr eaLnBrk="1" hangingPunct="1"/>
            <a:r>
              <a:rPr lang="uk-UA" sz="4000" b="1" i="1" dirty="0" smtClean="0">
                <a:latin typeface="Arial" pitchFamily="34" charset="0"/>
                <a:cs typeface="Arial" pitchFamily="34" charset="0"/>
              </a:rPr>
              <a:t>РЕПЛІКАЦІЯ</a:t>
            </a:r>
          </a:p>
        </p:txBody>
      </p:sp>
      <p:sp>
        <p:nvSpPr>
          <p:cNvPr id="172035" name="Содержимое 2"/>
          <p:cNvSpPr>
            <a:spLocks noGrp="1"/>
          </p:cNvSpPr>
          <p:nvPr>
            <p:ph idx="1"/>
          </p:nvPr>
        </p:nvSpPr>
        <p:spPr>
          <a:xfrm>
            <a:off x="2928938" y="4857750"/>
            <a:ext cx="5900737" cy="1543050"/>
          </a:xfrm>
        </p:spPr>
        <p:txBody>
          <a:bodyPr/>
          <a:lstStyle/>
          <a:p>
            <a:pPr algn="just" eaLnBrk="1" hangingPunct="1">
              <a:buFontTx/>
              <a:buNone/>
            </a:pPr>
            <a:r>
              <a:rPr lang="uk-UA" sz="1600" dirty="0" smtClean="0">
                <a:latin typeface="Times New Roman" pitchFamily="18" charset="0"/>
                <a:cs typeface="Times New Roman" pitchFamily="18" charset="0"/>
              </a:rPr>
              <a:t>	</a:t>
            </a:r>
            <a:r>
              <a:rPr lang="uk-UA" sz="1800" b="1" i="1" dirty="0" err="1" smtClean="0">
                <a:latin typeface="Times New Roman" pitchFamily="18" charset="0"/>
                <a:cs typeface="Times New Roman" pitchFamily="18" charset="0"/>
              </a:rPr>
              <a:t>Нанофабрика</a:t>
            </a:r>
            <a:r>
              <a:rPr lang="uk-UA" sz="1800" b="1" i="1" dirty="0" smtClean="0">
                <a:latin typeface="Times New Roman" pitchFamily="18" charset="0"/>
                <a:cs typeface="Times New Roman" pitchFamily="18" charset="0"/>
              </a:rPr>
              <a:t> матиме блочну конструкцію, щоб можна було легко зробити її  копію за допомогою іншої </a:t>
            </a:r>
            <a:r>
              <a:rPr lang="uk-UA" sz="1800" b="1" i="1" dirty="0" err="1" smtClean="0">
                <a:latin typeface="Times New Roman" pitchFamily="18" charset="0"/>
                <a:cs typeface="Times New Roman" pitchFamily="18" charset="0"/>
              </a:rPr>
              <a:t>нанофабрики</a:t>
            </a:r>
            <a:r>
              <a:rPr lang="uk-UA" sz="1800" b="1" i="1" dirty="0" smtClean="0">
                <a:latin typeface="Times New Roman" pitchFamily="18" charset="0"/>
                <a:cs typeface="Times New Roman" pitchFamily="18" charset="0"/>
              </a:rPr>
              <a:t>.  </a:t>
            </a:r>
            <a:r>
              <a:rPr lang="uk-UA" sz="1800" dirty="0" smtClean="0">
                <a:latin typeface="Times New Roman" pitchFamily="18" charset="0"/>
                <a:cs typeface="Times New Roman" pitchFamily="18" charset="0"/>
              </a:rPr>
              <a:t>Розрахунки показують </a:t>
            </a:r>
            <a:r>
              <a:rPr lang="uk-UA" sz="1800" b="1" i="1" dirty="0" smtClean="0">
                <a:solidFill>
                  <a:srgbClr val="C00000"/>
                </a:solidFill>
                <a:latin typeface="Times New Roman" pitchFamily="18" charset="0"/>
                <a:cs typeface="Times New Roman" pitchFamily="18" charset="0"/>
              </a:rPr>
              <a:t>що через декілька місяців після початку реплікації </a:t>
            </a:r>
            <a:r>
              <a:rPr lang="uk-UA" sz="1800" b="1" i="1" dirty="0" err="1" smtClean="0">
                <a:solidFill>
                  <a:srgbClr val="C00000"/>
                </a:solidFill>
                <a:latin typeface="Times New Roman" pitchFamily="18" charset="0"/>
                <a:cs typeface="Times New Roman" pitchFamily="18" charset="0"/>
              </a:rPr>
              <a:t>нанофабрики</a:t>
            </a:r>
            <a:r>
              <a:rPr lang="uk-UA" sz="1800" b="1" i="1" dirty="0" smtClean="0">
                <a:solidFill>
                  <a:srgbClr val="C00000"/>
                </a:solidFill>
                <a:latin typeface="Times New Roman" pitchFamily="18" charset="0"/>
                <a:cs typeface="Times New Roman" pitchFamily="18" charset="0"/>
              </a:rPr>
              <a:t> будуть у всіх  жителів Землі!!!!</a:t>
            </a:r>
          </a:p>
        </p:txBody>
      </p:sp>
      <p:pic>
        <p:nvPicPr>
          <p:cNvPr id="172036" name="Picture 2"/>
          <p:cNvPicPr>
            <a:picLocks noChangeAspect="1" noChangeArrowheads="1"/>
          </p:cNvPicPr>
          <p:nvPr/>
        </p:nvPicPr>
        <p:blipFill>
          <a:blip r:embed="rId2" cstate="print"/>
          <a:srcRect/>
          <a:stretch>
            <a:fillRect/>
          </a:stretch>
        </p:blipFill>
        <p:spPr bwMode="auto">
          <a:xfrm>
            <a:off x="357188" y="146050"/>
            <a:ext cx="2571750" cy="4568825"/>
          </a:xfrm>
          <a:prstGeom prst="rect">
            <a:avLst/>
          </a:prstGeom>
          <a:noFill/>
          <a:ln w="9525">
            <a:noFill/>
            <a:miter lim="800000"/>
            <a:headEnd/>
            <a:tailEnd/>
          </a:ln>
        </p:spPr>
      </p:pic>
      <p:pic>
        <p:nvPicPr>
          <p:cNvPr id="172037" name="Picture 3"/>
          <p:cNvPicPr>
            <a:picLocks noChangeAspect="1" noChangeArrowheads="1"/>
          </p:cNvPicPr>
          <p:nvPr/>
        </p:nvPicPr>
        <p:blipFill>
          <a:blip r:embed="rId3" cstate="print"/>
          <a:srcRect/>
          <a:stretch>
            <a:fillRect/>
          </a:stretch>
        </p:blipFill>
        <p:spPr bwMode="auto">
          <a:xfrm>
            <a:off x="3214688" y="1214438"/>
            <a:ext cx="4005262" cy="1839912"/>
          </a:xfrm>
          <a:prstGeom prst="rect">
            <a:avLst/>
          </a:prstGeom>
          <a:noFill/>
          <a:ln w="9525">
            <a:noFill/>
            <a:miter lim="800000"/>
            <a:headEnd/>
            <a:tailEnd/>
          </a:ln>
        </p:spPr>
      </p:pic>
      <p:pic>
        <p:nvPicPr>
          <p:cNvPr id="172038" name="Picture 4"/>
          <p:cNvPicPr>
            <a:picLocks noChangeAspect="1" noChangeArrowheads="1"/>
          </p:cNvPicPr>
          <p:nvPr/>
        </p:nvPicPr>
        <p:blipFill>
          <a:blip r:embed="rId4" cstate="print"/>
          <a:srcRect/>
          <a:stretch>
            <a:fillRect/>
          </a:stretch>
        </p:blipFill>
        <p:spPr bwMode="auto">
          <a:xfrm>
            <a:off x="3214688" y="3214688"/>
            <a:ext cx="4000500" cy="1341437"/>
          </a:xfrm>
          <a:prstGeom prst="rect">
            <a:avLst/>
          </a:prstGeom>
          <a:noFill/>
          <a:ln w="9525">
            <a:noFill/>
            <a:miter lim="800000"/>
            <a:headEnd/>
            <a:tailEnd/>
          </a:ln>
        </p:spPr>
      </p:pic>
      <p:sp>
        <p:nvSpPr>
          <p:cNvPr id="172039" name="Прямоугольник 8"/>
          <p:cNvSpPr>
            <a:spLocks noChangeArrowheads="1"/>
          </p:cNvSpPr>
          <p:nvPr/>
        </p:nvSpPr>
        <p:spPr bwMode="auto">
          <a:xfrm>
            <a:off x="7342188" y="2286000"/>
            <a:ext cx="1516062" cy="1323975"/>
          </a:xfrm>
          <a:prstGeom prst="rect">
            <a:avLst/>
          </a:prstGeom>
          <a:noFill/>
          <a:ln w="9525">
            <a:noFill/>
            <a:miter lim="800000"/>
            <a:headEnd/>
            <a:tailEnd/>
          </a:ln>
        </p:spPr>
        <p:txBody>
          <a:bodyPr wrap="square">
            <a:spAutoFit/>
          </a:bodyPr>
          <a:lstStyle/>
          <a:p>
            <a:pPr algn="just"/>
            <a:r>
              <a:rPr lang="uk-UA" sz="1600" b="1" i="1" dirty="0">
                <a:latin typeface="Times New Roman" pitchFamily="18" charset="0"/>
                <a:cs typeface="Times New Roman" pitchFamily="18" charset="0"/>
              </a:rPr>
              <a:t>Схеми </a:t>
            </a:r>
            <a:r>
              <a:rPr lang="uk-UA" sz="1600" b="1" i="1" dirty="0">
                <a:solidFill>
                  <a:srgbClr val="C00000"/>
                </a:solidFill>
                <a:latin typeface="Times New Roman" pitchFamily="18" charset="0"/>
                <a:cs typeface="Times New Roman" pitchFamily="18" charset="0"/>
              </a:rPr>
              <a:t>конвергентної</a:t>
            </a:r>
            <a:r>
              <a:rPr lang="uk-UA" sz="1600" b="1" i="1" dirty="0">
                <a:latin typeface="Times New Roman" pitchFamily="18" charset="0"/>
                <a:cs typeface="Times New Roman" pitchFamily="18" charset="0"/>
              </a:rPr>
              <a:t> та </a:t>
            </a:r>
            <a:r>
              <a:rPr lang="uk-UA" sz="1600" b="1" i="1" dirty="0">
                <a:solidFill>
                  <a:srgbClr val="C00000"/>
                </a:solidFill>
                <a:latin typeface="Times New Roman" pitchFamily="18" charset="0"/>
                <a:cs typeface="Times New Roman" pitchFamily="18" charset="0"/>
              </a:rPr>
              <a:t>паралельної зборки</a:t>
            </a:r>
          </a:p>
        </p:txBody>
      </p:sp>
      <p:pic>
        <p:nvPicPr>
          <p:cNvPr id="172040" name="Picture 7"/>
          <p:cNvPicPr>
            <a:picLocks noChangeAspect="1" noChangeArrowheads="1"/>
          </p:cNvPicPr>
          <p:nvPr/>
        </p:nvPicPr>
        <p:blipFill>
          <a:blip r:embed="rId5" cstate="print"/>
          <a:srcRect/>
          <a:stretch>
            <a:fillRect/>
          </a:stretch>
        </p:blipFill>
        <p:spPr bwMode="auto">
          <a:xfrm>
            <a:off x="357188" y="4643438"/>
            <a:ext cx="2571750" cy="2027237"/>
          </a:xfrm>
          <a:prstGeom prst="rect">
            <a:avLst/>
          </a:prstGeom>
          <a:noFill/>
          <a:ln w="9525">
            <a:noFill/>
            <a:miter lim="800000"/>
            <a:headEnd/>
            <a:tailEnd/>
          </a:ln>
        </p:spPr>
      </p:pic>
      <p:sp>
        <p:nvSpPr>
          <p:cNvPr id="172041"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2" name="Номер слайда 1"/>
          <p:cNvSpPr>
            <a:spLocks noGrp="1"/>
          </p:cNvSpPr>
          <p:nvPr>
            <p:ph type="sldNum" sz="quarter" idx="12"/>
          </p:nvPr>
        </p:nvSpPr>
        <p:spPr/>
        <p:txBody>
          <a:bodyPr/>
          <a:lstStyle/>
          <a:p>
            <a:fld id="{D3766815-3F79-4B59-8F54-D85D4AE0E431}" type="slidenum">
              <a:rPr lang="ru-RU" smtClean="0"/>
              <a:pPr/>
              <a:t>105</a:t>
            </a:fld>
            <a:endParaRPr lang="ru-RU"/>
          </a:p>
        </p:txBody>
      </p:sp>
    </p:spTree>
    <p:extLst>
      <p:ext uri="{BB962C8B-B14F-4D97-AF65-F5344CB8AC3E}">
        <p14:creationId xmlns="" xmlns:p14="http://schemas.microsoft.com/office/powerpoint/2010/main" val="3061645525"/>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Заголовок 1"/>
          <p:cNvSpPr>
            <a:spLocks noGrp="1"/>
          </p:cNvSpPr>
          <p:nvPr>
            <p:ph type="title"/>
          </p:nvPr>
        </p:nvSpPr>
        <p:spPr>
          <a:xfrm>
            <a:off x="476250" y="0"/>
            <a:ext cx="8229600" cy="1143000"/>
          </a:xfrm>
        </p:spPr>
        <p:txBody>
          <a:bodyPr>
            <a:normAutofit/>
          </a:bodyPr>
          <a:lstStyle/>
          <a:p>
            <a:r>
              <a:rPr lang="uk-UA" sz="4000" b="1" i="1" dirty="0" smtClean="0">
                <a:latin typeface="Arial" pitchFamily="34" charset="0"/>
                <a:cs typeface="Arial" pitchFamily="34" charset="0"/>
              </a:rPr>
              <a:t>РОЗУМНА ОДЕЖА</a:t>
            </a:r>
            <a:endParaRPr lang="ru-RU" sz="4000" b="1" i="1" dirty="0" smtClean="0">
              <a:latin typeface="Arial" pitchFamily="34" charset="0"/>
              <a:cs typeface="Arial" pitchFamily="34" charset="0"/>
            </a:endParaRPr>
          </a:p>
        </p:txBody>
      </p:sp>
      <p:sp>
        <p:nvSpPr>
          <p:cNvPr id="110595" name="Содержимое 2"/>
          <p:cNvSpPr>
            <a:spLocks noGrp="1"/>
          </p:cNvSpPr>
          <p:nvPr>
            <p:ph idx="1"/>
          </p:nvPr>
        </p:nvSpPr>
        <p:spPr>
          <a:xfrm>
            <a:off x="3707905" y="1042988"/>
            <a:ext cx="4934446" cy="3060700"/>
          </a:xfrm>
        </p:spPr>
        <p:txBody>
          <a:bodyPr>
            <a:normAutofit/>
          </a:bodyPr>
          <a:lstStyle/>
          <a:p>
            <a:pPr marL="0" indent="0" algn="just"/>
            <a:r>
              <a:rPr lang="uk-UA" sz="1400" dirty="0" smtClean="0">
                <a:latin typeface="Times New Roman" pitchFamily="18" charset="0"/>
                <a:cs typeface="Times New Roman" pitchFamily="18" charset="0"/>
              </a:rPr>
              <a:t>Американські вчені за допомогою нових технологій придумали вельми креативний спосіб зарядки мобільних пристроїв. В результаті їх роботи </a:t>
            </a:r>
            <a:r>
              <a:rPr lang="uk-UA" sz="1400" b="1" i="1" dirty="0" smtClean="0">
                <a:latin typeface="Times New Roman" pitchFamily="18" charset="0"/>
                <a:cs typeface="Times New Roman" pitchFamily="18" charset="0"/>
              </a:rPr>
              <a:t>оригінальним «джерелом енергії» стала футболка</a:t>
            </a:r>
            <a:r>
              <a:rPr lang="uk-UA" sz="1400" dirty="0" smtClean="0">
                <a:latin typeface="Times New Roman" pitchFamily="18" charset="0"/>
                <a:cs typeface="Times New Roman" pitchFamily="18" charset="0"/>
              </a:rPr>
              <a:t>. Така hi-</a:t>
            </a:r>
            <a:r>
              <a:rPr lang="uk-UA" sz="1400" dirty="0" err="1" smtClean="0">
                <a:latin typeface="Times New Roman" pitchFamily="18" charset="0"/>
                <a:cs typeface="Times New Roman" pitchFamily="18" charset="0"/>
              </a:rPr>
              <a:t>tech</a:t>
            </a:r>
            <a:r>
              <a:rPr lang="uk-UA" sz="1400" dirty="0" smtClean="0">
                <a:latin typeface="Times New Roman" pitchFamily="18" charset="0"/>
                <a:cs typeface="Times New Roman" pitchFamily="18" charset="0"/>
              </a:rPr>
              <a:t> штучка залишається зручною, як і будь-який інший предмет одягу, і дозволяє тілу "дихати" під нею. Вчені з </a:t>
            </a:r>
            <a:r>
              <a:rPr lang="uk-UA" sz="1400" dirty="0" err="1" smtClean="0">
                <a:latin typeface="Times New Roman" pitchFamily="18" charset="0"/>
                <a:cs typeface="Times New Roman" pitchFamily="18" charset="0"/>
              </a:rPr>
              <a:t>Південно-Каролінського</a:t>
            </a:r>
            <a:r>
              <a:rPr lang="uk-UA" sz="1400" dirty="0" smtClean="0">
                <a:latin typeface="Times New Roman" pitchFamily="18" charset="0"/>
                <a:cs typeface="Times New Roman" pitchFamily="18" charset="0"/>
              </a:rPr>
              <a:t> університету всього лише модифікували тканину футболки, “подарувавши” їй властивість зберігати електричний заряд.</a:t>
            </a:r>
          </a:p>
          <a:p>
            <a:pPr marL="0" indent="0" algn="just"/>
            <a:r>
              <a:rPr lang="uk-UA" sz="1400" b="1" i="1" dirty="0" smtClean="0">
                <a:latin typeface="Times New Roman" pitchFamily="18" charset="0"/>
                <a:cs typeface="Times New Roman" pitchFamily="18" charset="0"/>
              </a:rPr>
              <a:t>Нова сорочка </a:t>
            </a:r>
            <a:r>
              <a:rPr lang="uk-UA" sz="1400" b="1" i="1" dirty="0" err="1" smtClean="0">
                <a:latin typeface="Times New Roman" pitchFamily="18" charset="0"/>
                <a:cs typeface="Times New Roman" pitchFamily="18" charset="0"/>
              </a:rPr>
              <a:t>Apollo</a:t>
            </a:r>
            <a:r>
              <a:rPr lang="uk-UA" sz="1400" b="1" i="1" dirty="0" smtClean="0">
                <a:latin typeface="Times New Roman" pitchFamily="18" charset="0"/>
                <a:cs typeface="Times New Roman" pitchFamily="18" charset="0"/>
              </a:rPr>
              <a:t> має властивість поглинати в себе піт і не пропускати спеку</a:t>
            </a:r>
            <a:r>
              <a:rPr lang="uk-UA" sz="1400" dirty="0" smtClean="0">
                <a:latin typeface="Times New Roman" pitchFamily="18" charset="0"/>
                <a:cs typeface="Times New Roman" pitchFamily="18" charset="0"/>
              </a:rPr>
              <a:t>. Коли ж температура повітря невисока, сорочка починає випускати тепло. По суті, вона «працює» за принципом космічного костюма. </a:t>
            </a:r>
            <a:r>
              <a:rPr lang="uk-UA" sz="1400" b="1" i="1" dirty="0" smtClean="0">
                <a:latin typeface="Times New Roman" pitchFamily="18" charset="0"/>
                <a:cs typeface="Times New Roman" pitchFamily="18" charset="0"/>
              </a:rPr>
              <a:t>Придбати таку сорочку можна буде за $ 130. </a:t>
            </a:r>
          </a:p>
        </p:txBody>
      </p:sp>
      <p:pic>
        <p:nvPicPr>
          <p:cNvPr id="11059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836613" y="1089025"/>
            <a:ext cx="2571750" cy="2571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0597"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10598" name="Прямоугольник 5"/>
          <p:cNvSpPr>
            <a:spLocks noChangeArrowheads="1"/>
          </p:cNvSpPr>
          <p:nvPr/>
        </p:nvSpPr>
        <p:spPr bwMode="auto">
          <a:xfrm>
            <a:off x="566738" y="4059238"/>
            <a:ext cx="8101012" cy="20304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just"/>
            <a:r>
              <a:rPr lang="uk-UA" sz="1400" dirty="0">
                <a:latin typeface="Times New Roman" pitchFamily="18" charset="0"/>
                <a:cs typeface="Times New Roman" pitchFamily="18" charset="0"/>
              </a:rPr>
              <a:t>Дослідники з Бельгії розробляють принципи, які будуть визначати </a:t>
            </a:r>
            <a:r>
              <a:rPr lang="uk-UA" sz="1400" dirty="0" smtClean="0">
                <a:latin typeface="Times New Roman" pitchFamily="18" charset="0"/>
                <a:cs typeface="Times New Roman" pitchFamily="18" charset="0"/>
              </a:rPr>
              <a:t>інтелектуальний </a:t>
            </a:r>
            <a:r>
              <a:rPr lang="uk-UA" sz="1400" dirty="0">
                <a:latin typeface="Times New Roman" pitchFamily="18" charset="0"/>
                <a:cs typeface="Times New Roman" pitchFamily="18" charset="0"/>
              </a:rPr>
              <a:t>одяг майбутнього. Одяг, що називається </a:t>
            </a:r>
            <a:r>
              <a:rPr lang="uk-UA" sz="1400" b="1" i="1" dirty="0">
                <a:solidFill>
                  <a:srgbClr val="C00000"/>
                </a:solidFill>
                <a:latin typeface="Times New Roman" pitchFamily="18" charset="0"/>
                <a:cs typeface="Times New Roman" pitchFamily="18" charset="0"/>
              </a:rPr>
              <a:t>i-Wear</a:t>
            </a:r>
            <a:r>
              <a:rPr lang="uk-UA" sz="1400" dirty="0">
                <a:latin typeface="Times New Roman" pitchFamily="18" charset="0"/>
                <a:cs typeface="Times New Roman" pitchFamily="18" charset="0"/>
              </a:rPr>
              <a:t>, буде виконувати безліч функцій сучасних мобільних телефонів і комп'ютерів, а також допомагати стежити за здоров'ям пацієнтів у лікарнях. Дослідник з Брюссельського дослідного інституту </a:t>
            </a:r>
            <a:r>
              <a:rPr lang="uk-UA" sz="1400" dirty="0" err="1">
                <a:latin typeface="Times New Roman" pitchFamily="18" charset="0"/>
                <a:cs typeface="Times New Roman" pitchFamily="18" charset="0"/>
              </a:rPr>
              <a:t>Starlab</a:t>
            </a:r>
            <a:r>
              <a:rPr lang="uk-UA" sz="1400" dirty="0">
                <a:latin typeface="Times New Roman" pitchFamily="18" charset="0"/>
                <a:cs typeface="Times New Roman" pitchFamily="18" charset="0"/>
              </a:rPr>
              <a:t> </a:t>
            </a:r>
            <a:r>
              <a:rPr lang="uk-UA" sz="1400" dirty="0" err="1">
                <a:latin typeface="Times New Roman" pitchFamily="18" charset="0"/>
                <a:cs typeface="Times New Roman" pitchFamily="18" charset="0"/>
              </a:rPr>
              <a:t>Катрін</a:t>
            </a:r>
            <a:r>
              <a:rPr lang="uk-UA" sz="1400" dirty="0">
                <a:latin typeface="Times New Roman" pitchFamily="18" charset="0"/>
                <a:cs typeface="Times New Roman" pitchFamily="18" charset="0"/>
              </a:rPr>
              <a:t> </a:t>
            </a:r>
            <a:r>
              <a:rPr lang="uk-UA" sz="1400" dirty="0" err="1">
                <a:latin typeface="Times New Roman" pitchFamily="18" charset="0"/>
                <a:cs typeface="Times New Roman" pitchFamily="18" charset="0"/>
              </a:rPr>
              <a:t>ван</a:t>
            </a:r>
            <a:r>
              <a:rPr lang="uk-UA" sz="1400" dirty="0">
                <a:latin typeface="Times New Roman" pitchFamily="18" charset="0"/>
                <a:cs typeface="Times New Roman" pitchFamily="18" charset="0"/>
              </a:rPr>
              <a:t> </a:t>
            </a:r>
            <a:r>
              <a:rPr lang="uk-UA" sz="1400" dirty="0" err="1">
                <a:latin typeface="Times New Roman" pitchFamily="18" charset="0"/>
                <a:cs typeface="Times New Roman" pitchFamily="18" charset="0"/>
              </a:rPr>
              <a:t>Гервен</a:t>
            </a:r>
            <a:r>
              <a:rPr lang="uk-UA" sz="1400" dirty="0">
                <a:latin typeface="Times New Roman" pitchFamily="18" charset="0"/>
                <a:cs typeface="Times New Roman" pitchFamily="18" charset="0"/>
              </a:rPr>
              <a:t> (</a:t>
            </a:r>
            <a:r>
              <a:rPr lang="uk-UA" sz="1400" dirty="0" err="1">
                <a:latin typeface="Times New Roman" pitchFamily="18" charset="0"/>
                <a:cs typeface="Times New Roman" pitchFamily="18" charset="0"/>
              </a:rPr>
              <a:t>Katrien</a:t>
            </a:r>
            <a:r>
              <a:rPr lang="uk-UA" sz="1400" dirty="0">
                <a:latin typeface="Times New Roman" pitchFamily="18" charset="0"/>
                <a:cs typeface="Times New Roman" pitchFamily="18" charset="0"/>
              </a:rPr>
              <a:t> </a:t>
            </a:r>
            <a:r>
              <a:rPr lang="uk-UA" sz="1400" dirty="0" err="1">
                <a:latin typeface="Times New Roman" pitchFamily="18" charset="0"/>
                <a:cs typeface="Times New Roman" pitchFamily="18" charset="0"/>
              </a:rPr>
              <a:t>van</a:t>
            </a:r>
            <a:r>
              <a:rPr lang="uk-UA" sz="1400" dirty="0">
                <a:latin typeface="Times New Roman" pitchFamily="18" charset="0"/>
                <a:cs typeface="Times New Roman" pitchFamily="18" charset="0"/>
              </a:rPr>
              <a:t> </a:t>
            </a:r>
            <a:r>
              <a:rPr lang="uk-UA" sz="1400" dirty="0" err="1">
                <a:latin typeface="Times New Roman" pitchFamily="18" charset="0"/>
                <a:cs typeface="Times New Roman" pitchFamily="18" charset="0"/>
              </a:rPr>
              <a:t>Gerven</a:t>
            </a:r>
            <a:r>
              <a:rPr lang="uk-UA" sz="1400" dirty="0">
                <a:latin typeface="Times New Roman" pitchFamily="18" charset="0"/>
                <a:cs typeface="Times New Roman" pitchFamily="18" charset="0"/>
              </a:rPr>
              <a:t>), сказала, що </a:t>
            </a:r>
            <a:r>
              <a:rPr lang="uk-UA" sz="1400" b="1" i="1" dirty="0">
                <a:latin typeface="Times New Roman" pitchFamily="18" charset="0"/>
                <a:cs typeface="Times New Roman" pitchFamily="18" charset="0"/>
              </a:rPr>
              <a:t>один з шарів одягу, дотичний з тілом, буде стежити за серцебиттям, кров'яним тиском і </a:t>
            </a:r>
            <a:r>
              <a:rPr lang="uk-UA" sz="1400" b="1" i="1" dirty="0" smtClean="0">
                <a:latin typeface="Times New Roman" pitchFamily="18" charset="0"/>
                <a:cs typeface="Times New Roman" pitchFamily="18" charset="0"/>
              </a:rPr>
              <a:t>таке ін</a:t>
            </a:r>
            <a:r>
              <a:rPr lang="uk-UA" sz="1400" dirty="0">
                <a:latin typeface="Times New Roman" pitchFamily="18" charset="0"/>
                <a:cs typeface="Times New Roman" pitchFamily="18" charset="0"/>
              </a:rPr>
              <a:t>. Інший шар повинен містити датчики, що стежать за тим, що відбувається навколо. Вони можуть вимірювати освітленість, завдяки чому одяг буде відрізняти темряву від світла. Також датчики будуть уловлювати звук для визначення місцеположення в акустичному просторі. Якщо навколо буде дуже шумно, одяг помітить, що дзвонить ваш мобільний телефон.</a:t>
            </a:r>
          </a:p>
        </p:txBody>
      </p:sp>
      <p:sp>
        <p:nvSpPr>
          <p:cNvPr id="110599" name="Номер слайда 6"/>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EB6DA8A-9B0B-49CF-9447-1730163F9C8A}" type="slidenum">
              <a:rPr lang="ru-RU" smtClean="0"/>
              <a:pPr eaLnBrk="1" hangingPunct="1"/>
              <a:t>106</a:t>
            </a:fld>
            <a:endParaRPr lang="ru-RU" smtClean="0"/>
          </a:p>
        </p:txBody>
      </p:sp>
    </p:spTree>
    <p:extLst>
      <p:ext uri="{BB962C8B-B14F-4D97-AF65-F5344CB8AC3E}">
        <p14:creationId xmlns="" xmlns:p14="http://schemas.microsoft.com/office/powerpoint/2010/main" val="3071748948"/>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Заголовок 1"/>
          <p:cNvSpPr>
            <a:spLocks noGrp="1"/>
          </p:cNvSpPr>
          <p:nvPr>
            <p:ph type="title"/>
          </p:nvPr>
        </p:nvSpPr>
        <p:spPr>
          <a:xfrm>
            <a:off x="476250" y="0"/>
            <a:ext cx="8229600" cy="1143000"/>
          </a:xfrm>
        </p:spPr>
        <p:txBody>
          <a:bodyPr/>
          <a:lstStyle/>
          <a:p>
            <a:r>
              <a:rPr lang="ru-RU" b="1" i="1" dirty="0" smtClean="0">
                <a:latin typeface="Arial" pitchFamily="34" charset="0"/>
                <a:cs typeface="Arial" pitchFamily="34" charset="0"/>
              </a:rPr>
              <a:t>МАШИНИ БЕЗ ВОДІЇВ</a:t>
            </a:r>
          </a:p>
        </p:txBody>
      </p:sp>
      <p:sp>
        <p:nvSpPr>
          <p:cNvPr id="116739" name="Содержимое 2"/>
          <p:cNvSpPr>
            <a:spLocks noGrp="1"/>
          </p:cNvSpPr>
          <p:nvPr>
            <p:ph idx="1"/>
          </p:nvPr>
        </p:nvSpPr>
        <p:spPr>
          <a:xfrm>
            <a:off x="522288" y="1179512"/>
            <a:ext cx="8229600" cy="4841775"/>
          </a:xfrm>
        </p:spPr>
        <p:txBody>
          <a:bodyPr>
            <a:normAutofit lnSpcReduction="10000"/>
          </a:bodyPr>
          <a:lstStyle/>
          <a:p>
            <a:pPr marL="0" indent="0" algn="just"/>
            <a:r>
              <a:rPr lang="uk-UA" sz="1400" b="1" i="1" dirty="0" smtClean="0">
                <a:solidFill>
                  <a:srgbClr val="C00000"/>
                </a:solidFill>
                <a:latin typeface="Times New Roman" pitchFamily="18" charset="0"/>
                <a:cs typeface="Times New Roman" pitchFamily="18" charset="0"/>
              </a:rPr>
              <a:t>Компанія </a:t>
            </a:r>
            <a:r>
              <a:rPr lang="uk-UA" sz="1400" b="1" i="1" dirty="0" err="1" smtClean="0">
                <a:solidFill>
                  <a:srgbClr val="C00000"/>
                </a:solidFill>
                <a:latin typeface="Times New Roman" pitchFamily="18" charset="0"/>
                <a:cs typeface="Times New Roman" pitchFamily="18" charset="0"/>
              </a:rPr>
              <a:t>Google</a:t>
            </a:r>
            <a:r>
              <a:rPr lang="uk-UA" sz="1400" b="1" i="1" dirty="0" smtClean="0">
                <a:solidFill>
                  <a:srgbClr val="C00000"/>
                </a:solidFill>
                <a:latin typeface="Times New Roman" pitchFamily="18" charset="0"/>
                <a:cs typeface="Times New Roman" pitchFamily="18" charset="0"/>
              </a:rPr>
              <a:t> почала випробовувати свій </a:t>
            </a:r>
            <a:r>
              <a:rPr lang="uk-UA" sz="1400" b="1" i="1" dirty="0" err="1" smtClean="0">
                <a:solidFill>
                  <a:srgbClr val="C00000"/>
                </a:solidFill>
                <a:latin typeface="Times New Roman" pitchFamily="18" charset="0"/>
                <a:cs typeface="Times New Roman" pitchFamily="18" charset="0"/>
              </a:rPr>
              <a:t>самобіглого</a:t>
            </a:r>
            <a:r>
              <a:rPr lang="uk-UA" sz="1400" b="1" i="1" dirty="0" smtClean="0">
                <a:solidFill>
                  <a:srgbClr val="C00000"/>
                </a:solidFill>
                <a:latin typeface="Times New Roman" pitchFamily="18" charset="0"/>
                <a:cs typeface="Times New Roman" pitchFamily="18" charset="0"/>
              </a:rPr>
              <a:t> екіпажу. Цей автомобіль сам їздить, сам </a:t>
            </a:r>
            <a:r>
              <a:rPr lang="uk-UA" sz="1400" b="1" i="1" dirty="0" err="1" smtClean="0">
                <a:solidFill>
                  <a:srgbClr val="C00000"/>
                </a:solidFill>
                <a:latin typeface="Times New Roman" pitchFamily="18" charset="0"/>
                <a:cs typeface="Times New Roman" pitchFamily="18" charset="0"/>
              </a:rPr>
              <a:t>паркується</a:t>
            </a:r>
            <a:r>
              <a:rPr lang="uk-UA" sz="1400" b="1" i="1" dirty="0" smtClean="0">
                <a:solidFill>
                  <a:srgbClr val="C00000"/>
                </a:solidFill>
                <a:latin typeface="Times New Roman" pitchFamily="18" charset="0"/>
                <a:cs typeface="Times New Roman" pitchFamily="18" charset="0"/>
              </a:rPr>
              <a:t>, сам гальмує перед "зеброю" і сам стоїть в пробці. Він везе пасажирів, але сам вирішує, за яким маршрутом і на якій швидкості. </a:t>
            </a:r>
            <a:r>
              <a:rPr lang="uk-UA" sz="1400" dirty="0" smtClean="0">
                <a:latin typeface="Times New Roman" pitchFamily="18" charset="0"/>
                <a:cs typeface="Times New Roman" pitchFamily="18" charset="0"/>
              </a:rPr>
              <a:t>Єдине, для чого цього чотириколісного роботу ще потрібні люди, - щоб вставили шланг на заправці. Це чудо техніки, за результатами перших пройдених 250 000 кілометрів, безпечніше всіх інші і більш екологічне (знижується витрата палива). Мало того, 1600 кілометрів, пройдених уже зовсім без втручання людей, показали: електронний водій справляється зі своїми обов'язками не гірше біологічного колеги.</a:t>
            </a:r>
          </a:p>
          <a:p>
            <a:pPr marL="0" indent="0" algn="just"/>
            <a:r>
              <a:rPr lang="uk-UA" sz="1400" dirty="0" smtClean="0">
                <a:latin typeface="Times New Roman" pitchFamily="18" charset="0"/>
                <a:cs typeface="Times New Roman" pitchFamily="18" charset="0"/>
              </a:rPr>
              <a:t> До недавнього часу прототипи таких </a:t>
            </a:r>
            <a:r>
              <a:rPr lang="uk-UA" sz="1400" dirty="0" err="1" smtClean="0">
                <a:latin typeface="Times New Roman" pitchFamily="18" charset="0"/>
                <a:cs typeface="Times New Roman" pitchFamily="18" charset="0"/>
              </a:rPr>
              <a:t>самозбіглих</a:t>
            </a:r>
            <a:r>
              <a:rPr lang="uk-UA" sz="1400" dirty="0" smtClean="0">
                <a:latin typeface="Times New Roman" pitchFamily="18" charset="0"/>
                <a:cs typeface="Times New Roman" pitchFamily="18" charset="0"/>
              </a:rPr>
              <a:t> екіпажів проходили тести в наукових лабораторіях і на закритих полігонах. Але тепер вони вийшли на звичайні дороги. Першим місцем на Землі, де </a:t>
            </a:r>
            <a:r>
              <a:rPr lang="uk-UA" sz="1400" dirty="0" err="1" smtClean="0">
                <a:latin typeface="Times New Roman" pitchFamily="18" charset="0"/>
                <a:cs typeface="Times New Roman" pitchFamily="18" charset="0"/>
              </a:rPr>
              <a:t>гугломобілі</a:t>
            </a:r>
            <a:r>
              <a:rPr lang="uk-UA" sz="1400" dirty="0" smtClean="0">
                <a:latin typeface="Times New Roman" pitchFamily="18" charset="0"/>
                <a:cs typeface="Times New Roman" pitchFamily="18" charset="0"/>
              </a:rPr>
              <a:t> зрівняли в правах зі звичайними машинами, став американський штат Невада. Там ухвалили окремий закон, розробили вимоги і спеціальні номерні знаки: червоні, з символом нескінченності на ньому. Хтось з місцевих чиновників виявився справжнім поетом і вирішив таким чином виділити автомобіль майбутнього серед тарантас нинішнього і минулого.</a:t>
            </a:r>
          </a:p>
          <a:p>
            <a:pPr marL="0" indent="0" algn="just"/>
            <a:r>
              <a:rPr lang="uk-UA" sz="1400" dirty="0" smtClean="0">
                <a:latin typeface="Times New Roman" pitchFamily="18" charset="0"/>
                <a:cs typeface="Times New Roman" pitchFamily="18" charset="0"/>
              </a:rPr>
              <a:t> Правда, повністю зрівнювати в правах самохідні машини зі звичайними поки що не ризикнули. У кожному </a:t>
            </a:r>
            <a:r>
              <a:rPr lang="uk-UA" sz="1400" dirty="0" err="1" smtClean="0">
                <a:latin typeface="Times New Roman" pitchFamily="18" charset="0"/>
                <a:cs typeface="Times New Roman" pitchFamily="18" charset="0"/>
              </a:rPr>
              <a:t>гугломобілі</a:t>
            </a:r>
            <a:r>
              <a:rPr lang="uk-UA" sz="1400" dirty="0" smtClean="0">
                <a:latin typeface="Times New Roman" pitchFamily="18" charset="0"/>
                <a:cs typeface="Times New Roman" pitchFamily="18" charset="0"/>
              </a:rPr>
              <a:t> обов'язково повинні бути двоє випробувачів: один на місці водія, готовий у будь-який момент взяти керування на себе, і </a:t>
            </a:r>
            <a:r>
              <a:rPr lang="uk-UA" sz="1400" dirty="0" err="1" smtClean="0">
                <a:latin typeface="Times New Roman" pitchFamily="18" charset="0"/>
                <a:cs typeface="Times New Roman" pitchFamily="18" charset="0"/>
              </a:rPr>
              <a:t>бортпрограмміст</a:t>
            </a:r>
            <a:r>
              <a:rPr lang="uk-UA" sz="1400" dirty="0" smtClean="0">
                <a:latin typeface="Times New Roman" pitchFamily="18" charset="0"/>
                <a:cs typeface="Times New Roman" pitchFamily="18" charset="0"/>
              </a:rPr>
              <a:t> - він зобов'язаний стежити за справністю комп'ютерних систем. Передбачається, що такі екіпажі будуть тестувати самохідні машини ще років п'ять. А потім, якщо все буде в порядку, транспортні засоби без водіїв отримають права і будуть розсікати по дорогах самостійно.</a:t>
            </a:r>
          </a:p>
          <a:p>
            <a:pPr marL="0" indent="0" algn="just">
              <a:buFontTx/>
              <a:buNone/>
            </a:pPr>
            <a:r>
              <a:rPr lang="uk-UA" sz="1400" b="1" i="1" dirty="0" smtClean="0">
                <a:solidFill>
                  <a:srgbClr val="C00000"/>
                </a:solidFill>
                <a:latin typeface="Times New Roman" pitchFamily="18" charset="0"/>
                <a:cs typeface="Times New Roman" pitchFamily="18" charset="0"/>
              </a:rPr>
              <a:t>Поки до самостійних поїздок підготовлені сім </a:t>
            </a:r>
            <a:r>
              <a:rPr lang="uk-UA" sz="1400" b="1" i="1" dirty="0" err="1" smtClean="0">
                <a:solidFill>
                  <a:srgbClr val="C00000"/>
                </a:solidFill>
                <a:latin typeface="Times New Roman" pitchFamily="18" charset="0"/>
                <a:cs typeface="Times New Roman" pitchFamily="18" charset="0"/>
              </a:rPr>
              <a:t>гугломобілей</a:t>
            </a:r>
            <a:r>
              <a:rPr lang="uk-UA" sz="1400" b="1" i="1" dirty="0" smtClean="0">
                <a:solidFill>
                  <a:srgbClr val="C00000"/>
                </a:solidFill>
                <a:latin typeface="Times New Roman" pitchFamily="18" charset="0"/>
                <a:cs typeface="Times New Roman" pitchFamily="18" charset="0"/>
              </a:rPr>
              <a:t>: 6 машин </a:t>
            </a:r>
            <a:r>
              <a:rPr lang="uk-UA" sz="1400" b="1" i="1" dirty="0" err="1" smtClean="0">
                <a:solidFill>
                  <a:srgbClr val="C00000"/>
                </a:solidFill>
                <a:latin typeface="Times New Roman" pitchFamily="18" charset="0"/>
                <a:cs typeface="Times New Roman" pitchFamily="18" charset="0"/>
              </a:rPr>
              <a:t>Toyota</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Prius</a:t>
            </a:r>
            <a:r>
              <a:rPr lang="uk-UA" sz="1400" b="1" i="1" dirty="0" smtClean="0">
                <a:solidFill>
                  <a:srgbClr val="C00000"/>
                </a:solidFill>
                <a:latin typeface="Times New Roman" pitchFamily="18" charset="0"/>
                <a:cs typeface="Times New Roman" pitchFamily="18" charset="0"/>
              </a:rPr>
              <a:t> і одна </a:t>
            </a:r>
            <a:r>
              <a:rPr lang="uk-UA" sz="1400" b="1" i="1" dirty="0" err="1" smtClean="0">
                <a:solidFill>
                  <a:srgbClr val="C00000"/>
                </a:solidFill>
                <a:latin typeface="Times New Roman" pitchFamily="18" charset="0"/>
                <a:cs typeface="Times New Roman" pitchFamily="18" charset="0"/>
              </a:rPr>
              <a:t>Audi</a:t>
            </a:r>
            <a:r>
              <a:rPr lang="uk-UA" sz="1400" b="1" i="1" dirty="0" smtClean="0">
                <a:solidFill>
                  <a:srgbClr val="C00000"/>
                </a:solidFill>
                <a:latin typeface="Times New Roman" pitchFamily="18" charset="0"/>
                <a:cs typeface="Times New Roman" pitchFamily="18" charset="0"/>
              </a:rPr>
              <a:t> TT. Освоїтися на дорогах їм допомагають 12 водіїв і 15 інженерів.</a:t>
            </a:r>
          </a:p>
          <a:p>
            <a:pPr marL="0" indent="0" algn="just">
              <a:buFontTx/>
              <a:buNone/>
            </a:pPr>
            <a:r>
              <a:rPr lang="uk-UA" sz="1400" b="1" i="1" dirty="0" smtClean="0">
                <a:solidFill>
                  <a:srgbClr val="C00000"/>
                </a:solidFill>
                <a:latin typeface="Times New Roman" pitchFamily="18" charset="0"/>
                <a:cs typeface="Times New Roman" pitchFamily="18" charset="0"/>
              </a:rPr>
              <a:t>У лондонському аеропорту </a:t>
            </a:r>
            <a:r>
              <a:rPr lang="uk-UA" sz="1400" b="1" i="1" dirty="0" err="1" smtClean="0">
                <a:solidFill>
                  <a:srgbClr val="C00000"/>
                </a:solidFill>
                <a:latin typeface="Times New Roman" pitchFamily="18" charset="0"/>
                <a:cs typeface="Times New Roman" pitchFamily="18" charset="0"/>
              </a:rPr>
              <a:t>Хітроу</a:t>
            </a:r>
            <a:r>
              <a:rPr lang="uk-UA" sz="1400" b="1" i="1" dirty="0" smtClean="0">
                <a:solidFill>
                  <a:srgbClr val="C00000"/>
                </a:solidFill>
                <a:latin typeface="Times New Roman" pitchFamily="18" charset="0"/>
                <a:cs typeface="Times New Roman" pitchFamily="18" charset="0"/>
              </a:rPr>
              <a:t> вже запустили перші таксі, які пересуваються без водія.</a:t>
            </a:r>
          </a:p>
        </p:txBody>
      </p:sp>
      <p:sp>
        <p:nvSpPr>
          <p:cNvPr id="116740"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16741" name="Номер слайда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F64E79A-F180-45E2-8E7A-789A112D9835}" type="slidenum">
              <a:rPr lang="ru-RU" smtClean="0"/>
              <a:pPr eaLnBrk="1" hangingPunct="1"/>
              <a:t>107</a:t>
            </a:fld>
            <a:endParaRPr lang="ru-RU" smtClean="0"/>
          </a:p>
        </p:txBody>
      </p:sp>
    </p:spTree>
    <p:extLst>
      <p:ext uri="{BB962C8B-B14F-4D97-AF65-F5344CB8AC3E}">
        <p14:creationId xmlns="" xmlns:p14="http://schemas.microsoft.com/office/powerpoint/2010/main" val="1885369268"/>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Заголовок 1"/>
          <p:cNvSpPr>
            <a:spLocks noGrp="1"/>
          </p:cNvSpPr>
          <p:nvPr>
            <p:ph type="title"/>
          </p:nvPr>
        </p:nvSpPr>
        <p:spPr>
          <a:xfrm>
            <a:off x="476250" y="0"/>
            <a:ext cx="8229600" cy="1143000"/>
          </a:xfrm>
        </p:spPr>
        <p:txBody>
          <a:bodyPr/>
          <a:lstStyle/>
          <a:p>
            <a:r>
              <a:rPr lang="ru-RU" b="1" i="1" dirty="0" smtClean="0">
                <a:latin typeface="Arial" pitchFamily="34" charset="0"/>
                <a:cs typeface="Arial" pitchFamily="34" charset="0"/>
              </a:rPr>
              <a:t>ЧИТАННЯ ДУМОК</a:t>
            </a:r>
          </a:p>
        </p:txBody>
      </p:sp>
      <p:sp>
        <p:nvSpPr>
          <p:cNvPr id="117763" name="Содержимое 2"/>
          <p:cNvSpPr>
            <a:spLocks noGrp="1"/>
          </p:cNvSpPr>
          <p:nvPr>
            <p:ph idx="1"/>
          </p:nvPr>
        </p:nvSpPr>
        <p:spPr>
          <a:xfrm>
            <a:off x="4481513" y="1358900"/>
            <a:ext cx="4276725" cy="4525963"/>
          </a:xfrm>
        </p:spPr>
        <p:txBody>
          <a:bodyPr/>
          <a:lstStyle/>
          <a:p>
            <a:pPr marL="0" indent="0" algn="just"/>
            <a:r>
              <a:rPr lang="ru-RU" sz="1400" dirty="0" err="1" smtClean="0">
                <a:latin typeface="Times New Roman" pitchFamily="18" charset="0"/>
                <a:cs typeface="Times New Roman" pitchFamily="18" charset="0"/>
              </a:rPr>
              <a:t>Американські</a:t>
            </a:r>
            <a:r>
              <a:rPr lang="ru-RU" sz="1400" dirty="0" smtClean="0">
                <a:latin typeface="Times New Roman" pitchFamily="18" charset="0"/>
                <a:cs typeface="Times New Roman" pitchFamily="18" charset="0"/>
              </a:rPr>
              <a:t> </a:t>
            </a:r>
            <a:r>
              <a:rPr lang="uk-UA" sz="1400" dirty="0" smtClean="0">
                <a:latin typeface="Times New Roman" pitchFamily="18" charset="0"/>
                <a:cs typeface="Times New Roman" pitchFamily="18" charset="0"/>
              </a:rPr>
              <a:t>вчені з Каліфорнійського університету в </a:t>
            </a:r>
            <a:r>
              <a:rPr lang="uk-UA" sz="1400" dirty="0" err="1" smtClean="0">
                <a:latin typeface="Times New Roman" pitchFamily="18" charset="0"/>
                <a:cs typeface="Times New Roman" pitchFamily="18" charset="0"/>
              </a:rPr>
              <a:t>Берклі</a:t>
            </a:r>
            <a:r>
              <a:rPr lang="uk-UA" sz="1400" dirty="0" smtClean="0">
                <a:latin typeface="Times New Roman" pitchFamily="18" charset="0"/>
                <a:cs typeface="Times New Roman" pitchFamily="18" charset="0"/>
              </a:rPr>
              <a:t> </a:t>
            </a:r>
            <a:r>
              <a:rPr lang="uk-UA" sz="1400" b="1" i="1" dirty="0" smtClean="0">
                <a:solidFill>
                  <a:srgbClr val="C00000"/>
                </a:solidFill>
                <a:latin typeface="Times New Roman" pitchFamily="18" charset="0"/>
                <a:cs typeface="Times New Roman" pitchFamily="18" charset="0"/>
              </a:rPr>
              <a:t>знайшли спосіб читати думки і при необхідності трансформувати їх у слова. </a:t>
            </a:r>
            <a:r>
              <a:rPr lang="uk-UA" sz="1400" dirty="0" smtClean="0">
                <a:latin typeface="Times New Roman" pitchFamily="18" charset="0"/>
                <a:cs typeface="Times New Roman" pitchFamily="18" charset="0"/>
              </a:rPr>
              <a:t>Вони зазначили, що нова розробка в першу чергу покликана допомогти людям, які втратили можливість розмовляти внаслідок якого-небудь захворювання. В ході експерименту вчені </a:t>
            </a:r>
            <a:r>
              <a:rPr lang="uk-UA" sz="1400" dirty="0" err="1" smtClean="0">
                <a:latin typeface="Times New Roman" pitchFamily="18" charset="0"/>
                <a:cs typeface="Times New Roman" pitchFamily="18" charset="0"/>
              </a:rPr>
              <a:t>вживили</a:t>
            </a:r>
            <a:r>
              <a:rPr lang="uk-UA" sz="1400" dirty="0" smtClean="0">
                <a:latin typeface="Times New Roman" pitchFamily="18" charset="0"/>
                <a:cs typeface="Times New Roman" pitchFamily="18" charset="0"/>
              </a:rPr>
              <a:t> 15 пацієнтам-добровольцям в мозок електроди, які фіксували активність в зонах, що відповідають за сприйняття мови. Пацієнтам диктували слова, а спеціально розроблена програма відстежувала реакцію мозку.</a:t>
            </a:r>
          </a:p>
          <a:p>
            <a:pPr marL="0" indent="0" algn="just"/>
            <a:r>
              <a:rPr lang="uk-UA" sz="1400" dirty="0" smtClean="0">
                <a:latin typeface="Times New Roman" pitchFamily="18" charset="0"/>
                <a:cs typeface="Times New Roman" pitchFamily="18" charset="0"/>
              </a:rPr>
              <a:t>  Проаналізувавши велику базу даних, комп'ютер зможе зіставити певну мозкову активність з реакцією на раніше виголошений звук. Таким чином, система зможе відтворювати слова і навіть звуки, про які думає людина.</a:t>
            </a:r>
          </a:p>
          <a:p>
            <a:pPr marL="0" indent="0" algn="just"/>
            <a:r>
              <a:rPr lang="uk-UA" sz="1400" dirty="0" smtClean="0">
                <a:latin typeface="Times New Roman" pitchFamily="18" charset="0"/>
                <a:cs typeface="Times New Roman" pitchFamily="18" charset="0"/>
              </a:rPr>
              <a:t>  Вчені погодилися, що </a:t>
            </a:r>
            <a:r>
              <a:rPr lang="uk-UA" sz="1400" b="1" i="1" dirty="0" smtClean="0">
                <a:solidFill>
                  <a:srgbClr val="C00000"/>
                </a:solidFill>
                <a:latin typeface="Times New Roman" pitchFamily="18" charset="0"/>
                <a:cs typeface="Times New Roman" pitchFamily="18" charset="0"/>
              </a:rPr>
              <a:t>їх розробка фактично вміє читати думки. </a:t>
            </a:r>
            <a:r>
              <a:rPr lang="uk-UA" sz="1400" dirty="0" smtClean="0">
                <a:latin typeface="Times New Roman" pitchFamily="18" charset="0"/>
                <a:cs typeface="Times New Roman" pitchFamily="18" charset="0"/>
              </a:rPr>
              <a:t>Втім, поки для цього необхідно провести операцію з імплантації в мозок електродів</a:t>
            </a:r>
          </a:p>
        </p:txBody>
      </p:sp>
      <p:pic>
        <p:nvPicPr>
          <p:cNvPr id="117764" name="Picture 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22288" y="1314450"/>
            <a:ext cx="3819525" cy="2519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7765" name="Picture 4"/>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66738" y="3878263"/>
            <a:ext cx="3779837" cy="2571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7766"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17767" name="Номер слайда 6"/>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39AD82B-3220-4D43-9EDB-D5649D2ACD2A}" type="slidenum">
              <a:rPr lang="ru-RU" smtClean="0"/>
              <a:pPr eaLnBrk="1" hangingPunct="1"/>
              <a:t>108</a:t>
            </a:fld>
            <a:endParaRPr lang="ru-RU" smtClean="0"/>
          </a:p>
        </p:txBody>
      </p:sp>
    </p:spTree>
    <p:extLst>
      <p:ext uri="{BB962C8B-B14F-4D97-AF65-F5344CB8AC3E}">
        <p14:creationId xmlns="" xmlns:p14="http://schemas.microsoft.com/office/powerpoint/2010/main" val="491972289"/>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a:xfrm>
            <a:off x="395536" y="0"/>
            <a:ext cx="8229600" cy="1143000"/>
          </a:xfrm>
        </p:spPr>
        <p:txBody>
          <a:bodyPr>
            <a:normAutofit fontScale="90000"/>
          </a:bodyPr>
          <a:lstStyle/>
          <a:p>
            <a:pPr eaLnBrk="1" hangingPunct="1"/>
            <a:r>
              <a:rPr lang="uk-UA" sz="3600" b="1" i="1" dirty="0" smtClean="0">
                <a:latin typeface="Arial" pitchFamily="34" charset="0"/>
                <a:cs typeface="Arial" pitchFamily="34" charset="0"/>
              </a:rPr>
              <a:t>КЕРУВАННЯ ПРИЛАДАМИ ПОДУМКИ</a:t>
            </a:r>
            <a:endParaRPr lang="ru-RU" sz="3600" b="1" i="1" dirty="0" smtClean="0">
              <a:latin typeface="Arial" pitchFamily="34" charset="0"/>
              <a:cs typeface="Arial" pitchFamily="34" charset="0"/>
            </a:endParaRPr>
          </a:p>
        </p:txBody>
      </p:sp>
      <p:sp>
        <p:nvSpPr>
          <p:cNvPr id="118787" name="Rectangle 3"/>
          <p:cNvSpPr>
            <a:spLocks noGrp="1" noChangeArrowheads="1"/>
          </p:cNvSpPr>
          <p:nvPr>
            <p:ph type="body" idx="1"/>
          </p:nvPr>
        </p:nvSpPr>
        <p:spPr>
          <a:xfrm>
            <a:off x="251520" y="1124744"/>
            <a:ext cx="8460680" cy="5429250"/>
          </a:xfrm>
        </p:spPr>
        <p:txBody>
          <a:bodyPr/>
          <a:lstStyle/>
          <a:p>
            <a:pPr algn="just" eaLnBrk="1" hangingPunct="1">
              <a:lnSpc>
                <a:spcPct val="80000"/>
              </a:lnSpc>
            </a:pPr>
            <a:r>
              <a:rPr lang="uk-UA" sz="1600" b="1" i="1" dirty="0" smtClean="0">
                <a:solidFill>
                  <a:srgbClr val="C00000"/>
                </a:solidFill>
                <a:latin typeface="Times New Roman" pitchFamily="18" charset="0"/>
              </a:rPr>
              <a:t>Американська компанія </a:t>
            </a:r>
            <a:r>
              <a:rPr lang="ru-RU" sz="1600" b="1" i="1" dirty="0" err="1" smtClean="0">
                <a:solidFill>
                  <a:srgbClr val="C00000"/>
                </a:solidFill>
                <a:latin typeface="Times New Roman" pitchFamily="18" charset="0"/>
              </a:rPr>
              <a:t>Emotiv</a:t>
            </a:r>
            <a:r>
              <a:rPr lang="uk-UA" sz="1600" b="1" i="1" dirty="0" smtClean="0">
                <a:solidFill>
                  <a:srgbClr val="C00000"/>
                </a:solidFill>
                <a:latin typeface="Times New Roman" pitchFamily="18" charset="0"/>
              </a:rPr>
              <a:t> </a:t>
            </a:r>
            <a:r>
              <a:rPr lang="ru-RU" sz="1600" b="1" i="1" dirty="0" err="1" smtClean="0">
                <a:solidFill>
                  <a:srgbClr val="C00000"/>
                </a:solidFill>
                <a:latin typeface="Times New Roman" pitchFamily="18" charset="0"/>
              </a:rPr>
              <a:t>Systems</a:t>
            </a:r>
            <a:r>
              <a:rPr lang="uk-UA" sz="1600" b="1" i="1" dirty="0" smtClean="0">
                <a:solidFill>
                  <a:srgbClr val="C00000"/>
                </a:solidFill>
                <a:latin typeface="Times New Roman" pitchFamily="18" charset="0"/>
              </a:rPr>
              <a:t> оголосила, що до кінця 2008-го року почне продаж першого в світі серійного інтерфейсу мозок-комп'ютер </a:t>
            </a:r>
            <a:r>
              <a:rPr lang="ru-RU" sz="1600" b="1" i="1" dirty="0" smtClean="0">
                <a:solidFill>
                  <a:srgbClr val="C00000"/>
                </a:solidFill>
                <a:latin typeface="Times New Roman" pitchFamily="18" charset="0"/>
              </a:rPr>
              <a:t>EPOC</a:t>
            </a:r>
            <a:r>
              <a:rPr lang="uk-UA" sz="1600" b="1" i="1" dirty="0" smtClean="0">
                <a:solidFill>
                  <a:srgbClr val="C00000"/>
                </a:solidFill>
                <a:latin typeface="Times New Roman" pitchFamily="18" charset="0"/>
              </a:rPr>
              <a:t> покликаного підняти на новий рівень "взаєморозуміння" людини і машини, в першу чергу здатного змінити комп'ютерні ігри.</a:t>
            </a:r>
          </a:p>
          <a:p>
            <a:pPr algn="just" eaLnBrk="1" hangingPunct="1">
              <a:lnSpc>
                <a:spcPct val="80000"/>
              </a:lnSpc>
            </a:pPr>
            <a:r>
              <a:rPr lang="uk-UA" sz="1600" dirty="0" smtClean="0">
                <a:latin typeface="Times New Roman" pitchFamily="18" charset="0"/>
              </a:rPr>
              <a:t>Прилад під назвою </a:t>
            </a:r>
            <a:r>
              <a:rPr lang="ru-RU" sz="1600" dirty="0" smtClean="0">
                <a:latin typeface="Times New Roman" pitchFamily="18" charset="0"/>
              </a:rPr>
              <a:t>EPOC</a:t>
            </a:r>
            <a:r>
              <a:rPr lang="uk-UA" sz="1600" dirty="0" smtClean="0">
                <a:latin typeface="Times New Roman" pitchFamily="18" charset="0"/>
              </a:rPr>
              <a:t> надягає на голову і є бездротовим апаратом. </a:t>
            </a:r>
            <a:r>
              <a:rPr lang="uk-UA" sz="1600" b="1" i="1" dirty="0" smtClean="0">
                <a:solidFill>
                  <a:srgbClr val="C00000"/>
                </a:solidFill>
                <a:latin typeface="Times New Roman" pitchFamily="18" charset="0"/>
              </a:rPr>
              <a:t>"</a:t>
            </a:r>
            <a:r>
              <a:rPr lang="uk-UA" sz="1600" b="1" i="1" dirty="0" err="1" smtClean="0">
                <a:solidFill>
                  <a:srgbClr val="C00000"/>
                </a:solidFill>
                <a:latin typeface="Times New Roman" pitchFamily="18" charset="0"/>
              </a:rPr>
              <a:t>Нейрогаджет</a:t>
            </a:r>
            <a:r>
              <a:rPr lang="uk-UA" sz="1600" b="1" i="1" dirty="0" smtClean="0">
                <a:solidFill>
                  <a:srgbClr val="C00000"/>
                </a:solidFill>
                <a:latin typeface="Times New Roman" pitchFamily="18" charset="0"/>
              </a:rPr>
              <a:t>" </a:t>
            </a:r>
            <a:r>
              <a:rPr lang="ru-RU" sz="1600" b="1" i="1" dirty="0" smtClean="0">
                <a:solidFill>
                  <a:srgbClr val="C00000"/>
                </a:solidFill>
                <a:latin typeface="Times New Roman" pitchFamily="18" charset="0"/>
              </a:rPr>
              <a:t>EPOC</a:t>
            </a:r>
            <a:r>
              <a:rPr lang="uk-UA" sz="1600" b="1" i="1" dirty="0" smtClean="0">
                <a:solidFill>
                  <a:srgbClr val="C00000"/>
                </a:solidFill>
                <a:latin typeface="Times New Roman" pitchFamily="18" charset="0"/>
              </a:rPr>
              <a:t> прочитує різні сигнали мозкової активності, а їх аналіз спеціальним </a:t>
            </a:r>
            <a:r>
              <a:rPr lang="uk-UA" sz="1600" b="1" i="1" dirty="0" err="1" smtClean="0">
                <a:solidFill>
                  <a:srgbClr val="C00000"/>
                </a:solidFill>
                <a:latin typeface="Times New Roman" pitchFamily="18" charset="0"/>
              </a:rPr>
              <a:t>софтвером</a:t>
            </a:r>
            <a:r>
              <a:rPr lang="uk-UA" sz="1600" b="1" i="1" dirty="0" smtClean="0">
                <a:solidFill>
                  <a:srgbClr val="C00000"/>
                </a:solidFill>
                <a:latin typeface="Times New Roman" pitchFamily="18" charset="0"/>
              </a:rPr>
              <a:t> дозволяє людині подумки управляти комп'ютером. </a:t>
            </a:r>
            <a:r>
              <a:rPr lang="uk-UA" sz="1600" dirty="0" smtClean="0">
                <a:latin typeface="Times New Roman" pitchFamily="18" charset="0"/>
              </a:rPr>
              <a:t>Компанія відкрила для розробників </a:t>
            </a:r>
            <a:r>
              <a:rPr lang="uk-UA" sz="1600" dirty="0" err="1" smtClean="0">
                <a:latin typeface="Times New Roman" pitchFamily="18" charset="0"/>
              </a:rPr>
              <a:t>софтвера</a:t>
            </a:r>
            <a:r>
              <a:rPr lang="uk-UA" sz="1600" dirty="0" smtClean="0">
                <a:latin typeface="Times New Roman" pitchFamily="18" charset="0"/>
              </a:rPr>
              <a:t> свій </a:t>
            </a:r>
            <a:r>
              <a:rPr lang="ru-RU" sz="1600" dirty="0" err="1" smtClean="0">
                <a:latin typeface="Times New Roman" pitchFamily="18" charset="0"/>
              </a:rPr>
              <a:t>Software</a:t>
            </a:r>
            <a:r>
              <a:rPr lang="uk-UA" sz="1600" dirty="0" smtClean="0">
                <a:latin typeface="Times New Roman" pitchFamily="18" charset="0"/>
              </a:rPr>
              <a:t> </a:t>
            </a:r>
            <a:r>
              <a:rPr lang="ru-RU" sz="1600" dirty="0" err="1" smtClean="0">
                <a:latin typeface="Times New Roman" pitchFamily="18" charset="0"/>
              </a:rPr>
              <a:t>Development</a:t>
            </a:r>
            <a:r>
              <a:rPr lang="uk-UA" sz="1600" dirty="0" smtClean="0">
                <a:latin typeface="Times New Roman" pitchFamily="18" charset="0"/>
              </a:rPr>
              <a:t> </a:t>
            </a:r>
            <a:r>
              <a:rPr lang="ru-RU" sz="1600" dirty="0" err="1" smtClean="0">
                <a:latin typeface="Times New Roman" pitchFamily="18" charset="0"/>
              </a:rPr>
              <a:t>Kit</a:t>
            </a:r>
            <a:r>
              <a:rPr lang="uk-UA" sz="1600" dirty="0" smtClean="0">
                <a:latin typeface="Times New Roman" pitchFamily="18" charset="0"/>
              </a:rPr>
              <a:t>, набір програм, який дозволить вбудовувати цей інтерфейс мозок-комп'ютер в ігри і інші застосування.</a:t>
            </a:r>
          </a:p>
          <a:p>
            <a:pPr algn="just" eaLnBrk="1" hangingPunct="1">
              <a:lnSpc>
                <a:spcPct val="80000"/>
              </a:lnSpc>
            </a:pPr>
            <a:r>
              <a:rPr lang="uk-UA" sz="1600" dirty="0" smtClean="0">
                <a:latin typeface="Times New Roman" pitchFamily="18" charset="0"/>
              </a:rPr>
              <a:t>Хоча при роботі з новим апаратом людина може управляти комп'ютером, у тому числі і жестами, на відміну від систем, що відстежують саме жести (камерою), тут прилад фіксує не рухи рук, а думки про них. Конкретна ж реалізація такої уявної взаємодії і його можливості залежатимуть вже від додатків, розроблених іншими компаніями. </a:t>
            </a:r>
            <a:r>
              <a:rPr lang="uk-UA" sz="1600" dirty="0" err="1" smtClean="0">
                <a:latin typeface="Times New Roman" pitchFamily="18" charset="0"/>
              </a:rPr>
              <a:t>Нейроаналізатор</a:t>
            </a:r>
            <a:r>
              <a:rPr lang="uk-UA" sz="1600" dirty="0" smtClean="0">
                <a:latin typeface="Times New Roman" pitchFamily="18" charset="0"/>
              </a:rPr>
              <a:t> від </a:t>
            </a:r>
            <a:r>
              <a:rPr lang="ru-RU" sz="1600" dirty="0" err="1" smtClean="0">
                <a:latin typeface="Times New Roman" pitchFamily="18" charset="0"/>
              </a:rPr>
              <a:t>Emotiv</a:t>
            </a:r>
            <a:r>
              <a:rPr lang="uk-UA" sz="1600" dirty="0" smtClean="0">
                <a:latin typeface="Times New Roman" pitchFamily="18" charset="0"/>
              </a:rPr>
              <a:t> </a:t>
            </a:r>
            <a:r>
              <a:rPr lang="ru-RU" sz="1600" dirty="0" err="1" smtClean="0">
                <a:latin typeface="Times New Roman" pitchFamily="18" charset="0"/>
              </a:rPr>
              <a:t>Systems</a:t>
            </a:r>
            <a:r>
              <a:rPr lang="uk-UA" sz="1600" dirty="0" smtClean="0">
                <a:latin typeface="Times New Roman" pitchFamily="18" charset="0"/>
              </a:rPr>
              <a:t> лише видає машині інформацію про емоційний стан людини і до деякої міри навіть читає думки, а також здатний по мозкових хвилях визначати вираз обличчя людини (фіксувати усмішку і сміх, наприклад). Що далі робити з цією інформацією — зовсім інше питання.</a:t>
            </a:r>
          </a:p>
          <a:p>
            <a:pPr algn="just" eaLnBrk="1" hangingPunct="1">
              <a:lnSpc>
                <a:spcPct val="80000"/>
              </a:lnSpc>
            </a:pPr>
            <a:r>
              <a:rPr lang="uk-UA" sz="1600" dirty="0" smtClean="0">
                <a:latin typeface="Times New Roman" pitchFamily="18" charset="0"/>
              </a:rPr>
              <a:t>Наприклад, </a:t>
            </a:r>
            <a:r>
              <a:rPr lang="ru-RU" sz="1600" dirty="0" smtClean="0">
                <a:latin typeface="Times New Roman" pitchFamily="18" charset="0"/>
              </a:rPr>
              <a:t>EPOC</a:t>
            </a:r>
            <a:r>
              <a:rPr lang="uk-UA" sz="1600" dirty="0" smtClean="0">
                <a:latin typeface="Times New Roman" pitchFamily="18" charset="0"/>
              </a:rPr>
              <a:t> може грати роль "просто" мишки (або джойстика), що реагує на думці власника, а може використовуватися ігровою програмою для корекції подій в грі і дій віртуальних персонажів, що міняють свою тактику у відповідь на зміни в стані людини.</a:t>
            </a:r>
          </a:p>
          <a:p>
            <a:pPr algn="just" eaLnBrk="1" hangingPunct="1">
              <a:lnSpc>
                <a:spcPct val="80000"/>
              </a:lnSpc>
            </a:pPr>
            <a:r>
              <a:rPr lang="uk-UA" sz="1600" b="1" i="1" dirty="0" smtClean="0">
                <a:solidFill>
                  <a:srgbClr val="C00000"/>
                </a:solidFill>
                <a:latin typeface="Times New Roman" pitchFamily="18" charset="0"/>
              </a:rPr>
              <a:t>У продажу </a:t>
            </a:r>
            <a:r>
              <a:rPr lang="ru-RU" sz="1600" b="1" i="1" dirty="0" smtClean="0">
                <a:solidFill>
                  <a:srgbClr val="C00000"/>
                </a:solidFill>
                <a:latin typeface="Times New Roman" pitchFamily="18" charset="0"/>
              </a:rPr>
              <a:t>EPOC</a:t>
            </a:r>
            <a:r>
              <a:rPr lang="uk-UA" sz="1600" b="1" i="1" dirty="0" smtClean="0">
                <a:solidFill>
                  <a:srgbClr val="C00000"/>
                </a:solidFill>
                <a:latin typeface="Times New Roman" pitchFamily="18" charset="0"/>
              </a:rPr>
              <a:t> з'явився за ціною $299. </a:t>
            </a:r>
            <a:r>
              <a:rPr lang="uk-UA" sz="1600" dirty="0" smtClean="0">
                <a:latin typeface="Times New Roman" pitchFamily="18" charset="0"/>
              </a:rPr>
              <a:t>Цей "обруч" був вже представлений на міжнародній конференції розробників ігор </a:t>
            </a:r>
            <a:r>
              <a:rPr lang="ru-RU" sz="1600" dirty="0" smtClean="0">
                <a:latin typeface="Times New Roman" pitchFamily="18" charset="0"/>
              </a:rPr>
              <a:t>GDC</a:t>
            </a:r>
            <a:r>
              <a:rPr lang="uk-UA" sz="1600" dirty="0" smtClean="0">
                <a:latin typeface="Times New Roman" pitchFamily="18" charset="0"/>
              </a:rPr>
              <a:t> 2008, що проходить в Сан-Франциско.</a:t>
            </a:r>
          </a:p>
        </p:txBody>
      </p:sp>
      <p:sp>
        <p:nvSpPr>
          <p:cNvPr id="118788"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18789" name="Номер слайда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AE0BE31-D73D-41DF-8B35-CC62FF61900D}" type="slidenum">
              <a:rPr lang="ru-RU" smtClean="0"/>
              <a:pPr eaLnBrk="1" hangingPunct="1"/>
              <a:t>109</a:t>
            </a:fld>
            <a:endParaRPr lang="ru-RU" smtClean="0"/>
          </a:p>
        </p:txBody>
      </p:sp>
    </p:spTree>
    <p:extLst>
      <p:ext uri="{BB962C8B-B14F-4D97-AF65-F5344CB8AC3E}">
        <p14:creationId xmlns="" xmlns:p14="http://schemas.microsoft.com/office/powerpoint/2010/main" val="34729614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0"/>
            <a:ext cx="8229600" cy="1143000"/>
          </a:xfrm>
        </p:spPr>
        <p:txBody>
          <a:bodyPr>
            <a:normAutofit/>
          </a:bodyPr>
          <a:lstStyle/>
          <a:p>
            <a:r>
              <a:rPr lang="ru-RU" sz="3600" b="1" i="1" dirty="0">
                <a:latin typeface="Arial" pitchFamily="34" charset="0"/>
                <a:cs typeface="Arial" pitchFamily="34" charset="0"/>
              </a:rPr>
              <a:t>ЦИКЛИ СУСПІЛЬНОГО ІНТЕРЕСУ</a:t>
            </a:r>
            <a:endParaRPr lang="ru-RU" sz="3600" dirty="0"/>
          </a:p>
        </p:txBody>
      </p:sp>
      <p:sp>
        <p:nvSpPr>
          <p:cNvPr id="3" name="Объект 2"/>
          <p:cNvSpPr>
            <a:spLocks noGrp="1"/>
          </p:cNvSpPr>
          <p:nvPr>
            <p:ph idx="1"/>
          </p:nvPr>
        </p:nvSpPr>
        <p:spPr>
          <a:xfrm>
            <a:off x="5580112" y="1478228"/>
            <a:ext cx="3189040" cy="3174908"/>
          </a:xfrm>
        </p:spPr>
        <p:txBody>
          <a:bodyPr>
            <a:noAutofit/>
          </a:bodyPr>
          <a:lstStyle/>
          <a:p>
            <a:pPr marL="0" indent="0" algn="just" fontAlgn="base">
              <a:lnSpc>
                <a:spcPct val="120000"/>
              </a:lnSpc>
            </a:pPr>
            <a:r>
              <a:rPr lang="uk-UA" sz="1400" dirty="0" smtClean="0">
                <a:latin typeface="Times New Roman" pitchFamily="18" charset="0"/>
                <a:cs typeface="Times New Roman" pitchFamily="18" charset="0"/>
              </a:rPr>
              <a:t>Технології, які були на "Піці надмірних очікувань" (фаза 2) у 2011 р.</a:t>
            </a:r>
          </a:p>
          <a:p>
            <a:pPr marL="0" indent="0" algn="just" fontAlgn="base">
              <a:lnSpc>
                <a:spcPct val="120000"/>
              </a:lnSpc>
              <a:buNone/>
            </a:pP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Інтернет-ТВ</a:t>
            </a:r>
            <a:r>
              <a:rPr lang="uk-UA" sz="1400" dirty="0" smtClean="0">
                <a:latin typeface="Times New Roman" pitchFamily="18" charset="0"/>
                <a:cs typeface="Times New Roman" pitchFamily="18" charset="0"/>
              </a:rPr>
              <a:t>" - це НЕ IP-TV, а для прикладу - </a:t>
            </a:r>
            <a:r>
              <a:rPr lang="uk-UA" sz="1400" dirty="0" err="1" smtClean="0">
                <a:latin typeface="Times New Roman" pitchFamily="18" charset="0"/>
                <a:cs typeface="Times New Roman" pitchFamily="18" charset="0"/>
              </a:rPr>
              <a:t>Netflix</a:t>
            </a:r>
            <a:r>
              <a:rPr lang="uk-UA" sz="1400" dirty="0" smtClean="0">
                <a:latin typeface="Times New Roman" pitchFamily="18" charset="0"/>
                <a:cs typeface="Times New Roman" pitchFamily="18" charset="0"/>
              </a:rPr>
              <a:t>; </a:t>
            </a:r>
          </a:p>
          <a:p>
            <a:pPr marL="0" indent="0" algn="just" fontAlgn="base">
              <a:lnSpc>
                <a:spcPct val="120000"/>
              </a:lnSpc>
              <a:buNone/>
            </a:pPr>
            <a:r>
              <a:rPr lang="uk-UA" sz="1400" dirty="0" smtClean="0">
                <a:latin typeface="Times New Roman" pitchFamily="18" charset="0"/>
                <a:cs typeface="Times New Roman" pitchFamily="18" charset="0"/>
              </a:rPr>
              <a:t>- NFC-платежі; </a:t>
            </a:r>
          </a:p>
          <a:p>
            <a:pPr marL="0" indent="0" algn="just" fontAlgn="base">
              <a:lnSpc>
                <a:spcPct val="120000"/>
              </a:lnSpc>
              <a:buNone/>
            </a:pPr>
            <a:r>
              <a:rPr lang="uk-UA" sz="1400" dirty="0" smtClean="0">
                <a:latin typeface="Times New Roman" pitchFamily="18" charset="0"/>
                <a:cs typeface="Times New Roman" pitchFamily="18" charset="0"/>
              </a:rPr>
              <a:t>- Хмарні обчислення, включаючи приватні хмари. </a:t>
            </a:r>
          </a:p>
          <a:p>
            <a:pPr marL="0" indent="0" algn="just" fontAlgn="base">
              <a:lnSpc>
                <a:spcPct val="120000"/>
              </a:lnSpc>
            </a:pPr>
            <a:r>
              <a:rPr lang="uk-UA" sz="1400" dirty="0" smtClean="0">
                <a:latin typeface="Times New Roman" pitchFamily="18" charset="0"/>
                <a:cs typeface="Times New Roman" pitchFamily="18" charset="0"/>
              </a:rPr>
              <a:t>Набирало обертів по "шумності" Social-TV. Сенсорні mesh-мережі поміщені в фазу "позбавлення від ілюзій", причому, судячи по значку у вигляді жовтого трикутника - очікування виходу в продуктивну фазу очікується приблизно через десять років.</a:t>
            </a:r>
            <a:endParaRPr lang="ru-RU" sz="1400" dirty="0">
              <a:latin typeface="Times New Roman" pitchFamily="18" charset="0"/>
              <a:cs typeface="Times New Roman" pitchFamily="18" charset="0"/>
            </a:endParaRPr>
          </a:p>
        </p:txBody>
      </p:sp>
      <p:pic>
        <p:nvPicPr>
          <p:cNvPr id="2050" name="Picture 2" descr="http://nag.ru/upload/images/20140820-0002.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39551" y="1484784"/>
            <a:ext cx="4968553" cy="3105346"/>
          </a:xfrm>
          <a:prstGeom prst="rect">
            <a:avLst/>
          </a:prstGeom>
          <a:noFill/>
          <a:extLst>
            <a:ext uri="{909E8E84-426E-40DD-AFC4-6F175D3DCCD1}">
              <a14:hiddenFill xmlns="" xmlns:a14="http://schemas.microsoft.com/office/drawing/2010/main">
                <a:solidFill>
                  <a:srgbClr val="FFFFFF"/>
                </a:solidFill>
              </a14:hiddenFill>
            </a:ext>
          </a:extLst>
        </p:spPr>
      </p:pic>
      <p:sp>
        <p:nvSpPr>
          <p:cNvPr id="4" name="Номер слайда 3"/>
          <p:cNvSpPr>
            <a:spLocks noGrp="1"/>
          </p:cNvSpPr>
          <p:nvPr>
            <p:ph type="sldNum" sz="quarter" idx="12"/>
          </p:nvPr>
        </p:nvSpPr>
        <p:spPr/>
        <p:txBody>
          <a:bodyPr/>
          <a:lstStyle/>
          <a:p>
            <a:fld id="{D3766815-3F79-4B59-8F54-D85D4AE0E431}" type="slidenum">
              <a:rPr lang="ru-RU" smtClean="0"/>
              <a:pPr/>
              <a:t>11</a:t>
            </a:fld>
            <a:endParaRPr lang="ru-RU"/>
          </a:p>
        </p:txBody>
      </p:sp>
      <p:sp>
        <p:nvSpPr>
          <p:cNvPr id="6"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dirty="0">
                <a:sym typeface="Symbol" pitchFamily="18" charset="2"/>
              </a:rPr>
              <a:t> </a:t>
            </a:r>
            <a:r>
              <a:rPr lang="uk-UA" sz="800" dirty="0"/>
              <a:t> Опанасюк  А.С.</a:t>
            </a:r>
            <a:endParaRPr lang="ru-RU" sz="800" dirty="0"/>
          </a:p>
        </p:txBody>
      </p:sp>
    </p:spTree>
    <p:extLst>
      <p:ext uri="{BB962C8B-B14F-4D97-AF65-F5344CB8AC3E}">
        <p14:creationId xmlns="" xmlns:p14="http://schemas.microsoft.com/office/powerpoint/2010/main" val="976504179"/>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Заголовок 1"/>
          <p:cNvSpPr>
            <a:spLocks noGrp="1"/>
          </p:cNvSpPr>
          <p:nvPr>
            <p:ph type="title"/>
          </p:nvPr>
        </p:nvSpPr>
        <p:spPr>
          <a:xfrm>
            <a:off x="428625" y="142875"/>
            <a:ext cx="8229600" cy="1143000"/>
          </a:xfrm>
        </p:spPr>
        <p:txBody>
          <a:bodyPr>
            <a:normAutofit fontScale="90000"/>
          </a:bodyPr>
          <a:lstStyle/>
          <a:p>
            <a:pPr eaLnBrk="1" hangingPunct="1"/>
            <a:r>
              <a:rPr lang="uk-UA" b="1" i="1" dirty="0" smtClean="0">
                <a:latin typeface="Arial" pitchFamily="34" charset="0"/>
                <a:cs typeface="Arial" pitchFamily="34" charset="0"/>
              </a:rPr>
              <a:t>КЕРУВАННЯ ПРИЛАДАМИ ПОДУМКИ</a:t>
            </a:r>
            <a:endParaRPr lang="uk-UA" dirty="0" smtClean="0">
              <a:latin typeface="Arial" pitchFamily="34" charset="0"/>
              <a:cs typeface="Arial" pitchFamily="34" charset="0"/>
            </a:endParaRPr>
          </a:p>
        </p:txBody>
      </p:sp>
      <p:sp>
        <p:nvSpPr>
          <p:cNvPr id="119811" name="Содержимое 2"/>
          <p:cNvSpPr>
            <a:spLocks noGrp="1"/>
          </p:cNvSpPr>
          <p:nvPr>
            <p:ph idx="1"/>
          </p:nvPr>
        </p:nvSpPr>
        <p:spPr>
          <a:xfrm>
            <a:off x="4860925" y="3068960"/>
            <a:ext cx="4068763" cy="3147020"/>
          </a:xfrm>
        </p:spPr>
        <p:txBody>
          <a:bodyPr>
            <a:noAutofit/>
          </a:bodyPr>
          <a:lstStyle/>
          <a:p>
            <a:pPr marL="0" indent="0" algn="just" eaLnBrk="1" hangingPunct="1">
              <a:buFontTx/>
              <a:buNone/>
            </a:pPr>
            <a:r>
              <a:rPr lang="uk-UA" sz="1400" dirty="0" smtClean="0">
                <a:latin typeface="Times New Roman" pitchFamily="18" charset="0"/>
                <a:cs typeface="Times New Roman" pitchFamily="18" charset="0"/>
              </a:rPr>
              <a:t>Науковці Берлінського вільного університету розробили систему, завдяки якій сенсори, що фіксують показники мозкової активності поєднуються з  комп'ютером, що керує транспортним засобом,  де розшифровуються і віддаються команди, наприклад, загальмувати чи повернути. </a:t>
            </a:r>
            <a:r>
              <a:rPr lang="en-US" sz="1400" dirty="0" smtClean="0">
                <a:latin typeface="Times New Roman" pitchFamily="18" charset="0"/>
                <a:cs typeface="Times New Roman" pitchFamily="18" charset="0"/>
              </a:rPr>
              <a:t> </a:t>
            </a:r>
            <a:r>
              <a:rPr lang="uk-UA" sz="1400" b="1" i="1" dirty="0" smtClean="0">
                <a:latin typeface="Times New Roman" pitchFamily="18" charset="0"/>
                <a:cs typeface="Times New Roman" pitchFamily="18" charset="0"/>
              </a:rPr>
              <a:t>Їзду завдяки мозковим імпульсам дослідники вже протестували на території колишнього  аеропорту </a:t>
            </a:r>
            <a:r>
              <a:rPr lang="uk-UA" sz="1400" b="1" i="1" dirty="0" err="1" smtClean="0">
                <a:latin typeface="Times New Roman" pitchFamily="18" charset="0"/>
                <a:cs typeface="Times New Roman" pitchFamily="18" charset="0"/>
              </a:rPr>
              <a:t>Темпельгоф</a:t>
            </a:r>
            <a:r>
              <a:rPr lang="uk-UA" sz="1400" b="1" i="1" dirty="0" smtClean="0">
                <a:latin typeface="Times New Roman" pitchFamily="18" charset="0"/>
                <a:cs typeface="Times New Roman" pitchFamily="18" charset="0"/>
              </a:rPr>
              <a:t>. Основу системи становить пристрій, котрий розшифровує для бортового комп'ютера машини сигнали, котрі передають датчики, розміщені на голові  водія, який подумки віддає команди, наприклад, гальмувати, додати газу чи повернути. </a:t>
            </a:r>
          </a:p>
        </p:txBody>
      </p:sp>
      <p:pic>
        <p:nvPicPr>
          <p:cNvPr id="119812"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38150" y="3651250"/>
            <a:ext cx="4248150" cy="2476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9813" name="Rectangle 5"/>
          <p:cNvSpPr>
            <a:spLocks noChangeArrowheads="1"/>
          </p:cNvSpPr>
          <p:nvPr/>
        </p:nvSpPr>
        <p:spPr bwMode="auto">
          <a:xfrm>
            <a:off x="500063" y="1428750"/>
            <a:ext cx="8429625" cy="1816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spAutoFit/>
          </a:bodyPr>
          <a:lstStyle/>
          <a:p>
            <a:pPr indent="447675" algn="just" eaLnBrk="0" hangingPunct="0"/>
            <a:r>
              <a:rPr lang="uk-UA" sz="1600" b="1" i="1" dirty="0">
                <a:latin typeface="Times New Roman" pitchFamily="18" charset="0"/>
                <a:ea typeface="Calibri" pitchFamily="34" charset="0"/>
                <a:cs typeface="Times New Roman" pitchFamily="18" charset="0"/>
              </a:rPr>
              <a:t>До 2020 року користувачам не доведеться управляти комп'ютером за допомогою клавіатури і миші, пише </a:t>
            </a:r>
            <a:r>
              <a:rPr lang="uk-UA" sz="1600" b="1" i="1" dirty="0" err="1">
                <a:latin typeface="Times New Roman" pitchFamily="18" charset="0"/>
                <a:ea typeface="Calibri" pitchFamily="34" charset="0"/>
                <a:cs typeface="Times New Roman" pitchFamily="18" charset="0"/>
              </a:rPr>
              <a:t>Computer</a:t>
            </a:r>
            <a:r>
              <a:rPr lang="uk-UA" sz="1600" b="1" i="1" dirty="0">
                <a:latin typeface="Times New Roman" pitchFamily="18" charset="0"/>
                <a:ea typeface="Calibri" pitchFamily="34" charset="0"/>
                <a:cs typeface="Times New Roman" pitchFamily="18" charset="0"/>
              </a:rPr>
              <a:t> </a:t>
            </a:r>
            <a:r>
              <a:rPr lang="uk-UA" sz="1600" b="1" i="1" dirty="0" err="1">
                <a:latin typeface="Times New Roman" pitchFamily="18" charset="0"/>
                <a:ea typeface="Calibri" pitchFamily="34" charset="0"/>
                <a:cs typeface="Times New Roman" pitchFamily="18" charset="0"/>
              </a:rPr>
              <a:t>World</a:t>
            </a:r>
            <a:r>
              <a:rPr lang="uk-UA" sz="1600" b="1" i="1" dirty="0">
                <a:latin typeface="Times New Roman" pitchFamily="18" charset="0"/>
                <a:ea typeface="Calibri" pitchFamily="34" charset="0"/>
                <a:cs typeface="Times New Roman" pitchFamily="18" charset="0"/>
              </a:rPr>
              <a:t>. </a:t>
            </a:r>
            <a:r>
              <a:rPr lang="uk-UA" sz="1600" dirty="0">
                <a:latin typeface="Times New Roman" pitchFamily="18" charset="0"/>
                <a:ea typeface="Calibri" pitchFamily="34" charset="0"/>
                <a:cs typeface="Times New Roman" pitchFamily="18" charset="0"/>
              </a:rPr>
              <a:t>Їх місце, на думку співробітників </a:t>
            </a:r>
            <a:r>
              <a:rPr lang="uk-UA" sz="1600" dirty="0" err="1">
                <a:latin typeface="Times New Roman" pitchFamily="18" charset="0"/>
                <a:ea typeface="Calibri" pitchFamily="34" charset="0"/>
                <a:cs typeface="Times New Roman" pitchFamily="18" charset="0"/>
              </a:rPr>
              <a:t>піттсбургской</a:t>
            </a:r>
            <a:r>
              <a:rPr lang="uk-UA" sz="1600" dirty="0">
                <a:latin typeface="Times New Roman" pitchFamily="18" charset="0"/>
                <a:ea typeface="Calibri" pitchFamily="34" charset="0"/>
                <a:cs typeface="Times New Roman" pitchFamily="18" charset="0"/>
              </a:rPr>
              <a:t> лабораторії </a:t>
            </a:r>
            <a:r>
              <a:rPr lang="uk-UA" sz="1600" dirty="0" err="1">
                <a:latin typeface="Times New Roman" pitchFamily="18" charset="0"/>
                <a:ea typeface="Calibri" pitchFamily="34" charset="0"/>
                <a:cs typeface="Times New Roman" pitchFamily="18" charset="0"/>
              </a:rPr>
              <a:t>Intel</a:t>
            </a:r>
            <a:r>
              <a:rPr lang="uk-UA" sz="1600" dirty="0">
                <a:latin typeface="Times New Roman" pitchFamily="18" charset="0"/>
                <a:ea typeface="Calibri" pitchFamily="34" charset="0"/>
                <a:cs typeface="Times New Roman" pitchFamily="18" charset="0"/>
              </a:rPr>
              <a:t>, займуть імплантовані в мозок процесори.</a:t>
            </a:r>
          </a:p>
          <a:p>
            <a:pPr indent="447675" algn="just" eaLnBrk="0" hangingPunct="0"/>
            <a:r>
              <a:rPr lang="uk-UA" sz="1600" dirty="0">
                <a:latin typeface="Times New Roman" pitchFamily="18" charset="0"/>
                <a:ea typeface="Calibri" pitchFamily="34" charset="0"/>
                <a:cs typeface="Times New Roman" pitchFamily="18" charset="0"/>
              </a:rPr>
              <a:t>Співробітники цієї лабораторії вивчають можливості по управлінню комп'ютерами, телевізорами і </a:t>
            </a:r>
            <a:r>
              <a:rPr lang="uk-UA" sz="1600" dirty="0" err="1">
                <a:latin typeface="Times New Roman" pitchFamily="18" charset="0"/>
                <a:ea typeface="Calibri" pitchFamily="34" charset="0"/>
                <a:cs typeface="Times New Roman" pitchFamily="18" charset="0"/>
              </a:rPr>
              <a:t>мобільниками</a:t>
            </a:r>
            <a:r>
              <a:rPr lang="uk-UA" sz="1600" dirty="0">
                <a:latin typeface="Times New Roman" pitchFamily="18" charset="0"/>
                <a:ea typeface="Calibri" pitchFamily="34" charset="0"/>
                <a:cs typeface="Times New Roman" pitchFamily="18" charset="0"/>
              </a:rPr>
              <a:t> за допомогою мозкових хвиль, що уловлюються розробленими </a:t>
            </a:r>
            <a:r>
              <a:rPr lang="uk-UA" sz="1600" dirty="0" err="1">
                <a:latin typeface="Times New Roman" pitchFamily="18" charset="0"/>
                <a:ea typeface="Calibri" pitchFamily="34" charset="0"/>
                <a:cs typeface="Times New Roman" pitchFamily="18" charset="0"/>
              </a:rPr>
              <a:t>Intel</a:t>
            </a:r>
            <a:r>
              <a:rPr lang="uk-UA" sz="1600" dirty="0">
                <a:latin typeface="Times New Roman" pitchFamily="18" charset="0"/>
                <a:ea typeface="Calibri" pitchFamily="34" charset="0"/>
                <a:cs typeface="Times New Roman" pitchFamily="18" charset="0"/>
              </a:rPr>
              <a:t> датчиками. У </a:t>
            </a:r>
            <a:r>
              <a:rPr lang="uk-UA" sz="1600" dirty="0" err="1">
                <a:latin typeface="Times New Roman" pitchFamily="18" charset="0"/>
                <a:ea typeface="Calibri" pitchFamily="34" charset="0"/>
                <a:cs typeface="Times New Roman" pitchFamily="18" charset="0"/>
              </a:rPr>
              <a:t>Intel</a:t>
            </a:r>
            <a:r>
              <a:rPr lang="uk-UA" sz="1600" dirty="0">
                <a:latin typeface="Times New Roman" pitchFamily="18" charset="0"/>
                <a:ea typeface="Calibri" pitchFamily="34" charset="0"/>
                <a:cs typeface="Times New Roman" pitchFamily="18" charset="0"/>
              </a:rPr>
              <a:t> сподіваються, що користувачі добровільно погодяться на імплантацію </a:t>
            </a:r>
            <a:r>
              <a:rPr lang="uk-UA" sz="1600" dirty="0" err="1">
                <a:latin typeface="Times New Roman" pitchFamily="18" charset="0"/>
                <a:ea typeface="Calibri" pitchFamily="34" charset="0"/>
                <a:cs typeface="Times New Roman" pitchFamily="18" charset="0"/>
              </a:rPr>
              <a:t>чіпів</a:t>
            </a:r>
            <a:r>
              <a:rPr lang="uk-UA" sz="1600" dirty="0">
                <a:latin typeface="Times New Roman" pitchFamily="18" charset="0"/>
                <a:ea typeface="Calibri" pitchFamily="34" charset="0"/>
                <a:cs typeface="Times New Roman" pitchFamily="18" charset="0"/>
              </a:rPr>
              <a:t>.</a:t>
            </a:r>
          </a:p>
        </p:txBody>
      </p:sp>
      <p:sp>
        <p:nvSpPr>
          <p:cNvPr id="119814"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19815" name="Номер слайда 6"/>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08CBD8E-4AD1-4577-8685-60C79B300570}" type="slidenum">
              <a:rPr lang="ru-RU" smtClean="0"/>
              <a:pPr eaLnBrk="1" hangingPunct="1"/>
              <a:t>110</a:t>
            </a:fld>
            <a:endParaRPr lang="ru-RU" smtClean="0"/>
          </a:p>
        </p:txBody>
      </p:sp>
    </p:spTree>
    <p:extLst>
      <p:ext uri="{BB962C8B-B14F-4D97-AF65-F5344CB8AC3E}">
        <p14:creationId xmlns="" xmlns:p14="http://schemas.microsoft.com/office/powerpoint/2010/main" val="2582312135"/>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Заголовок 1"/>
          <p:cNvSpPr>
            <a:spLocks noGrp="1"/>
          </p:cNvSpPr>
          <p:nvPr>
            <p:ph type="title"/>
          </p:nvPr>
        </p:nvSpPr>
        <p:spPr>
          <a:xfrm>
            <a:off x="476250" y="188913"/>
            <a:ext cx="8229600" cy="1143000"/>
          </a:xfrm>
        </p:spPr>
        <p:txBody>
          <a:bodyPr>
            <a:noAutofit/>
          </a:bodyPr>
          <a:lstStyle/>
          <a:p>
            <a:r>
              <a:rPr lang="uk-UA" sz="3600" b="1" i="1" dirty="0" smtClean="0">
                <a:latin typeface="Arial" pitchFamily="34" charset="0"/>
                <a:cs typeface="Arial" pitchFamily="34" charset="0"/>
              </a:rPr>
              <a:t>BOARD OF IMAGINATION </a:t>
            </a:r>
            <a:br>
              <a:rPr lang="uk-UA" sz="3600" b="1" i="1" dirty="0" smtClean="0">
                <a:latin typeface="Arial" pitchFamily="34" charset="0"/>
                <a:cs typeface="Arial" pitchFamily="34" charset="0"/>
              </a:rPr>
            </a:br>
            <a:r>
              <a:rPr lang="en-US" sz="3600" b="1" i="1" dirty="0" smtClean="0">
                <a:latin typeface="Arial" pitchFamily="34" charset="0"/>
                <a:cs typeface="Arial" pitchFamily="34" charset="0"/>
              </a:rPr>
              <a:t>(</a:t>
            </a:r>
            <a:r>
              <a:rPr lang="uk-UA" sz="3600" b="1" i="1" dirty="0" smtClean="0">
                <a:latin typeface="Arial" pitchFamily="34" charset="0"/>
                <a:cs typeface="Arial" pitchFamily="34" charset="0"/>
              </a:rPr>
              <a:t>ДОШКА УЯВИ</a:t>
            </a:r>
            <a:r>
              <a:rPr lang="en-US" sz="3600" b="1" i="1" dirty="0" smtClean="0">
                <a:latin typeface="Arial" pitchFamily="34" charset="0"/>
                <a:cs typeface="Arial" pitchFamily="34" charset="0"/>
              </a:rPr>
              <a:t>)</a:t>
            </a:r>
            <a:endParaRPr lang="ru-RU" sz="3600" b="1" i="1" dirty="0" smtClean="0">
              <a:latin typeface="Arial" pitchFamily="34" charset="0"/>
              <a:cs typeface="Arial" pitchFamily="34" charset="0"/>
            </a:endParaRPr>
          </a:p>
        </p:txBody>
      </p:sp>
      <p:sp>
        <p:nvSpPr>
          <p:cNvPr id="120835" name="Содержимое 2"/>
          <p:cNvSpPr>
            <a:spLocks noGrp="1"/>
          </p:cNvSpPr>
          <p:nvPr>
            <p:ph idx="1"/>
          </p:nvPr>
        </p:nvSpPr>
        <p:spPr>
          <a:xfrm>
            <a:off x="385763" y="4778375"/>
            <a:ext cx="8416925" cy="1665288"/>
          </a:xfrm>
        </p:spPr>
        <p:txBody>
          <a:bodyPr>
            <a:normAutofit lnSpcReduction="10000"/>
          </a:bodyPr>
          <a:lstStyle/>
          <a:p>
            <a:pPr marL="0" indent="0" algn="just"/>
            <a:r>
              <a:rPr lang="uk-UA" sz="1300" b="1" i="1" dirty="0" smtClean="0">
                <a:solidFill>
                  <a:srgbClr val="C00000"/>
                </a:solidFill>
                <a:latin typeface="Times New Roman" pitchFamily="18" charset="0"/>
                <a:cs typeface="Times New Roman" pitchFamily="18" charset="0"/>
              </a:rPr>
              <a:t>Компанія </a:t>
            </a:r>
            <a:r>
              <a:rPr lang="uk-UA" sz="1300" b="1" i="1" dirty="0" err="1" smtClean="0">
                <a:solidFill>
                  <a:srgbClr val="C00000"/>
                </a:solidFill>
                <a:latin typeface="Times New Roman" pitchFamily="18" charset="0"/>
                <a:cs typeface="Times New Roman" pitchFamily="18" charset="0"/>
              </a:rPr>
              <a:t>Chaotic</a:t>
            </a:r>
            <a:r>
              <a:rPr lang="uk-UA" sz="1300" b="1" i="1" dirty="0" smtClean="0">
                <a:solidFill>
                  <a:srgbClr val="C00000"/>
                </a:solidFill>
                <a:latin typeface="Times New Roman" pitchFamily="18" charset="0"/>
                <a:cs typeface="Times New Roman" pitchFamily="18" charset="0"/>
              </a:rPr>
              <a:t> </a:t>
            </a:r>
            <a:r>
              <a:rPr lang="uk-UA" sz="1300" b="1" i="1" dirty="0" err="1" smtClean="0">
                <a:solidFill>
                  <a:srgbClr val="C00000"/>
                </a:solidFill>
                <a:latin typeface="Times New Roman" pitchFamily="18" charset="0"/>
                <a:cs typeface="Times New Roman" pitchFamily="18" charset="0"/>
              </a:rPr>
              <a:t>Moon</a:t>
            </a:r>
            <a:r>
              <a:rPr lang="uk-UA" sz="1300" b="1" i="1" dirty="0" smtClean="0">
                <a:solidFill>
                  <a:srgbClr val="C00000"/>
                </a:solidFill>
                <a:latin typeface="Times New Roman" pitchFamily="18" charset="0"/>
                <a:cs typeface="Times New Roman" pitchFamily="18" charset="0"/>
              </a:rPr>
              <a:t> </a:t>
            </a:r>
            <a:r>
              <a:rPr lang="uk-UA" sz="1300" b="1" i="1" dirty="0" err="1" smtClean="0">
                <a:solidFill>
                  <a:srgbClr val="C00000"/>
                </a:solidFill>
                <a:latin typeface="Times New Roman" pitchFamily="18" charset="0"/>
                <a:cs typeface="Times New Roman" pitchFamily="18" charset="0"/>
              </a:rPr>
              <a:t>Labs</a:t>
            </a:r>
            <a:r>
              <a:rPr lang="uk-UA" sz="1300" b="1" i="1" dirty="0" smtClean="0">
                <a:solidFill>
                  <a:srgbClr val="C00000"/>
                </a:solidFill>
                <a:latin typeface="Times New Roman" pitchFamily="18" charset="0"/>
                <a:cs typeface="Times New Roman" pitchFamily="18" charset="0"/>
              </a:rPr>
              <a:t> представила </a:t>
            </a:r>
            <a:r>
              <a:rPr lang="uk-UA" sz="1300" b="1" i="1" dirty="0" err="1" smtClean="0">
                <a:solidFill>
                  <a:srgbClr val="C00000"/>
                </a:solidFill>
                <a:latin typeface="Times New Roman" pitchFamily="18" charset="0"/>
                <a:cs typeface="Times New Roman" pitchFamily="18" charset="0"/>
              </a:rPr>
              <a:t>скейтборд</a:t>
            </a:r>
            <a:r>
              <a:rPr lang="uk-UA" sz="1300" b="1" i="1" dirty="0" smtClean="0">
                <a:solidFill>
                  <a:srgbClr val="C00000"/>
                </a:solidFill>
                <a:latin typeface="Times New Roman" pitchFamily="18" charset="0"/>
                <a:cs typeface="Times New Roman" pitchFamily="18" charset="0"/>
              </a:rPr>
              <a:t>, керувати яким можна "силою думки". </a:t>
            </a:r>
            <a:r>
              <a:rPr lang="uk-UA" sz="1300" dirty="0" smtClean="0">
                <a:latin typeface="Times New Roman" pitchFamily="18" charset="0"/>
                <a:cs typeface="Times New Roman" pitchFamily="18" charset="0"/>
              </a:rPr>
              <a:t>Охочий покататися на </a:t>
            </a:r>
            <a:r>
              <a:rPr lang="uk-UA" sz="1300" dirty="0" err="1" smtClean="0">
                <a:latin typeface="Times New Roman" pitchFamily="18" charset="0"/>
                <a:cs typeface="Times New Roman" pitchFamily="18" charset="0"/>
              </a:rPr>
              <a:t>скейтборді</a:t>
            </a:r>
            <a:r>
              <a:rPr lang="uk-UA" sz="1300" dirty="0" smtClean="0">
                <a:latin typeface="Times New Roman" pitchFamily="18" charset="0"/>
                <a:cs typeface="Times New Roman" pitchFamily="18" charset="0"/>
              </a:rPr>
              <a:t> повинен встати на дошку, надягти </a:t>
            </a:r>
            <a:r>
              <a:rPr lang="uk-UA" sz="1300" dirty="0" err="1" smtClean="0">
                <a:latin typeface="Times New Roman" pitchFamily="18" charset="0"/>
                <a:cs typeface="Times New Roman" pitchFamily="18" charset="0"/>
              </a:rPr>
              <a:t>нейрошолом</a:t>
            </a:r>
            <a:r>
              <a:rPr lang="uk-UA" sz="1300" dirty="0" smtClean="0">
                <a:latin typeface="Times New Roman" pitchFamily="18" charset="0"/>
                <a:cs typeface="Times New Roman" pitchFamily="18" charset="0"/>
              </a:rPr>
              <a:t> і подумки зосередитись на точці на місцевості, куди він хоче доїхати.</a:t>
            </a:r>
            <a:r>
              <a:rPr lang="en-US" sz="1300" dirty="0" smtClean="0">
                <a:latin typeface="Times New Roman" pitchFamily="18" charset="0"/>
                <a:cs typeface="Times New Roman" pitchFamily="18" charset="0"/>
              </a:rPr>
              <a:t> </a:t>
            </a:r>
            <a:r>
              <a:rPr lang="uk-UA" sz="1300" dirty="0" err="1" smtClean="0">
                <a:latin typeface="Times New Roman" pitchFamily="18" charset="0"/>
                <a:cs typeface="Times New Roman" pitchFamily="18" charset="0"/>
              </a:rPr>
              <a:t>Нейрошолом</a:t>
            </a:r>
            <a:r>
              <a:rPr lang="uk-UA" sz="1300" dirty="0" smtClean="0">
                <a:latin typeface="Times New Roman" pitchFamily="18" charset="0"/>
                <a:cs typeface="Times New Roman" pitchFamily="18" charset="0"/>
              </a:rPr>
              <a:t> зчитає електричні сигнали мозку й передасть їх на закріплений на дошці планшет. Планшет у свою чергу відправить вказівки електромотору, який приводить в рух </a:t>
            </a:r>
            <a:r>
              <a:rPr lang="uk-UA" sz="1300" dirty="0" err="1" smtClean="0">
                <a:latin typeface="Times New Roman" pitchFamily="18" charset="0"/>
                <a:cs typeface="Times New Roman" pitchFamily="18" charset="0"/>
              </a:rPr>
              <a:t>скейтборд</a:t>
            </a:r>
            <a:r>
              <a:rPr lang="uk-UA" sz="1300" dirty="0" smtClean="0">
                <a:latin typeface="Times New Roman" pitchFamily="18" charset="0"/>
                <a:cs typeface="Times New Roman" pitchFamily="18" charset="0"/>
              </a:rPr>
              <a:t>.</a:t>
            </a:r>
            <a:r>
              <a:rPr lang="en-US" sz="1300" dirty="0" smtClean="0">
                <a:latin typeface="Times New Roman" pitchFamily="18" charset="0"/>
                <a:cs typeface="Times New Roman" pitchFamily="18" charset="0"/>
              </a:rPr>
              <a:t>  </a:t>
            </a:r>
            <a:r>
              <a:rPr lang="uk-UA" sz="1300" dirty="0" err="1" smtClean="0">
                <a:latin typeface="Times New Roman" pitchFamily="18" charset="0"/>
                <a:cs typeface="Times New Roman" pitchFamily="18" charset="0"/>
              </a:rPr>
              <a:t>Скейтборд</a:t>
            </a:r>
            <a:r>
              <a:rPr lang="uk-UA" sz="1300" dirty="0" smtClean="0">
                <a:latin typeface="Times New Roman" pitchFamily="18" charset="0"/>
                <a:cs typeface="Times New Roman" pitchFamily="18" charset="0"/>
              </a:rPr>
              <a:t>, що отримав назву </a:t>
            </a:r>
            <a:r>
              <a:rPr lang="uk-UA" sz="1300" dirty="0" err="1" smtClean="0">
                <a:latin typeface="Times New Roman" pitchFamily="18" charset="0"/>
                <a:cs typeface="Times New Roman" pitchFamily="18" charset="0"/>
              </a:rPr>
              <a:t>Board</a:t>
            </a:r>
            <a:r>
              <a:rPr lang="uk-UA" sz="1300" dirty="0" smtClean="0">
                <a:latin typeface="Times New Roman" pitchFamily="18" charset="0"/>
                <a:cs typeface="Times New Roman" pitchFamily="18" charset="0"/>
              </a:rPr>
              <a:t> </a:t>
            </a:r>
            <a:r>
              <a:rPr lang="uk-UA" sz="1300" dirty="0" err="1" smtClean="0">
                <a:latin typeface="Times New Roman" pitchFamily="18" charset="0"/>
                <a:cs typeface="Times New Roman" pitchFamily="18" charset="0"/>
              </a:rPr>
              <a:t>of</a:t>
            </a:r>
            <a:r>
              <a:rPr lang="uk-UA" sz="1300" dirty="0" smtClean="0">
                <a:latin typeface="Times New Roman" pitchFamily="18" charset="0"/>
                <a:cs typeface="Times New Roman" pitchFamily="18" charset="0"/>
              </a:rPr>
              <a:t> </a:t>
            </a:r>
            <a:r>
              <a:rPr lang="uk-UA" sz="1300" dirty="0" err="1" smtClean="0">
                <a:latin typeface="Times New Roman" pitchFamily="18" charset="0"/>
                <a:cs typeface="Times New Roman" pitchFamily="18" charset="0"/>
              </a:rPr>
              <a:t>Imagination</a:t>
            </a:r>
            <a:r>
              <a:rPr lang="uk-UA" sz="1300" dirty="0" smtClean="0">
                <a:latin typeface="Times New Roman" pitchFamily="18" charset="0"/>
                <a:cs typeface="Times New Roman" pitchFamily="18" charset="0"/>
              </a:rPr>
              <a:t> (букв. "дошка уяви"), також розуміє команди "Прискорення", "Уповільнення" й "Зупинка".</a:t>
            </a:r>
            <a:r>
              <a:rPr lang="en-US" sz="1300" dirty="0" smtClean="0">
                <a:latin typeface="Times New Roman" pitchFamily="18" charset="0"/>
                <a:cs typeface="Times New Roman" pitchFamily="18" charset="0"/>
              </a:rPr>
              <a:t> </a:t>
            </a:r>
            <a:r>
              <a:rPr lang="uk-UA" sz="1300" dirty="0" err="1" smtClean="0">
                <a:latin typeface="Times New Roman" pitchFamily="18" charset="0"/>
                <a:cs typeface="Times New Roman" pitchFamily="18" charset="0"/>
              </a:rPr>
              <a:t>Скейтборд</a:t>
            </a:r>
            <a:r>
              <a:rPr lang="uk-UA" sz="1300" dirty="0" smtClean="0">
                <a:latin typeface="Times New Roman" pitchFamily="18" charset="0"/>
                <a:cs typeface="Times New Roman" pitchFamily="18" charset="0"/>
              </a:rPr>
              <a:t> може розвивати швидкість до 50 кілометрів на годину. Максимальна відстань, яку він може проїхати на одному заряді батареї, становить 16 кілометрів.</a:t>
            </a:r>
            <a:r>
              <a:rPr lang="en-US" sz="1300" dirty="0" smtClean="0">
                <a:latin typeface="Times New Roman" pitchFamily="18" charset="0"/>
                <a:cs typeface="Times New Roman" pitchFamily="18" charset="0"/>
              </a:rPr>
              <a:t> </a:t>
            </a:r>
            <a:r>
              <a:rPr lang="ru-RU" sz="1300" dirty="0" smtClean="0">
                <a:latin typeface="Times New Roman" pitchFamily="18" charset="0"/>
                <a:cs typeface="Times New Roman" pitchFamily="18" charset="0"/>
              </a:rPr>
              <a:t>Для </a:t>
            </a:r>
            <a:r>
              <a:rPr lang="ru-RU" sz="1300" dirty="0" err="1" smtClean="0">
                <a:latin typeface="Times New Roman" pitchFamily="18" charset="0"/>
                <a:cs typeface="Times New Roman" pitchFamily="18" charset="0"/>
              </a:rPr>
              <a:t>управління</a:t>
            </a:r>
            <a:r>
              <a:rPr lang="ru-RU" sz="1300" dirty="0" smtClean="0">
                <a:latin typeface="Times New Roman" pitchFamily="18" charset="0"/>
                <a:cs typeface="Times New Roman" pitchFamily="18" charset="0"/>
              </a:rPr>
              <a:t> </a:t>
            </a:r>
            <a:r>
              <a:rPr lang="ru-RU" sz="1300" dirty="0" err="1" smtClean="0">
                <a:latin typeface="Times New Roman" pitchFamily="18" charset="0"/>
                <a:cs typeface="Times New Roman" pitchFamily="18" charset="0"/>
              </a:rPr>
              <a:t>дошкою</a:t>
            </a:r>
            <a:r>
              <a:rPr lang="ru-RU" sz="1300" dirty="0" smtClean="0">
                <a:latin typeface="Times New Roman" pitchFamily="18" charset="0"/>
                <a:cs typeface="Times New Roman" pitchFamily="18" charset="0"/>
              </a:rPr>
              <a:t> </a:t>
            </a:r>
            <a:r>
              <a:rPr lang="ru-RU" sz="1300" dirty="0" err="1" smtClean="0">
                <a:latin typeface="Times New Roman" pitchFamily="18" charset="0"/>
                <a:cs typeface="Times New Roman" pitchFamily="18" charset="0"/>
              </a:rPr>
              <a:t>використовується</a:t>
            </a:r>
            <a:r>
              <a:rPr lang="ru-RU" sz="1300" dirty="0" smtClean="0">
                <a:latin typeface="Times New Roman" pitchFamily="18" charset="0"/>
                <a:cs typeface="Times New Roman" pitchFamily="18" charset="0"/>
              </a:rPr>
              <a:t> </a:t>
            </a:r>
            <a:r>
              <a:rPr lang="ru-RU" sz="1300" dirty="0" err="1" smtClean="0">
                <a:latin typeface="Times New Roman" pitchFamily="18" charset="0"/>
                <a:cs typeface="Times New Roman" pitchFamily="18" charset="0"/>
              </a:rPr>
              <a:t>нейрошолом</a:t>
            </a:r>
            <a:r>
              <a:rPr lang="ru-RU" sz="1300" dirty="0" smtClean="0">
                <a:latin typeface="Times New Roman" pitchFamily="18" charset="0"/>
                <a:cs typeface="Times New Roman" pitchFamily="18" charset="0"/>
              </a:rPr>
              <a:t> </a:t>
            </a:r>
            <a:r>
              <a:rPr lang="en-US" sz="1300" dirty="0" smtClean="0">
                <a:latin typeface="Times New Roman" pitchFamily="18" charset="0"/>
                <a:cs typeface="Times New Roman" pitchFamily="18" charset="0"/>
              </a:rPr>
              <a:t> </a:t>
            </a:r>
            <a:r>
              <a:rPr lang="en-US" sz="1300" dirty="0" err="1" smtClean="0">
                <a:latin typeface="Times New Roman" pitchFamily="18" charset="0"/>
                <a:cs typeface="Times New Roman" pitchFamily="18" charset="0"/>
              </a:rPr>
              <a:t>Emotiv</a:t>
            </a:r>
            <a:r>
              <a:rPr lang="en-US" sz="1300" dirty="0" smtClean="0">
                <a:latin typeface="Times New Roman" pitchFamily="18" charset="0"/>
                <a:cs typeface="Times New Roman" pitchFamily="18" charset="0"/>
              </a:rPr>
              <a:t> EPOC, </a:t>
            </a:r>
            <a:r>
              <a:rPr lang="ru-RU" sz="1300" dirty="0" err="1" smtClean="0">
                <a:latin typeface="Times New Roman" pitchFamily="18" charset="0"/>
                <a:cs typeface="Times New Roman" pitchFamily="18" charset="0"/>
              </a:rPr>
              <a:t>що</a:t>
            </a:r>
            <a:r>
              <a:rPr lang="ru-RU" sz="1300" dirty="0" smtClean="0">
                <a:latin typeface="Times New Roman" pitchFamily="18" charset="0"/>
                <a:cs typeface="Times New Roman" pitchFamily="18" charset="0"/>
              </a:rPr>
              <a:t> </a:t>
            </a:r>
            <a:r>
              <a:rPr lang="ru-RU" sz="1300" dirty="0" err="1" smtClean="0">
                <a:latin typeface="Times New Roman" pitchFamily="18" charset="0"/>
                <a:cs typeface="Times New Roman" pitchFamily="18" charset="0"/>
              </a:rPr>
              <a:t>вийшов</a:t>
            </a:r>
            <a:r>
              <a:rPr lang="ru-RU" sz="1300" dirty="0" smtClean="0">
                <a:latin typeface="Times New Roman" pitchFamily="18" charset="0"/>
                <a:cs typeface="Times New Roman" pitchFamily="18" charset="0"/>
              </a:rPr>
              <a:t> 2008 року.</a:t>
            </a:r>
            <a:endParaRPr lang="uk-UA" sz="1300" dirty="0" smtClean="0">
              <a:latin typeface="Times New Roman" pitchFamily="18" charset="0"/>
              <a:cs typeface="Times New Roman" pitchFamily="18" charset="0"/>
            </a:endParaRPr>
          </a:p>
        </p:txBody>
      </p:sp>
      <p:pic>
        <p:nvPicPr>
          <p:cNvPr id="12083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31800" y="1449388"/>
            <a:ext cx="4811713" cy="3206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20837"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292725" y="1449388"/>
            <a:ext cx="3230563" cy="2428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20838"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20839" name="Номер слайда 6"/>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EB1EF6A-01DF-4918-976E-329DAED1F459}" type="slidenum">
              <a:rPr lang="ru-RU" smtClean="0"/>
              <a:pPr eaLnBrk="1" hangingPunct="1"/>
              <a:t>111</a:t>
            </a:fld>
            <a:endParaRPr lang="ru-RU" smtClean="0"/>
          </a:p>
        </p:txBody>
      </p:sp>
    </p:spTree>
    <p:extLst>
      <p:ext uri="{BB962C8B-B14F-4D97-AF65-F5344CB8AC3E}">
        <p14:creationId xmlns="" xmlns:p14="http://schemas.microsoft.com/office/powerpoint/2010/main" val="3402344280"/>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09"/>
            <a:ext cx="8229600" cy="1143000"/>
          </a:xfrm>
        </p:spPr>
        <p:txBody>
          <a:bodyPr>
            <a:normAutofit/>
          </a:bodyPr>
          <a:lstStyle/>
          <a:p>
            <a:r>
              <a:rPr lang="uk-UA" sz="3400" b="1" i="1" dirty="0" smtClean="0">
                <a:latin typeface="Arial" pitchFamily="34" charset="0"/>
                <a:cs typeface="Arial" pitchFamily="34" charset="0"/>
              </a:rPr>
              <a:t>ЛІТАЛЬНІ АПАРАТИ МАЙБУТНЬОГО</a:t>
            </a:r>
            <a:endParaRPr lang="ru-RU" sz="3400" b="1" i="1" dirty="0">
              <a:latin typeface="Arial" pitchFamily="34" charset="0"/>
              <a:cs typeface="Arial" pitchFamily="34" charset="0"/>
            </a:endParaRPr>
          </a:p>
        </p:txBody>
      </p:sp>
      <p:sp>
        <p:nvSpPr>
          <p:cNvPr id="3" name="Объект 2"/>
          <p:cNvSpPr>
            <a:spLocks noGrp="1"/>
          </p:cNvSpPr>
          <p:nvPr>
            <p:ph idx="1"/>
          </p:nvPr>
        </p:nvSpPr>
        <p:spPr>
          <a:xfrm>
            <a:off x="4067944" y="1052736"/>
            <a:ext cx="4752528" cy="5073427"/>
          </a:xfrm>
        </p:spPr>
        <p:txBody>
          <a:bodyPr>
            <a:normAutofit/>
          </a:bodyPr>
          <a:lstStyle/>
          <a:p>
            <a:pPr marL="0" indent="0" algn="just"/>
            <a:r>
              <a:rPr lang="uk-UA" sz="1400" b="1" i="1" dirty="0" smtClean="0">
                <a:latin typeface="Times New Roman" pitchFamily="18" charset="0"/>
                <a:cs typeface="Times New Roman" pitchFamily="18" charset="0"/>
              </a:rPr>
              <a:t>Британська аерокосмічна фірма представила концепт літака без ілюмінаторів. </a:t>
            </a:r>
            <a:r>
              <a:rPr lang="uk-UA" sz="1400" dirty="0" smtClean="0">
                <a:latin typeface="Times New Roman" pitchFamily="18" charset="0"/>
                <a:cs typeface="Times New Roman" pitchFamily="18" charset="0"/>
              </a:rPr>
              <a:t>Замість них вони пропонують встановити дисплеї, на яких би відображалися події, що відбуваються за бортом, демонструвалися фільми. Літаки без вікон здатні кардинально змінити вигляд цивільної авіації, при цьому значно знизиться вага літака та витрата палива. Дизайн приватного літака розробляли фахівці французької компанії, проект вони представили ще в серпні 2014 р..</a:t>
            </a:r>
          </a:p>
          <a:p>
            <a:pPr marL="0" indent="0" algn="just"/>
            <a:r>
              <a:rPr lang="uk-UA" sz="1400" b="1" i="1" dirty="0">
                <a:latin typeface="Times New Roman" pitchFamily="18" charset="0"/>
                <a:cs typeface="Times New Roman" pitchFamily="18" charset="0"/>
              </a:rPr>
              <a:t>Американська фірма </a:t>
            </a:r>
            <a:r>
              <a:rPr lang="en-GB" sz="1400" b="1" i="1" dirty="0">
                <a:latin typeface="Times New Roman" pitchFamily="18" charset="0"/>
                <a:cs typeface="Times New Roman" pitchFamily="18" charset="0"/>
              </a:rPr>
              <a:t>Spike Aerospace </a:t>
            </a:r>
            <a:r>
              <a:rPr lang="uk-UA" sz="1400" b="1" i="1" dirty="0">
                <a:latin typeface="Times New Roman" pitchFamily="18" charset="0"/>
                <a:cs typeface="Times New Roman" pitchFamily="18" charset="0"/>
              </a:rPr>
              <a:t>планує представити подібний літак вже в 2018 році</a:t>
            </a:r>
            <a:r>
              <a:rPr lang="uk-UA" sz="1400" dirty="0">
                <a:latin typeface="Times New Roman" pitchFamily="18" charset="0"/>
                <a:cs typeface="Times New Roman" pitchFamily="18" charset="0"/>
              </a:rPr>
              <a:t>. </a:t>
            </a:r>
            <a:r>
              <a:rPr lang="uk-UA" sz="1400" b="1" i="1" dirty="0">
                <a:latin typeface="Times New Roman" pitchFamily="18" charset="0"/>
                <a:cs typeface="Times New Roman" pitchFamily="18" charset="0"/>
              </a:rPr>
              <a:t>Це буде розкішний </a:t>
            </a:r>
            <a:r>
              <a:rPr lang="en-GB" sz="1400" b="1" i="1" dirty="0">
                <a:solidFill>
                  <a:srgbClr val="C00000"/>
                </a:solidFill>
                <a:latin typeface="Times New Roman" pitchFamily="18" charset="0"/>
                <a:cs typeface="Times New Roman" pitchFamily="18" charset="0"/>
              </a:rPr>
              <a:t>Spike S-512 Supersonic Jet</a:t>
            </a:r>
            <a:r>
              <a:rPr lang="en-GB" sz="1400" b="1" i="1" dirty="0">
                <a:latin typeface="Times New Roman" pitchFamily="18" charset="0"/>
                <a:cs typeface="Times New Roman" pitchFamily="18" charset="0"/>
              </a:rPr>
              <a:t>, </a:t>
            </a:r>
            <a:r>
              <a:rPr lang="uk-UA" sz="1400" b="1" i="1" dirty="0">
                <a:latin typeface="Times New Roman" pitchFamily="18" charset="0"/>
                <a:cs typeface="Times New Roman" pitchFamily="18" charset="0"/>
              </a:rPr>
              <a:t>здатний долетіти від Нью-Йорка до Лондона за 4 години з 12-18 пасажирами</a:t>
            </a:r>
            <a:r>
              <a:rPr lang="uk-UA" sz="1400" dirty="0">
                <a:latin typeface="Times New Roman" pitchFamily="18" charset="0"/>
                <a:cs typeface="Times New Roman" pitchFamily="18" charset="0"/>
              </a:rPr>
              <a:t>. Бостонська компанія теж бачить літак майбутнього без вікон. В результаті пасажирам не доведеться ховатися від сонця, то піднімаючи, то опускаючи жалюзі. Зникне і монотонність в польоті. </a:t>
            </a:r>
            <a:r>
              <a:rPr lang="uk-UA" sz="1400" dirty="0" smtClean="0">
                <a:latin typeface="Times New Roman" pitchFamily="18" charset="0"/>
                <a:cs typeface="Times New Roman" pitchFamily="18" charset="0"/>
              </a:rPr>
              <a:t>Вага </a:t>
            </a:r>
            <a:r>
              <a:rPr lang="uk-UA" sz="1400" dirty="0">
                <a:latin typeface="Times New Roman" pitchFamily="18" charset="0"/>
                <a:cs typeface="Times New Roman" pitchFamily="18" charset="0"/>
              </a:rPr>
              <a:t>літака теж зменшиться, дозволивши економити паливо. Стіни літака перетворяться у величезні тонкі дисплеї, що демонструють </a:t>
            </a:r>
            <a:r>
              <a:rPr lang="uk-UA" sz="1400" dirty="0" smtClean="0">
                <a:latin typeface="Times New Roman" pitchFamily="18" charset="0"/>
                <a:cs typeface="Times New Roman" pitchFamily="18" charset="0"/>
              </a:rPr>
              <a:t>панорами які оточують судно. </a:t>
            </a:r>
            <a:r>
              <a:rPr lang="uk-UA" sz="1400" dirty="0">
                <a:latin typeface="Times New Roman" pitchFamily="18" charset="0"/>
                <a:cs typeface="Times New Roman" pitchFamily="18" charset="0"/>
              </a:rPr>
              <a:t>Як альтернативу можна буде подивитися фільм, слайди, документи.</a:t>
            </a:r>
          </a:p>
        </p:txBody>
      </p:sp>
      <p:sp>
        <p:nvSpPr>
          <p:cNvPr id="4" name="Номер слайда 3"/>
          <p:cNvSpPr>
            <a:spLocks noGrp="1"/>
          </p:cNvSpPr>
          <p:nvPr>
            <p:ph type="sldNum" sz="quarter" idx="12"/>
          </p:nvPr>
        </p:nvSpPr>
        <p:spPr/>
        <p:txBody>
          <a:bodyPr/>
          <a:lstStyle/>
          <a:p>
            <a:fld id="{D3766815-3F79-4B59-8F54-D85D4AE0E431}" type="slidenum">
              <a:rPr lang="ru-RU" smtClean="0"/>
              <a:pPr/>
              <a:t>112</a:t>
            </a:fld>
            <a:endParaRPr lang="ru-RU"/>
          </a:p>
        </p:txBody>
      </p:sp>
      <p:pic>
        <p:nvPicPr>
          <p:cNvPr id="102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95536" y="1268760"/>
            <a:ext cx="3600400" cy="224206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95536" y="3510827"/>
            <a:ext cx="3600400" cy="22366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576095425"/>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Заголовок 1"/>
          <p:cNvSpPr>
            <a:spLocks noGrp="1"/>
          </p:cNvSpPr>
          <p:nvPr>
            <p:ph type="title"/>
          </p:nvPr>
        </p:nvSpPr>
        <p:spPr/>
        <p:txBody>
          <a:bodyPr>
            <a:normAutofit fontScale="90000"/>
          </a:bodyPr>
          <a:lstStyle/>
          <a:p>
            <a:r>
              <a:rPr lang="uk-UA" b="1" i="1" dirty="0" smtClean="0">
                <a:latin typeface="Arial" pitchFamily="34" charset="0"/>
                <a:cs typeface="Arial" pitchFamily="34" charset="0"/>
              </a:rPr>
              <a:t>ІНДИВІДУАЛЬНІ ЛІТАЛЬНІ АПАРАТИ</a:t>
            </a:r>
            <a:endParaRPr lang="ru-RU" b="1" i="1" dirty="0" smtClean="0">
              <a:latin typeface="Arial" pitchFamily="34" charset="0"/>
              <a:cs typeface="Arial" pitchFamily="34" charset="0"/>
            </a:endParaRPr>
          </a:p>
        </p:txBody>
      </p:sp>
      <p:sp>
        <p:nvSpPr>
          <p:cNvPr id="121859" name="Содержимое 2"/>
          <p:cNvSpPr>
            <a:spLocks noGrp="1"/>
          </p:cNvSpPr>
          <p:nvPr>
            <p:ph idx="1"/>
          </p:nvPr>
        </p:nvSpPr>
        <p:spPr>
          <a:xfrm>
            <a:off x="564952" y="4382691"/>
            <a:ext cx="8147248" cy="1571625"/>
          </a:xfrm>
        </p:spPr>
        <p:txBody>
          <a:bodyPr>
            <a:noAutofit/>
          </a:bodyPr>
          <a:lstStyle/>
          <a:p>
            <a:pPr marL="0" indent="0" algn="just"/>
            <a:r>
              <a:rPr lang="uk-UA" sz="1400" b="1" i="1" dirty="0" err="1" smtClean="0">
                <a:solidFill>
                  <a:srgbClr val="C00000"/>
                </a:solidFill>
                <a:latin typeface="Times New Roman" pitchFamily="18" charset="0"/>
                <a:cs typeface="Times New Roman" pitchFamily="18" charset="0"/>
              </a:rPr>
              <a:t>Martin</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Jetpack</a:t>
            </a:r>
            <a:r>
              <a:rPr lang="uk-UA" sz="1400" b="1" i="1" dirty="0" smtClean="0">
                <a:solidFill>
                  <a:srgbClr val="C00000"/>
                </a:solidFill>
                <a:latin typeface="Times New Roman" pitchFamily="18" charset="0"/>
                <a:cs typeface="Times New Roman" pitchFamily="18" charset="0"/>
              </a:rPr>
              <a:t>, </a:t>
            </a:r>
            <a:r>
              <a:rPr lang="uk-UA" sz="1400" dirty="0" smtClean="0">
                <a:latin typeface="Times New Roman" pitchFamily="18" charset="0"/>
                <a:cs typeface="Times New Roman" pitchFamily="18" charset="0"/>
              </a:rPr>
              <a:t>винайдений засновником новозеландської компанії </a:t>
            </a:r>
            <a:r>
              <a:rPr lang="uk-UA" sz="1400" b="1" i="1" dirty="0" err="1" smtClean="0">
                <a:solidFill>
                  <a:srgbClr val="C00000"/>
                </a:solidFill>
                <a:latin typeface="Times New Roman" pitchFamily="18" charset="0"/>
                <a:cs typeface="Times New Roman" pitchFamily="18" charset="0"/>
              </a:rPr>
              <a:t>Гленом</a:t>
            </a:r>
            <a:r>
              <a:rPr lang="uk-UA" sz="1400" b="1" i="1" dirty="0" smtClean="0">
                <a:solidFill>
                  <a:srgbClr val="C00000"/>
                </a:solidFill>
                <a:latin typeface="Times New Roman" pitchFamily="18" charset="0"/>
                <a:cs typeface="Times New Roman" pitchFamily="18" charset="0"/>
              </a:rPr>
              <a:t> Мартіном</a:t>
            </a:r>
            <a:r>
              <a:rPr lang="uk-UA" sz="1400" dirty="0" smtClean="0">
                <a:latin typeface="Times New Roman" pitchFamily="18" charset="0"/>
                <a:cs typeface="Times New Roman" pitchFamily="18" charset="0"/>
              </a:rPr>
              <a:t>, вперше був представлений в 2008 році. Для того, щоб </a:t>
            </a:r>
            <a:r>
              <a:rPr lang="uk-UA" sz="1400" dirty="0" err="1" smtClean="0">
                <a:latin typeface="Times New Roman" pitchFamily="18" charset="0"/>
                <a:cs typeface="Times New Roman" pitchFamily="18" charset="0"/>
              </a:rPr>
              <a:t>Martin</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Jetpack</a:t>
            </a:r>
            <a:r>
              <a:rPr lang="uk-UA" sz="1400" dirty="0" smtClean="0">
                <a:latin typeface="Times New Roman" pitchFamily="18" charset="0"/>
                <a:cs typeface="Times New Roman" pitchFamily="18" charset="0"/>
              </a:rPr>
              <a:t> не потрапив під обмеження для цивільної авіації, </a:t>
            </a:r>
            <a:r>
              <a:rPr lang="uk-UA" sz="1400" b="1" i="1" dirty="0" smtClean="0">
                <a:solidFill>
                  <a:srgbClr val="C00000"/>
                </a:solidFill>
                <a:latin typeface="Times New Roman" pitchFamily="18" charset="0"/>
                <a:cs typeface="Times New Roman" pitchFamily="18" charset="0"/>
              </a:rPr>
              <a:t>його швидкість польоту була обмежена приблизно 100 кілометрами на годину, а людину апарат може підняти на висоту в 2,5 кілометра. Максимальна тривалість польоту </a:t>
            </a:r>
            <a:r>
              <a:rPr lang="uk-UA" sz="1400" b="1" i="1" dirty="0" err="1" smtClean="0">
                <a:solidFill>
                  <a:srgbClr val="C00000"/>
                </a:solidFill>
                <a:latin typeface="Times New Roman" pitchFamily="18" charset="0"/>
                <a:cs typeface="Times New Roman" pitchFamily="18" charset="0"/>
              </a:rPr>
              <a:t>Martin</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Jetpack</a:t>
            </a:r>
            <a:r>
              <a:rPr lang="uk-UA" sz="1400" b="1" i="1" dirty="0" smtClean="0">
                <a:solidFill>
                  <a:srgbClr val="C00000"/>
                </a:solidFill>
                <a:latin typeface="Times New Roman" pitchFamily="18" charset="0"/>
                <a:cs typeface="Times New Roman" pitchFamily="18" charset="0"/>
              </a:rPr>
              <a:t> становить 30 хвилин, а працює апарат на бензині.  Експериментальний зразок має масу 115 кілограмів. </a:t>
            </a:r>
            <a:r>
              <a:rPr lang="uk-UA" sz="1400" dirty="0" smtClean="0">
                <a:latin typeface="Times New Roman" pitchFamily="18" charset="0"/>
                <a:cs typeface="Times New Roman" pitchFamily="18" charset="0"/>
              </a:rPr>
              <a:t>Невеликі габарити звільнять покупця </a:t>
            </a:r>
            <a:r>
              <a:rPr lang="uk-UA" sz="1400" dirty="0" err="1" smtClean="0">
                <a:latin typeface="Times New Roman" pitchFamily="18" charset="0"/>
                <a:cs typeface="Times New Roman" pitchFamily="18" charset="0"/>
              </a:rPr>
              <a:t>Martin</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Jetpack</a:t>
            </a:r>
            <a:r>
              <a:rPr lang="uk-UA" sz="1400" dirty="0" smtClean="0">
                <a:latin typeface="Times New Roman" pitchFamily="18" charset="0"/>
                <a:cs typeface="Times New Roman" pitchFamily="18" charset="0"/>
              </a:rPr>
              <a:t> від необхідності обзаводитися спеціальною ліцензією. У </a:t>
            </a:r>
            <a:r>
              <a:rPr lang="uk-UA" sz="1400" dirty="0" err="1" smtClean="0">
                <a:latin typeface="Times New Roman" pitchFamily="18" charset="0"/>
                <a:cs typeface="Times New Roman" pitchFamily="18" charset="0"/>
              </a:rPr>
              <a:t>Martin</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Aircraft</a:t>
            </a:r>
            <a:r>
              <a:rPr lang="uk-UA" sz="1400" dirty="0" smtClean="0">
                <a:latin typeface="Times New Roman" pitchFamily="18" charset="0"/>
                <a:cs typeface="Times New Roman" pitchFamily="18" charset="0"/>
              </a:rPr>
              <a:t>, яка працювала над проектом більше 25 років, розраховують, що покупцями літальних апаратів стануть не тільки приватні особи, але і рятувальні служби. Крім того, в  </a:t>
            </a:r>
            <a:r>
              <a:rPr lang="uk-UA" sz="1400" dirty="0" err="1" smtClean="0">
                <a:latin typeface="Times New Roman" pitchFamily="18" charset="0"/>
                <a:cs typeface="Times New Roman" pitchFamily="18" charset="0"/>
              </a:rPr>
              <a:t>Martin</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Aircraft</a:t>
            </a:r>
            <a:r>
              <a:rPr lang="uk-UA" sz="1400" dirty="0" smtClean="0">
                <a:latin typeface="Times New Roman" pitchFamily="18" charset="0"/>
                <a:cs typeface="Times New Roman" pitchFamily="18" charset="0"/>
              </a:rPr>
              <a:t> вважають, що апаратом можуть зацікавитися військові. </a:t>
            </a:r>
          </a:p>
        </p:txBody>
      </p:sp>
      <p:pic>
        <p:nvPicPr>
          <p:cNvPr id="121860"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46125" y="1628775"/>
            <a:ext cx="3659188" cy="27447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21861"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797425" y="1628775"/>
            <a:ext cx="2195513" cy="27447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21862"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21863" name="Номер слайда 6"/>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F43C829-29FF-46A9-BA49-77F8B0D4B112}" type="slidenum">
              <a:rPr lang="ru-RU" smtClean="0"/>
              <a:pPr eaLnBrk="1" hangingPunct="1"/>
              <a:t>113</a:t>
            </a:fld>
            <a:endParaRPr lang="ru-RU" smtClean="0"/>
          </a:p>
        </p:txBody>
      </p:sp>
    </p:spTree>
    <p:extLst>
      <p:ext uri="{BB962C8B-B14F-4D97-AF65-F5344CB8AC3E}">
        <p14:creationId xmlns="" xmlns:p14="http://schemas.microsoft.com/office/powerpoint/2010/main" val="3390156987"/>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Заголовок 1"/>
          <p:cNvSpPr>
            <a:spLocks noGrp="1"/>
          </p:cNvSpPr>
          <p:nvPr>
            <p:ph type="title"/>
          </p:nvPr>
        </p:nvSpPr>
        <p:spPr>
          <a:xfrm>
            <a:off x="476250" y="142875"/>
            <a:ext cx="8229600" cy="1143000"/>
          </a:xfrm>
        </p:spPr>
        <p:txBody>
          <a:bodyPr/>
          <a:lstStyle/>
          <a:p>
            <a:r>
              <a:rPr lang="uk-UA" sz="4000" b="1" i="1" dirty="0" smtClean="0">
                <a:latin typeface="Arial" pitchFamily="34" charset="0"/>
                <a:cs typeface="Arial" pitchFamily="34" charset="0"/>
              </a:rPr>
              <a:t>ПРИВАТНІ КОСМІЧНІ КОРАБЛІ</a:t>
            </a:r>
            <a:endParaRPr lang="ru-RU" sz="4000" b="1" i="1" dirty="0" smtClean="0">
              <a:latin typeface="Arial" pitchFamily="34" charset="0"/>
              <a:cs typeface="Arial" pitchFamily="34" charset="0"/>
            </a:endParaRPr>
          </a:p>
        </p:txBody>
      </p:sp>
      <p:sp>
        <p:nvSpPr>
          <p:cNvPr id="122883" name="Содержимое 2"/>
          <p:cNvSpPr>
            <a:spLocks noGrp="1"/>
          </p:cNvSpPr>
          <p:nvPr>
            <p:ph idx="1"/>
          </p:nvPr>
        </p:nvSpPr>
        <p:spPr>
          <a:xfrm>
            <a:off x="3536950" y="1600200"/>
            <a:ext cx="5283522" cy="4637112"/>
          </a:xfrm>
        </p:spPr>
        <p:txBody>
          <a:bodyPr/>
          <a:lstStyle/>
          <a:p>
            <a:pPr marL="0" indent="0" algn="just"/>
            <a:r>
              <a:rPr lang="uk-UA" sz="1400" dirty="0" smtClean="0">
                <a:latin typeface="Times New Roman" pitchFamily="18" charset="0"/>
                <a:cs typeface="Times New Roman" pitchFamily="18" charset="0"/>
              </a:rPr>
              <a:t>Результат: корабель </a:t>
            </a:r>
            <a:r>
              <a:rPr lang="uk-UA" sz="1400" b="1" i="1" dirty="0" err="1" smtClean="0">
                <a:solidFill>
                  <a:srgbClr val="C00000"/>
                </a:solidFill>
                <a:latin typeface="Times New Roman" pitchFamily="18" charset="0"/>
                <a:cs typeface="Times New Roman" pitchFamily="18" charset="0"/>
              </a:rPr>
              <a:t>Dragon</a:t>
            </a:r>
            <a:r>
              <a:rPr lang="uk-UA" sz="1400" dirty="0" smtClean="0">
                <a:latin typeface="Times New Roman" pitchFamily="18" charset="0"/>
                <a:cs typeface="Times New Roman" pitchFamily="18" charset="0"/>
              </a:rPr>
              <a:t> приватної компанії </a:t>
            </a:r>
            <a:r>
              <a:rPr lang="uk-UA" sz="1400" dirty="0" err="1" smtClean="0">
                <a:latin typeface="Times New Roman" pitchFamily="18" charset="0"/>
                <a:cs typeface="Times New Roman" pitchFamily="18" charset="0"/>
              </a:rPr>
              <a:t>SpaceX</a:t>
            </a:r>
            <a:r>
              <a:rPr lang="uk-UA" sz="1400" dirty="0" smtClean="0">
                <a:latin typeface="Times New Roman" pitchFamily="18" charset="0"/>
                <a:cs typeface="Times New Roman" pitchFamily="18" charset="0"/>
              </a:rPr>
              <a:t> з ракетою цієї ж компанії </a:t>
            </a:r>
            <a:r>
              <a:rPr lang="uk-UA" sz="1400" dirty="0" err="1" smtClean="0">
                <a:latin typeface="Times New Roman" pitchFamily="18" charset="0"/>
                <a:cs typeface="Times New Roman" pitchFamily="18" charset="0"/>
              </a:rPr>
              <a:t>Falcon</a:t>
            </a:r>
            <a:r>
              <a:rPr lang="uk-UA" sz="1400" dirty="0" smtClean="0">
                <a:latin typeface="Times New Roman" pitchFamily="18" charset="0"/>
                <a:cs typeface="Times New Roman" pitchFamily="18" charset="0"/>
              </a:rPr>
              <a:t> вже 30 квітня 2012 р. має стартувати і зістикуватися з МКС. Це буде перший в світі приватний </a:t>
            </a:r>
            <a:r>
              <a:rPr lang="uk-UA" sz="1400" dirty="0" err="1" smtClean="0">
                <a:latin typeface="Times New Roman" pitchFamily="18" charset="0"/>
                <a:cs typeface="Times New Roman" pitchFamily="18" charset="0"/>
              </a:rPr>
              <a:t>космоліт</a:t>
            </a:r>
            <a:r>
              <a:rPr lang="uk-UA" sz="1400" dirty="0" smtClean="0">
                <a:latin typeface="Times New Roman" pitchFamily="18" charset="0"/>
                <a:cs typeface="Times New Roman" pitchFamily="18" charset="0"/>
              </a:rPr>
              <a:t>. Засновник </a:t>
            </a:r>
            <a:r>
              <a:rPr lang="uk-UA" sz="1400" b="1" i="1" dirty="0" err="1" smtClean="0">
                <a:solidFill>
                  <a:srgbClr val="C00000"/>
                </a:solidFill>
                <a:latin typeface="Times New Roman" pitchFamily="18" charset="0"/>
                <a:cs typeface="Times New Roman" pitchFamily="18" charset="0"/>
              </a:rPr>
              <a:t>SpaceX</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Елон</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Маск</a:t>
            </a:r>
            <a:r>
              <a:rPr lang="uk-UA" sz="1400" b="1" i="1" dirty="0" smtClean="0">
                <a:solidFill>
                  <a:srgbClr val="C00000"/>
                </a:solidFill>
                <a:latin typeface="Times New Roman" pitchFamily="18" charset="0"/>
                <a:cs typeface="Times New Roman" pitchFamily="18" charset="0"/>
              </a:rPr>
              <a:t> вважає</a:t>
            </a:r>
            <a:r>
              <a:rPr lang="uk-UA" sz="1400" dirty="0" smtClean="0">
                <a:latin typeface="Times New Roman" pitchFamily="18" charset="0"/>
                <a:cs typeface="Times New Roman" pitchFamily="18" charset="0"/>
              </a:rPr>
              <a:t>, що в найближчі пару років його корабель буде возити на МКС змінні екіпажі в два рази дешевше, ніж </a:t>
            </a:r>
            <a:r>
              <a:rPr lang="uk-UA" sz="1400" dirty="0" err="1" smtClean="0">
                <a:latin typeface="Times New Roman" pitchFamily="18" charset="0"/>
                <a:cs typeface="Times New Roman" pitchFamily="18" charset="0"/>
              </a:rPr>
              <a:t>Роскосмос</a:t>
            </a:r>
            <a:r>
              <a:rPr lang="uk-UA" sz="1400" dirty="0" smtClean="0">
                <a:latin typeface="Times New Roman" pitchFamily="18" charset="0"/>
                <a:cs typeface="Times New Roman" pitchFamily="18" charset="0"/>
              </a:rPr>
              <a:t>.</a:t>
            </a:r>
          </a:p>
          <a:p>
            <a:pPr marL="0" indent="0" algn="just"/>
            <a:r>
              <a:rPr lang="uk-UA" sz="1400" dirty="0" smtClean="0">
                <a:latin typeface="Times New Roman" pitchFamily="18" charset="0"/>
                <a:cs typeface="Times New Roman" pitchFamily="18" charset="0"/>
              </a:rPr>
              <a:t>  Паралельно гранти на розробку пілотованих кораблів від НАСА отримали:</a:t>
            </a:r>
          </a:p>
          <a:p>
            <a:pPr marL="0" indent="0" algn="just"/>
            <a:r>
              <a:rPr lang="uk-UA" sz="1400" dirty="0" smtClean="0">
                <a:latin typeface="Times New Roman" pitchFamily="18" charset="0"/>
                <a:cs typeface="Times New Roman" pitchFamily="18" charset="0"/>
              </a:rPr>
              <a:t>  - </a:t>
            </a:r>
            <a:r>
              <a:rPr lang="uk-UA" sz="1400" b="1" i="1" dirty="0" smtClean="0">
                <a:solidFill>
                  <a:srgbClr val="C00000"/>
                </a:solidFill>
                <a:latin typeface="Times New Roman" pitchFamily="18" charset="0"/>
                <a:cs typeface="Times New Roman" pitchFamily="18" charset="0"/>
              </a:rPr>
              <a:t>Компанія </a:t>
            </a:r>
            <a:r>
              <a:rPr lang="uk-UA" sz="1400" b="1" i="1" dirty="0" err="1" smtClean="0">
                <a:solidFill>
                  <a:srgbClr val="C00000"/>
                </a:solidFill>
                <a:latin typeface="Times New Roman" pitchFamily="18" charset="0"/>
                <a:cs typeface="Times New Roman" pitchFamily="18" charset="0"/>
              </a:rPr>
              <a:t>Boeing</a:t>
            </a:r>
            <a:r>
              <a:rPr lang="uk-UA" sz="1400" b="1" i="1" dirty="0" smtClean="0">
                <a:solidFill>
                  <a:srgbClr val="C00000"/>
                </a:solidFill>
                <a:latin typeface="Times New Roman" pitchFamily="18" charset="0"/>
                <a:cs typeface="Times New Roman" pitchFamily="18" charset="0"/>
              </a:rPr>
              <a:t>, яка розробляє космічний корабель CST-100;</a:t>
            </a:r>
          </a:p>
          <a:p>
            <a:pPr marL="0" indent="0" algn="just"/>
            <a:r>
              <a:rPr lang="uk-UA" sz="1400" b="1" i="1" dirty="0" smtClean="0">
                <a:solidFill>
                  <a:srgbClr val="C00000"/>
                </a:solidFill>
                <a:latin typeface="Times New Roman" pitchFamily="18" charset="0"/>
                <a:cs typeface="Times New Roman" pitchFamily="18" charset="0"/>
              </a:rPr>
              <a:t>  - Компанія </a:t>
            </a:r>
            <a:r>
              <a:rPr lang="uk-UA" sz="1400" b="1" i="1" dirty="0" err="1" smtClean="0">
                <a:solidFill>
                  <a:srgbClr val="C00000"/>
                </a:solidFill>
                <a:latin typeface="Times New Roman" pitchFamily="18" charset="0"/>
                <a:cs typeface="Times New Roman" pitchFamily="18" charset="0"/>
              </a:rPr>
              <a:t>Sierra</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Nevada</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Corporation</a:t>
            </a:r>
            <a:r>
              <a:rPr lang="uk-UA" sz="1400" b="1" i="1" dirty="0" smtClean="0">
                <a:solidFill>
                  <a:srgbClr val="C00000"/>
                </a:solidFill>
                <a:latin typeface="Times New Roman" pitchFamily="18" charset="0"/>
                <a:cs typeface="Times New Roman" pitchFamily="18" charset="0"/>
              </a:rPr>
              <a:t> - на добудову човника </a:t>
            </a:r>
            <a:r>
              <a:rPr lang="uk-UA" sz="1400" b="1" i="1" dirty="0" err="1" smtClean="0">
                <a:solidFill>
                  <a:srgbClr val="C00000"/>
                </a:solidFill>
                <a:latin typeface="Times New Roman" pitchFamily="18" charset="0"/>
                <a:cs typeface="Times New Roman" pitchFamily="18" charset="0"/>
              </a:rPr>
              <a:t>Dream</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Chaser</a:t>
            </a:r>
            <a:r>
              <a:rPr lang="uk-UA" sz="1400" b="1" i="1" dirty="0" smtClean="0">
                <a:solidFill>
                  <a:srgbClr val="C00000"/>
                </a:solidFill>
                <a:latin typeface="Times New Roman" pitchFamily="18" charset="0"/>
                <a:cs typeface="Times New Roman" pitchFamily="18" charset="0"/>
              </a:rPr>
              <a:t>. Перший випробувальний політ повинен відбутися влітку цього року! До речі, його обриси дуже нагадують пілотований корабель "Кліпер", який розробляли в РКК "Енергія";</a:t>
            </a:r>
          </a:p>
          <a:p>
            <a:pPr marL="0" indent="0" algn="just"/>
            <a:r>
              <a:rPr lang="uk-UA" sz="1400" b="1" i="1" dirty="0" smtClean="0">
                <a:solidFill>
                  <a:srgbClr val="C00000"/>
                </a:solidFill>
                <a:latin typeface="Times New Roman" pitchFamily="18" charset="0"/>
                <a:cs typeface="Times New Roman" pitchFamily="18" charset="0"/>
              </a:rPr>
              <a:t>  - Компанія </a:t>
            </a:r>
            <a:r>
              <a:rPr lang="uk-UA" sz="1400" b="1" i="1" dirty="0" err="1" smtClean="0">
                <a:solidFill>
                  <a:srgbClr val="C00000"/>
                </a:solidFill>
                <a:latin typeface="Times New Roman" pitchFamily="18" charset="0"/>
                <a:cs typeface="Times New Roman" pitchFamily="18" charset="0"/>
              </a:rPr>
              <a:t>Blue</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Origin</a:t>
            </a:r>
            <a:r>
              <a:rPr lang="uk-UA" sz="1400" b="1" i="1" dirty="0" smtClean="0">
                <a:solidFill>
                  <a:srgbClr val="C00000"/>
                </a:solidFill>
                <a:latin typeface="Times New Roman" pitchFamily="18" charset="0"/>
                <a:cs typeface="Times New Roman" pitchFamily="18" charset="0"/>
              </a:rPr>
              <a:t> - на доопрацювання корабля </a:t>
            </a:r>
            <a:r>
              <a:rPr lang="uk-UA" sz="1400" b="1" i="1" dirty="0" err="1" smtClean="0">
                <a:solidFill>
                  <a:srgbClr val="C00000"/>
                </a:solidFill>
                <a:latin typeface="Times New Roman" pitchFamily="18" charset="0"/>
                <a:cs typeface="Times New Roman" pitchFamily="18" charset="0"/>
              </a:rPr>
              <a:t>New</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Shepard</a:t>
            </a:r>
            <a:r>
              <a:rPr lang="uk-UA" sz="1400" b="1" i="1" dirty="0" smtClean="0">
                <a:solidFill>
                  <a:srgbClr val="C00000"/>
                </a:solidFill>
                <a:latin typeface="Times New Roman" pitchFamily="18" charset="0"/>
                <a:cs typeface="Times New Roman" pitchFamily="18" charset="0"/>
              </a:rPr>
              <a:t> (названий на честь Алана </a:t>
            </a:r>
            <a:r>
              <a:rPr lang="uk-UA" sz="1400" b="1" i="1" dirty="0" err="1" smtClean="0">
                <a:solidFill>
                  <a:srgbClr val="C00000"/>
                </a:solidFill>
                <a:latin typeface="Times New Roman" pitchFamily="18" charset="0"/>
                <a:cs typeface="Times New Roman" pitchFamily="18" charset="0"/>
              </a:rPr>
              <a:t>Шепарда</a:t>
            </a:r>
            <a:r>
              <a:rPr lang="uk-UA" sz="1400" b="1" i="1" dirty="0" smtClean="0">
                <a:solidFill>
                  <a:srgbClr val="C00000"/>
                </a:solidFill>
                <a:latin typeface="Times New Roman" pitchFamily="18" charset="0"/>
                <a:cs typeface="Times New Roman" pitchFamily="18" charset="0"/>
              </a:rPr>
              <a:t>, першого американського космонавта). Випробування макета корабля пройшли ще в 2006 році.</a:t>
            </a:r>
          </a:p>
        </p:txBody>
      </p:sp>
      <p:pic>
        <p:nvPicPr>
          <p:cNvPr id="122884"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11188" y="1538288"/>
            <a:ext cx="2695575" cy="4857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22885"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22886" name="Номер слайда 5"/>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3F4FCDA-8DC0-4412-A2D3-75439F761D3C}" type="slidenum">
              <a:rPr lang="ru-RU" smtClean="0"/>
              <a:pPr eaLnBrk="1" hangingPunct="1"/>
              <a:t>114</a:t>
            </a:fld>
            <a:endParaRPr lang="ru-RU" smtClean="0"/>
          </a:p>
        </p:txBody>
      </p:sp>
    </p:spTree>
    <p:extLst>
      <p:ext uri="{BB962C8B-B14F-4D97-AF65-F5344CB8AC3E}">
        <p14:creationId xmlns="" xmlns:p14="http://schemas.microsoft.com/office/powerpoint/2010/main" val="32811220"/>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normAutofit/>
          </a:bodyPr>
          <a:lstStyle/>
          <a:p>
            <a:r>
              <a:rPr lang="en-US" sz="4000" b="1" i="1" dirty="0" smtClean="0">
                <a:latin typeface="Arial" pitchFamily="34" charset="0"/>
                <a:cs typeface="Arial" pitchFamily="34" charset="0"/>
              </a:rPr>
              <a:t>SPACEX DRAGON</a:t>
            </a:r>
            <a:endParaRPr lang="ru-RU" sz="4000" b="1" i="1" dirty="0">
              <a:latin typeface="Arial" pitchFamily="34" charset="0"/>
              <a:cs typeface="Arial" pitchFamily="34" charset="0"/>
            </a:endParaRPr>
          </a:p>
        </p:txBody>
      </p:sp>
      <p:sp>
        <p:nvSpPr>
          <p:cNvPr id="3" name="Объект 2"/>
          <p:cNvSpPr>
            <a:spLocks noGrp="1"/>
          </p:cNvSpPr>
          <p:nvPr>
            <p:ph idx="1"/>
          </p:nvPr>
        </p:nvSpPr>
        <p:spPr>
          <a:xfrm>
            <a:off x="4427984" y="1124744"/>
            <a:ext cx="4392488" cy="5112568"/>
          </a:xfrm>
        </p:spPr>
        <p:txBody>
          <a:bodyPr>
            <a:normAutofit/>
          </a:bodyPr>
          <a:lstStyle/>
          <a:p>
            <a:pPr marL="0" indent="0" algn="just"/>
            <a:r>
              <a:rPr lang="uk-UA" sz="1400" dirty="0" smtClean="0">
                <a:latin typeface="Times New Roman" pitchFamily="18" charset="0"/>
                <a:cs typeface="Times New Roman" pitchFamily="18" charset="0"/>
              </a:rPr>
              <a:t>Дракон (англ. </a:t>
            </a:r>
            <a:r>
              <a:rPr lang="uk-UA" sz="1400" b="1" i="1" dirty="0" err="1" smtClean="0">
                <a:solidFill>
                  <a:srgbClr val="C00000"/>
                </a:solidFill>
                <a:latin typeface="Times New Roman" pitchFamily="18" charset="0"/>
                <a:cs typeface="Times New Roman" pitchFamily="18" charset="0"/>
              </a:rPr>
              <a:t>Dragon</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SpaceX</a:t>
            </a:r>
            <a:r>
              <a:rPr lang="uk-UA" sz="1400" dirty="0" smtClean="0">
                <a:latin typeface="Times New Roman" pitchFamily="18" charset="0"/>
                <a:cs typeface="Times New Roman" pitchFamily="18" charset="0"/>
              </a:rPr>
              <a:t>) - приватний транспортний космічний корабель (КК) компанії </a:t>
            </a:r>
            <a:r>
              <a:rPr lang="uk-UA" sz="1400" b="1" i="1" dirty="0" err="1" smtClean="0">
                <a:solidFill>
                  <a:srgbClr val="C00000"/>
                </a:solidFill>
                <a:latin typeface="Times New Roman" pitchFamily="18" charset="0"/>
                <a:cs typeface="Times New Roman" pitchFamily="18" charset="0"/>
              </a:rPr>
              <a:t>SpaceX</a:t>
            </a:r>
            <a:r>
              <a:rPr lang="uk-UA" sz="1400" b="1" i="1" dirty="0" smtClean="0">
                <a:solidFill>
                  <a:srgbClr val="C00000"/>
                </a:solidFill>
                <a:latin typeface="Times New Roman" pitchFamily="18" charset="0"/>
                <a:cs typeface="Times New Roman" pitchFamily="18" charset="0"/>
              </a:rPr>
              <a:t>, </a:t>
            </a:r>
            <a:r>
              <a:rPr lang="uk-UA" sz="1400" dirty="0" smtClean="0">
                <a:latin typeface="Times New Roman" pitchFamily="18" charset="0"/>
                <a:cs typeface="Times New Roman" pitchFamily="18" charset="0"/>
              </a:rPr>
              <a:t>розроблений на замовлення НАСА в рамках програми «Комерційної орбітальної транспортування» (COTS), </a:t>
            </a:r>
            <a:r>
              <a:rPr lang="uk-UA" sz="1400" b="1" i="1" dirty="0" smtClean="0">
                <a:latin typeface="Times New Roman" pitchFamily="18" charset="0"/>
                <a:cs typeface="Times New Roman" pitchFamily="18" charset="0"/>
              </a:rPr>
              <a:t>призначений для доставки та повернення корисного вантажу і, в перспективі, людей на Міжнародну космічну станцію.</a:t>
            </a:r>
            <a:r>
              <a:rPr lang="uk-UA" sz="1400" dirty="0" smtClean="0">
                <a:latin typeface="Times New Roman" pitchFamily="18" charset="0"/>
                <a:cs typeface="Times New Roman" pitchFamily="18" charset="0"/>
              </a:rPr>
              <a:t> Необхідність в нових вантажівках виникла у США через припинення польотів </a:t>
            </a:r>
            <a:r>
              <a:rPr lang="uk-UA" sz="1400" dirty="0" err="1" smtClean="0">
                <a:latin typeface="Times New Roman" pitchFamily="18" charset="0"/>
                <a:cs typeface="Times New Roman" pitchFamily="18" charset="0"/>
              </a:rPr>
              <a:t>Шатлів</a:t>
            </a:r>
            <a:r>
              <a:rPr lang="uk-UA" sz="1400" dirty="0" smtClean="0">
                <a:latin typeface="Times New Roman" pitchFamily="18" charset="0"/>
                <a:cs typeface="Times New Roman" pitchFamily="18" charset="0"/>
              </a:rPr>
              <a:t>. </a:t>
            </a:r>
            <a:r>
              <a:rPr lang="uk-UA" sz="1400" b="1" i="1" dirty="0" smtClean="0">
                <a:solidFill>
                  <a:srgbClr val="C00000"/>
                </a:solidFill>
                <a:latin typeface="Times New Roman" pitchFamily="18" charset="0"/>
                <a:cs typeface="Times New Roman" pitchFamily="18" charset="0"/>
              </a:rPr>
              <a:t>«Дракон» - єдин</a:t>
            </a:r>
            <a:r>
              <a:rPr lang="uk-UA" sz="1400" b="1" i="1" dirty="0">
                <a:solidFill>
                  <a:srgbClr val="C00000"/>
                </a:solidFill>
                <a:latin typeface="Times New Roman" pitchFamily="18" charset="0"/>
                <a:cs typeface="Times New Roman" pitchFamily="18" charset="0"/>
              </a:rPr>
              <a:t>а</a:t>
            </a:r>
            <a:r>
              <a:rPr lang="uk-UA" sz="1400" b="1" i="1" dirty="0" smtClean="0">
                <a:solidFill>
                  <a:srgbClr val="C00000"/>
                </a:solidFill>
                <a:latin typeface="Times New Roman" pitchFamily="18" charset="0"/>
                <a:cs typeface="Times New Roman" pitchFamily="18" charset="0"/>
              </a:rPr>
              <a:t> у світі діюча «вантажівка», здатна повертатися на Землю. </a:t>
            </a:r>
          </a:p>
          <a:p>
            <a:pPr marL="0" indent="0" algn="just"/>
            <a:r>
              <a:rPr lang="uk-UA" sz="1400" dirty="0" smtClean="0">
                <a:latin typeface="Times New Roman" pitchFamily="18" charset="0"/>
                <a:cs typeface="Times New Roman" pitchFamily="18" charset="0"/>
              </a:rPr>
              <a:t>Згідно з контрактом, укладеним між NASA і «</a:t>
            </a:r>
            <a:r>
              <a:rPr lang="uk-UA" sz="1400" dirty="0" err="1" smtClean="0">
                <a:latin typeface="Times New Roman" pitchFamily="18" charset="0"/>
                <a:cs typeface="Times New Roman" pitchFamily="18" charset="0"/>
              </a:rPr>
              <a:t>SpaceX</a:t>
            </a:r>
            <a:r>
              <a:rPr lang="uk-UA" sz="1400" dirty="0" smtClean="0">
                <a:latin typeface="Times New Roman" pitchFamily="18" charset="0"/>
                <a:cs typeface="Times New Roman" pitchFamily="18" charset="0"/>
              </a:rPr>
              <a:t>», остання повинна здійснити 15 місій - три випробувальних і 12 штатних місій на МКС. Сума контракту з НАСА близько 1,6 млрд. доларів. </a:t>
            </a:r>
          </a:p>
          <a:p>
            <a:pPr marL="0" indent="0" algn="just"/>
            <a:r>
              <a:rPr lang="uk-UA" sz="1400" dirty="0" smtClean="0">
                <a:latin typeface="Times New Roman" pitchFamily="18" charset="0"/>
                <a:cs typeface="Times New Roman" pitchFamily="18" charset="0"/>
              </a:rPr>
              <a:t>22 травня 2012 корабель </a:t>
            </a:r>
            <a:r>
              <a:rPr lang="uk-UA" sz="1400" dirty="0" err="1" smtClean="0">
                <a:latin typeface="Times New Roman" pitchFamily="18" charset="0"/>
                <a:cs typeface="Times New Roman" pitchFamily="18" charset="0"/>
              </a:rPr>
              <a:t>Dragon</a:t>
            </a:r>
            <a:r>
              <a:rPr lang="uk-UA" sz="1400" dirty="0" smtClean="0">
                <a:latin typeface="Times New Roman" pitchFamily="18" charset="0"/>
                <a:cs typeface="Times New Roman" pitchFamily="18" charset="0"/>
              </a:rPr>
              <a:t> відправився до Міжнародної космічної станції. Це перший в історії політ комерційного космічного транспорту до МКС. Через кілька хвилин після старту апарат успішно вийшов на орбіту.</a:t>
            </a:r>
          </a:p>
          <a:p>
            <a:pPr marL="0" indent="0" algn="just"/>
            <a:r>
              <a:rPr lang="uk-UA" sz="1400" b="1" i="1" dirty="0" smtClean="0">
                <a:latin typeface="Times New Roman" pitchFamily="18" charset="0"/>
                <a:cs typeface="Times New Roman" pitchFamily="18" charset="0"/>
              </a:rPr>
              <a:t>30 травня 2014 </a:t>
            </a:r>
            <a:r>
              <a:rPr lang="uk-UA" sz="1400" b="1" i="1" dirty="0" err="1" smtClean="0">
                <a:latin typeface="Times New Roman" pitchFamily="18" charset="0"/>
                <a:cs typeface="Times New Roman" pitchFamily="18" charset="0"/>
              </a:rPr>
              <a:t>Елон</a:t>
            </a:r>
            <a:r>
              <a:rPr lang="uk-UA" sz="1400" b="1" i="1" dirty="0" smtClean="0">
                <a:latin typeface="Times New Roman" pitchFamily="18" charset="0"/>
                <a:cs typeface="Times New Roman" pitchFamily="18" charset="0"/>
              </a:rPr>
              <a:t> </a:t>
            </a:r>
            <a:r>
              <a:rPr lang="uk-UA" sz="1400" b="1" i="1" dirty="0" err="1" smtClean="0">
                <a:latin typeface="Times New Roman" pitchFamily="18" charset="0"/>
                <a:cs typeface="Times New Roman" pitchFamily="18" charset="0"/>
              </a:rPr>
              <a:t>Маск</a:t>
            </a:r>
            <a:r>
              <a:rPr lang="uk-UA" sz="1400" b="1" i="1" dirty="0" smtClean="0">
                <a:latin typeface="Times New Roman" pitchFamily="18" charset="0"/>
                <a:cs typeface="Times New Roman" pitchFamily="18" charset="0"/>
              </a:rPr>
              <a:t> представив пасажирську версію космічного корабля </a:t>
            </a:r>
            <a:r>
              <a:rPr lang="uk-UA" sz="1400" b="1" i="1" dirty="0" err="1" smtClean="0">
                <a:latin typeface="Times New Roman" pitchFamily="18" charset="0"/>
                <a:cs typeface="Times New Roman" pitchFamily="18" charset="0"/>
              </a:rPr>
              <a:t>Dragon</a:t>
            </a:r>
            <a:r>
              <a:rPr lang="uk-UA" sz="1400" b="1" i="1" dirty="0" smtClean="0">
                <a:latin typeface="Times New Roman" pitchFamily="18" charset="0"/>
                <a:cs typeface="Times New Roman" pitchFamily="18" charset="0"/>
              </a:rPr>
              <a:t>, яка отримала назву </a:t>
            </a:r>
            <a:r>
              <a:rPr lang="uk-UA" sz="1400" b="1" i="1" dirty="0" err="1" smtClean="0">
                <a:solidFill>
                  <a:srgbClr val="C00000"/>
                </a:solidFill>
                <a:latin typeface="Times New Roman" pitchFamily="18" charset="0"/>
                <a:cs typeface="Times New Roman" pitchFamily="18" charset="0"/>
              </a:rPr>
              <a:t>Dragon</a:t>
            </a:r>
            <a:r>
              <a:rPr lang="uk-UA" sz="1400" b="1" i="1" dirty="0" smtClean="0">
                <a:solidFill>
                  <a:srgbClr val="C00000"/>
                </a:solidFill>
                <a:latin typeface="Times New Roman" pitchFamily="18" charset="0"/>
                <a:cs typeface="Times New Roman" pitchFamily="18" charset="0"/>
              </a:rPr>
              <a:t> V2.</a:t>
            </a:r>
            <a:endParaRPr lang="uk-UA" sz="1400" b="1" i="1" dirty="0">
              <a:solidFill>
                <a:srgbClr val="C00000"/>
              </a:solidFill>
              <a:latin typeface="Times New Roman" pitchFamily="18" charset="0"/>
              <a:cs typeface="Times New Roman" pitchFamily="18" charset="0"/>
            </a:endParaRPr>
          </a:p>
        </p:txBody>
      </p:sp>
      <p:sp>
        <p:nvSpPr>
          <p:cNvPr id="4" name="Номер слайда 3"/>
          <p:cNvSpPr>
            <a:spLocks noGrp="1"/>
          </p:cNvSpPr>
          <p:nvPr>
            <p:ph type="sldNum" sz="quarter" idx="12"/>
          </p:nvPr>
        </p:nvSpPr>
        <p:spPr/>
        <p:txBody>
          <a:bodyPr/>
          <a:lstStyle/>
          <a:p>
            <a:fld id="{D3766815-3F79-4B59-8F54-D85D4AE0E431}" type="slidenum">
              <a:rPr lang="ru-RU" smtClean="0"/>
              <a:pPr/>
              <a:t>115</a:t>
            </a:fld>
            <a:endParaRPr lang="ru-RU" dirty="0"/>
          </a:p>
        </p:txBody>
      </p:sp>
      <p:pic>
        <p:nvPicPr>
          <p:cNvPr id="2053" name="Picture 5"/>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55374" y="1124744"/>
            <a:ext cx="3928594" cy="340096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6"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dirty="0">
                <a:sym typeface="Symbol" pitchFamily="18" charset="2"/>
              </a:rPr>
              <a:t> </a:t>
            </a:r>
            <a:r>
              <a:rPr lang="uk-UA" sz="800" dirty="0"/>
              <a:t> Опанасюк  А.С.</a:t>
            </a:r>
            <a:endParaRPr lang="ru-RU" sz="800" dirty="0"/>
          </a:p>
        </p:txBody>
      </p:sp>
      <p:pic>
        <p:nvPicPr>
          <p:cNvPr id="2050"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55374" y="4485147"/>
            <a:ext cx="3928594" cy="221965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896478065"/>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Заголовок 1"/>
          <p:cNvSpPr>
            <a:spLocks noGrp="1"/>
          </p:cNvSpPr>
          <p:nvPr>
            <p:ph type="title"/>
          </p:nvPr>
        </p:nvSpPr>
        <p:spPr>
          <a:xfrm>
            <a:off x="385763" y="0"/>
            <a:ext cx="8472487" cy="1143000"/>
          </a:xfrm>
        </p:spPr>
        <p:txBody>
          <a:bodyPr/>
          <a:lstStyle/>
          <a:p>
            <a:pPr eaLnBrk="1" hangingPunct="1"/>
            <a:r>
              <a:rPr lang="uk-UA" sz="4000" b="1" i="1" dirty="0" smtClean="0">
                <a:latin typeface="Arial" pitchFamily="34" charset="0"/>
                <a:cs typeface="Arial" pitchFamily="34" charset="0"/>
              </a:rPr>
              <a:t>ЧИ СТАНЕМО МИ КІБЕРГАМИ?</a:t>
            </a:r>
          </a:p>
        </p:txBody>
      </p:sp>
      <p:sp>
        <p:nvSpPr>
          <p:cNvPr id="125955" name="Прямоугольник 3"/>
          <p:cNvSpPr>
            <a:spLocks noChangeArrowheads="1"/>
          </p:cNvSpPr>
          <p:nvPr/>
        </p:nvSpPr>
        <p:spPr bwMode="auto">
          <a:xfrm>
            <a:off x="5715000" y="4286250"/>
            <a:ext cx="2857500" cy="206210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just"/>
            <a:r>
              <a:rPr lang="uk-UA" sz="1600" dirty="0">
                <a:latin typeface="Times New Roman" pitchFamily="18" charset="0"/>
                <a:cs typeface="Times New Roman" pitchFamily="18" charset="0"/>
              </a:rPr>
              <a:t>Компанія </a:t>
            </a:r>
            <a:r>
              <a:rPr lang="uk-UA" sz="1600" dirty="0" err="1">
                <a:latin typeface="Times New Roman" pitchFamily="18" charset="0"/>
                <a:cs typeface="Times New Roman" pitchFamily="18" charset="0"/>
              </a:rPr>
              <a:t>Touch</a:t>
            </a:r>
            <a:r>
              <a:rPr lang="uk-UA" sz="1600" dirty="0">
                <a:latin typeface="Times New Roman" pitchFamily="18" charset="0"/>
                <a:cs typeface="Times New Roman" pitchFamily="18" charset="0"/>
              </a:rPr>
              <a:t> </a:t>
            </a:r>
            <a:r>
              <a:rPr lang="uk-UA" sz="1600" dirty="0" err="1">
                <a:latin typeface="Times New Roman" pitchFamily="18" charset="0"/>
                <a:cs typeface="Times New Roman" pitchFamily="18" charset="0"/>
              </a:rPr>
              <a:t>Bionics</a:t>
            </a:r>
            <a:r>
              <a:rPr lang="uk-UA" sz="1600" dirty="0">
                <a:latin typeface="Times New Roman" pitchFamily="18" charset="0"/>
                <a:cs typeface="Times New Roman" pitchFamily="18" charset="0"/>
              </a:rPr>
              <a:t> створила новий </a:t>
            </a:r>
            <a:r>
              <a:rPr lang="uk-UA" sz="1600" b="1" i="1" dirty="0">
                <a:solidFill>
                  <a:srgbClr val="C00000"/>
                </a:solidFill>
                <a:latin typeface="Times New Roman" pitchFamily="18" charset="0"/>
                <a:cs typeface="Times New Roman" pitchFamily="18" charset="0"/>
              </a:rPr>
              <a:t>біонічний  протез — i-LIMB </a:t>
            </a:r>
            <a:r>
              <a:rPr lang="uk-UA" sz="1600" b="1" i="1" dirty="0" err="1">
                <a:solidFill>
                  <a:srgbClr val="C00000"/>
                </a:solidFill>
                <a:latin typeface="Times New Roman" pitchFamily="18" charset="0"/>
                <a:cs typeface="Times New Roman" pitchFamily="18" charset="0"/>
              </a:rPr>
              <a:t>Pulse</a:t>
            </a:r>
            <a:r>
              <a:rPr lang="uk-UA" sz="1600" b="1" i="1" dirty="0">
                <a:solidFill>
                  <a:srgbClr val="C00000"/>
                </a:solidFill>
                <a:latin typeface="Times New Roman" pitchFamily="18" charset="0"/>
                <a:cs typeface="Times New Roman" pitchFamily="18" charset="0"/>
              </a:rPr>
              <a:t>. Протез керується </a:t>
            </a:r>
            <a:r>
              <a:rPr lang="uk-UA" sz="1600" b="1" i="1" dirty="0" err="1">
                <a:solidFill>
                  <a:srgbClr val="C00000"/>
                </a:solidFill>
                <a:latin typeface="Times New Roman" pitchFamily="18" charset="0"/>
                <a:cs typeface="Times New Roman" pitchFamily="18" charset="0"/>
              </a:rPr>
              <a:t>міоелектричними</a:t>
            </a:r>
            <a:r>
              <a:rPr lang="uk-UA" sz="1600" b="1" i="1" dirty="0">
                <a:solidFill>
                  <a:srgbClr val="C00000"/>
                </a:solidFill>
                <a:latin typeface="Times New Roman" pitchFamily="18" charset="0"/>
                <a:cs typeface="Times New Roman" pitchFamily="18" charset="0"/>
              </a:rPr>
              <a:t> струмами у кінцівці, а для людини це виглядає майже як керування власною кінцівкою.</a:t>
            </a:r>
          </a:p>
        </p:txBody>
      </p:sp>
      <p:pic>
        <p:nvPicPr>
          <p:cNvPr id="12595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14375" y="1214438"/>
            <a:ext cx="2603500" cy="5153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25957"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643313" y="1238250"/>
            <a:ext cx="1928812" cy="51260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25958"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25959" name="Номер слайда 6"/>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91D648F-2975-4AE3-B586-7885B3D98677}" type="slidenum">
              <a:rPr lang="ru-RU" smtClean="0"/>
              <a:pPr eaLnBrk="1" hangingPunct="1"/>
              <a:t>116</a:t>
            </a:fld>
            <a:endParaRPr lang="ru-RU" smtClean="0"/>
          </a:p>
        </p:txBody>
      </p:sp>
    </p:spTree>
    <p:extLst>
      <p:ext uri="{BB962C8B-B14F-4D97-AF65-F5344CB8AC3E}">
        <p14:creationId xmlns="" xmlns:p14="http://schemas.microsoft.com/office/powerpoint/2010/main" val="4160947207"/>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Заголовок 1"/>
          <p:cNvSpPr>
            <a:spLocks noGrp="1"/>
          </p:cNvSpPr>
          <p:nvPr>
            <p:ph type="title"/>
          </p:nvPr>
        </p:nvSpPr>
        <p:spPr>
          <a:xfrm>
            <a:off x="482600" y="0"/>
            <a:ext cx="8229600" cy="1143000"/>
          </a:xfrm>
        </p:spPr>
        <p:txBody>
          <a:bodyPr/>
          <a:lstStyle/>
          <a:p>
            <a:r>
              <a:rPr lang="uk-UA" sz="4000" b="1" i="1" dirty="0" smtClean="0">
                <a:latin typeface="Arial" pitchFamily="34" charset="0"/>
                <a:cs typeface="Arial" pitchFamily="34" charset="0"/>
              </a:rPr>
              <a:t>ЧИ СТАНЕМО МИ КІБЕРГАМИ?</a:t>
            </a:r>
            <a:endParaRPr lang="uk-UA" sz="4000" dirty="0" smtClean="0">
              <a:latin typeface="Arial" pitchFamily="34" charset="0"/>
              <a:cs typeface="Arial" pitchFamily="34" charset="0"/>
            </a:endParaRPr>
          </a:p>
        </p:txBody>
      </p:sp>
      <p:sp>
        <p:nvSpPr>
          <p:cNvPr id="126979" name="Содержимое 2"/>
          <p:cNvSpPr>
            <a:spLocks noGrp="1"/>
          </p:cNvSpPr>
          <p:nvPr>
            <p:ph idx="1"/>
          </p:nvPr>
        </p:nvSpPr>
        <p:spPr>
          <a:xfrm>
            <a:off x="4788024" y="1073150"/>
            <a:ext cx="4006726" cy="5155188"/>
          </a:xfrm>
        </p:spPr>
        <p:txBody>
          <a:bodyPr>
            <a:normAutofit/>
          </a:bodyPr>
          <a:lstStyle/>
          <a:p>
            <a:pPr marL="0" indent="0" algn="just">
              <a:buFontTx/>
              <a:buNone/>
            </a:pPr>
            <a:r>
              <a:rPr lang="uk-UA" sz="1500" b="1" i="1" dirty="0" err="1" smtClean="0">
                <a:solidFill>
                  <a:srgbClr val="C00000"/>
                </a:solidFill>
                <a:latin typeface="Times New Roman" pitchFamily="18" charset="0"/>
                <a:cs typeface="Times New Roman" pitchFamily="18" charset="0"/>
              </a:rPr>
              <a:t>Чіпи</a:t>
            </a:r>
            <a:r>
              <a:rPr lang="uk-UA" sz="1500" b="1" i="1" dirty="0" smtClean="0">
                <a:solidFill>
                  <a:srgbClr val="C00000"/>
                </a:solidFill>
                <a:latin typeface="Times New Roman" pitchFamily="18" charset="0"/>
                <a:cs typeface="Times New Roman" pitchFamily="18" charset="0"/>
              </a:rPr>
              <a:t> - імплантати з 1520 </a:t>
            </a:r>
            <a:r>
              <a:rPr lang="uk-UA" sz="1500" b="1" i="1" dirty="0" err="1" smtClean="0">
                <a:solidFill>
                  <a:srgbClr val="C00000"/>
                </a:solidFill>
                <a:latin typeface="Times New Roman" pitchFamily="18" charset="0"/>
                <a:cs typeface="Times New Roman" pitchFamily="18" charset="0"/>
              </a:rPr>
              <a:t>мікрофото-діодами</a:t>
            </a:r>
            <a:r>
              <a:rPr lang="uk-UA" sz="1500" b="1" i="1" dirty="0" smtClean="0">
                <a:solidFill>
                  <a:srgbClr val="C00000"/>
                </a:solidFill>
                <a:latin typeface="Times New Roman" pitchFamily="18" charset="0"/>
                <a:cs typeface="Times New Roman" pitchFamily="18" charset="0"/>
              </a:rPr>
              <a:t> дозволили </a:t>
            </a:r>
            <a:r>
              <a:rPr lang="uk-UA" sz="1500" b="1" i="1" dirty="0">
                <a:solidFill>
                  <a:srgbClr val="C00000"/>
                </a:solidFill>
                <a:latin typeface="Times New Roman" pitchFamily="18" charset="0"/>
                <a:cs typeface="Times New Roman" pitchFamily="18" charset="0"/>
              </a:rPr>
              <a:t>пацієнтам </a:t>
            </a:r>
            <a:r>
              <a:rPr lang="uk-UA" sz="1500" b="1" i="1" dirty="0" smtClean="0">
                <a:solidFill>
                  <a:srgbClr val="C00000"/>
                </a:solidFill>
                <a:latin typeface="Times New Roman" pitchFamily="18" charset="0"/>
                <a:cs typeface="Times New Roman" pitchFamily="18" charset="0"/>
              </a:rPr>
              <a:t>що осліпли розрізняти повсякденні об'єкти і читати великі написи. </a:t>
            </a:r>
            <a:r>
              <a:rPr lang="uk-UA" sz="1500" dirty="0" smtClean="0">
                <a:latin typeface="Times New Roman" pitchFamily="18" charset="0"/>
                <a:cs typeface="Times New Roman" pitchFamily="18" charset="0"/>
              </a:rPr>
              <a:t>Про вражаючий успіх повідомили доктор </a:t>
            </a:r>
            <a:r>
              <a:rPr lang="uk-UA" sz="1500" b="1" i="1" dirty="0" err="1" smtClean="0">
                <a:solidFill>
                  <a:srgbClr val="C00000"/>
                </a:solidFill>
                <a:latin typeface="Times New Roman" pitchFamily="18" charset="0"/>
                <a:cs typeface="Times New Roman" pitchFamily="18" charset="0"/>
              </a:rPr>
              <a:t>Эберхарт</a:t>
            </a:r>
            <a:r>
              <a:rPr lang="uk-UA" sz="1500" b="1" i="1" dirty="0" smtClean="0">
                <a:solidFill>
                  <a:srgbClr val="C00000"/>
                </a:solidFill>
                <a:latin typeface="Times New Roman" pitchFamily="18" charset="0"/>
                <a:cs typeface="Times New Roman" pitchFamily="18" charset="0"/>
              </a:rPr>
              <a:t> </a:t>
            </a:r>
            <a:r>
              <a:rPr lang="uk-UA" sz="1500" b="1" i="1" dirty="0" err="1" smtClean="0">
                <a:solidFill>
                  <a:srgbClr val="C00000"/>
                </a:solidFill>
                <a:latin typeface="Times New Roman" pitchFamily="18" charset="0"/>
                <a:cs typeface="Times New Roman" pitchFamily="18" charset="0"/>
              </a:rPr>
              <a:t>Цреннер</a:t>
            </a:r>
            <a:r>
              <a:rPr lang="uk-UA" sz="1500" b="1" i="1" dirty="0" smtClean="0">
                <a:solidFill>
                  <a:srgbClr val="C00000"/>
                </a:solidFill>
                <a:latin typeface="Times New Roman" pitchFamily="18" charset="0"/>
                <a:cs typeface="Times New Roman" pitchFamily="18" charset="0"/>
              </a:rPr>
              <a:t> </a:t>
            </a:r>
            <a:r>
              <a:rPr lang="uk-UA" sz="1500" dirty="0" smtClean="0">
                <a:latin typeface="Times New Roman" pitchFamily="18" charset="0"/>
                <a:cs typeface="Times New Roman" pitchFamily="18" charset="0"/>
              </a:rPr>
              <a:t>(</a:t>
            </a:r>
            <a:r>
              <a:rPr lang="uk-UA" sz="1500" dirty="0" err="1" smtClean="0">
                <a:latin typeface="Times New Roman" pitchFamily="18" charset="0"/>
                <a:cs typeface="Times New Roman" pitchFamily="18" charset="0"/>
              </a:rPr>
              <a:t>Eberhart</a:t>
            </a:r>
            <a:r>
              <a:rPr lang="uk-UA" sz="1500" dirty="0" smtClean="0">
                <a:latin typeface="Times New Roman" pitchFamily="18" charset="0"/>
                <a:cs typeface="Times New Roman" pitchFamily="18" charset="0"/>
              </a:rPr>
              <a:t> </a:t>
            </a:r>
            <a:r>
              <a:rPr lang="uk-UA" sz="1500" dirty="0" err="1" smtClean="0">
                <a:latin typeface="Times New Roman" pitchFamily="18" charset="0"/>
                <a:cs typeface="Times New Roman" pitchFamily="18" charset="0"/>
              </a:rPr>
              <a:t>Zrenner</a:t>
            </a:r>
            <a:r>
              <a:rPr lang="uk-UA" sz="1500" dirty="0" smtClean="0">
                <a:latin typeface="Times New Roman" pitchFamily="18" charset="0"/>
                <a:cs typeface="Times New Roman" pitchFamily="18" charset="0"/>
              </a:rPr>
              <a:t>) з університету </a:t>
            </a:r>
            <a:r>
              <a:rPr lang="uk-UA" sz="1500" dirty="0" err="1" smtClean="0">
                <a:latin typeface="Times New Roman" pitchFamily="18" charset="0"/>
                <a:cs typeface="Times New Roman" pitchFamily="18" charset="0"/>
              </a:rPr>
              <a:t>Тюбингена</a:t>
            </a:r>
            <a:r>
              <a:rPr lang="uk-UA" sz="1500" dirty="0" smtClean="0">
                <a:latin typeface="Times New Roman" pitchFamily="18" charset="0"/>
                <a:cs typeface="Times New Roman" pitchFamily="18" charset="0"/>
              </a:rPr>
              <a:t> (</a:t>
            </a:r>
            <a:r>
              <a:rPr lang="uk-UA" sz="1500" dirty="0" err="1" smtClean="0">
                <a:latin typeface="Times New Roman" pitchFamily="18" charset="0"/>
                <a:cs typeface="Times New Roman" pitchFamily="18" charset="0"/>
              </a:rPr>
              <a:t>Universität</a:t>
            </a:r>
            <a:r>
              <a:rPr lang="uk-UA" sz="1500" dirty="0" smtClean="0">
                <a:latin typeface="Times New Roman" pitchFamily="18" charset="0"/>
                <a:cs typeface="Times New Roman" pitchFamily="18" charset="0"/>
              </a:rPr>
              <a:t> </a:t>
            </a:r>
            <a:r>
              <a:rPr lang="uk-UA" sz="1500" dirty="0" err="1" smtClean="0">
                <a:latin typeface="Times New Roman" pitchFamily="18" charset="0"/>
                <a:cs typeface="Times New Roman" pitchFamily="18" charset="0"/>
              </a:rPr>
              <a:t>Tübingen</a:t>
            </a:r>
            <a:r>
              <a:rPr lang="uk-UA" sz="1500" dirty="0" smtClean="0">
                <a:latin typeface="Times New Roman" pitchFamily="18" charset="0"/>
                <a:cs typeface="Times New Roman" pitchFamily="18" charset="0"/>
              </a:rPr>
              <a:t>) і очолювана їм німецька компанія </a:t>
            </a:r>
            <a:r>
              <a:rPr lang="uk-UA" sz="1500" dirty="0" err="1" smtClean="0">
                <a:latin typeface="Times New Roman" pitchFamily="18" charset="0"/>
                <a:cs typeface="Times New Roman" pitchFamily="18" charset="0"/>
              </a:rPr>
              <a:t>Retina</a:t>
            </a:r>
            <a:r>
              <a:rPr lang="uk-UA" sz="1500" dirty="0" smtClean="0">
                <a:latin typeface="Times New Roman" pitchFamily="18" charset="0"/>
                <a:cs typeface="Times New Roman" pitchFamily="18" charset="0"/>
              </a:rPr>
              <a:t> </a:t>
            </a:r>
            <a:r>
              <a:rPr lang="uk-UA" sz="1500" dirty="0" err="1" smtClean="0">
                <a:latin typeface="Times New Roman" pitchFamily="18" charset="0"/>
                <a:cs typeface="Times New Roman" pitchFamily="18" charset="0"/>
              </a:rPr>
              <a:t>Implant</a:t>
            </a:r>
            <a:r>
              <a:rPr lang="uk-UA" sz="1500" dirty="0" smtClean="0">
                <a:latin typeface="Times New Roman" pitchFamily="18" charset="0"/>
                <a:cs typeface="Times New Roman" pitchFamily="18" charset="0"/>
              </a:rPr>
              <a:t>.</a:t>
            </a:r>
          </a:p>
          <a:p>
            <a:pPr marL="0" indent="0" algn="just">
              <a:buFontTx/>
              <a:buNone/>
            </a:pPr>
            <a:r>
              <a:rPr lang="uk-UA" sz="1500" b="1" i="1" dirty="0" smtClean="0">
                <a:solidFill>
                  <a:srgbClr val="C00000"/>
                </a:solidFill>
                <a:latin typeface="Times New Roman" pitchFamily="18" charset="0"/>
                <a:cs typeface="Times New Roman" pitchFamily="18" charset="0"/>
              </a:rPr>
              <a:t>Апарат пройшов багаторічні клінічні випробування на 11 пацієнтах з дегенерацією клітин в сітківці. </a:t>
            </a:r>
            <a:r>
              <a:rPr lang="uk-UA" sz="1500" dirty="0" smtClean="0">
                <a:latin typeface="Times New Roman" pitchFamily="18" charset="0"/>
                <a:cs typeface="Times New Roman" pitchFamily="18" charset="0"/>
              </a:rPr>
              <a:t>Тепер прийшла пора підвести підсумки. Дієвість </a:t>
            </a:r>
            <a:r>
              <a:rPr lang="uk-UA" sz="1500" dirty="0" err="1" smtClean="0">
                <a:latin typeface="Times New Roman" pitchFamily="18" charset="0"/>
                <a:cs typeface="Times New Roman" pitchFamily="18" charset="0"/>
              </a:rPr>
              <a:t>імплантата</a:t>
            </a:r>
            <a:r>
              <a:rPr lang="uk-UA" sz="1500" dirty="0" smtClean="0">
                <a:latin typeface="Times New Roman" pitchFamily="18" charset="0"/>
                <a:cs typeface="Times New Roman" pitchFamily="18" charset="0"/>
              </a:rPr>
              <a:t> відрізнялася у різних людей, але більшість виявилися в змозі виділяти яскраві об'єкти в полі зору.</a:t>
            </a:r>
          </a:p>
          <a:p>
            <a:pPr marL="0" indent="0" algn="just">
              <a:buFontTx/>
              <a:buNone/>
            </a:pPr>
            <a:r>
              <a:rPr lang="uk-UA" sz="1500" dirty="0" smtClean="0">
                <a:latin typeface="Times New Roman" pitchFamily="18" charset="0"/>
                <a:cs typeface="Times New Roman" pitchFamily="18" charset="0"/>
              </a:rPr>
              <a:t>Найкращий результат показав 46-річний фін </a:t>
            </a:r>
            <a:r>
              <a:rPr lang="uk-UA" sz="1500" dirty="0" err="1" smtClean="0">
                <a:latin typeface="Times New Roman" pitchFamily="18" charset="0"/>
                <a:cs typeface="Times New Roman" pitchFamily="18" charset="0"/>
              </a:rPr>
              <a:t>Міікка</a:t>
            </a:r>
            <a:r>
              <a:rPr lang="uk-UA" sz="1500" dirty="0" smtClean="0">
                <a:latin typeface="Times New Roman" pitchFamily="18" charset="0"/>
                <a:cs typeface="Times New Roman" pitchFamily="18" charset="0"/>
              </a:rPr>
              <a:t> </a:t>
            </a:r>
            <a:r>
              <a:rPr lang="uk-UA" sz="1500" dirty="0" err="1" smtClean="0">
                <a:latin typeface="Times New Roman" pitchFamily="18" charset="0"/>
                <a:cs typeface="Times New Roman" pitchFamily="18" charset="0"/>
              </a:rPr>
              <a:t>Терхо</a:t>
            </a:r>
            <a:r>
              <a:rPr lang="uk-UA" sz="1500" dirty="0" smtClean="0">
                <a:latin typeface="Times New Roman" pitchFamily="18" charset="0"/>
                <a:cs typeface="Times New Roman" pitchFamily="18" charset="0"/>
              </a:rPr>
              <a:t> (</a:t>
            </a:r>
            <a:r>
              <a:rPr lang="uk-UA" sz="1500" dirty="0" err="1" smtClean="0">
                <a:latin typeface="Times New Roman" pitchFamily="18" charset="0"/>
                <a:cs typeface="Times New Roman" pitchFamily="18" charset="0"/>
              </a:rPr>
              <a:t>Miikka</a:t>
            </a:r>
            <a:r>
              <a:rPr lang="uk-UA" sz="1500" dirty="0" smtClean="0">
                <a:latin typeface="Times New Roman" pitchFamily="18" charset="0"/>
                <a:cs typeface="Times New Roman" pitchFamily="18" charset="0"/>
              </a:rPr>
              <a:t> </a:t>
            </a:r>
            <a:r>
              <a:rPr lang="uk-UA" sz="1500" dirty="0" err="1" smtClean="0">
                <a:latin typeface="Times New Roman" pitchFamily="18" charset="0"/>
                <a:cs typeface="Times New Roman" pitchFamily="18" charset="0"/>
              </a:rPr>
              <a:t>Terho</a:t>
            </a:r>
            <a:r>
              <a:rPr lang="uk-UA" sz="1500" dirty="0" smtClean="0">
                <a:latin typeface="Times New Roman" pitchFamily="18" charset="0"/>
                <a:cs typeface="Times New Roman" pitchFamily="18" charset="0"/>
              </a:rPr>
              <a:t>). Він розрізняв вилку, ніж і кухоль на столі, циферблат годинника і геометричні візерунки, різні фрукти і зміг навіть розрізнити сім відтінків сірого</a:t>
            </a:r>
            <a:r>
              <a:rPr lang="uk-UA" sz="1400" dirty="0" smtClean="0">
                <a:latin typeface="Times New Roman" pitchFamily="18" charset="0"/>
                <a:cs typeface="Times New Roman" pitchFamily="18" charset="0"/>
              </a:rPr>
              <a:t>. </a:t>
            </a:r>
          </a:p>
        </p:txBody>
      </p:sp>
      <p:pic>
        <p:nvPicPr>
          <p:cNvPr id="126980"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71499" y="3306508"/>
            <a:ext cx="3989647" cy="29218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26981"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71500" y="1094674"/>
            <a:ext cx="3989647" cy="22118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26982"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26983" name="Номер слайда 6"/>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6437CAB-194B-47CA-BDE4-E600057318C4}" type="slidenum">
              <a:rPr lang="ru-RU" smtClean="0"/>
              <a:pPr eaLnBrk="1" hangingPunct="1"/>
              <a:t>117</a:t>
            </a:fld>
            <a:endParaRPr lang="ru-RU" smtClean="0"/>
          </a:p>
        </p:txBody>
      </p:sp>
    </p:spTree>
    <p:extLst>
      <p:ext uri="{BB962C8B-B14F-4D97-AF65-F5344CB8AC3E}">
        <p14:creationId xmlns="" xmlns:p14="http://schemas.microsoft.com/office/powerpoint/2010/main" val="414918436"/>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a:xfrm>
            <a:off x="468313" y="0"/>
            <a:ext cx="8229600" cy="1143000"/>
          </a:xfrm>
        </p:spPr>
        <p:txBody>
          <a:bodyPr/>
          <a:lstStyle/>
          <a:p>
            <a:pPr eaLnBrk="1" hangingPunct="1"/>
            <a:r>
              <a:rPr lang="uk-UA" b="1" i="1" dirty="0" smtClean="0">
                <a:latin typeface="Arial" pitchFamily="34" charset="0"/>
                <a:cs typeface="Arial" pitchFamily="34" charset="0"/>
              </a:rPr>
              <a:t>ЕКЗОСКЕЛЕТИ</a:t>
            </a:r>
            <a:endParaRPr lang="ru-RU" b="1" i="1" dirty="0" smtClean="0">
              <a:latin typeface="Arial" pitchFamily="34" charset="0"/>
              <a:cs typeface="Arial" pitchFamily="34" charset="0"/>
            </a:endParaRPr>
          </a:p>
        </p:txBody>
      </p:sp>
      <p:pic>
        <p:nvPicPr>
          <p:cNvPr id="123907" name="Picture 4"/>
          <p:cNvPicPr>
            <a:picLocks noGrp="1" noChangeAspect="1" noChangeArrowheads="1"/>
          </p:cNvPicPr>
          <p:nvPr>
            <p:ph type="body" idx="1"/>
          </p:nvPr>
        </p:nvPicPr>
        <p:blipFill>
          <a:blip r:embed="rId2" cstate="print">
            <a:extLst>
              <a:ext uri="{28A0092B-C50C-407E-A947-70E740481C1C}">
                <a14:useLocalDpi xmlns="" xmlns:a14="http://schemas.microsoft.com/office/drawing/2010/main" val="0"/>
              </a:ext>
            </a:extLst>
          </a:blip>
          <a:srcRect/>
          <a:stretch>
            <a:fillRect/>
          </a:stretch>
        </p:blipFill>
        <p:spPr>
          <a:xfrm>
            <a:off x="6443663" y="3284538"/>
            <a:ext cx="2292350" cy="3240087"/>
          </a:xfrm>
          <a:noFill/>
        </p:spPr>
      </p:pic>
      <p:sp>
        <p:nvSpPr>
          <p:cNvPr id="123908" name="Rectangle 5"/>
          <p:cNvSpPr>
            <a:spLocks noChangeArrowheads="1"/>
          </p:cNvSpPr>
          <p:nvPr/>
        </p:nvSpPr>
        <p:spPr bwMode="auto">
          <a:xfrm>
            <a:off x="323850" y="4136003"/>
            <a:ext cx="5905500" cy="224676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spAutoFit/>
          </a:bodyPr>
          <a:lstStyle/>
          <a:p>
            <a:pPr algn="just"/>
            <a:r>
              <a:rPr lang="uk-UA" sz="1400" dirty="0">
                <a:latin typeface="Times New Roman" pitchFamily="18" charset="0"/>
              </a:rPr>
              <a:t>Експериментальний апарат, побудований </a:t>
            </a:r>
            <a:r>
              <a:rPr lang="uk-UA" sz="1400" dirty="0" err="1">
                <a:latin typeface="Times New Roman" pitchFamily="18" charset="0"/>
              </a:rPr>
              <a:t>Джекобом</a:t>
            </a:r>
            <a:r>
              <a:rPr lang="uk-UA" sz="1400" dirty="0">
                <a:latin typeface="Times New Roman" pitchFamily="18" charset="0"/>
              </a:rPr>
              <a:t> </a:t>
            </a:r>
            <a:r>
              <a:rPr lang="uk-UA" sz="1400" dirty="0" err="1">
                <a:latin typeface="Times New Roman" pitchFamily="18" charset="0"/>
              </a:rPr>
              <a:t>Розеном</a:t>
            </a:r>
            <a:r>
              <a:rPr lang="uk-UA" sz="1400" dirty="0">
                <a:latin typeface="Times New Roman" pitchFamily="18" charset="0"/>
              </a:rPr>
              <a:t> (</a:t>
            </a:r>
            <a:r>
              <a:rPr lang="ru-RU" sz="1400" dirty="0" err="1">
                <a:latin typeface="Times New Roman" pitchFamily="18" charset="0"/>
              </a:rPr>
              <a:t>Jacob</a:t>
            </a:r>
            <a:r>
              <a:rPr lang="uk-UA" sz="1400" dirty="0">
                <a:latin typeface="Times New Roman" pitchFamily="18" charset="0"/>
              </a:rPr>
              <a:t> </a:t>
            </a:r>
            <a:r>
              <a:rPr lang="ru-RU" sz="1400" dirty="0" err="1">
                <a:latin typeface="Times New Roman" pitchFamily="18" charset="0"/>
              </a:rPr>
              <a:t>Rosen</a:t>
            </a:r>
            <a:r>
              <a:rPr lang="uk-UA" sz="1400" dirty="0">
                <a:latin typeface="Times New Roman" pitchFamily="18" charset="0"/>
              </a:rPr>
              <a:t>) і його колегами з Каліфорнійського університету в </a:t>
            </a:r>
            <a:r>
              <a:rPr lang="uk-UA" sz="1400" dirty="0" err="1">
                <a:latin typeface="Times New Roman" pitchFamily="18" charset="0"/>
              </a:rPr>
              <a:t>Санта-круз</a:t>
            </a:r>
            <a:r>
              <a:rPr lang="uk-UA" sz="1400" dirty="0">
                <a:latin typeface="Times New Roman" pitchFamily="18" charset="0"/>
              </a:rPr>
              <a:t> (</a:t>
            </a:r>
            <a:r>
              <a:rPr lang="ru-RU" sz="1400" dirty="0">
                <a:latin typeface="Times New Roman" pitchFamily="18" charset="0"/>
              </a:rPr>
              <a:t>UCSC</a:t>
            </a:r>
            <a:r>
              <a:rPr lang="uk-UA" sz="1400" dirty="0">
                <a:latin typeface="Times New Roman" pitchFamily="18" charset="0"/>
              </a:rPr>
              <a:t>). </a:t>
            </a:r>
            <a:r>
              <a:rPr lang="uk-UA" sz="1400" b="1" i="1" dirty="0">
                <a:solidFill>
                  <a:srgbClr val="C00000"/>
                </a:solidFill>
                <a:latin typeface="Times New Roman" pitchFamily="18" charset="0"/>
              </a:rPr>
              <a:t>Приводи нового апарату управляються нейронними сигналами власника! </a:t>
            </a:r>
            <a:r>
              <a:rPr lang="uk-UA" sz="1400" dirty="0">
                <a:latin typeface="Times New Roman" pitchFamily="18" charset="0"/>
              </a:rPr>
              <a:t>Працює система так. "Бажання" людини змістити куди-небудь руку (плече, кисть...) машина виявляє завдяки </a:t>
            </a:r>
            <a:r>
              <a:rPr lang="uk-UA" sz="1400" dirty="0" err="1">
                <a:latin typeface="Times New Roman" pitchFamily="18" charset="0"/>
              </a:rPr>
              <a:t>неінвазивній</a:t>
            </a:r>
            <a:r>
              <a:rPr lang="uk-UA" sz="1400" dirty="0">
                <a:latin typeface="Times New Roman" pitchFamily="18" charset="0"/>
              </a:rPr>
              <a:t> поверхневій електроміографії — набору датчиків, що знімають біоструми, які командують м'язами. В результаті приводи костюма-робота спрацьовують абсолютно синхронно з скороченнями м'язів і "тиснуть" в ту сторону, в яку носій апарату бажає зігнути свою руку. Тому людині здається, що </a:t>
            </a:r>
            <a:r>
              <a:rPr lang="ru-RU" sz="1400" dirty="0">
                <a:latin typeface="Times New Roman" pitchFamily="18" charset="0"/>
              </a:rPr>
              <a:t>EXO-UL3</a:t>
            </a:r>
            <a:r>
              <a:rPr lang="uk-UA" sz="1400" dirty="0">
                <a:latin typeface="Times New Roman" pitchFamily="18" charset="0"/>
              </a:rPr>
              <a:t> - продовження його тіла.</a:t>
            </a:r>
          </a:p>
        </p:txBody>
      </p:sp>
      <p:pic>
        <p:nvPicPr>
          <p:cNvPr id="123909" name="Picture 6"/>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95288" y="1125538"/>
            <a:ext cx="3455987" cy="27654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23910" name="Rectangle 7"/>
          <p:cNvSpPr>
            <a:spLocks noChangeArrowheads="1"/>
          </p:cNvSpPr>
          <p:nvPr/>
        </p:nvSpPr>
        <p:spPr bwMode="auto">
          <a:xfrm>
            <a:off x="3924300" y="931069"/>
            <a:ext cx="4929188" cy="24622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spAutoFit/>
          </a:bodyPr>
          <a:lstStyle/>
          <a:p>
            <a:pPr algn="just"/>
            <a:r>
              <a:rPr lang="uk-UA" sz="1400" b="1" i="1" dirty="0">
                <a:solidFill>
                  <a:srgbClr val="C00000"/>
                </a:solidFill>
                <a:latin typeface="Times New Roman" pitchFamily="18" charset="0"/>
              </a:rPr>
              <a:t>Японська компанія "</a:t>
            </a:r>
            <a:r>
              <a:rPr lang="uk-UA" sz="1400" b="1" i="1" dirty="0" err="1">
                <a:solidFill>
                  <a:srgbClr val="C00000"/>
                </a:solidFill>
                <a:latin typeface="Times New Roman" pitchFamily="18" charset="0"/>
              </a:rPr>
              <a:t>Сайбердайн</a:t>
            </a:r>
            <a:r>
              <a:rPr lang="uk-UA" sz="1400" b="1" i="1" dirty="0">
                <a:solidFill>
                  <a:srgbClr val="C00000"/>
                </a:solidFill>
                <a:latin typeface="Times New Roman" pitchFamily="18" charset="0"/>
              </a:rPr>
              <a:t>" (</a:t>
            </a:r>
            <a:r>
              <a:rPr lang="ru-RU" sz="1400" b="1" i="1" dirty="0">
                <a:solidFill>
                  <a:srgbClr val="C00000"/>
                </a:solidFill>
                <a:latin typeface="Times New Roman" pitchFamily="18" charset="0"/>
              </a:rPr>
              <a:t>CYBERDYNE</a:t>
            </a:r>
            <a:r>
              <a:rPr lang="uk-UA" sz="1400" b="1" i="1" dirty="0">
                <a:solidFill>
                  <a:srgbClr val="C00000"/>
                </a:solidFill>
                <a:latin typeface="Times New Roman" pitchFamily="18" charset="0"/>
              </a:rPr>
              <a:t> </a:t>
            </a:r>
            <a:r>
              <a:rPr lang="ru-RU" sz="1400" b="1" i="1" dirty="0" err="1">
                <a:solidFill>
                  <a:srgbClr val="C00000"/>
                </a:solidFill>
                <a:latin typeface="Times New Roman" pitchFamily="18" charset="0"/>
              </a:rPr>
              <a:t>Inc</a:t>
            </a:r>
            <a:r>
              <a:rPr lang="uk-UA" sz="1400" b="1" i="1" dirty="0">
                <a:solidFill>
                  <a:srgbClr val="C00000"/>
                </a:solidFill>
                <a:latin typeface="Times New Roman" pitchFamily="18" charset="0"/>
              </a:rPr>
              <a:t>.) з 2009 р. вперше в світі почала промислове виробництво </a:t>
            </a:r>
            <a:r>
              <a:rPr lang="ru-RU" sz="1400" b="1" i="1" dirty="0" err="1">
                <a:solidFill>
                  <a:srgbClr val="C00000"/>
                </a:solidFill>
                <a:latin typeface="Times New Roman" pitchFamily="18" charset="0"/>
              </a:rPr>
              <a:t>роботехнічних</a:t>
            </a:r>
            <a:r>
              <a:rPr lang="uk-UA" sz="1400" b="1" i="1" dirty="0">
                <a:solidFill>
                  <a:srgbClr val="C00000"/>
                </a:solidFill>
                <a:latin typeface="Times New Roman" pitchFamily="18" charset="0"/>
              </a:rPr>
              <a:t> костюмів, що збільшують м'язову силу.</a:t>
            </a:r>
            <a:r>
              <a:rPr lang="ru-RU" sz="1400" b="1" i="1" dirty="0">
                <a:solidFill>
                  <a:srgbClr val="C00000"/>
                </a:solidFill>
                <a:latin typeface="Times New Roman" pitchFamily="18" charset="0"/>
              </a:rPr>
              <a:t> </a:t>
            </a:r>
            <a:r>
              <a:rPr lang="uk-UA" sz="1400" b="1" i="1" dirty="0">
                <a:solidFill>
                  <a:srgbClr val="C00000"/>
                </a:solidFill>
                <a:latin typeface="Times New Roman" pitchFamily="18" charset="0"/>
              </a:rPr>
              <a:t>Завод у місті </a:t>
            </a:r>
            <a:r>
              <a:rPr lang="uk-UA" sz="1400" b="1" i="1" dirty="0" err="1">
                <a:solidFill>
                  <a:srgbClr val="C00000"/>
                </a:solidFill>
                <a:latin typeface="Times New Roman" pitchFamily="18" charset="0"/>
              </a:rPr>
              <a:t>Цукуба</a:t>
            </a:r>
            <a:r>
              <a:rPr lang="uk-UA" sz="1400" b="1" i="1" dirty="0">
                <a:solidFill>
                  <a:srgbClr val="C00000"/>
                </a:solidFill>
                <a:latin typeface="Times New Roman" pitchFamily="18" charset="0"/>
              </a:rPr>
              <a:t>  повинен буде випускати до 500 унікальних апаратів в рік. </a:t>
            </a:r>
            <a:r>
              <a:rPr lang="uk-UA" sz="1400" dirty="0" err="1">
                <a:latin typeface="Times New Roman" pitchFamily="18" charset="0"/>
              </a:rPr>
              <a:t>Робокостюм</a:t>
            </a:r>
            <a:r>
              <a:rPr lang="uk-UA" sz="1400" dirty="0">
                <a:latin typeface="Times New Roman" pitchFamily="18" charset="0"/>
              </a:rPr>
              <a:t> "</a:t>
            </a:r>
            <a:r>
              <a:rPr lang="uk-UA" sz="1400" b="1" i="1" dirty="0" err="1">
                <a:solidFill>
                  <a:srgbClr val="C00000"/>
                </a:solidFill>
                <a:latin typeface="Times New Roman" pitchFamily="18" charset="0"/>
              </a:rPr>
              <a:t>Наl</a:t>
            </a:r>
            <a:r>
              <a:rPr lang="uk-UA" sz="1400" b="1" i="1" dirty="0">
                <a:solidFill>
                  <a:srgbClr val="C00000"/>
                </a:solidFill>
                <a:latin typeface="Times New Roman" pitchFamily="18" charset="0"/>
              </a:rPr>
              <a:t>" (</a:t>
            </a:r>
            <a:r>
              <a:rPr lang="ru-RU" sz="1400" b="1" i="1" dirty="0" err="1">
                <a:solidFill>
                  <a:srgbClr val="C00000"/>
                </a:solidFill>
                <a:latin typeface="Times New Roman" pitchFamily="18" charset="0"/>
              </a:rPr>
              <a:t>Hybrid</a:t>
            </a:r>
            <a:r>
              <a:rPr lang="uk-UA" sz="1400" b="1" i="1" dirty="0">
                <a:solidFill>
                  <a:srgbClr val="C00000"/>
                </a:solidFill>
                <a:latin typeface="Times New Roman" pitchFamily="18" charset="0"/>
              </a:rPr>
              <a:t> </a:t>
            </a:r>
            <a:r>
              <a:rPr lang="ru-RU" sz="1400" b="1" i="1" dirty="0" err="1">
                <a:solidFill>
                  <a:srgbClr val="C00000"/>
                </a:solidFill>
                <a:latin typeface="Times New Roman" pitchFamily="18" charset="0"/>
              </a:rPr>
              <a:t>Assistive</a:t>
            </a:r>
            <a:r>
              <a:rPr lang="uk-UA" sz="1400" b="1" i="1" dirty="0">
                <a:solidFill>
                  <a:srgbClr val="C00000"/>
                </a:solidFill>
                <a:latin typeface="Times New Roman" pitchFamily="18" charset="0"/>
              </a:rPr>
              <a:t> </a:t>
            </a:r>
            <a:r>
              <a:rPr lang="ru-RU" sz="1400" b="1" i="1" dirty="0" err="1">
                <a:solidFill>
                  <a:srgbClr val="C00000"/>
                </a:solidFill>
                <a:latin typeface="Times New Roman" pitchFamily="18" charset="0"/>
              </a:rPr>
              <a:t>Limb</a:t>
            </a:r>
            <a:r>
              <a:rPr lang="uk-UA" sz="1400" b="1" i="1" dirty="0">
                <a:solidFill>
                  <a:srgbClr val="C00000"/>
                </a:solidFill>
                <a:latin typeface="Times New Roman" pitchFamily="18" charset="0"/>
              </a:rPr>
              <a:t> -</a:t>
            </a:r>
            <a:r>
              <a:rPr lang="uk-UA" sz="1400" dirty="0">
                <a:latin typeface="Times New Roman" pitchFamily="18" charset="0"/>
              </a:rPr>
              <a:t> "гібридні ортопедичні кінцівки") є спеціальним каркасом, який надягають на людину. У пояс пристрою вмонтований </a:t>
            </a:r>
            <a:r>
              <a:rPr lang="uk-UA" sz="1400" dirty="0" err="1">
                <a:latin typeface="Times New Roman" pitchFamily="18" charset="0"/>
              </a:rPr>
              <a:t>мінікомп'ютер</a:t>
            </a:r>
            <a:r>
              <a:rPr lang="uk-UA" sz="1400" dirty="0">
                <a:latin typeface="Times New Roman" pitchFamily="18" charset="0"/>
              </a:rPr>
              <a:t>, який вловлює інформацію про роботу м'язів по електричних імпульсах на шкірі і підсилює рухи за допомогою моторів в штучних суглобах.</a:t>
            </a:r>
            <a:endParaRPr lang="ru-RU" sz="1400" dirty="0">
              <a:latin typeface="Times New Roman" pitchFamily="18" charset="0"/>
            </a:endParaRPr>
          </a:p>
        </p:txBody>
      </p:sp>
      <p:sp>
        <p:nvSpPr>
          <p:cNvPr id="123911" name="Rectangle 8"/>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23912" name="Номер слайда 7"/>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D842526-720C-46AF-B821-FF97DD73016D}" type="slidenum">
              <a:rPr lang="ru-RU" smtClean="0"/>
              <a:pPr eaLnBrk="1" hangingPunct="1"/>
              <a:t>118</a:t>
            </a:fld>
            <a:endParaRPr lang="ru-RU" smtClean="0"/>
          </a:p>
        </p:txBody>
      </p:sp>
    </p:spTree>
    <p:extLst>
      <p:ext uri="{BB962C8B-B14F-4D97-AF65-F5344CB8AC3E}">
        <p14:creationId xmlns="" xmlns:p14="http://schemas.microsoft.com/office/powerpoint/2010/main" val="1051065298"/>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ChangeArrowheads="1"/>
          </p:cNvSpPr>
          <p:nvPr>
            <p:ph type="title"/>
          </p:nvPr>
        </p:nvSpPr>
        <p:spPr>
          <a:xfrm>
            <a:off x="468313" y="0"/>
            <a:ext cx="8229600" cy="1143000"/>
          </a:xfrm>
        </p:spPr>
        <p:txBody>
          <a:bodyPr/>
          <a:lstStyle/>
          <a:p>
            <a:r>
              <a:rPr lang="uk-UA" sz="4000" b="1" i="1" dirty="0" smtClean="0">
                <a:latin typeface="Arial" pitchFamily="34" charset="0"/>
                <a:cs typeface="Arial" pitchFamily="34" charset="0"/>
              </a:rPr>
              <a:t>СИСТЕМИ ЗАХИСТУ СОЛДАТ</a:t>
            </a:r>
            <a:endParaRPr lang="ru-RU" sz="4000" b="1" i="1" dirty="0" smtClean="0">
              <a:latin typeface="Arial" pitchFamily="34" charset="0"/>
              <a:cs typeface="Arial" pitchFamily="34" charset="0"/>
            </a:endParaRPr>
          </a:p>
        </p:txBody>
      </p:sp>
      <p:sp>
        <p:nvSpPr>
          <p:cNvPr id="180227" name="Rectangle 3"/>
          <p:cNvSpPr>
            <a:spLocks noGrp="1" noChangeArrowheads="1"/>
          </p:cNvSpPr>
          <p:nvPr>
            <p:ph type="body" idx="1"/>
          </p:nvPr>
        </p:nvSpPr>
        <p:spPr>
          <a:xfrm>
            <a:off x="4067175" y="1052513"/>
            <a:ext cx="4826000" cy="3673475"/>
          </a:xfrm>
        </p:spPr>
        <p:txBody>
          <a:bodyPr/>
          <a:lstStyle/>
          <a:p>
            <a:pPr algn="just">
              <a:lnSpc>
                <a:spcPct val="80000"/>
              </a:lnSpc>
            </a:pPr>
            <a:r>
              <a:rPr lang="uk-UA" sz="1400" b="1" i="1" dirty="0" smtClean="0">
                <a:latin typeface="Times New Roman" pitchFamily="18" charset="0"/>
              </a:rPr>
              <a:t>Корейські солдати будуть оснащені новою модульною екіпіровкою, що складається з обмундирування, що камуфлює, </a:t>
            </a:r>
            <a:r>
              <a:rPr lang="ru-RU" sz="1400" b="1" i="1" dirty="0" smtClean="0">
                <a:latin typeface="Times New Roman" pitchFamily="18" charset="0"/>
              </a:rPr>
              <a:t>бронежилета</a:t>
            </a:r>
            <a:r>
              <a:rPr lang="uk-UA" sz="1400" b="1" i="1" dirty="0" smtClean="0">
                <a:latin typeface="Times New Roman" pitchFamily="18" charset="0"/>
              </a:rPr>
              <a:t>, універсального шолома і переносного обчислювального центру. </a:t>
            </a:r>
            <a:r>
              <a:rPr lang="uk-UA" sz="1400" dirty="0" smtClean="0">
                <a:latin typeface="Times New Roman" pitchFamily="18" charset="0"/>
              </a:rPr>
              <a:t>Шолом буде оснащений кольоровим віртуальним дисплеєм, що проектує картинку прямо на </a:t>
            </a:r>
            <a:r>
              <a:rPr lang="uk-UA" sz="1400" dirty="0" err="1" smtClean="0">
                <a:latin typeface="Times New Roman" pitchFamily="18" charset="0"/>
              </a:rPr>
              <a:t>протиосколкове</a:t>
            </a:r>
            <a:r>
              <a:rPr lang="uk-UA" sz="1400" dirty="0" smtClean="0">
                <a:latin typeface="Times New Roman" pitchFamily="18" charset="0"/>
              </a:rPr>
              <a:t> скло, міні-камерою і системою радіозв'язку. Форма, що камуфлює, повинна буде остуджувати або гріти солдата залежно від погодних умов, мати захист від осколків і лазерів, а також виявляти міни і протистояти хімічній зброї. </a:t>
            </a:r>
            <a:r>
              <a:rPr lang="uk-UA" sz="1400" dirty="0" err="1" smtClean="0">
                <a:latin typeface="Times New Roman" pitchFamily="18" charset="0"/>
              </a:rPr>
              <a:t>Бронежілет</a:t>
            </a:r>
            <a:r>
              <a:rPr lang="uk-UA" sz="1400" dirty="0" smtClean="0">
                <a:latin typeface="Times New Roman" pitchFamily="18" charset="0"/>
              </a:rPr>
              <a:t> повинен мати </a:t>
            </a:r>
            <a:r>
              <a:rPr lang="ru-RU" sz="1400" dirty="0" err="1" smtClean="0">
                <a:latin typeface="Times New Roman" pitchFamily="18" charset="0"/>
              </a:rPr>
              <a:t>противопульвий</a:t>
            </a:r>
            <a:r>
              <a:rPr lang="uk-UA" sz="1400" dirty="0" smtClean="0">
                <a:latin typeface="Times New Roman" pitchFamily="18" charset="0"/>
              </a:rPr>
              <a:t> і </a:t>
            </a:r>
            <a:r>
              <a:rPr lang="uk-UA" sz="1400" dirty="0" err="1" smtClean="0">
                <a:latin typeface="Times New Roman" pitchFamily="18" charset="0"/>
              </a:rPr>
              <a:t>протиосколковий</a:t>
            </a:r>
            <a:r>
              <a:rPr lang="uk-UA" sz="1400" dirty="0" smtClean="0">
                <a:latin typeface="Times New Roman" pitchFamily="18" charset="0"/>
              </a:rPr>
              <a:t> захист, бути легким і зручним, а також здатний розмістити на собі більшість переносного спорядження і боєприпасів. </a:t>
            </a:r>
            <a:r>
              <a:rPr lang="uk-UA" sz="1400" b="1" i="1" dirty="0" smtClean="0">
                <a:solidFill>
                  <a:srgbClr val="C00000"/>
                </a:solidFill>
                <a:latin typeface="Times New Roman" pitchFamily="18" charset="0"/>
              </a:rPr>
              <a:t>Переносний обчислювальний центр розташовуватиметься за спиною солдата і буде оснащений системою </a:t>
            </a:r>
            <a:r>
              <a:rPr lang="ru-RU" sz="1400" b="1" i="1" dirty="0" smtClean="0">
                <a:solidFill>
                  <a:srgbClr val="C00000"/>
                </a:solidFill>
                <a:latin typeface="Times New Roman" pitchFamily="18" charset="0"/>
              </a:rPr>
              <a:t>GPS</a:t>
            </a:r>
            <a:r>
              <a:rPr lang="uk-UA" sz="1400" b="1" i="1" dirty="0" smtClean="0">
                <a:solidFill>
                  <a:srgbClr val="C00000"/>
                </a:solidFill>
                <a:latin typeface="Times New Roman" pitchFamily="18" charset="0"/>
              </a:rPr>
              <a:t>, системою визначення свій/чужий і бортовою командною системою. </a:t>
            </a:r>
            <a:endParaRPr lang="ru-RU" sz="1400" b="1" i="1" dirty="0" smtClean="0">
              <a:solidFill>
                <a:srgbClr val="C00000"/>
              </a:solidFill>
              <a:latin typeface="Times New Roman" pitchFamily="18" charset="0"/>
            </a:endParaRPr>
          </a:p>
        </p:txBody>
      </p:sp>
      <p:pic>
        <p:nvPicPr>
          <p:cNvPr id="180228" name="Picture 4"/>
          <p:cNvPicPr>
            <a:picLocks noChangeAspect="1" noChangeArrowheads="1"/>
          </p:cNvPicPr>
          <p:nvPr/>
        </p:nvPicPr>
        <p:blipFill>
          <a:blip r:embed="rId2" cstate="print"/>
          <a:srcRect/>
          <a:stretch>
            <a:fillRect/>
          </a:stretch>
        </p:blipFill>
        <p:spPr bwMode="auto">
          <a:xfrm>
            <a:off x="468313" y="1052513"/>
            <a:ext cx="3819525" cy="2552700"/>
          </a:xfrm>
          <a:prstGeom prst="rect">
            <a:avLst/>
          </a:prstGeom>
          <a:noFill/>
          <a:ln w="9525">
            <a:noFill/>
            <a:miter lim="800000"/>
            <a:headEnd/>
            <a:tailEnd/>
          </a:ln>
        </p:spPr>
      </p:pic>
      <p:sp>
        <p:nvSpPr>
          <p:cNvPr id="180229" name="Rectangle 5"/>
          <p:cNvSpPr>
            <a:spLocks noChangeArrowheads="1"/>
          </p:cNvSpPr>
          <p:nvPr/>
        </p:nvSpPr>
        <p:spPr bwMode="auto">
          <a:xfrm>
            <a:off x="2843808" y="4221088"/>
            <a:ext cx="6049962" cy="2313062"/>
          </a:xfrm>
          <a:prstGeom prst="rect">
            <a:avLst/>
          </a:prstGeom>
          <a:noFill/>
          <a:ln w="9525">
            <a:noFill/>
            <a:miter lim="800000"/>
            <a:headEnd/>
            <a:tailEnd/>
          </a:ln>
        </p:spPr>
        <p:txBody>
          <a:bodyPr/>
          <a:lstStyle/>
          <a:p>
            <a:pPr marL="182563" indent="-182563" algn="just">
              <a:spcBef>
                <a:spcPct val="20000"/>
              </a:spcBef>
              <a:buFontTx/>
              <a:buChar char="•"/>
            </a:pPr>
            <a:r>
              <a:rPr lang="uk-UA" sz="1400" dirty="0">
                <a:latin typeface="Times New Roman" pitchFamily="18" charset="0"/>
              </a:rPr>
              <a:t>Американський виробник військової форми і атрибутики </a:t>
            </a:r>
            <a:r>
              <a:rPr lang="uk-UA" sz="1400" b="1" i="1" dirty="0" err="1">
                <a:solidFill>
                  <a:srgbClr val="C00000"/>
                </a:solidFill>
                <a:latin typeface="Times New Roman" pitchFamily="18" charset="0"/>
              </a:rPr>
              <a:t>Blackhawk</a:t>
            </a:r>
            <a:r>
              <a:rPr lang="uk-UA" sz="1400" b="1" i="1" dirty="0">
                <a:solidFill>
                  <a:srgbClr val="C00000"/>
                </a:solidFill>
                <a:latin typeface="Times New Roman" pitchFamily="18" charset="0"/>
              </a:rPr>
              <a:t> </a:t>
            </a:r>
            <a:r>
              <a:rPr lang="uk-UA" sz="1400" b="1" i="1" dirty="0" err="1">
                <a:solidFill>
                  <a:srgbClr val="C00000"/>
                </a:solidFill>
                <a:latin typeface="Times New Roman" pitchFamily="18" charset="0"/>
              </a:rPr>
              <a:t>Products</a:t>
            </a:r>
            <a:r>
              <a:rPr lang="uk-UA" sz="1400" b="1" i="1" dirty="0">
                <a:solidFill>
                  <a:srgbClr val="C00000"/>
                </a:solidFill>
                <a:latin typeface="Times New Roman" pitchFamily="18" charset="0"/>
              </a:rPr>
              <a:t> </a:t>
            </a:r>
            <a:r>
              <a:rPr lang="uk-UA" sz="1400" b="1" i="1" dirty="0" err="1">
                <a:solidFill>
                  <a:srgbClr val="C00000"/>
                </a:solidFill>
                <a:latin typeface="Times New Roman" pitchFamily="18" charset="0"/>
              </a:rPr>
              <a:t>Group</a:t>
            </a:r>
            <a:r>
              <a:rPr lang="uk-UA" sz="1400" dirty="0">
                <a:latin typeface="Times New Roman" pitchFamily="18" charset="0"/>
              </a:rPr>
              <a:t> оголосив про створення унікального костюма для спецпідрозділів. Розробники стверджують, що він зможе не тільки захистити солдата від вогню, але і зупинити кровотечу у разі поранення всього за 20-25 секунд, </a:t>
            </a:r>
            <a:r>
              <a:rPr lang="uk-UA" sz="1400" b="1" i="1" dirty="0" err="1">
                <a:solidFill>
                  <a:srgbClr val="C00000"/>
                </a:solidFill>
                <a:latin typeface="Times New Roman" pitchFamily="18" charset="0"/>
              </a:rPr>
              <a:t>High</a:t>
            </a:r>
            <a:r>
              <a:rPr lang="uk-UA" sz="1400" b="1" i="1" dirty="0">
                <a:solidFill>
                  <a:srgbClr val="C00000"/>
                </a:solidFill>
                <a:latin typeface="Times New Roman" pitchFamily="18" charset="0"/>
              </a:rPr>
              <a:t> </a:t>
            </a:r>
            <a:r>
              <a:rPr lang="uk-UA" sz="1400" b="1" i="1" dirty="0" err="1">
                <a:solidFill>
                  <a:srgbClr val="C00000"/>
                </a:solidFill>
                <a:latin typeface="Times New Roman" pitchFamily="18" charset="0"/>
              </a:rPr>
              <a:t>Performance</a:t>
            </a:r>
            <a:r>
              <a:rPr lang="uk-UA" sz="1400" b="1" i="1" dirty="0">
                <a:solidFill>
                  <a:srgbClr val="C00000"/>
                </a:solidFill>
                <a:latin typeface="Times New Roman" pitchFamily="18" charset="0"/>
              </a:rPr>
              <a:t> </a:t>
            </a:r>
            <a:r>
              <a:rPr lang="uk-UA" sz="1400" b="1" i="1" dirty="0" err="1">
                <a:solidFill>
                  <a:srgbClr val="C00000"/>
                </a:solidFill>
                <a:latin typeface="Times New Roman" pitchFamily="18" charset="0"/>
              </a:rPr>
              <a:t>Fighting</a:t>
            </a:r>
            <a:r>
              <a:rPr lang="uk-UA" sz="1400" b="1" i="1" dirty="0">
                <a:solidFill>
                  <a:srgbClr val="C00000"/>
                </a:solidFill>
                <a:latin typeface="Times New Roman" pitchFamily="18" charset="0"/>
              </a:rPr>
              <a:t> </a:t>
            </a:r>
            <a:r>
              <a:rPr lang="uk-UA" sz="1400" b="1" i="1" dirty="0" err="1">
                <a:solidFill>
                  <a:srgbClr val="C00000"/>
                </a:solidFill>
                <a:latin typeface="Times New Roman" pitchFamily="18" charset="0"/>
              </a:rPr>
              <a:t>Uniform</a:t>
            </a:r>
            <a:r>
              <a:rPr lang="uk-UA" sz="1400" b="1" i="1" dirty="0">
                <a:solidFill>
                  <a:srgbClr val="C00000"/>
                </a:solidFill>
                <a:latin typeface="Times New Roman" pitchFamily="18" charset="0"/>
              </a:rPr>
              <a:t> </a:t>
            </a:r>
            <a:r>
              <a:rPr lang="uk-UA" sz="1400" dirty="0">
                <a:latin typeface="Times New Roman" pitchFamily="18" charset="0"/>
              </a:rPr>
              <a:t>або "бойова форма з </a:t>
            </a:r>
            <a:r>
              <a:rPr lang="uk-UA" sz="1400" dirty="0" err="1">
                <a:latin typeface="Times New Roman" pitchFamily="18" charset="0"/>
              </a:rPr>
              <a:t>покращенними</a:t>
            </a:r>
            <a:r>
              <a:rPr lang="uk-UA" sz="1400" dirty="0">
                <a:latin typeface="Times New Roman" pitchFamily="18" charset="0"/>
              </a:rPr>
              <a:t> характеристиками", як назвали свій винахід конструктори </a:t>
            </a:r>
            <a:r>
              <a:rPr lang="uk-UA" sz="1400" dirty="0" err="1">
                <a:latin typeface="Times New Roman" pitchFamily="18" charset="0"/>
              </a:rPr>
              <a:t>Blackhawk</a:t>
            </a:r>
            <a:r>
              <a:rPr lang="uk-UA" sz="1400" dirty="0">
                <a:latin typeface="Times New Roman" pitchFamily="18" charset="0"/>
              </a:rPr>
              <a:t>, не тільки зручна, красива і функціональна, але і володіє </a:t>
            </a:r>
            <a:r>
              <a:rPr lang="uk-UA" sz="1400" dirty="0" err="1" smtClean="0">
                <a:latin typeface="Times New Roman" pitchFamily="18" charset="0"/>
              </a:rPr>
              <a:t>вогневідштовхувальними</a:t>
            </a:r>
            <a:r>
              <a:rPr lang="uk-UA" sz="1400" dirty="0" smtClean="0">
                <a:latin typeface="Times New Roman" pitchFamily="18" charset="0"/>
              </a:rPr>
              <a:t> </a:t>
            </a:r>
            <a:r>
              <a:rPr lang="uk-UA" sz="1400" dirty="0">
                <a:latin typeface="Times New Roman" pitchFamily="18" charset="0"/>
              </a:rPr>
              <a:t>властивостями. Причому, матеріали, з яких зроблена новинка, </a:t>
            </a:r>
            <a:r>
              <a:rPr lang="uk-UA" sz="1400" dirty="0" err="1">
                <a:latin typeface="Times New Roman" pitchFamily="18" charset="0"/>
              </a:rPr>
              <a:t>найзвичайніші</a:t>
            </a:r>
            <a:r>
              <a:rPr lang="uk-UA" sz="1400" dirty="0">
                <a:latin typeface="Times New Roman" pitchFamily="18" charset="0"/>
              </a:rPr>
              <a:t>. На 70 відсотків вона складається з бавовни, на 30 - з нейлону. </a:t>
            </a:r>
            <a:endParaRPr lang="ru-RU" sz="1400" dirty="0">
              <a:latin typeface="Times New Roman" pitchFamily="18" charset="0"/>
            </a:endParaRPr>
          </a:p>
        </p:txBody>
      </p:sp>
      <p:pic>
        <p:nvPicPr>
          <p:cNvPr id="180230" name="Picture 6"/>
          <p:cNvPicPr>
            <a:picLocks noChangeAspect="1" noChangeArrowheads="1"/>
          </p:cNvPicPr>
          <p:nvPr/>
        </p:nvPicPr>
        <p:blipFill>
          <a:blip r:embed="rId3" cstate="print"/>
          <a:srcRect/>
          <a:stretch>
            <a:fillRect/>
          </a:stretch>
        </p:blipFill>
        <p:spPr bwMode="auto">
          <a:xfrm>
            <a:off x="468313" y="3716338"/>
            <a:ext cx="2381250" cy="2438400"/>
          </a:xfrm>
          <a:prstGeom prst="rect">
            <a:avLst/>
          </a:prstGeom>
          <a:noFill/>
          <a:ln w="9525">
            <a:noFill/>
            <a:miter lim="800000"/>
            <a:headEnd/>
            <a:tailEnd/>
          </a:ln>
        </p:spPr>
      </p:pic>
      <p:sp>
        <p:nvSpPr>
          <p:cNvPr id="180231"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2" name="Номер слайда 1"/>
          <p:cNvSpPr>
            <a:spLocks noGrp="1"/>
          </p:cNvSpPr>
          <p:nvPr>
            <p:ph type="sldNum" sz="quarter" idx="12"/>
          </p:nvPr>
        </p:nvSpPr>
        <p:spPr/>
        <p:txBody>
          <a:bodyPr/>
          <a:lstStyle/>
          <a:p>
            <a:fld id="{D3766815-3F79-4B59-8F54-D85D4AE0E431}" type="slidenum">
              <a:rPr lang="ru-RU" smtClean="0"/>
              <a:pPr/>
              <a:t>119</a:t>
            </a:fld>
            <a:endParaRPr lang="ru-RU"/>
          </a:p>
        </p:txBody>
      </p:sp>
    </p:spTree>
    <p:extLst>
      <p:ext uri="{BB962C8B-B14F-4D97-AF65-F5344CB8AC3E}">
        <p14:creationId xmlns="" xmlns:p14="http://schemas.microsoft.com/office/powerpoint/2010/main" val="25020360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8229600" cy="1143000"/>
          </a:xfrm>
        </p:spPr>
        <p:txBody>
          <a:bodyPr>
            <a:normAutofit/>
          </a:bodyPr>
          <a:lstStyle/>
          <a:p>
            <a:r>
              <a:rPr lang="ru-RU" sz="3600" b="1" i="1" dirty="0">
                <a:latin typeface="Arial" pitchFamily="34" charset="0"/>
                <a:cs typeface="Arial" pitchFamily="34" charset="0"/>
              </a:rPr>
              <a:t>ЦИКЛИ СУСПІЛЬНОГО ІНТЕРЕСУ</a:t>
            </a:r>
            <a:endParaRPr lang="ru-RU" sz="3600" dirty="0"/>
          </a:p>
        </p:txBody>
      </p:sp>
      <p:sp>
        <p:nvSpPr>
          <p:cNvPr id="3" name="Объект 2"/>
          <p:cNvSpPr>
            <a:spLocks noGrp="1"/>
          </p:cNvSpPr>
          <p:nvPr>
            <p:ph idx="1"/>
          </p:nvPr>
        </p:nvSpPr>
        <p:spPr>
          <a:xfrm>
            <a:off x="6084168" y="1124744"/>
            <a:ext cx="2602631" cy="4525963"/>
          </a:xfrm>
        </p:spPr>
        <p:txBody>
          <a:bodyPr>
            <a:noAutofit/>
          </a:bodyPr>
          <a:lstStyle/>
          <a:p>
            <a:pPr marL="0" indent="0">
              <a:lnSpc>
                <a:spcPct val="150000"/>
              </a:lnSpc>
            </a:pPr>
            <a:r>
              <a:rPr lang="uk-UA" sz="1400" b="1" i="1" dirty="0" smtClean="0">
                <a:solidFill>
                  <a:srgbClr val="C00000"/>
                </a:solidFill>
                <a:latin typeface="Times New Roman" pitchFamily="18" charset="0"/>
                <a:cs typeface="Times New Roman" pitchFamily="18" charset="0"/>
              </a:rPr>
              <a:t>Сьогодні на «Піці надмірних очікувань "Інтернет речей" і «</a:t>
            </a:r>
            <a:r>
              <a:rPr lang="uk-UA" sz="1400" b="1" i="1" dirty="0" err="1" smtClean="0">
                <a:solidFill>
                  <a:srgbClr val="C00000"/>
                </a:solidFill>
                <a:latin typeface="Times New Roman" pitchFamily="18" charset="0"/>
                <a:cs typeface="Times New Roman" pitchFamily="18" charset="0"/>
              </a:rPr>
              <a:t>Гаджети</a:t>
            </a:r>
            <a:r>
              <a:rPr lang="uk-UA" sz="1400" b="1" i="1" dirty="0" smtClean="0">
                <a:solidFill>
                  <a:srgbClr val="C00000"/>
                </a:solidFill>
                <a:latin typeface="Times New Roman" pitchFamily="18" charset="0"/>
                <a:cs typeface="Times New Roman" pitchFamily="18" charset="0"/>
              </a:rPr>
              <a:t> та </a:t>
            </a:r>
            <a:r>
              <a:rPr lang="uk-UA" sz="1400" b="1" i="1" dirty="0" err="1" smtClean="0">
                <a:solidFill>
                  <a:srgbClr val="C00000"/>
                </a:solidFill>
                <a:latin typeface="Times New Roman" pitchFamily="18" charset="0"/>
                <a:cs typeface="Times New Roman" pitchFamily="18" charset="0"/>
              </a:rPr>
              <a:t>девайси</a:t>
            </a:r>
            <a:r>
              <a:rPr lang="uk-UA" sz="1400" b="1" i="1" dirty="0" smtClean="0">
                <a:solidFill>
                  <a:srgbClr val="C00000"/>
                </a:solidFill>
                <a:latin typeface="Times New Roman" pitchFamily="18" charset="0"/>
                <a:cs typeface="Times New Roman" pitchFamily="18" charset="0"/>
              </a:rPr>
              <a:t>, що носяться" </a:t>
            </a:r>
            <a:r>
              <a:rPr lang="uk-UA" sz="1400" dirty="0" smtClean="0">
                <a:latin typeface="Times New Roman" pitchFamily="18" charset="0"/>
                <a:cs typeface="Times New Roman" pitchFamily="18" charset="0"/>
              </a:rPr>
              <a:t>(розумні годинники, наприклад). </a:t>
            </a:r>
            <a:endParaRPr lang="uk-UA" sz="1400" dirty="0">
              <a:latin typeface="Times New Roman" pitchFamily="18" charset="0"/>
              <a:cs typeface="Times New Roman" pitchFamily="18" charset="0"/>
            </a:endParaRPr>
          </a:p>
        </p:txBody>
      </p:sp>
      <p:pic>
        <p:nvPicPr>
          <p:cNvPr id="3074" name="Picture 2" descr="http://nag.ru/upload/images/20140820-0011.jpe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07577" y="1196753"/>
            <a:ext cx="5532575" cy="3457859"/>
          </a:xfrm>
          <a:prstGeom prst="rect">
            <a:avLst/>
          </a:prstGeom>
          <a:noFill/>
          <a:extLst>
            <a:ext uri="{909E8E84-426E-40DD-AFC4-6F175D3DCCD1}">
              <a14:hiddenFill xmlns="" xmlns:a14="http://schemas.microsoft.com/office/drawing/2010/main">
                <a:solidFill>
                  <a:srgbClr val="FFFFFF"/>
                </a:solidFill>
              </a14:hiddenFill>
            </a:ext>
          </a:extLst>
        </p:spPr>
      </p:pic>
      <p:sp>
        <p:nvSpPr>
          <p:cNvPr id="4" name="Номер слайда 3"/>
          <p:cNvSpPr>
            <a:spLocks noGrp="1"/>
          </p:cNvSpPr>
          <p:nvPr>
            <p:ph type="sldNum" sz="quarter" idx="12"/>
          </p:nvPr>
        </p:nvSpPr>
        <p:spPr/>
        <p:txBody>
          <a:bodyPr/>
          <a:lstStyle/>
          <a:p>
            <a:fld id="{D3766815-3F79-4B59-8F54-D85D4AE0E431}" type="slidenum">
              <a:rPr lang="ru-RU" smtClean="0"/>
              <a:pPr/>
              <a:t>12</a:t>
            </a:fld>
            <a:endParaRPr lang="ru-RU"/>
          </a:p>
        </p:txBody>
      </p:sp>
      <p:sp>
        <p:nvSpPr>
          <p:cNvPr id="6"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dirty="0">
                <a:sym typeface="Symbol" pitchFamily="18" charset="2"/>
              </a:rPr>
              <a:t> </a:t>
            </a:r>
            <a:r>
              <a:rPr lang="uk-UA" sz="800" dirty="0"/>
              <a:t> Опанасюк  А.С.</a:t>
            </a:r>
            <a:endParaRPr lang="ru-RU" sz="800" dirty="0"/>
          </a:p>
        </p:txBody>
      </p:sp>
    </p:spTree>
    <p:extLst>
      <p:ext uri="{BB962C8B-B14F-4D97-AF65-F5344CB8AC3E}">
        <p14:creationId xmlns="" xmlns:p14="http://schemas.microsoft.com/office/powerpoint/2010/main" val="1256639274"/>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Заголовок 1"/>
          <p:cNvSpPr>
            <a:spLocks noGrp="1"/>
          </p:cNvSpPr>
          <p:nvPr>
            <p:ph type="title"/>
          </p:nvPr>
        </p:nvSpPr>
        <p:spPr>
          <a:xfrm>
            <a:off x="438150" y="0"/>
            <a:ext cx="8229600" cy="1143000"/>
          </a:xfrm>
        </p:spPr>
        <p:txBody>
          <a:bodyPr/>
          <a:lstStyle/>
          <a:p>
            <a:r>
              <a:rPr lang="uk-UA" b="1" i="1" dirty="0" smtClean="0">
                <a:latin typeface="Arial" pitchFamily="34" charset="0"/>
                <a:cs typeface="Arial" pitchFamily="34" charset="0"/>
              </a:rPr>
              <a:t>РІДКА БРОНЯ</a:t>
            </a:r>
          </a:p>
        </p:txBody>
      </p:sp>
      <p:sp>
        <p:nvSpPr>
          <p:cNvPr id="93187" name="Содержимое 2"/>
          <p:cNvSpPr>
            <a:spLocks noGrp="1"/>
          </p:cNvSpPr>
          <p:nvPr>
            <p:ph idx="1"/>
          </p:nvPr>
        </p:nvSpPr>
        <p:spPr>
          <a:xfrm>
            <a:off x="5327650" y="1339850"/>
            <a:ext cx="3467100" cy="4935538"/>
          </a:xfrm>
        </p:spPr>
        <p:txBody>
          <a:bodyPr>
            <a:normAutofit/>
          </a:bodyPr>
          <a:lstStyle/>
          <a:p>
            <a:pPr marL="0" indent="0" algn="just">
              <a:buFontTx/>
              <a:buNone/>
            </a:pPr>
            <a:r>
              <a:rPr lang="uk-UA" sz="1400" b="1" i="1" dirty="0" smtClean="0">
                <a:solidFill>
                  <a:srgbClr val="C00000"/>
                </a:solidFill>
                <a:latin typeface="Times New Roman" pitchFamily="18" charset="0"/>
                <a:cs typeface="Times New Roman" pitchFamily="18" charset="0"/>
              </a:rPr>
              <a:t>Рідка броня - це суміш твердих </a:t>
            </a:r>
            <a:r>
              <a:rPr lang="uk-UA" sz="1400" b="1" i="1" dirty="0" err="1" smtClean="0">
                <a:solidFill>
                  <a:srgbClr val="C00000"/>
                </a:solidFill>
                <a:latin typeface="Times New Roman" pitchFamily="18" charset="0"/>
                <a:cs typeface="Times New Roman" pitchFamily="18" charset="0"/>
              </a:rPr>
              <a:t>наночасток</a:t>
            </a:r>
            <a:r>
              <a:rPr lang="uk-UA" sz="1400" b="1" i="1" dirty="0" smtClean="0">
                <a:solidFill>
                  <a:srgbClr val="C00000"/>
                </a:solidFill>
                <a:latin typeface="Times New Roman" pitchFamily="18" charset="0"/>
                <a:cs typeface="Times New Roman" pitchFamily="18" charset="0"/>
              </a:rPr>
              <a:t> з рідиною, що не випаровується. </a:t>
            </a:r>
            <a:r>
              <a:rPr lang="uk-UA" sz="1400" dirty="0" smtClean="0">
                <a:latin typeface="Times New Roman" pitchFamily="18" charset="0"/>
                <a:cs typeface="Times New Roman" pitchFamily="18" charset="0"/>
              </a:rPr>
              <a:t>Спочатку передбачалося використовувати новинку як додатковий шар, своєрідну підкладку до бронежилету. Але невдовзі вчені дійшли висновку, що цим наповнювачем може бути безпосередньо просочена сама тканина. У звичайних умовах рідка броня ніяк не проявляє себе. Одяг залишається гнучким, не утрудняючи рухів. Але </a:t>
            </a:r>
            <a:r>
              <a:rPr lang="uk-UA" sz="1400" b="1" i="1" dirty="0" smtClean="0">
                <a:solidFill>
                  <a:srgbClr val="C00000"/>
                </a:solidFill>
                <a:latin typeface="Times New Roman" pitchFamily="18" charset="0"/>
                <a:cs typeface="Times New Roman" pitchFamily="18" charset="0"/>
              </a:rPr>
              <a:t>при різкій енергетичній дії, наприклад, при попаданні кулі або ударі кинджалом, </a:t>
            </a:r>
            <a:r>
              <a:rPr lang="uk-UA" sz="1400" b="1" i="1" dirty="0" err="1" smtClean="0">
                <a:solidFill>
                  <a:srgbClr val="C00000"/>
                </a:solidFill>
                <a:latin typeface="Times New Roman" pitchFamily="18" charset="0"/>
                <a:cs typeface="Times New Roman" pitchFamily="18" charset="0"/>
              </a:rPr>
              <a:t>наночастинки</a:t>
            </a:r>
            <a:r>
              <a:rPr lang="uk-UA" sz="1400" b="1" i="1" dirty="0" smtClean="0">
                <a:solidFill>
                  <a:srgbClr val="C00000"/>
                </a:solidFill>
                <a:latin typeface="Times New Roman" pitchFamily="18" charset="0"/>
                <a:cs typeface="Times New Roman" pitchFamily="18" charset="0"/>
              </a:rPr>
              <a:t> стають активними і, зв'язуючись одна з одною, створюють надміцну плівку</a:t>
            </a:r>
            <a:r>
              <a:rPr lang="uk-UA" sz="1400" dirty="0" smtClean="0">
                <a:latin typeface="Times New Roman" pitchFamily="18" charset="0"/>
                <a:cs typeface="Times New Roman" pitchFamily="18" charset="0"/>
              </a:rPr>
              <a:t>. При цьому формування нової структури відбувається миттєво, менше ніж за одну </a:t>
            </a:r>
            <a:r>
              <a:rPr lang="uk-UA" sz="1400" dirty="0" err="1" smtClean="0">
                <a:latin typeface="Times New Roman" pitchFamily="18" charset="0"/>
                <a:cs typeface="Times New Roman" pitchFamily="18" charset="0"/>
              </a:rPr>
              <a:t>мілісекунду</a:t>
            </a:r>
            <a:r>
              <a:rPr lang="uk-UA" sz="1400" dirty="0" smtClean="0">
                <a:latin typeface="Times New Roman" pitchFamily="18" charset="0"/>
                <a:cs typeface="Times New Roman" pitchFamily="18" charset="0"/>
              </a:rPr>
              <a:t> після удару. Показово, що при цьому вся енергія удару вже не фокусується на кінчику кулі або ножа, а розподіляється рівномірно по значній площі отверділої тканини.</a:t>
            </a:r>
          </a:p>
          <a:p>
            <a:pPr marL="0" indent="0" algn="just"/>
            <a:endParaRPr lang="uk-UA" sz="1400" dirty="0" smtClean="0">
              <a:latin typeface="Times New Roman" pitchFamily="18" charset="0"/>
              <a:cs typeface="Times New Roman" pitchFamily="18" charset="0"/>
            </a:endParaRPr>
          </a:p>
        </p:txBody>
      </p:sp>
      <p:pic>
        <p:nvPicPr>
          <p:cNvPr id="93188" name="Picture 2"/>
          <p:cNvPicPr>
            <a:picLocks noChangeAspect="1" noChangeArrowheads="1"/>
          </p:cNvPicPr>
          <p:nvPr/>
        </p:nvPicPr>
        <p:blipFill>
          <a:blip r:embed="rId2" cstate="print"/>
          <a:srcRect/>
          <a:stretch>
            <a:fillRect/>
          </a:stretch>
        </p:blipFill>
        <p:spPr bwMode="auto">
          <a:xfrm>
            <a:off x="438150" y="1162050"/>
            <a:ext cx="4762500" cy="2562225"/>
          </a:xfrm>
          <a:prstGeom prst="rect">
            <a:avLst/>
          </a:prstGeom>
          <a:noFill/>
          <a:ln w="9525">
            <a:noFill/>
            <a:miter lim="800000"/>
            <a:headEnd/>
            <a:tailEnd/>
          </a:ln>
        </p:spPr>
      </p:pic>
      <p:pic>
        <p:nvPicPr>
          <p:cNvPr id="93189" name="Picture 3"/>
          <p:cNvPicPr>
            <a:picLocks noChangeAspect="1" noChangeArrowheads="1"/>
          </p:cNvPicPr>
          <p:nvPr/>
        </p:nvPicPr>
        <p:blipFill>
          <a:blip r:embed="rId3" cstate="print"/>
          <a:srcRect/>
          <a:stretch>
            <a:fillRect/>
          </a:stretch>
        </p:blipFill>
        <p:spPr bwMode="auto">
          <a:xfrm>
            <a:off x="438150" y="3740150"/>
            <a:ext cx="2800350" cy="2533650"/>
          </a:xfrm>
          <a:prstGeom prst="rect">
            <a:avLst/>
          </a:prstGeom>
          <a:noFill/>
          <a:ln w="9525">
            <a:noFill/>
            <a:miter lim="800000"/>
            <a:headEnd/>
            <a:tailEnd/>
          </a:ln>
        </p:spPr>
      </p:pic>
      <p:pic>
        <p:nvPicPr>
          <p:cNvPr id="93190" name="Picture 4"/>
          <p:cNvPicPr>
            <a:picLocks noChangeAspect="1" noChangeArrowheads="1"/>
          </p:cNvPicPr>
          <p:nvPr/>
        </p:nvPicPr>
        <p:blipFill>
          <a:blip r:embed="rId4" cstate="print"/>
          <a:srcRect/>
          <a:stretch>
            <a:fillRect/>
          </a:stretch>
        </p:blipFill>
        <p:spPr bwMode="auto">
          <a:xfrm>
            <a:off x="3282950" y="3740150"/>
            <a:ext cx="1911350" cy="2535238"/>
          </a:xfrm>
          <a:prstGeom prst="rect">
            <a:avLst/>
          </a:prstGeom>
          <a:noFill/>
          <a:ln w="9525">
            <a:noFill/>
            <a:miter lim="800000"/>
            <a:headEnd/>
            <a:tailEnd/>
          </a:ln>
        </p:spPr>
      </p:pic>
      <p:sp>
        <p:nvSpPr>
          <p:cNvPr id="93191"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93192" name="Номер слайда 7"/>
          <p:cNvSpPr>
            <a:spLocks noGrp="1"/>
          </p:cNvSpPr>
          <p:nvPr>
            <p:ph type="sldNum" sz="quarter" idx="12"/>
          </p:nvPr>
        </p:nvSpPr>
        <p:spPr>
          <a:noFill/>
        </p:spPr>
        <p:txBody>
          <a:bodyPr/>
          <a:lstStyle/>
          <a:p>
            <a:fld id="{9CE30B48-79AE-4040-BAE3-56998A17C49B}" type="slidenum">
              <a:rPr lang="ru-RU" smtClean="0"/>
              <a:pPr/>
              <a:t>120</a:t>
            </a:fld>
            <a:endParaRPr lang="ru-RU" smtClean="0"/>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Заголовок 1"/>
          <p:cNvSpPr>
            <a:spLocks noGrp="1"/>
          </p:cNvSpPr>
          <p:nvPr>
            <p:ph type="title"/>
          </p:nvPr>
        </p:nvSpPr>
        <p:spPr>
          <a:xfrm>
            <a:off x="476250" y="0"/>
            <a:ext cx="8229600" cy="1143000"/>
          </a:xfrm>
        </p:spPr>
        <p:txBody>
          <a:bodyPr>
            <a:normAutofit/>
          </a:bodyPr>
          <a:lstStyle/>
          <a:p>
            <a:r>
              <a:rPr lang="ru-RU" sz="4000" b="1" i="1" dirty="0" smtClean="0">
                <a:latin typeface="Arial" pitchFamily="34" charset="0"/>
                <a:cs typeface="Arial" pitchFamily="34" charset="0"/>
              </a:rPr>
              <a:t>КУЛЕНЕПРОБИВНА ШКІРА</a:t>
            </a:r>
          </a:p>
        </p:txBody>
      </p:sp>
      <p:sp>
        <p:nvSpPr>
          <p:cNvPr id="94211" name="Содержимое 2"/>
          <p:cNvSpPr>
            <a:spLocks noGrp="1"/>
          </p:cNvSpPr>
          <p:nvPr>
            <p:ph idx="1"/>
          </p:nvPr>
        </p:nvSpPr>
        <p:spPr>
          <a:xfrm>
            <a:off x="6281738" y="1179512"/>
            <a:ext cx="2430462" cy="3419475"/>
          </a:xfrm>
        </p:spPr>
        <p:txBody>
          <a:bodyPr/>
          <a:lstStyle/>
          <a:p>
            <a:pPr marL="0" indent="0" algn="just">
              <a:buFontTx/>
              <a:buNone/>
            </a:pPr>
            <a:r>
              <a:rPr lang="uk-UA" sz="1400" dirty="0" smtClean="0">
                <a:latin typeface="Times New Roman" pitchFamily="18" charset="0"/>
                <a:cs typeface="Times New Roman" pitchFamily="18" charset="0"/>
              </a:rPr>
              <a:t>В результаті досліджень голландських біологів, </a:t>
            </a:r>
            <a:r>
              <a:rPr lang="uk-UA" sz="1400" dirty="0" err="1" smtClean="0">
                <a:latin typeface="Times New Roman" pitchFamily="18" charset="0"/>
                <a:cs typeface="Times New Roman" pitchFamily="18" charset="0"/>
              </a:rPr>
              <a:t>кевлар</a:t>
            </a:r>
            <a:r>
              <a:rPr lang="uk-UA" sz="1400" dirty="0" smtClean="0">
                <a:latin typeface="Times New Roman" pitchFamily="18" charset="0"/>
                <a:cs typeface="Times New Roman" pitchFamily="18" charset="0"/>
              </a:rPr>
              <a:t> може втратити звання найміцнішої тканини на планеті і поступитися місцем органічному </a:t>
            </a:r>
            <a:r>
              <a:rPr lang="uk-UA" sz="1400" b="1" i="1" dirty="0" smtClean="0">
                <a:solidFill>
                  <a:srgbClr val="C00000"/>
                </a:solidFill>
                <a:latin typeface="Times New Roman" pitchFamily="18" charset="0"/>
                <a:cs typeface="Times New Roman" pitchFamily="18" charset="0"/>
              </a:rPr>
              <a:t>поєднанню павутини і людської шкіри</a:t>
            </a:r>
            <a:r>
              <a:rPr lang="uk-UA" sz="1400" dirty="0" smtClean="0">
                <a:latin typeface="Times New Roman" pitchFamily="18" charset="0"/>
                <a:cs typeface="Times New Roman" pitchFamily="18" charset="0"/>
              </a:rPr>
              <a:t>. У створеного нового куленепробивного матеріалу, який поки не має назви, величезний потенціал. </a:t>
            </a:r>
          </a:p>
        </p:txBody>
      </p:sp>
      <p:pic>
        <p:nvPicPr>
          <p:cNvPr id="94212" name="Picture 4"/>
          <p:cNvPicPr>
            <a:picLocks noChangeAspect="1" noChangeArrowheads="1"/>
          </p:cNvPicPr>
          <p:nvPr/>
        </p:nvPicPr>
        <p:blipFill>
          <a:blip r:embed="rId2" cstate="print"/>
          <a:srcRect/>
          <a:stretch>
            <a:fillRect/>
          </a:stretch>
        </p:blipFill>
        <p:spPr bwMode="auto">
          <a:xfrm>
            <a:off x="611188" y="1179513"/>
            <a:ext cx="5446712" cy="3267075"/>
          </a:xfrm>
          <a:prstGeom prst="rect">
            <a:avLst/>
          </a:prstGeom>
          <a:noFill/>
          <a:ln w="9525">
            <a:noFill/>
            <a:miter lim="800000"/>
            <a:headEnd/>
            <a:tailEnd/>
          </a:ln>
        </p:spPr>
      </p:pic>
      <p:sp>
        <p:nvSpPr>
          <p:cNvPr id="94213" name="Прямоугольник 4"/>
          <p:cNvSpPr>
            <a:spLocks noChangeArrowheads="1"/>
          </p:cNvSpPr>
          <p:nvPr/>
        </p:nvSpPr>
        <p:spPr bwMode="auto">
          <a:xfrm>
            <a:off x="341313" y="4468813"/>
            <a:ext cx="8416925" cy="2246312"/>
          </a:xfrm>
          <a:prstGeom prst="rect">
            <a:avLst/>
          </a:prstGeom>
          <a:noFill/>
          <a:ln w="9525">
            <a:noFill/>
            <a:miter lim="800000"/>
            <a:headEnd/>
            <a:tailEnd/>
          </a:ln>
        </p:spPr>
        <p:txBody>
          <a:bodyPr>
            <a:spAutoFit/>
          </a:bodyPr>
          <a:lstStyle/>
          <a:p>
            <a:pPr algn="just"/>
            <a:r>
              <a:rPr lang="uk-UA" sz="1400" b="1" i="1" dirty="0">
                <a:solidFill>
                  <a:srgbClr val="C00000"/>
                </a:solidFill>
                <a:latin typeface="Times New Roman" pitchFamily="18" charset="0"/>
                <a:cs typeface="Times New Roman" pitchFamily="18" charset="0"/>
              </a:rPr>
              <a:t>Куленепробивний </a:t>
            </a:r>
            <a:r>
              <a:rPr lang="uk-UA" sz="1400" b="1" i="1" dirty="0" err="1">
                <a:solidFill>
                  <a:srgbClr val="C00000"/>
                </a:solidFill>
                <a:latin typeface="Times New Roman" pitchFamily="18" charset="0"/>
                <a:cs typeface="Times New Roman" pitchFamily="18" charset="0"/>
              </a:rPr>
              <a:t>кевлар</a:t>
            </a:r>
            <a:r>
              <a:rPr lang="uk-UA" sz="1400" b="1" i="1" dirty="0">
                <a:solidFill>
                  <a:srgbClr val="C00000"/>
                </a:solidFill>
                <a:latin typeface="Times New Roman" pitchFamily="18" charset="0"/>
                <a:cs typeface="Times New Roman" pitchFamily="18" charset="0"/>
              </a:rPr>
              <a:t> має 33 шари, шарів </a:t>
            </a:r>
            <a:r>
              <a:rPr lang="uk-UA" sz="1400" b="1" i="1" dirty="0" smtClean="0">
                <a:solidFill>
                  <a:srgbClr val="C00000"/>
                </a:solidFill>
                <a:latin typeface="Times New Roman" pitchFamily="18" charset="0"/>
                <a:cs typeface="Times New Roman" pitchFamily="18" charset="0"/>
              </a:rPr>
              <a:t>павутиння </a:t>
            </a:r>
            <a:r>
              <a:rPr lang="uk-UA" sz="1400" b="1" i="1" dirty="0">
                <a:solidFill>
                  <a:srgbClr val="C00000"/>
                </a:solidFill>
                <a:latin typeface="Times New Roman" pitchFamily="18" charset="0"/>
                <a:cs typeface="Times New Roman" pitchFamily="18" charset="0"/>
              </a:rPr>
              <a:t>потрібно значно менше оскільки </a:t>
            </a:r>
            <a:r>
              <a:rPr lang="uk-UA" sz="1400" b="1" i="1" dirty="0" smtClean="0">
                <a:solidFill>
                  <a:srgbClr val="C00000"/>
                </a:solidFill>
                <a:latin typeface="Times New Roman" pitchFamily="18" charset="0"/>
                <a:cs typeface="Times New Roman" pitchFamily="18" charset="0"/>
              </a:rPr>
              <a:t>воно саме </a:t>
            </a:r>
            <a:r>
              <a:rPr lang="uk-UA" sz="1400" b="1" i="1" dirty="0">
                <a:solidFill>
                  <a:srgbClr val="C00000"/>
                </a:solidFill>
                <a:latin typeface="Times New Roman" pitchFamily="18" charset="0"/>
                <a:cs typeface="Times New Roman" pitchFamily="18" charset="0"/>
              </a:rPr>
              <a:t>по собі у 3 рази </a:t>
            </a:r>
            <a:r>
              <a:rPr lang="uk-UA" sz="1400" b="1" i="1" dirty="0" smtClean="0">
                <a:solidFill>
                  <a:srgbClr val="C00000"/>
                </a:solidFill>
                <a:latin typeface="Times New Roman" pitchFamily="18" charset="0"/>
                <a:cs typeface="Times New Roman" pitchFamily="18" charset="0"/>
              </a:rPr>
              <a:t>міцніше </a:t>
            </a:r>
            <a:r>
              <a:rPr lang="uk-UA" sz="1400" b="1" i="1" dirty="0" err="1">
                <a:solidFill>
                  <a:srgbClr val="C00000"/>
                </a:solidFill>
                <a:latin typeface="Times New Roman" pitchFamily="18" charset="0"/>
                <a:cs typeface="Times New Roman" pitchFamily="18" charset="0"/>
              </a:rPr>
              <a:t>кевлара</a:t>
            </a:r>
            <a:r>
              <a:rPr lang="uk-UA" sz="1400" b="1" i="1" dirty="0">
                <a:solidFill>
                  <a:srgbClr val="C00000"/>
                </a:solidFill>
                <a:latin typeface="Times New Roman" pitchFamily="18" charset="0"/>
                <a:cs typeface="Times New Roman" pitchFamily="18" charset="0"/>
              </a:rPr>
              <a:t> і в 15 разів </a:t>
            </a:r>
            <a:r>
              <a:rPr lang="uk-UA" sz="1400" b="1" i="1" dirty="0" smtClean="0">
                <a:solidFill>
                  <a:srgbClr val="C00000"/>
                </a:solidFill>
                <a:latin typeface="Times New Roman" pitchFamily="18" charset="0"/>
                <a:cs typeface="Times New Roman" pitchFamily="18" charset="0"/>
              </a:rPr>
              <a:t>міцніше </a:t>
            </a:r>
            <a:r>
              <a:rPr lang="uk-UA" sz="1400" b="1" i="1" dirty="0">
                <a:solidFill>
                  <a:srgbClr val="C00000"/>
                </a:solidFill>
                <a:latin typeface="Times New Roman" pitchFamily="18" charset="0"/>
                <a:cs typeface="Times New Roman" pitchFamily="18" charset="0"/>
              </a:rPr>
              <a:t>сталі. </a:t>
            </a:r>
            <a:r>
              <a:rPr lang="uk-UA" sz="1400" dirty="0">
                <a:latin typeface="Times New Roman" pitchFamily="18" charset="0"/>
                <a:cs typeface="Times New Roman" pitchFamily="18" charset="0"/>
              </a:rPr>
              <a:t>Раніше будь-які додаткові матеріали з павутинням з'єднувалися погано. І тільки </a:t>
            </a:r>
            <a:r>
              <a:rPr lang="uk-UA" sz="1400" b="1" i="1" dirty="0">
                <a:latin typeface="Times New Roman" pitchFamily="18" charset="0"/>
                <a:cs typeface="Times New Roman" pitchFamily="18" charset="0"/>
              </a:rPr>
              <a:t>шкіра виявилася універсальним закріплювачем для павучого «клею». </a:t>
            </a:r>
            <a:r>
              <a:rPr lang="uk-UA" sz="1400" dirty="0">
                <a:latin typeface="Times New Roman" pitchFamily="18" charset="0"/>
                <a:cs typeface="Times New Roman" pitchFamily="18" charset="0"/>
              </a:rPr>
              <a:t>У майбутньому вчені планують імплантувати павутиння прямо у тіло людини.</a:t>
            </a:r>
          </a:p>
          <a:p>
            <a:pPr algn="just"/>
            <a:r>
              <a:rPr lang="uk-UA" sz="1400" dirty="0">
                <a:latin typeface="Times New Roman" pitchFamily="18" charset="0"/>
                <a:cs typeface="Times New Roman" pitchFamily="18" charset="0"/>
              </a:rPr>
              <a:t>Поки що шкіра, вирощена вченими, ще не настільки міцна, щоб зупиняти кулю на повній швидкості: вдалося виростити тільки 4-шаровий матеріал. Але разом нейрохірурги та біологами продовжують роботу над удосконаленням винаходу. Вони впевнені, що в майбутньому павуковий шовк можна буде використовувати в медицині, і з його допомогою регенерувати втрачені кінцівки.</a:t>
            </a:r>
          </a:p>
          <a:p>
            <a:pPr algn="just"/>
            <a:r>
              <a:rPr lang="uk-UA" sz="1400" dirty="0">
                <a:latin typeface="Times New Roman" pitchFamily="18" charset="0"/>
                <a:cs typeface="Times New Roman" pitchFamily="18" charset="0"/>
              </a:rPr>
              <a:t> </a:t>
            </a:r>
            <a:r>
              <a:rPr lang="en-US" sz="1400" dirty="0">
                <a:latin typeface="Times New Roman" pitchFamily="18" charset="0"/>
                <a:cs typeface="Times New Roman" pitchFamily="18" charset="0"/>
                <a:hlinkClick r:id="rId3"/>
              </a:rPr>
              <a:t>http://www.diary.ru/~prividenie-nava/p165936753.htm</a:t>
            </a:r>
            <a:r>
              <a:rPr lang="uk-UA" sz="1400" dirty="0">
                <a:latin typeface="Times New Roman" pitchFamily="18" charset="0"/>
                <a:cs typeface="Times New Roman" pitchFamily="18" charset="0"/>
              </a:rPr>
              <a:t>           </a:t>
            </a:r>
            <a:r>
              <a:rPr lang="en-US" sz="1400" dirty="0">
                <a:latin typeface="Times New Roman" pitchFamily="18" charset="0"/>
                <a:cs typeface="Times New Roman" pitchFamily="18" charset="0"/>
                <a:hlinkClick r:id="rId4"/>
              </a:rPr>
              <a:t>http://www.rg.ru/2011/08/26/bron-poln.html</a:t>
            </a:r>
            <a:endParaRPr lang="uk-UA" sz="1400" dirty="0">
              <a:latin typeface="Times New Roman" pitchFamily="18" charset="0"/>
              <a:cs typeface="Times New Roman" pitchFamily="18" charset="0"/>
            </a:endParaRPr>
          </a:p>
          <a:p>
            <a:pPr algn="just"/>
            <a:endParaRPr lang="uk-UA" sz="1400" dirty="0">
              <a:latin typeface="Times New Roman" pitchFamily="18" charset="0"/>
              <a:cs typeface="Times New Roman" pitchFamily="18" charset="0"/>
            </a:endParaRPr>
          </a:p>
        </p:txBody>
      </p:sp>
      <p:sp>
        <p:nvSpPr>
          <p:cNvPr id="94214"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94215" name="Номер слайда 6"/>
          <p:cNvSpPr>
            <a:spLocks noGrp="1"/>
          </p:cNvSpPr>
          <p:nvPr>
            <p:ph type="sldNum" sz="quarter" idx="12"/>
          </p:nvPr>
        </p:nvSpPr>
        <p:spPr>
          <a:noFill/>
        </p:spPr>
        <p:txBody>
          <a:bodyPr/>
          <a:lstStyle/>
          <a:p>
            <a:fld id="{40DAEE5B-CC02-4376-A4C0-E23EE6CB3D56}" type="slidenum">
              <a:rPr lang="ru-RU" smtClean="0"/>
              <a:pPr/>
              <a:t>121</a:t>
            </a:fld>
            <a:endParaRPr lang="ru-RU" smtClean="0"/>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Заголовок 1"/>
          <p:cNvSpPr>
            <a:spLocks noGrp="1"/>
          </p:cNvSpPr>
          <p:nvPr>
            <p:ph type="title"/>
          </p:nvPr>
        </p:nvSpPr>
        <p:spPr>
          <a:xfrm>
            <a:off x="431800" y="0"/>
            <a:ext cx="8345488" cy="1143000"/>
          </a:xfrm>
        </p:spPr>
        <p:txBody>
          <a:bodyPr/>
          <a:lstStyle/>
          <a:p>
            <a:r>
              <a:rPr lang="uk-UA" sz="4000" b="1" i="1" dirty="0" smtClean="0">
                <a:latin typeface="Arial" pitchFamily="34" charset="0"/>
                <a:cs typeface="Arial" pitchFamily="34" charset="0"/>
              </a:rPr>
              <a:t>ЛЮДИНА ЧИ РОБОТ?</a:t>
            </a:r>
            <a:endParaRPr lang="ru-RU" sz="4000" dirty="0" smtClean="0">
              <a:latin typeface="Arial" pitchFamily="34" charset="0"/>
              <a:cs typeface="Arial" pitchFamily="34" charset="0"/>
            </a:endParaRPr>
          </a:p>
        </p:txBody>
      </p:sp>
      <p:sp>
        <p:nvSpPr>
          <p:cNvPr id="128003" name="Содержимое 2"/>
          <p:cNvSpPr>
            <a:spLocks noGrp="1"/>
          </p:cNvSpPr>
          <p:nvPr>
            <p:ph idx="1"/>
          </p:nvPr>
        </p:nvSpPr>
        <p:spPr>
          <a:xfrm>
            <a:off x="6416675" y="1042988"/>
            <a:ext cx="2251075" cy="2773362"/>
          </a:xfrm>
        </p:spPr>
        <p:txBody>
          <a:bodyPr/>
          <a:lstStyle/>
          <a:p>
            <a:pPr marL="0" indent="0" algn="just"/>
            <a:r>
              <a:rPr lang="uk-UA" sz="1400" dirty="0" smtClean="0">
                <a:latin typeface="Times New Roman" pitchFamily="18" charset="0"/>
                <a:cs typeface="Times New Roman" pitchFamily="18" charset="0"/>
              </a:rPr>
              <a:t>Зібрати людини зі штучних органів, як конструктор, - реальне завдання для сучасної біотехнології. </a:t>
            </a:r>
            <a:r>
              <a:rPr lang="uk-UA" sz="1400" b="1" i="1" dirty="0" smtClean="0">
                <a:latin typeface="Times New Roman" pitchFamily="18" charset="0"/>
                <a:cs typeface="Times New Roman" pitchFamily="18" charset="0"/>
              </a:rPr>
              <a:t>Вже скоро кожен зможе замінити зношену печінка чи серце і силою думки управляти будь-якою технікою</a:t>
            </a:r>
          </a:p>
        </p:txBody>
      </p:sp>
      <p:sp>
        <p:nvSpPr>
          <p:cNvPr id="128004"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pic>
        <p:nvPicPr>
          <p:cNvPr id="128005" name="Picture 6"/>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416675" y="3294063"/>
            <a:ext cx="2205038" cy="31257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28006" name="Picture 7"/>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41313" y="1179513"/>
            <a:ext cx="5886450" cy="5229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28007" name="Номер слайда 6"/>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709ABBF-11B6-4CE5-BEB3-CA3F54231413}" type="slidenum">
              <a:rPr lang="ru-RU" smtClean="0"/>
              <a:pPr eaLnBrk="1" hangingPunct="1"/>
              <a:t>122</a:t>
            </a:fld>
            <a:endParaRPr lang="ru-RU" smtClean="0"/>
          </a:p>
        </p:txBody>
      </p:sp>
    </p:spTree>
    <p:extLst>
      <p:ext uri="{BB962C8B-B14F-4D97-AF65-F5344CB8AC3E}">
        <p14:creationId xmlns="" xmlns:p14="http://schemas.microsoft.com/office/powerpoint/2010/main" val="1723336186"/>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Заголовок 1"/>
          <p:cNvSpPr>
            <a:spLocks noGrp="1"/>
          </p:cNvSpPr>
          <p:nvPr>
            <p:ph type="title"/>
          </p:nvPr>
        </p:nvSpPr>
        <p:spPr>
          <a:xfrm>
            <a:off x="476250" y="0"/>
            <a:ext cx="8229600" cy="1143000"/>
          </a:xfrm>
        </p:spPr>
        <p:txBody>
          <a:bodyPr/>
          <a:lstStyle/>
          <a:p>
            <a:r>
              <a:rPr lang="uk-UA" sz="4000" b="1" i="1" dirty="0" smtClean="0">
                <a:latin typeface="Arial" pitchFamily="34" charset="0"/>
                <a:cs typeface="Arial" pitchFamily="34" charset="0"/>
              </a:rPr>
              <a:t>ЧИ СТАНЕМО МИ АВАТАРАМИ</a:t>
            </a:r>
          </a:p>
        </p:txBody>
      </p:sp>
      <p:sp>
        <p:nvSpPr>
          <p:cNvPr id="129027" name="Содержимое 2"/>
          <p:cNvSpPr>
            <a:spLocks noGrp="1"/>
          </p:cNvSpPr>
          <p:nvPr>
            <p:ph idx="1"/>
          </p:nvPr>
        </p:nvSpPr>
        <p:spPr>
          <a:xfrm>
            <a:off x="4171950" y="1428750"/>
            <a:ext cx="4514850" cy="4697413"/>
          </a:xfrm>
        </p:spPr>
        <p:txBody>
          <a:bodyPr/>
          <a:lstStyle/>
          <a:p>
            <a:pPr marL="0" indent="0" algn="just">
              <a:buFontTx/>
              <a:buNone/>
            </a:pPr>
            <a:r>
              <a:rPr lang="uk-UA" sz="1400" b="1" i="1" dirty="0" err="1" smtClean="0">
                <a:solidFill>
                  <a:srgbClr val="C00000"/>
                </a:solidFill>
                <a:latin typeface="Times New Roman" pitchFamily="18" charset="0"/>
                <a:cs typeface="Times New Roman" pitchFamily="18" charset="0"/>
              </a:rPr>
              <a:t>Аватара</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санскр</a:t>
            </a:r>
            <a:r>
              <a:rPr lang="uk-UA" sz="1400" b="1" i="1" dirty="0" smtClean="0">
                <a:solidFill>
                  <a:srgbClr val="C00000"/>
                </a:solidFill>
                <a:latin typeface="Times New Roman" pitchFamily="18" charset="0"/>
                <a:cs typeface="Times New Roman" pitchFamily="18" charset="0"/>
              </a:rPr>
              <a:t>. अवतार, </a:t>
            </a:r>
            <a:r>
              <a:rPr lang="uk-UA" sz="1400" b="1" i="1" dirty="0" err="1" smtClean="0">
                <a:solidFill>
                  <a:srgbClr val="C00000"/>
                </a:solidFill>
                <a:latin typeface="Times New Roman" pitchFamily="18" charset="0"/>
                <a:cs typeface="Times New Roman" pitchFamily="18" charset="0"/>
              </a:rPr>
              <a:t>avatāra</a:t>
            </a:r>
            <a:r>
              <a:rPr lang="uk-UA" sz="1400" b="1" i="1" dirty="0" smtClean="0">
                <a:solidFill>
                  <a:srgbClr val="C00000"/>
                </a:solidFill>
                <a:latin typeface="Times New Roman" pitchFamily="18" charset="0"/>
                <a:cs typeface="Times New Roman" pitchFamily="18" charset="0"/>
              </a:rPr>
              <a:t> IAST — </a:t>
            </a:r>
            <a:r>
              <a:rPr lang="uk-UA" sz="1400" b="1" i="1" dirty="0" err="1" smtClean="0">
                <a:solidFill>
                  <a:srgbClr val="C00000"/>
                </a:solidFill>
                <a:latin typeface="Times New Roman" pitchFamily="18" charset="0"/>
                <a:cs typeface="Times New Roman" pitchFamily="18" charset="0"/>
              </a:rPr>
              <a:t>нісходження</a:t>
            </a:r>
            <a:r>
              <a:rPr lang="uk-UA" sz="1400" b="1" i="1" dirty="0" smtClean="0">
                <a:solidFill>
                  <a:srgbClr val="C00000"/>
                </a:solidFill>
                <a:latin typeface="Times New Roman" pitchFamily="18" charset="0"/>
                <a:cs typeface="Times New Roman" pitchFamily="18" charset="0"/>
              </a:rPr>
              <a:t>) - в індуїзмі втілення одного з богів у матеріальному світі</a:t>
            </a:r>
          </a:p>
          <a:p>
            <a:pPr marL="0" indent="0" algn="just">
              <a:buFontTx/>
              <a:buNone/>
            </a:pPr>
            <a:r>
              <a:rPr lang="uk-UA" sz="1400" dirty="0" smtClean="0">
                <a:latin typeface="Times New Roman" pitchFamily="18" charset="0"/>
                <a:cs typeface="Times New Roman" pitchFamily="18" charset="0"/>
              </a:rPr>
              <a:t>Американські вчені з Федеральної політехнічної школи Лозанни виступили на щорічній конференції Американської асоціації сприяння розвитку науки з доповіддю про дослідження, під час якого </a:t>
            </a:r>
            <a:r>
              <a:rPr lang="uk-UA" sz="1400" b="1" i="1" dirty="0" smtClean="0">
                <a:solidFill>
                  <a:srgbClr val="C00000"/>
                </a:solidFill>
                <a:latin typeface="Times New Roman" pitchFamily="18" charset="0"/>
                <a:cs typeface="Times New Roman" pitchFamily="18" charset="0"/>
              </a:rPr>
              <a:t>вони перевтілювали добровольців у віртуальну людину — </a:t>
            </a:r>
            <a:r>
              <a:rPr lang="en-US"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аватар</a:t>
            </a:r>
            <a:r>
              <a:rPr lang="uk-UA" sz="1400" b="1" i="1" dirty="0" smtClean="0">
                <a:solidFill>
                  <a:srgbClr val="C00000"/>
                </a:solidFill>
                <a:latin typeface="Times New Roman" pitchFamily="18" charset="0"/>
                <a:cs typeface="Times New Roman" pitchFamily="18" charset="0"/>
              </a:rPr>
              <a:t>. </a:t>
            </a:r>
          </a:p>
          <a:p>
            <a:pPr marL="0" indent="0" algn="just">
              <a:buFontTx/>
              <a:buNone/>
            </a:pPr>
            <a:r>
              <a:rPr lang="uk-UA" sz="1400" dirty="0" smtClean="0">
                <a:latin typeface="Times New Roman" pitchFamily="18" charset="0"/>
                <a:cs typeface="Times New Roman" pitchFamily="18" charset="0"/>
              </a:rPr>
              <a:t>Як пише </a:t>
            </a:r>
            <a:r>
              <a:rPr lang="en-GB" sz="1400" dirty="0" smtClean="0">
                <a:latin typeface="Times New Roman" pitchFamily="18" charset="0"/>
                <a:cs typeface="Times New Roman" pitchFamily="18" charset="0"/>
              </a:rPr>
              <a:t>The Financial Times, </a:t>
            </a:r>
            <a:r>
              <a:rPr lang="uk-UA" sz="1400" dirty="0" smtClean="0">
                <a:latin typeface="Times New Roman" pitchFamily="18" charset="0"/>
                <a:cs typeface="Times New Roman" pitchFamily="18" charset="0"/>
              </a:rPr>
              <a:t>на піддослідних одягали шапочку, до якої було підключено безліч дротів для реєстрації активності головного мозку і стереоскопічні окуляри, за допомогою яких створювалася ілюзія присутності в різних тривимірних середовищах. </a:t>
            </a:r>
            <a:r>
              <a:rPr lang="uk-UA" sz="1400" b="1" i="1" dirty="0" smtClean="0">
                <a:latin typeface="Times New Roman" pitchFamily="18" charset="0"/>
                <a:cs typeface="Times New Roman" pitchFamily="18" charset="0"/>
              </a:rPr>
              <a:t>У результаті в учасників експерименту виникало відчуття, що їх помістили в інше тіло, іноді — протилежної статі</a:t>
            </a:r>
            <a:r>
              <a:rPr lang="uk-UA" sz="1400" dirty="0" smtClean="0">
                <a:latin typeface="Times New Roman" pitchFamily="18" charset="0"/>
                <a:cs typeface="Times New Roman" pitchFamily="18" charset="0"/>
              </a:rPr>
              <a:t>. При цьому реакція мозку на дотики до тіла при підключенні до </a:t>
            </a:r>
            <a:r>
              <a:rPr lang="uk-UA" sz="1400" dirty="0" err="1" smtClean="0">
                <a:latin typeface="Times New Roman" pitchFamily="18" charset="0"/>
                <a:cs typeface="Times New Roman" pitchFamily="18" charset="0"/>
              </a:rPr>
              <a:t>аватару</a:t>
            </a:r>
            <a:r>
              <a:rPr lang="uk-UA" sz="1400" dirty="0" smtClean="0">
                <a:latin typeface="Times New Roman" pitchFamily="18" charset="0"/>
                <a:cs typeface="Times New Roman" pitchFamily="18" charset="0"/>
              </a:rPr>
              <a:t> значно відрізнялася від звичайної. "У </a:t>
            </a:r>
            <a:r>
              <a:rPr lang="uk-UA" sz="1400" dirty="0" err="1" smtClean="0">
                <a:latin typeface="Times New Roman" pitchFamily="18" charset="0"/>
                <a:cs typeface="Times New Roman" pitchFamily="18" charset="0"/>
              </a:rPr>
              <a:t>аватарі</a:t>
            </a:r>
            <a:r>
              <a:rPr lang="uk-UA" sz="1400" dirty="0" smtClean="0">
                <a:latin typeface="Times New Roman" pitchFamily="18" charset="0"/>
                <a:cs typeface="Times New Roman" pitchFamily="18" charset="0"/>
              </a:rPr>
              <a:t> відчуваєш дивне відчуття звільнення від тілесної оболонки", - розповів один із піддослідних.</a:t>
            </a:r>
            <a:endParaRPr lang="en-US" sz="1400" dirty="0" smtClean="0">
              <a:latin typeface="Times New Roman" pitchFamily="18" charset="0"/>
              <a:cs typeface="Times New Roman" pitchFamily="18" charset="0"/>
            </a:endParaRPr>
          </a:p>
          <a:p>
            <a:pPr marL="0" indent="0">
              <a:buFontTx/>
              <a:buNone/>
            </a:pPr>
            <a:endParaRPr lang="uk-UA" sz="1600" dirty="0" smtClean="0"/>
          </a:p>
        </p:txBody>
      </p:sp>
      <p:pic>
        <p:nvPicPr>
          <p:cNvPr id="129028"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82600" y="1523015"/>
            <a:ext cx="3611562" cy="252809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29029"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82599" y="4077072"/>
            <a:ext cx="3611563" cy="1914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29030"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29031" name="Номер слайда 6"/>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8B8A8B6-7CCB-44EB-B164-9272C3D72365}" type="slidenum">
              <a:rPr lang="ru-RU" smtClean="0"/>
              <a:pPr eaLnBrk="1" hangingPunct="1"/>
              <a:t>123</a:t>
            </a:fld>
            <a:endParaRPr lang="ru-RU" smtClean="0"/>
          </a:p>
        </p:txBody>
      </p:sp>
    </p:spTree>
    <p:extLst>
      <p:ext uri="{BB962C8B-B14F-4D97-AF65-F5344CB8AC3E}">
        <p14:creationId xmlns="" xmlns:p14="http://schemas.microsoft.com/office/powerpoint/2010/main" val="583023684"/>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Заголовок 1"/>
          <p:cNvSpPr>
            <a:spLocks noGrp="1"/>
          </p:cNvSpPr>
          <p:nvPr>
            <p:ph type="title"/>
          </p:nvPr>
        </p:nvSpPr>
        <p:spPr>
          <a:xfrm>
            <a:off x="566738" y="0"/>
            <a:ext cx="8229600" cy="1143000"/>
          </a:xfrm>
        </p:spPr>
        <p:txBody>
          <a:bodyPr/>
          <a:lstStyle/>
          <a:p>
            <a:r>
              <a:rPr lang="uk-UA" sz="4000" b="1" i="1" dirty="0" smtClean="0">
                <a:latin typeface="Arial" pitchFamily="34" charset="0"/>
                <a:cs typeface="Arial" pitchFamily="34" charset="0"/>
              </a:rPr>
              <a:t>ЧИ СТАНЕМО МИ АВАТАРАМИ</a:t>
            </a:r>
            <a:endParaRPr lang="ru-RU" sz="4000" dirty="0" smtClean="0">
              <a:latin typeface="Arial" pitchFamily="34" charset="0"/>
              <a:cs typeface="Arial" pitchFamily="34" charset="0"/>
            </a:endParaRPr>
          </a:p>
        </p:txBody>
      </p:sp>
      <p:sp>
        <p:nvSpPr>
          <p:cNvPr id="3" name="Содержимое 2"/>
          <p:cNvSpPr>
            <a:spLocks noGrp="1"/>
          </p:cNvSpPr>
          <p:nvPr>
            <p:ph idx="1"/>
          </p:nvPr>
        </p:nvSpPr>
        <p:spPr>
          <a:xfrm>
            <a:off x="5436096" y="1052736"/>
            <a:ext cx="3375025" cy="5184576"/>
          </a:xfrm>
        </p:spPr>
        <p:txBody>
          <a:bodyPr>
            <a:normAutofit lnSpcReduction="10000"/>
          </a:bodyPr>
          <a:lstStyle/>
          <a:p>
            <a:pPr marL="0" indent="0" algn="just">
              <a:tabLst>
                <a:tab pos="361950" algn="l"/>
              </a:tabLst>
              <a:defRPr/>
            </a:pPr>
            <a:r>
              <a:rPr lang="uk-UA" sz="1400" dirty="0" smtClean="0">
                <a:latin typeface="Times New Roman" pitchFamily="18" charset="0"/>
                <a:cs typeface="Times New Roman" pitchFamily="18" charset="0"/>
              </a:rPr>
              <a:t>Японські робототехніки ще на крок наблизилися до реальності, продемонстрованої в популярному фантастичному фільмі "</a:t>
            </a:r>
            <a:r>
              <a:rPr lang="uk-UA" sz="1400" dirty="0" err="1" smtClean="0">
                <a:latin typeface="Times New Roman" pitchFamily="18" charset="0"/>
                <a:cs typeface="Times New Roman" pitchFamily="18" charset="0"/>
              </a:rPr>
              <a:t>Аватар</a:t>
            </a:r>
            <a:r>
              <a:rPr lang="uk-UA" sz="1400" dirty="0" smtClean="0">
                <a:latin typeface="Times New Roman" pitchFamily="18" charset="0"/>
                <a:cs typeface="Times New Roman" pitchFamily="18" charset="0"/>
              </a:rPr>
              <a:t>". Інноваційна система під назвою </a:t>
            </a:r>
            <a:r>
              <a:rPr lang="uk-UA" sz="1400" b="1" i="1" dirty="0" err="1" smtClean="0">
                <a:solidFill>
                  <a:srgbClr val="C00000"/>
                </a:solidFill>
                <a:latin typeface="Times New Roman" pitchFamily="18" charset="0"/>
                <a:cs typeface="Times New Roman" pitchFamily="18" charset="0"/>
              </a:rPr>
              <a:t>Telesar</a:t>
            </a:r>
            <a:r>
              <a:rPr lang="uk-UA" sz="1400" b="1" i="1" dirty="0" smtClean="0">
                <a:solidFill>
                  <a:srgbClr val="C00000"/>
                </a:solidFill>
                <a:latin typeface="Times New Roman" pitchFamily="18" charset="0"/>
                <a:cs typeface="Times New Roman" pitchFamily="18" charset="0"/>
              </a:rPr>
              <a:t> V, розроблена професором </a:t>
            </a:r>
            <a:r>
              <a:rPr lang="uk-UA" sz="1400" b="1" i="1" dirty="0" err="1" smtClean="0">
                <a:solidFill>
                  <a:srgbClr val="C00000"/>
                </a:solidFill>
                <a:latin typeface="Times New Roman" pitchFamily="18" charset="0"/>
                <a:cs typeface="Times New Roman" pitchFamily="18" charset="0"/>
              </a:rPr>
              <a:t>Сусуму</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Тачі</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Susumu</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Tachi</a:t>
            </a:r>
            <a:r>
              <a:rPr lang="uk-UA" sz="1400" b="1" i="1" dirty="0" smtClean="0">
                <a:solidFill>
                  <a:srgbClr val="C00000"/>
                </a:solidFill>
                <a:latin typeface="Times New Roman" pitchFamily="18" charset="0"/>
                <a:cs typeface="Times New Roman" pitchFamily="18" charset="0"/>
              </a:rPr>
              <a:t>) з </a:t>
            </a:r>
            <a:r>
              <a:rPr lang="uk-UA" sz="1400" b="1" i="1" dirty="0" err="1" smtClean="0">
                <a:solidFill>
                  <a:srgbClr val="C00000"/>
                </a:solidFill>
                <a:latin typeface="Times New Roman" pitchFamily="18" charset="0"/>
                <a:cs typeface="Times New Roman" pitchFamily="18" charset="0"/>
              </a:rPr>
              <a:t>Keio</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University</a:t>
            </a:r>
            <a:r>
              <a:rPr lang="uk-UA" sz="1400" b="1" i="1" dirty="0" smtClean="0">
                <a:solidFill>
                  <a:srgbClr val="C00000"/>
                </a:solidFill>
                <a:latin typeface="Times New Roman" pitchFamily="18" charset="0"/>
                <a:cs typeface="Times New Roman" pitchFamily="18" charset="0"/>
              </a:rPr>
              <a:t> і його колегами, дозволяє людині дистанційно керувати рухами людиноподібного робота, а також дивитися на світ його очима. </a:t>
            </a:r>
            <a:r>
              <a:rPr lang="uk-UA" sz="1400" dirty="0" smtClean="0">
                <a:latin typeface="Times New Roman" pitchFamily="18" charset="0"/>
                <a:cs typeface="Times New Roman" pitchFamily="18" charset="0"/>
              </a:rPr>
              <a:t>Для керування роботом використовується цілий комплект високотехнологічного обладнання, що включає в себе шолом з вбудованим дисплеєм, жилет і рукавички. Екіпірування використовується для передачі докладних інструкцій, що дозволяють андроїду в точності копіювати будь-який рух господаря. У той же самий час, численні датчики, встановлені на тілі електронного двійника, збирають інформацію про довкілля та перетворюють її в гранично зрозумілий і природний для людини формат</a:t>
            </a:r>
            <a:r>
              <a:rPr lang="ru-RU" sz="1400" dirty="0" smtClean="0">
                <a:latin typeface="Times New Roman" pitchFamily="18" charset="0"/>
                <a:cs typeface="Times New Roman" pitchFamily="18" charset="0"/>
              </a:rPr>
              <a:t>.</a:t>
            </a:r>
          </a:p>
          <a:p>
            <a:pPr marL="0" indent="0" algn="just">
              <a:tabLst>
                <a:tab pos="361950" algn="l"/>
              </a:tabLst>
              <a:defRPr/>
            </a:pPr>
            <a:endParaRPr lang="ru-RU" sz="1400" dirty="0" smtClean="0">
              <a:latin typeface="Times New Roman" pitchFamily="18" charset="0"/>
              <a:cs typeface="Times New Roman" pitchFamily="18" charset="0"/>
            </a:endParaRPr>
          </a:p>
          <a:p>
            <a:pPr>
              <a:defRPr/>
            </a:pPr>
            <a:endParaRPr lang="ru-RU" dirty="0"/>
          </a:p>
        </p:txBody>
      </p:sp>
      <p:pic>
        <p:nvPicPr>
          <p:cNvPr id="130052" name="Рисунок 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67544" y="1052736"/>
            <a:ext cx="4857750" cy="3162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30053" name="Прямоугольник 4"/>
          <p:cNvSpPr>
            <a:spLocks noChangeArrowheads="1"/>
          </p:cNvSpPr>
          <p:nvPr/>
        </p:nvSpPr>
        <p:spPr bwMode="auto">
          <a:xfrm>
            <a:off x="467544" y="4365104"/>
            <a:ext cx="4932363" cy="2092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just"/>
            <a:r>
              <a:rPr lang="uk-UA" sz="1300" dirty="0">
                <a:latin typeface="Times New Roman" pitchFamily="18" charset="0"/>
                <a:cs typeface="Times New Roman" pitchFamily="18" charset="0"/>
              </a:rPr>
              <a:t>Зрозуміло, вчені ще не скоро зможуть повторити трюк, показаний у голлівудському </a:t>
            </a:r>
            <a:r>
              <a:rPr lang="uk-UA" sz="1300" dirty="0" err="1">
                <a:latin typeface="Times New Roman" pitchFamily="18" charset="0"/>
                <a:cs typeface="Times New Roman" pitchFamily="18" charset="0"/>
              </a:rPr>
              <a:t>блокбастері</a:t>
            </a:r>
            <a:r>
              <a:rPr lang="uk-UA" sz="1300" dirty="0">
                <a:latin typeface="Times New Roman" pitchFamily="18" charset="0"/>
                <a:cs typeface="Times New Roman" pitchFamily="18" charset="0"/>
              </a:rPr>
              <a:t> і здійснити успішну пересадку людської свідомості в штучне тіло. Тим не менш, практичне застосування нової розробки знайдеться вже сьогодні. Система </a:t>
            </a:r>
            <a:r>
              <a:rPr lang="uk-UA" sz="1300" dirty="0" err="1">
                <a:latin typeface="Times New Roman" pitchFamily="18" charset="0"/>
                <a:cs typeface="Times New Roman" pitchFamily="18" charset="0"/>
              </a:rPr>
              <a:t>Telesar</a:t>
            </a:r>
            <a:r>
              <a:rPr lang="uk-UA" sz="1300" dirty="0">
                <a:latin typeface="Times New Roman" pitchFamily="18" charset="0"/>
                <a:cs typeface="Times New Roman" pitchFamily="18" charset="0"/>
              </a:rPr>
              <a:t> V може використовуватися для проведення різноманітних робіт в умовах, небезпечних для людського життя, наприклад, усередині зруйнованої АЕС у Фукусімі. "Крім того, наш робот може використовуватися для простого і природного спілкування з друзями і родичами, які проживають в інших містах", - додають розробники</a:t>
            </a:r>
            <a:r>
              <a:rPr lang="uk-UA" sz="1300" dirty="0"/>
              <a:t>.</a:t>
            </a:r>
          </a:p>
        </p:txBody>
      </p:sp>
      <p:sp>
        <p:nvSpPr>
          <p:cNvPr id="130054"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30055" name="Номер слайда 6"/>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84F41F8-089A-4359-BEB4-B5346FFC5BA1}" type="slidenum">
              <a:rPr lang="ru-RU" smtClean="0"/>
              <a:pPr eaLnBrk="1" hangingPunct="1"/>
              <a:t>124</a:t>
            </a:fld>
            <a:endParaRPr lang="ru-RU" smtClean="0"/>
          </a:p>
        </p:txBody>
      </p:sp>
    </p:spTree>
    <p:extLst>
      <p:ext uri="{BB962C8B-B14F-4D97-AF65-F5344CB8AC3E}">
        <p14:creationId xmlns="" xmlns:p14="http://schemas.microsoft.com/office/powerpoint/2010/main" val="1364815420"/>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Заголовок 1"/>
          <p:cNvSpPr>
            <a:spLocks noGrp="1"/>
          </p:cNvSpPr>
          <p:nvPr>
            <p:ph type="title"/>
          </p:nvPr>
        </p:nvSpPr>
        <p:spPr>
          <a:xfrm>
            <a:off x="476250" y="0"/>
            <a:ext cx="8229600" cy="1143000"/>
          </a:xfrm>
        </p:spPr>
        <p:txBody>
          <a:bodyPr/>
          <a:lstStyle/>
          <a:p>
            <a:r>
              <a:rPr lang="uk-UA" sz="4000" b="1" i="1" dirty="0" smtClean="0">
                <a:latin typeface="Arial" pitchFamily="34" charset="0"/>
                <a:cs typeface="Arial" pitchFamily="34" charset="0"/>
              </a:rPr>
              <a:t>ЧИ СТАНЕМО МИ АВАТАРАМИ</a:t>
            </a:r>
            <a:endParaRPr lang="ru-RU" sz="4000" dirty="0" smtClean="0">
              <a:latin typeface="Arial" pitchFamily="34" charset="0"/>
              <a:cs typeface="Arial" pitchFamily="34" charset="0"/>
            </a:endParaRPr>
          </a:p>
        </p:txBody>
      </p:sp>
      <p:sp>
        <p:nvSpPr>
          <p:cNvPr id="131075" name="Содержимое 2"/>
          <p:cNvSpPr>
            <a:spLocks noGrp="1"/>
          </p:cNvSpPr>
          <p:nvPr>
            <p:ph idx="1"/>
          </p:nvPr>
        </p:nvSpPr>
        <p:spPr>
          <a:xfrm>
            <a:off x="4173248" y="1196752"/>
            <a:ext cx="4564062" cy="4878412"/>
          </a:xfrm>
        </p:spPr>
        <p:txBody>
          <a:bodyPr>
            <a:normAutofit/>
          </a:bodyPr>
          <a:lstStyle/>
          <a:p>
            <a:pPr marL="0" indent="0" algn="just"/>
            <a:r>
              <a:rPr lang="uk-UA" sz="1400" b="1" i="1" dirty="0" smtClean="0">
                <a:solidFill>
                  <a:srgbClr val="C00000"/>
                </a:solidFill>
                <a:latin typeface="Times New Roman" pitchFamily="18" charset="0"/>
                <a:cs typeface="Times New Roman" pitchFamily="18" charset="0"/>
              </a:rPr>
              <a:t>Агентство передових оборонних дослідницьких проектів (DARPA) </a:t>
            </a:r>
            <a:r>
              <a:rPr lang="uk-UA" sz="1400" dirty="0" smtClean="0">
                <a:latin typeface="Times New Roman" pitchFamily="18" charset="0"/>
                <a:cs typeface="Times New Roman" pitchFamily="18" charset="0"/>
              </a:rPr>
              <a:t>та Міністерство оборони США приступили до втілення сюжету фантастичних </a:t>
            </a:r>
            <a:r>
              <a:rPr lang="uk-UA" sz="1400" dirty="0" err="1" smtClean="0">
                <a:latin typeface="Times New Roman" pitchFamily="18" charset="0"/>
                <a:cs typeface="Times New Roman" pitchFamily="18" charset="0"/>
              </a:rPr>
              <a:t>блокбастерів</a:t>
            </a:r>
            <a:r>
              <a:rPr lang="uk-UA" sz="1400" dirty="0" smtClean="0">
                <a:latin typeface="Times New Roman" pitchFamily="18" charset="0"/>
                <a:cs typeface="Times New Roman" pitchFamily="18" charset="0"/>
              </a:rPr>
              <a:t> в життя. </a:t>
            </a:r>
            <a:r>
              <a:rPr lang="uk-UA" sz="1400" b="1" i="1" dirty="0" smtClean="0">
                <a:solidFill>
                  <a:srgbClr val="C00000"/>
                </a:solidFill>
                <a:latin typeface="Times New Roman" pitchFamily="18" charset="0"/>
                <a:cs typeface="Times New Roman" pitchFamily="18" charset="0"/>
              </a:rPr>
              <a:t>Вони створюють двоногих роботів, які будуть контролюватися людиною. Конкретно, цей проект спрямований на створення армії людиноподібних роботів, кожен з яких буде управлятися реальним солдатом. Компанія вже отримала фінансування від уряду США в розмірі 7 мільйонів доларів, а весь бюджет на розробку становить 2,8 мільярдів доларів</a:t>
            </a:r>
            <a:r>
              <a:rPr lang="uk-UA" sz="1400" dirty="0" smtClean="0">
                <a:latin typeface="Times New Roman" pitchFamily="18" charset="0"/>
                <a:cs typeface="Times New Roman" pitchFamily="18" charset="0"/>
              </a:rPr>
              <a:t>.</a:t>
            </a:r>
          </a:p>
          <a:p>
            <a:pPr marL="0" indent="0" algn="just"/>
            <a:r>
              <a:rPr lang="uk-UA" sz="1400" dirty="0" smtClean="0">
                <a:latin typeface="Times New Roman" pitchFamily="18" charset="0"/>
                <a:cs typeface="Times New Roman" pitchFamily="18" charset="0"/>
              </a:rPr>
              <a:t>  В рамках програми </a:t>
            </a:r>
            <a:r>
              <a:rPr lang="uk-UA" sz="1400" dirty="0" err="1" smtClean="0">
                <a:latin typeface="Times New Roman" pitchFamily="18" charset="0"/>
                <a:cs typeface="Times New Roman" pitchFamily="18" charset="0"/>
              </a:rPr>
              <a:t>Avatar</a:t>
            </a:r>
            <a:r>
              <a:rPr lang="uk-UA" sz="1400" dirty="0" smtClean="0">
                <a:latin typeface="Times New Roman" pitchFamily="18" charset="0"/>
                <a:cs typeface="Times New Roman" pitchFamily="18" charset="0"/>
              </a:rPr>
              <a:t> розробляються інтерфейси і алгоритми, що дозволяють солдатам ефективно взаємодіяти з </a:t>
            </a:r>
            <a:r>
              <a:rPr lang="uk-UA" sz="1400" dirty="0" err="1" smtClean="0">
                <a:latin typeface="Times New Roman" pitchFamily="18" charset="0"/>
                <a:cs typeface="Times New Roman" pitchFamily="18" charset="0"/>
              </a:rPr>
              <a:t>напівавтономними</a:t>
            </a:r>
            <a:r>
              <a:rPr lang="uk-UA" sz="1400" dirty="0" smtClean="0">
                <a:latin typeface="Times New Roman" pitchFamily="18" charset="0"/>
                <a:cs typeface="Times New Roman" pitchFamily="18" charset="0"/>
              </a:rPr>
              <a:t> двоногими машинами, які виступають у ролі "сурогату"- </a:t>
            </a:r>
            <a:r>
              <a:rPr lang="uk-UA" sz="1400" dirty="0" err="1" smtClean="0">
                <a:latin typeface="Times New Roman" pitchFamily="18" charset="0"/>
                <a:cs typeface="Times New Roman" pitchFamily="18" charset="0"/>
              </a:rPr>
              <a:t>аватара</a:t>
            </a:r>
            <a:r>
              <a:rPr lang="uk-UA" sz="1400" dirty="0" smtClean="0">
                <a:latin typeface="Times New Roman" pitchFamily="18" charset="0"/>
                <a:cs typeface="Times New Roman" pitchFamily="18" charset="0"/>
              </a:rPr>
              <a:t> реального бійця. DARPA розробляє не просто бойові установки з дистанційним керуванням, такі машини можуть використовуватися для очищення приміщень, контролю територій або відновлення зруйнованих комунікацій. Частина бюджету в розмірі 4,1 мільйона призначена для розробки лазерів для захисту військової зброї.</a:t>
            </a:r>
          </a:p>
        </p:txBody>
      </p:sp>
      <p:pic>
        <p:nvPicPr>
          <p:cNvPr id="13107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66738" y="1196752"/>
            <a:ext cx="3419475" cy="2565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31077"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31078" name="Номер слайда 5"/>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D24E210-B394-4B6F-9F69-49E31D99500C}" type="slidenum">
              <a:rPr lang="ru-RU" smtClean="0"/>
              <a:pPr eaLnBrk="1" hangingPunct="1"/>
              <a:t>125</a:t>
            </a:fld>
            <a:endParaRPr lang="ru-RU" smtClean="0"/>
          </a:p>
        </p:txBody>
      </p:sp>
      <p:pic>
        <p:nvPicPr>
          <p:cNvPr id="5122"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77513" y="3762152"/>
            <a:ext cx="3419475" cy="22796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599523589"/>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Заголовок 1"/>
          <p:cNvSpPr>
            <a:spLocks noGrp="1"/>
          </p:cNvSpPr>
          <p:nvPr>
            <p:ph type="title"/>
          </p:nvPr>
        </p:nvSpPr>
        <p:spPr>
          <a:xfrm>
            <a:off x="476250" y="0"/>
            <a:ext cx="8229600" cy="1143000"/>
          </a:xfrm>
        </p:spPr>
        <p:txBody>
          <a:bodyPr>
            <a:normAutofit/>
          </a:bodyPr>
          <a:lstStyle/>
          <a:p>
            <a:r>
              <a:rPr lang="uk-UA" sz="4000" b="1" i="1" dirty="0" smtClean="0">
                <a:latin typeface="Arial" pitchFamily="34" charset="0"/>
                <a:cs typeface="Arial" pitchFamily="34" charset="0"/>
              </a:rPr>
              <a:t>ТЕХНОЛОГІЇ МАЙБУТНЬОГО</a:t>
            </a:r>
            <a:endParaRPr lang="ru-RU" sz="4000" b="1" i="1" dirty="0" smtClean="0">
              <a:latin typeface="Arial" pitchFamily="34" charset="0"/>
              <a:cs typeface="Arial" pitchFamily="34" charset="0"/>
            </a:endParaRPr>
          </a:p>
        </p:txBody>
      </p:sp>
      <p:sp>
        <p:nvSpPr>
          <p:cNvPr id="132099" name="Содержимое 2"/>
          <p:cNvSpPr>
            <a:spLocks noGrp="1"/>
          </p:cNvSpPr>
          <p:nvPr>
            <p:ph idx="1"/>
          </p:nvPr>
        </p:nvSpPr>
        <p:spPr>
          <a:xfrm>
            <a:off x="2546350" y="1943100"/>
            <a:ext cx="6159500" cy="4525963"/>
          </a:xfrm>
        </p:spPr>
        <p:txBody>
          <a:bodyPr/>
          <a:lstStyle/>
          <a:p>
            <a:pPr marL="0" indent="0" algn="just"/>
            <a:r>
              <a:rPr lang="uk-UA" sz="1400" dirty="0" smtClean="0">
                <a:latin typeface="Times New Roman" pitchFamily="18" charset="0"/>
                <a:cs typeface="Times New Roman" pitchFamily="18" charset="0"/>
              </a:rPr>
              <a:t>Головний футуролог </a:t>
            </a:r>
            <a:r>
              <a:rPr lang="uk-UA" sz="1400" dirty="0" err="1" smtClean="0">
                <a:latin typeface="Times New Roman" pitchFamily="18" charset="0"/>
                <a:cs typeface="Times New Roman" pitchFamily="18" charset="0"/>
              </a:rPr>
              <a:t>Cisco</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Дейв</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Еванс</a:t>
            </a:r>
            <a:r>
              <a:rPr lang="uk-UA" sz="1400" dirty="0" smtClean="0">
                <a:latin typeface="Times New Roman" pitchFamily="18" charset="0"/>
                <a:cs typeface="Times New Roman" pitchFamily="18" charset="0"/>
              </a:rPr>
              <a:t>, дав майстер-клас в Києві та зробив прогноз розвитку найновіших технологій. До початку XX століття обсяг знань подвоювався кожне сторіччя, </a:t>
            </a:r>
            <a:r>
              <a:rPr lang="uk-UA" sz="1400" b="1" i="1" dirty="0" smtClean="0">
                <a:solidFill>
                  <a:srgbClr val="C00000"/>
                </a:solidFill>
                <a:latin typeface="Times New Roman" pitchFamily="18" charset="0"/>
                <a:cs typeface="Times New Roman" pitchFamily="18" charset="0"/>
              </a:rPr>
              <a:t>сьогодні обсяг знань людства подвоюється кожні 2-3 роки</a:t>
            </a:r>
            <a:r>
              <a:rPr lang="uk-UA" sz="1400" b="1" i="1" dirty="0" smtClean="0">
                <a:latin typeface="Times New Roman" pitchFamily="18" charset="0"/>
                <a:cs typeface="Times New Roman" pitchFamily="18" charset="0"/>
              </a:rPr>
              <a:t>. </a:t>
            </a:r>
            <a:r>
              <a:rPr lang="uk-UA" sz="1400" dirty="0" smtClean="0">
                <a:latin typeface="Times New Roman" pitchFamily="18" charset="0"/>
                <a:cs typeface="Times New Roman" pitchFamily="18" charset="0"/>
              </a:rPr>
              <a:t>70% всієї доступної інформації з'явилося після винаходу </a:t>
            </a:r>
            <a:r>
              <a:rPr lang="uk-UA" sz="1400" dirty="0" err="1" smtClean="0">
                <a:latin typeface="Times New Roman" pitchFamily="18" charset="0"/>
                <a:cs typeface="Times New Roman" pitchFamily="18" charset="0"/>
              </a:rPr>
              <a:t>інтернету</a:t>
            </a:r>
            <a:r>
              <a:rPr lang="uk-UA" sz="1400" dirty="0" smtClean="0">
                <a:latin typeface="Times New Roman" pitchFamily="18" charset="0"/>
                <a:cs typeface="Times New Roman" pitchFamily="18" charset="0"/>
              </a:rPr>
              <a:t>. Зараз </a:t>
            </a:r>
            <a:r>
              <a:rPr lang="uk-UA" sz="1400" b="1" i="1" dirty="0" smtClean="0">
                <a:latin typeface="Times New Roman" pitchFamily="18" charset="0"/>
                <a:cs typeface="Times New Roman" pitchFamily="18" charset="0"/>
              </a:rPr>
              <a:t>наступила епоха </a:t>
            </a:r>
            <a:r>
              <a:rPr lang="uk-UA" sz="1400" b="1" i="1" dirty="0" err="1" smtClean="0">
                <a:solidFill>
                  <a:srgbClr val="C00000"/>
                </a:solidFill>
                <a:latin typeface="Times New Roman" pitchFamily="18" charset="0"/>
                <a:cs typeface="Times New Roman" pitchFamily="18" charset="0"/>
              </a:rPr>
              <a:t>інтернету</a:t>
            </a:r>
            <a:r>
              <a:rPr lang="uk-UA" sz="1400" b="1" i="1" dirty="0" smtClean="0">
                <a:solidFill>
                  <a:srgbClr val="C00000"/>
                </a:solidFill>
                <a:latin typeface="Times New Roman" pitchFamily="18" charset="0"/>
                <a:cs typeface="Times New Roman" pitchFamily="18" charset="0"/>
              </a:rPr>
              <a:t> речей. </a:t>
            </a:r>
            <a:r>
              <a:rPr lang="uk-UA" sz="1400" dirty="0" smtClean="0">
                <a:latin typeface="Times New Roman" pitchFamily="18" charset="0"/>
                <a:cs typeface="Times New Roman" pitchFamily="18" charset="0"/>
              </a:rPr>
              <a:t>У 2012 році на кожного з 6,7 млрд. жителів Землі припадало 1,47 пристроїв. За прогнозами </a:t>
            </a:r>
            <a:r>
              <a:rPr lang="uk-UA" sz="1400" dirty="0" err="1" smtClean="0">
                <a:latin typeface="Times New Roman" pitchFamily="18" charset="0"/>
                <a:cs typeface="Times New Roman" pitchFamily="18" charset="0"/>
              </a:rPr>
              <a:t>Еванса</a:t>
            </a:r>
            <a:r>
              <a:rPr lang="uk-UA" sz="1400" dirty="0" smtClean="0">
                <a:latin typeface="Times New Roman" pitchFamily="18" charset="0"/>
                <a:cs typeface="Times New Roman" pitchFamily="18" charset="0"/>
              </a:rPr>
              <a:t>, до 2016 року </a:t>
            </a:r>
            <a:r>
              <a:rPr lang="uk-UA" sz="1400" b="1" i="1" dirty="0" smtClean="0">
                <a:solidFill>
                  <a:srgbClr val="C00000"/>
                </a:solidFill>
                <a:latin typeface="Times New Roman" pitchFamily="18" charset="0"/>
                <a:cs typeface="Times New Roman" pitchFamily="18" charset="0"/>
              </a:rPr>
              <a:t>до Мережі буде підключено 19 млрд. пристроїв і 3,4 млрд. користувачів. </a:t>
            </a:r>
            <a:r>
              <a:rPr lang="uk-UA" sz="1400" dirty="0" smtClean="0">
                <a:latin typeface="Times New Roman" pitchFamily="18" charset="0"/>
                <a:cs typeface="Times New Roman" pitchFamily="18" charset="0"/>
              </a:rPr>
              <a:t>До 2020 року на 7,6 млрд. населення припадатиме 50 млрд. підключених пристроїв. Ця тенденція і буде формувати подальше технологічне майбутнє людства, впевнений </a:t>
            </a:r>
            <a:r>
              <a:rPr lang="uk-UA" sz="1400" dirty="0" err="1" smtClean="0">
                <a:latin typeface="Times New Roman" pitchFamily="18" charset="0"/>
                <a:cs typeface="Times New Roman" pitchFamily="18" charset="0"/>
              </a:rPr>
              <a:t>Еванс</a:t>
            </a:r>
            <a:r>
              <a:rPr lang="uk-UA" sz="1400" dirty="0" smtClean="0">
                <a:latin typeface="Times New Roman" pitchFamily="18" charset="0"/>
                <a:cs typeface="Times New Roman" pitchFamily="18" charset="0"/>
              </a:rPr>
              <a:t>.</a:t>
            </a:r>
          </a:p>
          <a:p>
            <a:pPr marL="0" indent="0" algn="just">
              <a:buFontTx/>
              <a:buNone/>
            </a:pPr>
            <a:r>
              <a:rPr lang="uk-UA" sz="1400" b="1" i="1" dirty="0" smtClean="0">
                <a:solidFill>
                  <a:srgbClr val="C00000"/>
                </a:solidFill>
                <a:latin typeface="Times New Roman" pitchFamily="18" charset="0"/>
                <a:cs typeface="Times New Roman" pitchFamily="18" charset="0"/>
              </a:rPr>
              <a:t>1. Автомобілі стануть розумними. </a:t>
            </a:r>
            <a:r>
              <a:rPr lang="uk-UA" sz="1400" dirty="0" smtClean="0">
                <a:latin typeface="Times New Roman" pitchFamily="18" charset="0"/>
                <a:cs typeface="Times New Roman" pitchFamily="18" charset="0"/>
              </a:rPr>
              <a:t>Сьогодні у світі на сьогоднішній день налічується близько 1 млрд. автомобілів. Вже зараз нездатність впоратися з потоком автомобілів створює людині величезні труднощі і прецеденти. У бразильському </a:t>
            </a:r>
            <a:r>
              <a:rPr lang="uk-UA" sz="1400" dirty="0" err="1" smtClean="0">
                <a:latin typeface="Times New Roman" pitchFamily="18" charset="0"/>
                <a:cs typeface="Times New Roman" pitchFamily="18" charset="0"/>
              </a:rPr>
              <a:t>Сан-Пауло</a:t>
            </a:r>
            <a:r>
              <a:rPr lang="uk-UA" sz="1400" dirty="0" smtClean="0">
                <a:latin typeface="Times New Roman" pitchFamily="18" charset="0"/>
                <a:cs typeface="Times New Roman" pitchFamily="18" charset="0"/>
              </a:rPr>
              <a:t> пробки вже розтягуються більш ніж на 100 миль. У підсумку середній час переїзду на роботу і назад становить 2-3 години щодня. За прогнозами </a:t>
            </a:r>
            <a:r>
              <a:rPr lang="uk-UA" sz="1400" dirty="0" err="1" smtClean="0">
                <a:latin typeface="Times New Roman" pitchFamily="18" charset="0"/>
                <a:cs typeface="Times New Roman" pitchFamily="18" charset="0"/>
              </a:rPr>
              <a:t>Cisco</a:t>
            </a:r>
            <a:r>
              <a:rPr lang="uk-UA" sz="1400" dirty="0" smtClean="0">
                <a:latin typeface="Times New Roman" pitchFamily="18" charset="0"/>
                <a:cs typeface="Times New Roman" pitchFamily="18" charset="0"/>
              </a:rPr>
              <a:t>, до середини століття число автомобілів зросте до 4 млрд., що може створити затор світового масштабу. Тому провідні наукові інститути і вчені всього світу замислюються про створення інтелектуальних машин. </a:t>
            </a:r>
            <a:r>
              <a:rPr lang="uk-UA" sz="1400" b="1" i="1" dirty="0" smtClean="0">
                <a:solidFill>
                  <a:srgbClr val="C00000"/>
                </a:solidFill>
                <a:latin typeface="Times New Roman" pitchFamily="18" charset="0"/>
                <a:cs typeface="Times New Roman" pitchFamily="18" charset="0"/>
              </a:rPr>
              <a:t>До 2040 року 75% автомобілів стануть автономними</a:t>
            </a:r>
            <a:r>
              <a:rPr lang="uk-UA" sz="1400" dirty="0" smtClean="0">
                <a:latin typeface="Times New Roman" pitchFamily="18" charset="0"/>
                <a:cs typeface="Times New Roman" pitchFamily="18" charset="0"/>
              </a:rPr>
              <a:t>, що дозволить підвищити пропускну спроможність доріг на 273%. </a:t>
            </a:r>
          </a:p>
          <a:p>
            <a:pPr marL="0" indent="0" algn="just"/>
            <a:endParaRPr lang="uk-UA" sz="1400" dirty="0" smtClean="0">
              <a:latin typeface="Times New Roman" pitchFamily="18" charset="0"/>
              <a:cs typeface="Times New Roman" pitchFamily="18" charset="0"/>
            </a:endParaRPr>
          </a:p>
        </p:txBody>
      </p:sp>
      <p:sp>
        <p:nvSpPr>
          <p:cNvPr id="132100" name="Прямоугольник 3"/>
          <p:cNvSpPr>
            <a:spLocks noChangeArrowheads="1"/>
          </p:cNvSpPr>
          <p:nvPr/>
        </p:nvSpPr>
        <p:spPr bwMode="auto">
          <a:xfrm>
            <a:off x="4076700" y="954088"/>
            <a:ext cx="4572000" cy="1200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just"/>
            <a:r>
              <a:rPr lang="uk-UA" b="1" i="1">
                <a:solidFill>
                  <a:srgbClr val="C00000"/>
                </a:solidFill>
                <a:latin typeface="Times New Roman" pitchFamily="18" charset="0"/>
                <a:cs typeface="Times New Roman" pitchFamily="18" charset="0"/>
              </a:rPr>
              <a:t>Б</a:t>
            </a:r>
            <a:r>
              <a:rPr lang="ru-RU" b="1" i="1">
                <a:solidFill>
                  <a:srgbClr val="C00000"/>
                </a:solidFill>
                <a:latin typeface="Times New Roman" pitchFamily="18" charset="0"/>
                <a:cs typeface="Times New Roman" pitchFamily="18" charset="0"/>
              </a:rPr>
              <a:t>удь-яка достатньо розвинена технологія для спостерігача не відрізняється від магії</a:t>
            </a:r>
          </a:p>
          <a:p>
            <a:pPr algn="just"/>
            <a:r>
              <a:rPr lang="ru-RU" b="1" i="1">
                <a:solidFill>
                  <a:srgbClr val="C00000"/>
                </a:solidFill>
                <a:latin typeface="Times New Roman" pitchFamily="18" charset="0"/>
                <a:cs typeface="Times New Roman" pitchFamily="18" charset="0"/>
              </a:rPr>
              <a:t>                                                     Артур Кларк </a:t>
            </a:r>
            <a:endParaRPr lang="en-US" b="1" i="1">
              <a:solidFill>
                <a:srgbClr val="C00000"/>
              </a:solidFill>
              <a:latin typeface="Times New Roman" pitchFamily="18" charset="0"/>
              <a:cs typeface="Times New Roman" pitchFamily="18" charset="0"/>
            </a:endParaRPr>
          </a:p>
          <a:p>
            <a:endParaRPr lang="ru-RU"/>
          </a:p>
        </p:txBody>
      </p:sp>
      <p:pic>
        <p:nvPicPr>
          <p:cNvPr id="132101" name="Picture 4"/>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41313" y="4329113"/>
            <a:ext cx="2205037" cy="14779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32102" name="Picture 5"/>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41313" y="2124075"/>
            <a:ext cx="2160587" cy="16208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32103"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32104" name="Номер слайда 7"/>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769F254-0D20-4F3D-83DB-B526ABCF2886}" type="slidenum">
              <a:rPr lang="ru-RU" smtClean="0"/>
              <a:pPr eaLnBrk="1" hangingPunct="1"/>
              <a:t>126</a:t>
            </a:fld>
            <a:endParaRPr lang="ru-RU" smtClean="0"/>
          </a:p>
        </p:txBody>
      </p:sp>
    </p:spTree>
    <p:extLst>
      <p:ext uri="{BB962C8B-B14F-4D97-AF65-F5344CB8AC3E}">
        <p14:creationId xmlns="" xmlns:p14="http://schemas.microsoft.com/office/powerpoint/2010/main" val="2564854378"/>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Заголовок 1"/>
          <p:cNvSpPr>
            <a:spLocks noGrp="1"/>
          </p:cNvSpPr>
          <p:nvPr>
            <p:ph type="title"/>
          </p:nvPr>
        </p:nvSpPr>
        <p:spPr>
          <a:xfrm>
            <a:off x="431800" y="0"/>
            <a:ext cx="8229600" cy="1143000"/>
          </a:xfrm>
        </p:spPr>
        <p:txBody>
          <a:bodyPr>
            <a:normAutofit/>
          </a:bodyPr>
          <a:lstStyle/>
          <a:p>
            <a:r>
              <a:rPr lang="uk-UA" sz="4000" b="1" i="1" dirty="0" smtClean="0">
                <a:latin typeface="Arial" pitchFamily="34" charset="0"/>
                <a:cs typeface="Arial" pitchFamily="34" charset="0"/>
              </a:rPr>
              <a:t>ТЕХНОЛОГІЇ МАЙБУТНЬОГО</a:t>
            </a:r>
            <a:endParaRPr lang="ru-RU" sz="4000" dirty="0" smtClean="0">
              <a:latin typeface="Arial" pitchFamily="34" charset="0"/>
              <a:cs typeface="Arial" pitchFamily="34" charset="0"/>
            </a:endParaRPr>
          </a:p>
        </p:txBody>
      </p:sp>
      <p:sp>
        <p:nvSpPr>
          <p:cNvPr id="3" name="Содержимое 2"/>
          <p:cNvSpPr>
            <a:spLocks noGrp="1"/>
          </p:cNvSpPr>
          <p:nvPr>
            <p:ph idx="1"/>
          </p:nvPr>
        </p:nvSpPr>
        <p:spPr>
          <a:xfrm>
            <a:off x="2816225" y="1042988"/>
            <a:ext cx="5961063" cy="5266332"/>
          </a:xfrm>
        </p:spPr>
        <p:txBody>
          <a:bodyPr>
            <a:normAutofit fontScale="92500"/>
          </a:bodyPr>
          <a:lstStyle/>
          <a:p>
            <a:pPr marL="0" indent="0" algn="just">
              <a:buFontTx/>
              <a:buNone/>
              <a:defRPr/>
            </a:pPr>
            <a:r>
              <a:rPr lang="uk-UA" sz="1400" b="1" i="1" dirty="0" smtClean="0">
                <a:solidFill>
                  <a:srgbClr val="C00000"/>
                </a:solidFill>
                <a:latin typeface="Times New Roman" pitchFamily="18" charset="0"/>
                <a:cs typeface="Times New Roman" pitchFamily="18" charset="0"/>
              </a:rPr>
              <a:t>2</a:t>
            </a:r>
            <a:r>
              <a:rPr lang="uk-UA" sz="1500" b="1" i="1" dirty="0" smtClean="0">
                <a:solidFill>
                  <a:srgbClr val="C00000"/>
                </a:solidFill>
                <a:latin typeface="Times New Roman" pitchFamily="18" charset="0"/>
                <a:cs typeface="Times New Roman" pitchFamily="18" charset="0"/>
              </a:rPr>
              <a:t>. Відбудеться інформаційний вибух. </a:t>
            </a:r>
            <a:r>
              <a:rPr lang="uk-UA" sz="1500" dirty="0" smtClean="0">
                <a:latin typeface="Times New Roman" pitchFamily="18" charset="0"/>
                <a:cs typeface="Times New Roman" pitchFamily="18" charset="0"/>
              </a:rPr>
              <a:t>За даними </a:t>
            </a:r>
            <a:r>
              <a:rPr lang="uk-UA" sz="1500" dirty="0" err="1" smtClean="0">
                <a:latin typeface="Times New Roman" pitchFamily="18" charset="0"/>
                <a:cs typeface="Times New Roman" pitchFamily="18" charset="0"/>
              </a:rPr>
              <a:t>Cisco</a:t>
            </a:r>
            <a:r>
              <a:rPr lang="uk-UA" sz="1500" dirty="0" smtClean="0">
                <a:latin typeface="Times New Roman" pitchFamily="18" charset="0"/>
                <a:cs typeface="Times New Roman" pitchFamily="18" charset="0"/>
              </a:rPr>
              <a:t>, </a:t>
            </a:r>
            <a:r>
              <a:rPr lang="uk-UA" sz="1500" dirty="0" err="1" smtClean="0">
                <a:latin typeface="Times New Roman" pitchFamily="18" charset="0"/>
                <a:cs typeface="Times New Roman" pitchFamily="18" charset="0"/>
              </a:rPr>
              <a:t>Google</a:t>
            </a:r>
            <a:r>
              <a:rPr lang="uk-UA" sz="1500" dirty="0" smtClean="0">
                <a:latin typeface="Times New Roman" pitchFamily="18" charset="0"/>
                <a:cs typeface="Times New Roman" pitchFamily="18" charset="0"/>
              </a:rPr>
              <a:t> і </a:t>
            </a:r>
            <a:r>
              <a:rPr lang="uk-UA" sz="1500" dirty="0" err="1" smtClean="0">
                <a:latin typeface="Times New Roman" pitchFamily="18" charset="0"/>
                <a:cs typeface="Times New Roman" pitchFamily="18" charset="0"/>
              </a:rPr>
              <a:t>Массачусетського</a:t>
            </a:r>
            <a:r>
              <a:rPr lang="uk-UA" sz="1500" dirty="0" smtClean="0">
                <a:latin typeface="Times New Roman" pitchFamily="18" charset="0"/>
                <a:cs typeface="Times New Roman" pitchFamily="18" charset="0"/>
              </a:rPr>
              <a:t> технологічного інституту, у </a:t>
            </a:r>
            <a:r>
              <a:rPr lang="uk-UA" sz="1500" b="1" i="1" dirty="0" smtClean="0">
                <a:latin typeface="Times New Roman" pitchFamily="18" charset="0"/>
                <a:cs typeface="Times New Roman" pitchFamily="18" charset="0"/>
              </a:rPr>
              <a:t>2008 році було створено 5 </a:t>
            </a:r>
            <a:r>
              <a:rPr lang="uk-UA" sz="1500" b="1" i="1" dirty="0" err="1" smtClean="0">
                <a:latin typeface="Times New Roman" pitchFamily="18" charset="0"/>
                <a:cs typeface="Times New Roman" pitchFamily="18" charset="0"/>
              </a:rPr>
              <a:t>ексабайт</a:t>
            </a:r>
            <a:r>
              <a:rPr lang="uk-UA" sz="1500" b="1" i="1" dirty="0" smtClean="0">
                <a:latin typeface="Times New Roman" pitchFamily="18" charset="0"/>
                <a:cs typeface="Times New Roman" pitchFamily="18" charset="0"/>
              </a:rPr>
              <a:t> унікальної інформації, що еквівалентно 1 млрд. дисків DVD за один рік. Вже зараз кожен день в світі створюється 210 млрд. повідомлень </a:t>
            </a:r>
            <a:r>
              <a:rPr lang="uk-UA" sz="1500" b="1" i="1" dirty="0" err="1" smtClean="0">
                <a:latin typeface="Times New Roman" pitchFamily="18" charset="0"/>
                <a:cs typeface="Times New Roman" pitchFamily="18" charset="0"/>
              </a:rPr>
              <a:t>email</a:t>
            </a:r>
            <a:r>
              <a:rPr lang="uk-UA" sz="1500" b="1" i="1" dirty="0" smtClean="0">
                <a:latin typeface="Times New Roman" pitchFamily="18" charset="0"/>
                <a:cs typeface="Times New Roman" pitchFamily="18" charset="0"/>
              </a:rPr>
              <a:t> в день, 60 годин відео вивантажуються в Мережу кожну хвилину, більше 560 додатків завантажується кожну секунду.</a:t>
            </a:r>
            <a:r>
              <a:rPr lang="uk-UA" sz="1500" dirty="0" smtClean="0">
                <a:latin typeface="Times New Roman" pitchFamily="18" charset="0"/>
                <a:cs typeface="Times New Roman" pitchFamily="18" charset="0"/>
              </a:rPr>
              <a:t> За прогнозами </a:t>
            </a:r>
            <a:r>
              <a:rPr lang="uk-UA" sz="1500" dirty="0" err="1" smtClean="0">
                <a:latin typeface="Times New Roman" pitchFamily="18" charset="0"/>
                <a:cs typeface="Times New Roman" pitchFamily="18" charset="0"/>
              </a:rPr>
              <a:t>Еванса</a:t>
            </a:r>
            <a:r>
              <a:rPr lang="uk-UA" sz="1500" dirty="0" smtClean="0">
                <a:latin typeface="Times New Roman" pitchFamily="18" charset="0"/>
                <a:cs typeface="Times New Roman" pitchFamily="18" charset="0"/>
              </a:rPr>
              <a:t>, </a:t>
            </a:r>
            <a:r>
              <a:rPr lang="uk-UA" sz="1500" b="1" i="1" dirty="0" smtClean="0">
                <a:solidFill>
                  <a:srgbClr val="C00000"/>
                </a:solidFill>
                <a:latin typeface="Times New Roman" pitchFamily="18" charset="0"/>
                <a:cs typeface="Times New Roman" pitchFamily="18" charset="0"/>
              </a:rPr>
              <a:t>до 2013 року той же обсяг інформації буде створюватися кожні 10 хвилин, що більше всієї інформації, накопиченої людством за попередні 5000 років</a:t>
            </a:r>
            <a:r>
              <a:rPr lang="uk-UA" sz="1500" dirty="0" smtClean="0">
                <a:latin typeface="Times New Roman" pitchFamily="18" charset="0"/>
                <a:cs typeface="Times New Roman" pitchFamily="18" charset="0"/>
              </a:rPr>
              <a:t>. До 2016 року через Інтернет буде передаватися 1,3 </a:t>
            </a:r>
            <a:r>
              <a:rPr lang="uk-UA" sz="1500" dirty="0" err="1" smtClean="0">
                <a:latin typeface="Times New Roman" pitchFamily="18" charset="0"/>
                <a:cs typeface="Times New Roman" pitchFamily="18" charset="0"/>
              </a:rPr>
              <a:t>зеттабайт</a:t>
            </a:r>
            <a:r>
              <a:rPr lang="uk-UA" sz="1500" dirty="0" smtClean="0">
                <a:latin typeface="Times New Roman" pitchFamily="18" charset="0"/>
                <a:cs typeface="Times New Roman" pitchFamily="18" charset="0"/>
              </a:rPr>
              <a:t> даних. До 2015 року 1 млн. хвилин відео (або 674 днів) будуть передаватися через Інтернет кожну секунду, а частка відео в світовому мобільному </a:t>
            </a:r>
            <a:r>
              <a:rPr lang="uk-UA" sz="1500" dirty="0" err="1" smtClean="0">
                <a:latin typeface="Times New Roman" pitchFamily="18" charset="0"/>
                <a:cs typeface="Times New Roman" pitchFamily="18" charset="0"/>
              </a:rPr>
              <a:t>трафіку</a:t>
            </a:r>
            <a:r>
              <a:rPr lang="uk-UA" sz="1500" dirty="0" smtClean="0">
                <a:latin typeface="Times New Roman" pitchFamily="18" charset="0"/>
                <a:cs typeface="Times New Roman" pitchFamily="18" charset="0"/>
              </a:rPr>
              <a:t> складе 2/3. Щоб психіка людини могла витримати інформаційне навантаження, </a:t>
            </a:r>
            <a:r>
              <a:rPr lang="uk-UA" sz="1500" dirty="0" err="1" smtClean="0">
                <a:latin typeface="Times New Roman" pitchFamily="18" charset="0"/>
                <a:cs typeface="Times New Roman" pitchFamily="18" charset="0"/>
              </a:rPr>
              <a:t>Еванс</a:t>
            </a:r>
            <a:r>
              <a:rPr lang="uk-UA" sz="1500" dirty="0" smtClean="0">
                <a:latin typeface="Times New Roman" pitchFamily="18" charset="0"/>
                <a:cs typeface="Times New Roman" pitchFamily="18" charset="0"/>
              </a:rPr>
              <a:t> рекомендує знаходити для себе вузьку спеціалізацію, а не намагатися сприймати і обробляти все.</a:t>
            </a:r>
          </a:p>
          <a:p>
            <a:pPr marL="0" indent="0" algn="just">
              <a:buFontTx/>
              <a:buNone/>
              <a:defRPr/>
            </a:pPr>
            <a:r>
              <a:rPr lang="uk-UA" sz="1500" b="1" i="1" dirty="0" smtClean="0">
                <a:solidFill>
                  <a:srgbClr val="C00000"/>
                </a:solidFill>
                <a:latin typeface="Times New Roman" pitchFamily="18" charset="0"/>
                <a:cs typeface="Times New Roman" pitchFamily="18" charset="0"/>
              </a:rPr>
              <a:t>3. Переводити будуть в хмарах. </a:t>
            </a:r>
            <a:r>
              <a:rPr lang="uk-UA" sz="1500" dirty="0" smtClean="0">
                <a:latin typeface="Times New Roman" pitchFamily="18" charset="0"/>
                <a:cs typeface="Times New Roman" pitchFamily="18" charset="0"/>
              </a:rPr>
              <a:t>Все більше даних переходить в "хмари". За розрахунками </a:t>
            </a:r>
            <a:r>
              <a:rPr lang="uk-UA" sz="1500" dirty="0" err="1" smtClean="0">
                <a:latin typeface="Times New Roman" pitchFamily="18" charset="0"/>
                <a:cs typeface="Times New Roman" pitchFamily="18" charset="0"/>
              </a:rPr>
              <a:t>Еванса</a:t>
            </a:r>
            <a:r>
              <a:rPr lang="uk-UA" sz="1500" dirty="0" smtClean="0">
                <a:latin typeface="Times New Roman" pitchFamily="18" charset="0"/>
                <a:cs typeface="Times New Roman" pitchFamily="18" charset="0"/>
              </a:rPr>
              <a:t>, </a:t>
            </a:r>
            <a:r>
              <a:rPr lang="uk-UA" sz="1500" b="1" i="1" dirty="0" smtClean="0">
                <a:latin typeface="Times New Roman" pitchFamily="18" charset="0"/>
                <a:cs typeface="Times New Roman" pitchFamily="18" charset="0"/>
              </a:rPr>
              <a:t>до 2020 року третина всіх даних буде або зберігатися в хмарі, або передаватися через неї. </a:t>
            </a:r>
            <a:r>
              <a:rPr lang="uk-UA" sz="1500" dirty="0" smtClean="0">
                <a:latin typeface="Times New Roman" pitchFamily="18" charset="0"/>
                <a:cs typeface="Times New Roman" pitchFamily="18" charset="0"/>
              </a:rPr>
              <a:t>Глобальна виручка від хмарних послуг буде зростати на 20% </a:t>
            </a:r>
            <a:r>
              <a:rPr lang="uk-UA" sz="1500" dirty="0" err="1" smtClean="0">
                <a:latin typeface="Times New Roman" pitchFamily="18" charset="0"/>
                <a:cs typeface="Times New Roman" pitchFamily="18" charset="0"/>
              </a:rPr>
              <a:t>на</a:t>
            </a:r>
            <a:r>
              <a:rPr lang="uk-UA" sz="1500" dirty="0" smtClean="0">
                <a:latin typeface="Times New Roman" pitchFamily="18" charset="0"/>
                <a:cs typeface="Times New Roman" pitchFamily="18" charset="0"/>
              </a:rPr>
              <a:t> рік. І вже до 2014 року IT-витрати на інновації і хмарні обчислення досягнуть позначки в $ 1 трлн., що створює нові можливості для людства. Користувачеві хмарні технології принесуть нову зручність, наприклад, </a:t>
            </a:r>
            <a:r>
              <a:rPr lang="uk-UA" sz="1500" b="1" i="1" dirty="0" smtClean="0">
                <a:solidFill>
                  <a:srgbClr val="C00000"/>
                </a:solidFill>
                <a:latin typeface="Times New Roman" pitchFamily="18" charset="0"/>
                <a:cs typeface="Times New Roman" pitchFamily="18" charset="0"/>
              </a:rPr>
              <a:t>переклад розмови в реальному часі. </a:t>
            </a:r>
            <a:r>
              <a:rPr lang="uk-UA" sz="1500" dirty="0" smtClean="0">
                <a:latin typeface="Times New Roman" pitchFamily="18" charset="0"/>
                <a:cs typeface="Times New Roman" pitchFamily="18" charset="0"/>
              </a:rPr>
              <a:t>З'явиться можливість спілкування з синхронним перекладом у хмарі. При цьому кожна людина буде говорити на своїй мові, але розуміти, що говорить співрозмовник.</a:t>
            </a:r>
          </a:p>
          <a:p>
            <a:pPr algn="just">
              <a:defRPr/>
            </a:pPr>
            <a:endParaRPr lang="ru-RU" dirty="0" smtClean="0">
              <a:latin typeface="Times New Roman" pitchFamily="18" charset="0"/>
              <a:cs typeface="Times New Roman" pitchFamily="18" charset="0"/>
            </a:endParaRPr>
          </a:p>
          <a:p>
            <a:pPr>
              <a:defRPr/>
            </a:pPr>
            <a:endParaRPr lang="ru-RU" dirty="0"/>
          </a:p>
        </p:txBody>
      </p:sp>
      <p:pic>
        <p:nvPicPr>
          <p:cNvPr id="133124" name="Picture 4"/>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50825" y="3878263"/>
            <a:ext cx="2478088" cy="2308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33125" name="Picture 6"/>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50825" y="1268413"/>
            <a:ext cx="2482850" cy="13954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33126"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33127" name="Номер слайда 6"/>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6284561-B9F1-4512-A681-A2FF7BDCF1EF}" type="slidenum">
              <a:rPr lang="ru-RU" smtClean="0"/>
              <a:pPr eaLnBrk="1" hangingPunct="1"/>
              <a:t>127</a:t>
            </a:fld>
            <a:endParaRPr lang="ru-RU" smtClean="0"/>
          </a:p>
        </p:txBody>
      </p:sp>
    </p:spTree>
    <p:extLst>
      <p:ext uri="{BB962C8B-B14F-4D97-AF65-F5344CB8AC3E}">
        <p14:creationId xmlns="" xmlns:p14="http://schemas.microsoft.com/office/powerpoint/2010/main" val="1549672968"/>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Заголовок 1"/>
          <p:cNvSpPr>
            <a:spLocks noGrp="1"/>
          </p:cNvSpPr>
          <p:nvPr>
            <p:ph type="title"/>
          </p:nvPr>
        </p:nvSpPr>
        <p:spPr>
          <a:xfrm>
            <a:off x="476250" y="0"/>
            <a:ext cx="8229600" cy="1143000"/>
          </a:xfrm>
        </p:spPr>
        <p:txBody>
          <a:bodyPr>
            <a:normAutofit/>
          </a:bodyPr>
          <a:lstStyle/>
          <a:p>
            <a:r>
              <a:rPr lang="uk-UA" sz="4000" b="1" i="1" dirty="0" smtClean="0">
                <a:latin typeface="Arial" pitchFamily="34" charset="0"/>
                <a:cs typeface="Arial" pitchFamily="34" charset="0"/>
              </a:rPr>
              <a:t>ТЕХНОЛОГІЇ МАЙБУТНЬОГО</a:t>
            </a:r>
            <a:endParaRPr lang="ru-RU" sz="4000" dirty="0" smtClean="0">
              <a:latin typeface="Arial" pitchFamily="34" charset="0"/>
              <a:cs typeface="Arial" pitchFamily="34" charset="0"/>
            </a:endParaRPr>
          </a:p>
        </p:txBody>
      </p:sp>
      <p:sp>
        <p:nvSpPr>
          <p:cNvPr id="134147" name="Содержимое 2"/>
          <p:cNvSpPr>
            <a:spLocks noGrp="1"/>
          </p:cNvSpPr>
          <p:nvPr>
            <p:ph idx="1"/>
          </p:nvPr>
        </p:nvSpPr>
        <p:spPr>
          <a:xfrm>
            <a:off x="2906713" y="1089025"/>
            <a:ext cx="5940425" cy="5148287"/>
          </a:xfrm>
        </p:spPr>
        <p:txBody>
          <a:bodyPr>
            <a:normAutofit lnSpcReduction="10000"/>
          </a:bodyPr>
          <a:lstStyle/>
          <a:p>
            <a:pPr marL="0" indent="0" algn="just">
              <a:buFontTx/>
              <a:buNone/>
            </a:pPr>
            <a:r>
              <a:rPr lang="uk-UA" sz="1400" b="1" i="1" dirty="0" smtClean="0">
                <a:solidFill>
                  <a:srgbClr val="C00000"/>
                </a:solidFill>
                <a:latin typeface="Times New Roman" pitchFamily="18" charset="0"/>
                <a:cs typeface="Times New Roman" pitchFamily="18" charset="0"/>
              </a:rPr>
              <a:t>4. Створять додаткову реальність. </a:t>
            </a:r>
            <a:r>
              <a:rPr lang="uk-UA" sz="1400" dirty="0" smtClean="0">
                <a:latin typeface="Times New Roman" pitchFamily="18" charset="0"/>
                <a:cs typeface="Times New Roman" pitchFamily="18" charset="0"/>
              </a:rPr>
              <a:t>Зараз технічні пристрої навчилися розпізнавати предмети подібно людині. Наприклад, в японських супермаркетах впроваджена технологія, коли покупки проводяться на касі не по </a:t>
            </a:r>
            <a:r>
              <a:rPr lang="uk-UA" sz="1400" dirty="0" err="1" smtClean="0">
                <a:latin typeface="Times New Roman" pitchFamily="18" charset="0"/>
                <a:cs typeface="Times New Roman" pitchFamily="18" charset="0"/>
              </a:rPr>
              <a:t>скан-коду</a:t>
            </a:r>
            <a:r>
              <a:rPr lang="uk-UA" sz="1400" dirty="0" smtClean="0">
                <a:latin typeface="Times New Roman" pitchFamily="18" charset="0"/>
                <a:cs typeface="Times New Roman" pitchFamily="18" charset="0"/>
              </a:rPr>
              <a:t>. Комп'ютер фізично розпізнає продукт і отримує всю інформацію про нього з "хмари". Другий приклад - розпізнавання мови за допомогою програми </a:t>
            </a:r>
            <a:r>
              <a:rPr lang="uk-UA" sz="1400" dirty="0" err="1" smtClean="0">
                <a:latin typeface="Times New Roman" pitchFamily="18" charset="0"/>
                <a:cs typeface="Times New Roman" pitchFamily="18" charset="0"/>
              </a:rPr>
              <a:t>Siri</a:t>
            </a:r>
            <a:r>
              <a:rPr lang="uk-UA" sz="1400" dirty="0" smtClean="0">
                <a:latin typeface="Times New Roman" pitchFamily="18" charset="0"/>
                <a:cs typeface="Times New Roman" pitchFamily="18" charset="0"/>
              </a:rPr>
              <a:t> для </a:t>
            </a:r>
            <a:r>
              <a:rPr lang="uk-UA" sz="1400" dirty="0" err="1" smtClean="0">
                <a:latin typeface="Times New Roman" pitchFamily="18" charset="0"/>
                <a:cs typeface="Times New Roman" pitchFamily="18" charset="0"/>
              </a:rPr>
              <a:t>iPhone</a:t>
            </a:r>
            <a:r>
              <a:rPr lang="uk-UA" sz="1400" dirty="0" smtClean="0">
                <a:latin typeface="Times New Roman" pitchFamily="18" charset="0"/>
                <a:cs typeface="Times New Roman" pitchFamily="18" charset="0"/>
              </a:rPr>
              <a:t>. Ще один приклад - доповнена реальність, коли людина отримує додаткову інформацію за допомогою окулярів. </a:t>
            </a:r>
            <a:r>
              <a:rPr lang="uk-UA" sz="1400" b="1" i="1" dirty="0" smtClean="0">
                <a:solidFill>
                  <a:srgbClr val="C00000"/>
                </a:solidFill>
                <a:latin typeface="Times New Roman" pitchFamily="18" charset="0"/>
                <a:cs typeface="Times New Roman" pitchFamily="18" charset="0"/>
              </a:rPr>
              <a:t>У світі вже розробляються контактні лінзи, які будуть доставляти всю потрібну інформацію прямо в око</a:t>
            </a:r>
            <a:r>
              <a:rPr lang="uk-UA" sz="1400" dirty="0" smtClean="0">
                <a:latin typeface="Times New Roman" pitchFamily="18" charset="0"/>
                <a:cs typeface="Times New Roman" pitchFamily="18" charset="0"/>
              </a:rPr>
              <a:t>. Додаткова реальність змінить сферу освіти, медицину і зв'язок. Оскільки згадані пристрої нададуть лікарю потрібну інформацію про пацієнта під час операції, а механіку - дані діагностики автомобіля, який він лагодить.</a:t>
            </a:r>
          </a:p>
          <a:p>
            <a:pPr marL="0" indent="0" algn="just">
              <a:buFontTx/>
              <a:buNone/>
            </a:pPr>
            <a:r>
              <a:rPr lang="uk-UA" sz="1400" b="1" i="1" dirty="0" smtClean="0">
                <a:solidFill>
                  <a:srgbClr val="C00000"/>
                </a:solidFill>
                <a:latin typeface="Times New Roman" pitchFamily="18" charset="0"/>
                <a:cs typeface="Times New Roman" pitchFamily="18" charset="0"/>
              </a:rPr>
              <a:t>5. У телевізора з'являться очі. </a:t>
            </a:r>
            <a:r>
              <a:rPr lang="uk-UA" sz="1400" dirty="0" smtClean="0">
                <a:latin typeface="Times New Roman" pitchFamily="18" charset="0"/>
                <a:cs typeface="Times New Roman" pitchFamily="18" charset="0"/>
              </a:rPr>
              <a:t>Всім відома технологія розпізнавання голосу і об'єктів. За допомогою цих технологій телевізор зможе спостерігати за нами. Є ідеї, які вже на даному етапі передбачають вбудовування камер в телевізор, як це роблять в </a:t>
            </a:r>
            <a:r>
              <a:rPr lang="uk-UA" sz="1400" dirty="0" err="1" smtClean="0">
                <a:latin typeface="Times New Roman" pitchFamily="18" charset="0"/>
                <a:cs typeface="Times New Roman" pitchFamily="18" charset="0"/>
              </a:rPr>
              <a:t>смартфонах</a:t>
            </a:r>
            <a:r>
              <a:rPr lang="uk-UA" sz="1400" dirty="0" smtClean="0">
                <a:latin typeface="Times New Roman" pitchFamily="18" charset="0"/>
                <a:cs typeface="Times New Roman" pitchFamily="18" charset="0"/>
              </a:rPr>
              <a:t>. В результаті, в той час, як ви дивитеся телевізор, він розпізнає вашу стать, вік, а також дивиться, що у вас в руках. Розумний телевізор здатен заблокувати заборонений контент, якщо його дивиться дитина. Крім того, спеціально під глядача формується </a:t>
            </a:r>
            <a:r>
              <a:rPr lang="uk-UA" sz="1400" dirty="0" err="1" smtClean="0">
                <a:latin typeface="Times New Roman" pitchFamily="18" charset="0"/>
                <a:cs typeface="Times New Roman" pitchFamily="18" charset="0"/>
              </a:rPr>
              <a:t>тагетірований</a:t>
            </a:r>
            <a:r>
              <a:rPr lang="uk-UA" sz="1400" dirty="0" smtClean="0">
                <a:latin typeface="Times New Roman" pitchFamily="18" charset="0"/>
                <a:cs typeface="Times New Roman" pitchFamily="18" charset="0"/>
              </a:rPr>
              <a:t> контент. Така технологія створить новий виток розповсюдження реклами. Цифрова реклама буде розпізнавати людські обличчя, визначати вік, стать, термін проживання в даній місцевості, тип реакції і передавати особисті унікальні оголошення. Така технологія може з'явитися вже протягом 10 років.</a:t>
            </a:r>
          </a:p>
        </p:txBody>
      </p:sp>
      <p:sp>
        <p:nvSpPr>
          <p:cNvPr id="134148" name="Picture 4"/>
          <p:cNvSpPr>
            <a:spLocks noChangeAspect="1" noChangeArrowheads="1"/>
          </p:cNvSpPr>
          <p:nvPr/>
        </p:nvSpPr>
        <p:spPr bwMode="auto">
          <a:xfrm>
            <a:off x="341313" y="1179513"/>
            <a:ext cx="2360612" cy="17097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ru-RU"/>
          </a:p>
        </p:txBody>
      </p:sp>
      <p:sp>
        <p:nvSpPr>
          <p:cNvPr id="134149" name="Picture 5"/>
          <p:cNvSpPr>
            <a:spLocks noChangeAspect="1" noChangeArrowheads="1"/>
          </p:cNvSpPr>
          <p:nvPr/>
        </p:nvSpPr>
        <p:spPr bwMode="auto">
          <a:xfrm>
            <a:off x="341313" y="2933700"/>
            <a:ext cx="2339975" cy="1755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ru-RU"/>
          </a:p>
        </p:txBody>
      </p:sp>
      <p:pic>
        <p:nvPicPr>
          <p:cNvPr id="134150" name="Picture 7"/>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31800" y="1268413"/>
            <a:ext cx="2339975" cy="1755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34151" name="Picture 8"/>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76250" y="3429000"/>
            <a:ext cx="2293938" cy="24749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34152"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34153" name="Номер слайда 8"/>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42485E7-64CC-4DDA-BEFC-943B256230A7}" type="slidenum">
              <a:rPr lang="ru-RU" smtClean="0"/>
              <a:pPr eaLnBrk="1" hangingPunct="1"/>
              <a:t>128</a:t>
            </a:fld>
            <a:endParaRPr lang="ru-RU" smtClean="0"/>
          </a:p>
        </p:txBody>
      </p:sp>
    </p:spTree>
    <p:extLst>
      <p:ext uri="{BB962C8B-B14F-4D97-AF65-F5344CB8AC3E}">
        <p14:creationId xmlns="" xmlns:p14="http://schemas.microsoft.com/office/powerpoint/2010/main" val="2557382412"/>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Заголовок 1"/>
          <p:cNvSpPr>
            <a:spLocks noGrp="1"/>
          </p:cNvSpPr>
          <p:nvPr>
            <p:ph type="title"/>
          </p:nvPr>
        </p:nvSpPr>
        <p:spPr>
          <a:xfrm>
            <a:off x="476250" y="0"/>
            <a:ext cx="8229600" cy="1143000"/>
          </a:xfrm>
        </p:spPr>
        <p:txBody>
          <a:bodyPr>
            <a:normAutofit/>
          </a:bodyPr>
          <a:lstStyle/>
          <a:p>
            <a:r>
              <a:rPr lang="uk-UA" sz="4000" b="1" i="1" dirty="0" smtClean="0">
                <a:latin typeface="Arial" pitchFamily="34" charset="0"/>
                <a:cs typeface="Arial" pitchFamily="34" charset="0"/>
              </a:rPr>
              <a:t>ТЕХНОЛОГІЇ МАЙБУТНЬОГО</a:t>
            </a:r>
            <a:endParaRPr lang="ru-RU" sz="4000" dirty="0" smtClean="0">
              <a:latin typeface="Arial" pitchFamily="34" charset="0"/>
              <a:cs typeface="Arial" pitchFamily="34" charset="0"/>
            </a:endParaRPr>
          </a:p>
        </p:txBody>
      </p:sp>
      <p:sp>
        <p:nvSpPr>
          <p:cNvPr id="3" name="Содержимое 2"/>
          <p:cNvSpPr>
            <a:spLocks noGrp="1"/>
          </p:cNvSpPr>
          <p:nvPr>
            <p:ph idx="1"/>
          </p:nvPr>
        </p:nvSpPr>
        <p:spPr>
          <a:xfrm>
            <a:off x="2843808" y="1133475"/>
            <a:ext cx="5887442" cy="5319861"/>
          </a:xfrm>
        </p:spPr>
        <p:txBody>
          <a:bodyPr>
            <a:normAutofit/>
          </a:bodyPr>
          <a:lstStyle/>
          <a:p>
            <a:pPr marL="0" indent="0" algn="just">
              <a:buFontTx/>
              <a:buNone/>
              <a:defRPr/>
            </a:pPr>
            <a:r>
              <a:rPr lang="uk-UA" sz="1400" b="1" i="1" dirty="0" smtClean="0">
                <a:solidFill>
                  <a:srgbClr val="C00000"/>
                </a:solidFill>
                <a:latin typeface="Times New Roman" pitchFamily="18" charset="0"/>
                <a:cs typeface="Times New Roman" pitchFamily="18" charset="0"/>
              </a:rPr>
              <a:t>6. Костюмчик підберуть за допомогою жестів. </a:t>
            </a:r>
            <a:r>
              <a:rPr lang="uk-UA" sz="1400" dirty="0" err="1" smtClean="0">
                <a:latin typeface="Times New Roman" pitchFamily="18" charset="0"/>
                <a:cs typeface="Times New Roman" pitchFamily="18" charset="0"/>
              </a:rPr>
              <a:t>Еванс</a:t>
            </a:r>
            <a:r>
              <a:rPr lang="uk-UA" sz="1400" dirty="0" smtClean="0">
                <a:latin typeface="Times New Roman" pitchFamily="18" charset="0"/>
                <a:cs typeface="Times New Roman" pitchFamily="18" charset="0"/>
              </a:rPr>
              <a:t> відзначає цікаву тенденцію. Якщо раніше люди </a:t>
            </a:r>
            <a:r>
              <a:rPr lang="uk-UA" sz="1400" dirty="0" err="1" smtClean="0">
                <a:latin typeface="Times New Roman" pitchFamily="18" charset="0"/>
                <a:cs typeface="Times New Roman" pitchFamily="18" charset="0"/>
              </a:rPr>
              <a:t>підлаштовувались</a:t>
            </a:r>
            <a:r>
              <a:rPr lang="uk-UA" sz="1400" dirty="0" smtClean="0">
                <a:latin typeface="Times New Roman" pitchFamily="18" charset="0"/>
                <a:cs typeface="Times New Roman" pitchFamily="18" charset="0"/>
              </a:rPr>
              <a:t> під технології, тепер технології </a:t>
            </a:r>
            <a:r>
              <a:rPr lang="uk-UA" sz="1400" dirty="0" err="1" smtClean="0">
                <a:latin typeface="Times New Roman" pitchFamily="18" charset="0"/>
                <a:cs typeface="Times New Roman" pitchFamily="18" charset="0"/>
              </a:rPr>
              <a:t>підлаштовуються</a:t>
            </a:r>
            <a:r>
              <a:rPr lang="uk-UA" sz="1400" dirty="0" smtClean="0">
                <a:latin typeface="Times New Roman" pitchFamily="18" charset="0"/>
                <a:cs typeface="Times New Roman" pitchFamily="18" charset="0"/>
              </a:rPr>
              <a:t> під людей. Тепер електронні прилади розробляються так, щоб запропонувати користувачам те, що необхідно в даний момент, відсікаючи зайве. Мережа дозволить вивести користувальницький досвід на новий рівень. Все йде до так званої 3d-кастомізації, посилюючи спрямованість послуг на людську індивідуальність. У майбутньому людина зможе отримати індивідуальну річ у відповідності з його індивідуальним розміром в роздробі, а не прийняті нині S, M, L і таке ін. Технологія розпізнавання жестів вже отримала використання в </a:t>
            </a:r>
            <a:r>
              <a:rPr lang="uk-UA" sz="1400" dirty="0" err="1" smtClean="0">
                <a:latin typeface="Times New Roman" pitchFamily="18" charset="0"/>
                <a:cs typeface="Times New Roman" pitchFamily="18" charset="0"/>
              </a:rPr>
              <a:t>ритейлі</a:t>
            </a:r>
            <a:r>
              <a:rPr lang="uk-UA" sz="1400" dirty="0" smtClean="0">
                <a:latin typeface="Times New Roman" pitchFamily="18" charset="0"/>
                <a:cs typeface="Times New Roman" pitchFamily="18" charset="0"/>
              </a:rPr>
              <a:t>. Можна прийти в магазин і приміряти на себе одяг за допомогою жестів, пересуваючи потрібні речі і підбираючи їх під себе.</a:t>
            </a:r>
          </a:p>
          <a:p>
            <a:pPr marL="0" indent="0" algn="just">
              <a:buFontTx/>
              <a:buNone/>
              <a:defRPr/>
            </a:pPr>
            <a:r>
              <a:rPr lang="uk-UA" sz="1400" b="1" i="1" dirty="0" smtClean="0">
                <a:solidFill>
                  <a:srgbClr val="C00000"/>
                </a:solidFill>
                <a:latin typeface="Times New Roman" pitchFamily="18" charset="0"/>
                <a:cs typeface="Times New Roman" pitchFamily="18" charset="0"/>
              </a:rPr>
              <a:t>7. Записувати сни стане можливим. </a:t>
            </a:r>
            <a:r>
              <a:rPr lang="uk-UA" sz="1400" dirty="0" smtClean="0">
                <a:latin typeface="Times New Roman" pitchFamily="18" charset="0"/>
                <a:cs typeface="Times New Roman" pitchFamily="18" charset="0"/>
              </a:rPr>
              <a:t>Світ вже знає безліч спроб вчених читати людські думки за допомогою пристроїв. Наприклад, в 2009 р. вчені з університету Торонто винайшли прилад, який читає людські думки з 80%</a:t>
            </a:r>
            <a:r>
              <a:rPr lang="uk-UA" sz="1400" dirty="0" err="1" smtClean="0">
                <a:latin typeface="Times New Roman" pitchFamily="18" charset="0"/>
                <a:cs typeface="Times New Roman" pitchFamily="18" charset="0"/>
              </a:rPr>
              <a:t>-вою</a:t>
            </a:r>
            <a:r>
              <a:rPr lang="uk-UA" sz="1400" dirty="0" smtClean="0">
                <a:latin typeface="Times New Roman" pitchFamily="18" charset="0"/>
                <a:cs typeface="Times New Roman" pitchFamily="18" charset="0"/>
              </a:rPr>
              <a:t> точністю, а університет </a:t>
            </a:r>
            <a:r>
              <a:rPr lang="uk-UA" sz="1400" dirty="0" err="1" smtClean="0">
                <a:latin typeface="Times New Roman" pitchFamily="18" charset="0"/>
                <a:cs typeface="Times New Roman" pitchFamily="18" charset="0"/>
              </a:rPr>
              <a:t>Саутгемптона</a:t>
            </a:r>
            <a:r>
              <a:rPr lang="uk-UA" sz="1400" dirty="0" smtClean="0">
                <a:latin typeface="Times New Roman" pitchFamily="18" charset="0"/>
                <a:cs typeface="Times New Roman" pitchFamily="18" charset="0"/>
              </a:rPr>
              <a:t> продемонстрував передачу розумових сигналів від однієї людини до іншої (brain-to-brain) через Інтернет. У 2010 році </a:t>
            </a:r>
            <a:r>
              <a:rPr lang="uk-UA" sz="1400" dirty="0" err="1" smtClean="0">
                <a:latin typeface="Times New Roman" pitchFamily="18" charset="0"/>
                <a:cs typeface="Times New Roman" pitchFamily="18" charset="0"/>
              </a:rPr>
              <a:t>Інтел</a:t>
            </a:r>
            <a:r>
              <a:rPr lang="uk-UA" sz="1400" dirty="0" smtClean="0">
                <a:latin typeface="Times New Roman" pitchFamily="18" charset="0"/>
                <a:cs typeface="Times New Roman" pitchFamily="18" charset="0"/>
              </a:rPr>
              <a:t> розробила ПЗ, що зчитує думки людини по МРТ з 90%-й точністю. У 2011 році університет Західного Онтаріо розробив технологію, що визначає, що людина зробить вже до початку дії. За прогнозом футуролога </a:t>
            </a:r>
            <a:r>
              <a:rPr lang="uk-UA" sz="1400" dirty="0" err="1" smtClean="0">
                <a:latin typeface="Times New Roman" pitchFamily="18" charset="0"/>
                <a:cs typeface="Times New Roman" pitchFamily="18" charset="0"/>
              </a:rPr>
              <a:t>Cisco</a:t>
            </a:r>
            <a:r>
              <a:rPr lang="uk-UA" sz="1400" dirty="0" smtClean="0">
                <a:latin typeface="Times New Roman" pitchFamily="18" charset="0"/>
                <a:cs typeface="Times New Roman" pitchFamily="18" charset="0"/>
              </a:rPr>
              <a:t>, </a:t>
            </a:r>
            <a:r>
              <a:rPr lang="uk-UA" sz="1400" b="1" i="1" dirty="0" smtClean="0">
                <a:solidFill>
                  <a:srgbClr val="C00000"/>
                </a:solidFill>
                <a:latin typeface="Times New Roman" pitchFamily="18" charset="0"/>
                <a:cs typeface="Times New Roman" pitchFamily="18" charset="0"/>
              </a:rPr>
              <a:t>до 2030 р. очікується поява імплантатів штучного мозку</a:t>
            </a:r>
            <a:r>
              <a:rPr lang="uk-UA" sz="1400" dirty="0" smtClean="0">
                <a:latin typeface="Times New Roman" pitchFamily="18" charset="0"/>
                <a:cs typeface="Times New Roman" pitchFamily="18" charset="0"/>
              </a:rPr>
              <a:t>. Наука наблизиться до того, щоб записувати людські сни з можливістю подальшого перегляду та аналізу. </a:t>
            </a:r>
          </a:p>
          <a:p>
            <a:pPr>
              <a:buFontTx/>
              <a:buNone/>
              <a:defRPr/>
            </a:pPr>
            <a:endParaRPr lang="ru-RU" dirty="0"/>
          </a:p>
        </p:txBody>
      </p:sp>
      <p:pic>
        <p:nvPicPr>
          <p:cNvPr id="135172" name="Picture 4"/>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96863" y="1268413"/>
            <a:ext cx="2408237" cy="1428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35173" name="Picture 5"/>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96863" y="2754313"/>
            <a:ext cx="2430462" cy="1428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35174" name="Picture 6"/>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296863" y="4238625"/>
            <a:ext cx="2355850" cy="2112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35175"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35176" name="Номер слайда 7"/>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9F76050-F70E-4065-AEE6-BE9C5E6C8649}" type="slidenum">
              <a:rPr lang="ru-RU" smtClean="0"/>
              <a:pPr eaLnBrk="1" hangingPunct="1"/>
              <a:t>129</a:t>
            </a:fld>
            <a:endParaRPr lang="ru-RU" smtClean="0"/>
          </a:p>
        </p:txBody>
      </p:sp>
    </p:spTree>
    <p:extLst>
      <p:ext uri="{BB962C8B-B14F-4D97-AF65-F5344CB8AC3E}">
        <p14:creationId xmlns="" xmlns:p14="http://schemas.microsoft.com/office/powerpoint/2010/main" val="25366630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31800" y="260648"/>
            <a:ext cx="8461375" cy="1143000"/>
          </a:xfrm>
        </p:spPr>
        <p:txBody>
          <a:bodyPr>
            <a:noAutofit/>
          </a:bodyPr>
          <a:lstStyle/>
          <a:p>
            <a:pPr>
              <a:defRPr/>
            </a:pPr>
            <a:r>
              <a:rPr lang="uk-UA" sz="3600" b="1" i="1" dirty="0">
                <a:latin typeface="Arial" pitchFamily="34" charset="0"/>
                <a:cs typeface="Arial" pitchFamily="34" charset="0"/>
              </a:rPr>
              <a:t>ТЕХНОЛОГІЧНЕ ЯДРО</a:t>
            </a:r>
            <a:r>
              <a:rPr lang="en-US" sz="3600" b="1" i="1" dirty="0">
                <a:latin typeface="Arial" pitchFamily="34" charset="0"/>
                <a:cs typeface="Arial" pitchFamily="34" charset="0"/>
              </a:rPr>
              <a:t> </a:t>
            </a:r>
            <a:r>
              <a:rPr lang="uk-UA" sz="3600" b="1" i="1" dirty="0">
                <a:latin typeface="Arial" pitchFamily="34" charset="0"/>
                <a:cs typeface="Arial" pitchFamily="34" charset="0"/>
              </a:rPr>
              <a:t/>
            </a:r>
            <a:br>
              <a:rPr lang="uk-UA" sz="3600" b="1" i="1" dirty="0">
                <a:latin typeface="Arial" pitchFamily="34" charset="0"/>
                <a:cs typeface="Arial" pitchFamily="34" charset="0"/>
              </a:rPr>
            </a:br>
            <a:r>
              <a:rPr lang="uk-UA" sz="3600" b="1" i="1" dirty="0">
                <a:latin typeface="Arial" pitchFamily="34" charset="0"/>
                <a:cs typeface="Arial" pitchFamily="34" charset="0"/>
              </a:rPr>
              <a:t>6-ГО ТЕХНОЛОГІЧНОГО УКЛАДУ</a:t>
            </a:r>
            <a:r>
              <a:rPr lang="en-US" sz="3600" b="1" i="1" dirty="0">
                <a:latin typeface="Arial" pitchFamily="34" charset="0"/>
                <a:cs typeface="Arial" pitchFamily="34" charset="0"/>
              </a:rPr>
              <a:t> </a:t>
            </a:r>
            <a:endParaRPr lang="uk-UA" sz="3600" b="1" i="1" dirty="0">
              <a:latin typeface="Arial" pitchFamily="34" charset="0"/>
              <a:cs typeface="Arial" pitchFamily="34" charset="0"/>
            </a:endParaRPr>
          </a:p>
        </p:txBody>
      </p:sp>
      <p:sp>
        <p:nvSpPr>
          <p:cNvPr id="10243" name="Rectangle 4"/>
          <p:cNvSpPr>
            <a:spLocks noChangeArrowheads="1"/>
          </p:cNvSpPr>
          <p:nvPr/>
        </p:nvSpPr>
        <p:spPr bwMode="auto">
          <a:xfrm>
            <a:off x="7342188" y="6561138"/>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3079" name="Подзаголовок 5"/>
          <p:cNvSpPr>
            <a:spLocks/>
          </p:cNvSpPr>
          <p:nvPr/>
        </p:nvSpPr>
        <p:spPr bwMode="auto">
          <a:xfrm>
            <a:off x="431800" y="1854200"/>
            <a:ext cx="8235950" cy="1439863"/>
          </a:xfrm>
          <a:prstGeom prst="rect">
            <a:avLst/>
          </a:prstGeom>
          <a:noFill/>
          <a:ln>
            <a:noFill/>
          </a:ln>
          <a:extLst/>
        </p:spPr>
        <p:txBody>
          <a:bodyPr/>
          <a:lstStyle/>
          <a:p>
            <a:pPr eaLnBrk="0" hangingPunct="0">
              <a:spcBef>
                <a:spcPct val="20000"/>
              </a:spcBef>
              <a:buFontTx/>
              <a:buChar char="•"/>
              <a:defRPr/>
            </a:pPr>
            <a:r>
              <a:rPr lang="uk-UA" sz="2800" b="1" dirty="0">
                <a:solidFill>
                  <a:srgbClr val="000099"/>
                </a:solidFill>
                <a:effectLst>
                  <a:outerShdw blurRad="38100" dist="38100" dir="2700000" algn="tl">
                    <a:srgbClr val="000000"/>
                  </a:outerShdw>
                </a:effectLst>
              </a:rPr>
              <a:t>	</a:t>
            </a:r>
            <a:r>
              <a:rPr lang="uk-UA" sz="4000" b="1" dirty="0" err="1">
                <a:solidFill>
                  <a:srgbClr val="0070C0"/>
                </a:solidFill>
                <a:effectLst>
                  <a:outerShdw blurRad="38100" dist="38100" dir="2700000" algn="tl">
                    <a:srgbClr val="000000"/>
                  </a:outerShdw>
                </a:effectLst>
                <a:latin typeface="Times New Roman" pitchFamily="18" charset="0"/>
                <a:cs typeface="Times New Roman" pitchFamily="18" charset="0"/>
              </a:rPr>
              <a:t>Нанотехнологіі</a:t>
            </a:r>
            <a:endParaRPr lang="en-US" sz="4000" b="1" dirty="0">
              <a:solidFill>
                <a:srgbClr val="0070C0"/>
              </a:solidFill>
              <a:effectLst>
                <a:outerShdw blurRad="38100" dist="38100" dir="2700000" algn="tl">
                  <a:srgbClr val="000000"/>
                </a:outerShdw>
              </a:effectLst>
              <a:latin typeface="Times New Roman" pitchFamily="18" charset="0"/>
              <a:cs typeface="Times New Roman" pitchFamily="18" charset="0"/>
            </a:endParaRPr>
          </a:p>
          <a:p>
            <a:pPr eaLnBrk="0" hangingPunct="0">
              <a:spcBef>
                <a:spcPct val="20000"/>
              </a:spcBef>
              <a:buFontTx/>
              <a:buChar char="•"/>
              <a:defRPr/>
            </a:pPr>
            <a:r>
              <a:rPr lang="uk-UA" sz="4000" b="1" dirty="0">
                <a:solidFill>
                  <a:srgbClr val="0070C0"/>
                </a:solidFill>
                <a:effectLst>
                  <a:outerShdw blurRad="38100" dist="38100" dir="2700000" algn="tl">
                    <a:srgbClr val="000000"/>
                  </a:outerShdw>
                </a:effectLst>
                <a:latin typeface="Times New Roman" pitchFamily="18" charset="0"/>
                <a:cs typeface="Times New Roman" pitchFamily="18" charset="0"/>
              </a:rPr>
              <a:t>	Інформаційні технології</a:t>
            </a:r>
            <a:endParaRPr lang="en-US" sz="4000" b="1" dirty="0">
              <a:solidFill>
                <a:srgbClr val="0070C0"/>
              </a:solidFill>
              <a:effectLst>
                <a:outerShdw blurRad="38100" dist="38100" dir="2700000" algn="tl">
                  <a:srgbClr val="000000"/>
                </a:outerShdw>
              </a:effectLst>
              <a:latin typeface="Times New Roman" pitchFamily="18" charset="0"/>
              <a:cs typeface="Times New Roman" pitchFamily="18" charset="0"/>
            </a:endParaRPr>
          </a:p>
          <a:p>
            <a:pPr eaLnBrk="0" hangingPunct="0">
              <a:spcBef>
                <a:spcPct val="20000"/>
              </a:spcBef>
              <a:buFontTx/>
              <a:buChar char="•"/>
              <a:defRPr/>
            </a:pPr>
            <a:r>
              <a:rPr lang="uk-UA" sz="4000" b="1" dirty="0">
                <a:solidFill>
                  <a:srgbClr val="0070C0"/>
                </a:solidFill>
                <a:effectLst>
                  <a:outerShdw blurRad="38100" dist="38100" dir="2700000" algn="tl">
                    <a:srgbClr val="000000"/>
                  </a:outerShdw>
                </a:effectLst>
                <a:latin typeface="Times New Roman" pitchFamily="18" charset="0"/>
                <a:cs typeface="Times New Roman" pitchFamily="18" charset="0"/>
              </a:rPr>
              <a:t>	Біотехнології</a:t>
            </a:r>
          </a:p>
          <a:p>
            <a:pPr eaLnBrk="0" hangingPunct="0">
              <a:lnSpc>
                <a:spcPct val="90000"/>
              </a:lnSpc>
              <a:spcBef>
                <a:spcPct val="20000"/>
              </a:spcBef>
              <a:defRPr/>
            </a:pPr>
            <a:endParaRPr lang="uk-UA" sz="2800" b="1" dirty="0">
              <a:solidFill>
                <a:srgbClr val="000099"/>
              </a:solidFill>
              <a:effectLst>
                <a:outerShdw blurRad="38100" dist="38100" dir="2700000" algn="tl">
                  <a:srgbClr val="000000"/>
                </a:outerShdw>
              </a:effectLst>
            </a:endParaRPr>
          </a:p>
          <a:p>
            <a:pPr algn="just" eaLnBrk="0" hangingPunct="0">
              <a:lnSpc>
                <a:spcPct val="90000"/>
              </a:lnSpc>
              <a:spcBef>
                <a:spcPct val="20000"/>
              </a:spcBef>
              <a:defRPr/>
            </a:pPr>
            <a:r>
              <a:rPr lang="uk-UA" sz="2000" b="1" i="1" dirty="0">
                <a:solidFill>
                  <a:srgbClr val="C00000"/>
                </a:solidFill>
                <a:effectDag name="">
                  <a:cont type="tree" name="">
                    <a:effect ref="fillLine"/>
                    <a:outerShdw dist="38100" dir="13500000" algn="br">
                      <a:srgbClr val="E9F7FF"/>
                    </a:outerShdw>
                  </a:cont>
                  <a:cont type="tree" name="">
                    <a:effect ref="fillLine"/>
                    <a:outerShdw dist="38100" dir="2700000" algn="tl">
                      <a:srgbClr val="849199"/>
                    </a:outerShdw>
                  </a:cont>
                  <a:effect ref="fillLine"/>
                </a:effectDag>
              </a:rPr>
              <a:t>Якщо б автомобілебудування розвивалося зі швидкістю еволюції напівпровідникової промисловості, то сьогодні </a:t>
            </a:r>
            <a:r>
              <a:rPr lang="uk-UA" sz="2000" b="1" i="1" dirty="0" err="1">
                <a:solidFill>
                  <a:srgbClr val="C00000"/>
                </a:solidFill>
                <a:effectDag name="">
                  <a:cont type="tree" name="">
                    <a:effect ref="fillLine"/>
                    <a:outerShdw dist="38100" dir="13500000" algn="br">
                      <a:srgbClr val="E9F7FF"/>
                    </a:outerShdw>
                  </a:cont>
                  <a:cont type="tree" name="">
                    <a:effect ref="fillLine"/>
                    <a:outerShdw dist="38100" dir="2700000" algn="tl">
                      <a:srgbClr val="849199"/>
                    </a:outerShdw>
                  </a:cont>
                  <a:effect ref="fillLine"/>
                </a:effectDag>
              </a:rPr>
              <a:t>РойлсРойс</a:t>
            </a:r>
            <a:r>
              <a:rPr lang="uk-UA" sz="2000" b="1" i="1" dirty="0">
                <a:solidFill>
                  <a:srgbClr val="C00000"/>
                </a:solidFill>
                <a:effectDag name="">
                  <a:cont type="tree" name="">
                    <a:effect ref="fillLine"/>
                    <a:outerShdw dist="38100" dir="13500000" algn="br">
                      <a:srgbClr val="E9F7FF"/>
                    </a:outerShdw>
                  </a:cont>
                  <a:cont type="tree" name="">
                    <a:effect ref="fillLine"/>
                    <a:outerShdw dist="38100" dir="2700000" algn="tl">
                      <a:srgbClr val="849199"/>
                    </a:outerShdw>
                  </a:cont>
                  <a:effect ref="fillLine"/>
                </a:effectDag>
              </a:rPr>
              <a:t> міг би проїхати </a:t>
            </a:r>
            <a:r>
              <a:rPr lang="uk-UA" sz="2000" b="1" i="1" dirty="0" err="1">
                <a:solidFill>
                  <a:srgbClr val="C00000"/>
                </a:solidFill>
                <a:effectDag name="">
                  <a:cont type="tree" name="">
                    <a:effect ref="fillLine"/>
                    <a:outerShdw dist="38100" dir="13500000" algn="br">
                      <a:srgbClr val="E9F7FF"/>
                    </a:outerShdw>
                  </a:cont>
                  <a:cont type="tree" name="">
                    <a:effect ref="fillLine"/>
                    <a:outerShdw dist="38100" dir="2700000" algn="tl">
                      <a:srgbClr val="849199"/>
                    </a:outerShdw>
                  </a:cont>
                  <a:effect ref="fillLine"/>
                </a:effectDag>
              </a:rPr>
              <a:t>півмільйону</a:t>
            </a:r>
            <a:r>
              <a:rPr lang="uk-UA" sz="2000" b="1" i="1" dirty="0">
                <a:solidFill>
                  <a:srgbClr val="C00000"/>
                </a:solidFill>
                <a:effectDag name="">
                  <a:cont type="tree" name="">
                    <a:effect ref="fillLine"/>
                    <a:outerShdw dist="38100" dir="13500000" algn="br">
                      <a:srgbClr val="E9F7FF"/>
                    </a:outerShdw>
                  </a:cont>
                  <a:cont type="tree" name="">
                    <a:effect ref="fillLine"/>
                    <a:outerShdw dist="38100" dir="2700000" algn="tl">
                      <a:srgbClr val="849199"/>
                    </a:outerShdw>
                  </a:cont>
                  <a:effect ref="fillLine"/>
                </a:effectDag>
              </a:rPr>
              <a:t> миль лише на одному галоні бензину і дешевше було б його викинути, аніж заплатити за паркування.</a:t>
            </a:r>
          </a:p>
          <a:p>
            <a:pPr algn="r" eaLnBrk="0" hangingPunct="0">
              <a:lnSpc>
                <a:spcPct val="90000"/>
              </a:lnSpc>
              <a:spcBef>
                <a:spcPct val="20000"/>
              </a:spcBef>
              <a:defRPr/>
            </a:pPr>
            <a:r>
              <a:rPr lang="uk-UA" b="1" i="1" dirty="0" err="1">
                <a:solidFill>
                  <a:srgbClr val="0070C0"/>
                </a:solidFill>
                <a:effectLst>
                  <a:outerShdw blurRad="38100" dist="38100" dir="2700000" algn="tl">
                    <a:srgbClr val="000000"/>
                  </a:outerShdw>
                </a:effectLst>
                <a:latin typeface="Times New Roman" pitchFamily="18" charset="0"/>
                <a:ea typeface="+mj-ea"/>
                <a:cs typeface="Times New Roman" pitchFamily="18" charset="0"/>
              </a:rPr>
              <a:t>Годон</a:t>
            </a:r>
            <a:r>
              <a:rPr lang="uk-UA" b="1" i="1" dirty="0">
                <a:solidFill>
                  <a:srgbClr val="0070C0"/>
                </a:solidFill>
                <a:effectLst>
                  <a:outerShdw blurRad="38100" dist="38100" dir="2700000" algn="tl">
                    <a:srgbClr val="000000"/>
                  </a:outerShdw>
                </a:effectLst>
                <a:latin typeface="Times New Roman" pitchFamily="18" charset="0"/>
                <a:ea typeface="+mj-ea"/>
                <a:cs typeface="Times New Roman" pitchFamily="18" charset="0"/>
              </a:rPr>
              <a:t> Мур, один з засновників фірми </a:t>
            </a:r>
            <a:r>
              <a:rPr lang="en-US" b="1" i="1" dirty="0">
                <a:solidFill>
                  <a:srgbClr val="0070C0"/>
                </a:solidFill>
                <a:effectLst>
                  <a:outerShdw blurRad="38100" dist="38100" dir="2700000" algn="tl">
                    <a:srgbClr val="000000"/>
                  </a:outerShdw>
                </a:effectLst>
                <a:latin typeface="Times New Roman" pitchFamily="18" charset="0"/>
                <a:ea typeface="+mj-ea"/>
                <a:cs typeface="Times New Roman" pitchFamily="18" charset="0"/>
              </a:rPr>
              <a:t>Intel</a:t>
            </a:r>
            <a:endParaRPr lang="ru-RU" b="1" i="1" dirty="0">
              <a:solidFill>
                <a:srgbClr val="0070C0"/>
              </a:solidFill>
              <a:effectLst>
                <a:outerShdw blurRad="38100" dist="38100" dir="2700000" algn="tl">
                  <a:srgbClr val="000000"/>
                </a:outerShdw>
              </a:effectLst>
              <a:latin typeface="Times New Roman" pitchFamily="18" charset="0"/>
              <a:ea typeface="+mj-ea"/>
              <a:cs typeface="Times New Roman" pitchFamily="18" charset="0"/>
            </a:endParaRPr>
          </a:p>
        </p:txBody>
      </p:sp>
      <p:sp>
        <p:nvSpPr>
          <p:cNvPr id="10245" name="Номер слайда 1"/>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18ECADC-CC84-4A16-AA1C-DCF5DE30E3AE}" type="slidenum">
              <a:rPr lang="ru-RU" smtClean="0"/>
              <a:pPr eaLnBrk="1" hangingPunct="1"/>
              <a:t>13</a:t>
            </a:fld>
            <a:endParaRPr lang="ru-RU" smtClean="0"/>
          </a:p>
        </p:txBody>
      </p:sp>
    </p:spTree>
    <p:extLst>
      <p:ext uri="{BB962C8B-B14F-4D97-AF65-F5344CB8AC3E}">
        <p14:creationId xmlns="" xmlns:p14="http://schemas.microsoft.com/office/powerpoint/2010/main" val="1702255727"/>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Заголовок 1"/>
          <p:cNvSpPr>
            <a:spLocks noGrp="1"/>
          </p:cNvSpPr>
          <p:nvPr>
            <p:ph type="title"/>
          </p:nvPr>
        </p:nvSpPr>
        <p:spPr>
          <a:xfrm>
            <a:off x="476250" y="0"/>
            <a:ext cx="8229600" cy="1143000"/>
          </a:xfrm>
        </p:spPr>
        <p:txBody>
          <a:bodyPr>
            <a:normAutofit/>
          </a:bodyPr>
          <a:lstStyle/>
          <a:p>
            <a:r>
              <a:rPr lang="uk-UA" sz="4000" b="1" i="1" dirty="0" smtClean="0">
                <a:latin typeface="Arial" pitchFamily="34" charset="0"/>
                <a:cs typeface="Arial" pitchFamily="34" charset="0"/>
              </a:rPr>
              <a:t>ТЕХНОЛОГІЇ МАЙБУТНЬОГО</a:t>
            </a:r>
            <a:endParaRPr lang="ru-RU" sz="4000" dirty="0" smtClean="0">
              <a:latin typeface="Arial" pitchFamily="34" charset="0"/>
              <a:cs typeface="Arial" pitchFamily="34" charset="0"/>
            </a:endParaRPr>
          </a:p>
        </p:txBody>
      </p:sp>
      <p:sp>
        <p:nvSpPr>
          <p:cNvPr id="3" name="Содержимое 2"/>
          <p:cNvSpPr>
            <a:spLocks noGrp="1"/>
          </p:cNvSpPr>
          <p:nvPr>
            <p:ph idx="1"/>
          </p:nvPr>
        </p:nvSpPr>
        <p:spPr>
          <a:xfrm>
            <a:off x="2457450" y="1089025"/>
            <a:ext cx="6229350" cy="5292303"/>
          </a:xfrm>
        </p:spPr>
        <p:txBody>
          <a:bodyPr>
            <a:normAutofit/>
          </a:bodyPr>
          <a:lstStyle/>
          <a:p>
            <a:pPr marL="0" indent="0" algn="just">
              <a:buFontTx/>
              <a:buNone/>
              <a:defRPr/>
            </a:pPr>
            <a:r>
              <a:rPr lang="uk-UA" sz="1400" b="1" i="1" dirty="0" smtClean="0">
                <a:solidFill>
                  <a:srgbClr val="C00000"/>
                </a:solidFill>
                <a:latin typeface="Times New Roman" pitchFamily="18" charset="0"/>
                <a:cs typeface="Times New Roman" pitchFamily="18" charset="0"/>
              </a:rPr>
              <a:t>8. Надрукувати можна буде навіть </a:t>
            </a:r>
            <a:r>
              <a:rPr lang="uk-UA" sz="1400" b="1" i="1" dirty="0" err="1" smtClean="0">
                <a:solidFill>
                  <a:srgbClr val="C00000"/>
                </a:solidFill>
                <a:latin typeface="Times New Roman" pitchFamily="18" charset="0"/>
                <a:cs typeface="Times New Roman" pitchFamily="18" charset="0"/>
              </a:rPr>
              <a:t>iPhone</a:t>
            </a:r>
            <a:r>
              <a:rPr lang="uk-UA" sz="1400" b="1" i="1" dirty="0" smtClean="0">
                <a:solidFill>
                  <a:srgbClr val="C00000"/>
                </a:solidFill>
                <a:latin typeface="Times New Roman" pitchFamily="18" charset="0"/>
                <a:cs typeface="Times New Roman" pitchFamily="18" charset="0"/>
              </a:rPr>
              <a:t>. </a:t>
            </a:r>
            <a:r>
              <a:rPr lang="uk-UA" sz="1400" dirty="0" smtClean="0">
                <a:latin typeface="Times New Roman" pitchFamily="18" charset="0"/>
                <a:cs typeface="Times New Roman" pitchFamily="18" charset="0"/>
              </a:rPr>
              <a:t>У майбутньому можна буде програмне забезпечення для створення речей завантажувати з </a:t>
            </a:r>
            <a:r>
              <a:rPr lang="uk-UA" sz="1400" dirty="0" err="1" smtClean="0">
                <a:latin typeface="Times New Roman" pitchFamily="18" charset="0"/>
                <a:cs typeface="Times New Roman" pitchFamily="18" charset="0"/>
              </a:rPr>
              <a:t>інтернету</a:t>
            </a:r>
            <a:r>
              <a:rPr lang="uk-UA" sz="1400" dirty="0" smtClean="0">
                <a:latin typeface="Times New Roman" pitchFamily="18" charset="0"/>
                <a:cs typeface="Times New Roman" pitchFamily="18" charset="0"/>
              </a:rPr>
              <a:t>, а потім друкувати їх за допомогою 3d-друку. За новою технологією вже створили іграшковий автомобіль, череп динозавра, модель двигуна, велосипед. Компанія </a:t>
            </a:r>
            <a:r>
              <a:rPr lang="uk-UA" sz="1400" dirty="0" err="1" smtClean="0">
                <a:latin typeface="Times New Roman" pitchFamily="18" charset="0"/>
                <a:cs typeface="Times New Roman" pitchFamily="18" charset="0"/>
              </a:rPr>
              <a:t>Shell</a:t>
            </a:r>
            <a:r>
              <a:rPr lang="uk-UA" sz="1400" dirty="0" smtClean="0">
                <a:latin typeface="Times New Roman" pitchFamily="18" charset="0"/>
                <a:cs typeface="Times New Roman" pitchFamily="18" charset="0"/>
              </a:rPr>
              <a:t> вже надрукувала автомобіль </a:t>
            </a:r>
            <a:r>
              <a:rPr lang="uk-UA" sz="1400" dirty="0" err="1" smtClean="0">
                <a:latin typeface="Times New Roman" pitchFamily="18" charset="0"/>
                <a:cs typeface="Times New Roman" pitchFamily="18" charset="0"/>
              </a:rPr>
              <a:t>Urbee</a:t>
            </a:r>
            <a:r>
              <a:rPr lang="uk-UA" sz="1400" dirty="0" smtClean="0">
                <a:latin typeface="Times New Roman" pitchFamily="18" charset="0"/>
                <a:cs typeface="Times New Roman" pitchFamily="18" charset="0"/>
              </a:rPr>
              <a:t>, корпус якого "роздрукований" на тривимірному принтері. Нова технологія 3d-друку ефективніше традиційної, оскільки дозволяє економити кошти (97%) і час (83%) виготовлення. На сьогоднішній день вже можна друкувати сталь, алюміній. У найближчі роки можна буде друкувати силікон, електроніку, людські органи та навіть власну вечерю. Нова потреба створить ринок 3d-принтерів. Спочатку вони будуть дуже дорогими, але подібно вартості звичайних принтерів, їх ціна також буде падати. До 2020 року принтери можуть подешевшати до $ 1000 за штуку. </a:t>
            </a:r>
          </a:p>
          <a:p>
            <a:pPr marL="0" indent="0" algn="just">
              <a:buFontTx/>
              <a:buNone/>
              <a:defRPr/>
            </a:pPr>
            <a:r>
              <a:rPr lang="uk-UA" sz="1400" b="1" i="1" dirty="0" smtClean="0">
                <a:solidFill>
                  <a:srgbClr val="C00000"/>
                </a:solidFill>
                <a:latin typeface="Times New Roman" pitchFamily="18" charset="0"/>
                <a:cs typeface="Times New Roman" pitchFamily="18" charset="0"/>
              </a:rPr>
              <a:t>9. Роботи замінять людей. </a:t>
            </a:r>
            <a:r>
              <a:rPr lang="uk-UA" sz="1400" dirty="0" smtClean="0">
                <a:latin typeface="Times New Roman" pitchFamily="18" charset="0"/>
                <a:cs typeface="Times New Roman" pitchFamily="18" charset="0"/>
              </a:rPr>
              <a:t>За прогнозами на найближчі півстоліття, число людей похилого віку буде зростати. За даними </a:t>
            </a:r>
            <a:r>
              <a:rPr lang="uk-UA" sz="1400" dirty="0" err="1" smtClean="0">
                <a:latin typeface="Times New Roman" pitchFamily="18" charset="0"/>
                <a:cs typeface="Times New Roman" pitchFamily="18" charset="0"/>
              </a:rPr>
              <a:t>Cisco</a:t>
            </a:r>
            <a:r>
              <a:rPr lang="uk-UA" sz="1400" dirty="0" smtClean="0">
                <a:latin typeface="Times New Roman" pitchFamily="18" charset="0"/>
                <a:cs typeface="Times New Roman" pitchFamily="18" charset="0"/>
              </a:rPr>
              <a:t> і </a:t>
            </a:r>
            <a:r>
              <a:rPr lang="uk-UA" sz="1400" dirty="0" err="1" smtClean="0">
                <a:latin typeface="Times New Roman" pitchFamily="18" charset="0"/>
                <a:cs typeface="Times New Roman" pitchFamily="18" charset="0"/>
              </a:rPr>
              <a:t>Census</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Bureau</a:t>
            </a:r>
            <a:r>
              <a:rPr lang="uk-UA" sz="1400" dirty="0" smtClean="0">
                <a:latin typeface="Times New Roman" pitchFamily="18" charset="0"/>
                <a:cs typeface="Times New Roman" pitchFamily="18" charset="0"/>
              </a:rPr>
              <a:t>, число людей у ​​віці 65 років і старше зросте з 516 млн. у 2009 р. до 1,53 млрд. в 2050 р.  Людство зіткнеться з проблемою, що для догляду за людьми похилого віку в світі не вистачить медичних працівників. Але вчені вже працюють у цьому напрямку. Є всі шанси, що до 2020 р. може бути створений комп'ютер з надлюдською свідомістю. Якщо до штучної людини додати штучний інтелект, буде створено реального робота-людину. Такі роботи зможуть замінити професії: докторів, юристів і т. ін. Штучні фахівці зможуть консультувати людей, використовуючи всю багатовікову людську спадщину. За прогнозами </a:t>
            </a:r>
            <a:r>
              <a:rPr lang="uk-UA" sz="1400" dirty="0" err="1" smtClean="0">
                <a:latin typeface="Times New Roman" pitchFamily="18" charset="0"/>
                <a:cs typeface="Times New Roman" pitchFamily="18" charset="0"/>
              </a:rPr>
              <a:t>Еванса</a:t>
            </a:r>
            <a:r>
              <a:rPr lang="uk-UA" sz="1400" dirty="0" smtClean="0">
                <a:latin typeface="Times New Roman" pitchFamily="18" charset="0"/>
                <a:cs typeface="Times New Roman" pitchFamily="18" charset="0"/>
              </a:rPr>
              <a:t>, вже до 2030 року кількість роботів в світі буде більшою, ніж людей. Незабаром розумові можливості роботів стануть значно вищими за людей.</a:t>
            </a:r>
          </a:p>
          <a:p>
            <a:pPr>
              <a:buFontTx/>
              <a:buNone/>
              <a:defRPr/>
            </a:pPr>
            <a:endParaRPr lang="ru-RU" dirty="0"/>
          </a:p>
        </p:txBody>
      </p:sp>
      <p:pic>
        <p:nvPicPr>
          <p:cNvPr id="136196" name="Picture 4"/>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85763" y="1179513"/>
            <a:ext cx="1981200" cy="2286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36197" name="Picture 5"/>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85763" y="3519488"/>
            <a:ext cx="1981200" cy="11509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36198" name="Picture 7"/>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85763" y="4733925"/>
            <a:ext cx="1981200" cy="14493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36199"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36200" name="Номер слайда 7"/>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8213D86-CBEF-4E40-9756-04F0E544FDDB}" type="slidenum">
              <a:rPr lang="ru-RU" smtClean="0"/>
              <a:pPr eaLnBrk="1" hangingPunct="1"/>
              <a:t>130</a:t>
            </a:fld>
            <a:endParaRPr lang="ru-RU" smtClean="0"/>
          </a:p>
        </p:txBody>
      </p:sp>
    </p:spTree>
    <p:extLst>
      <p:ext uri="{BB962C8B-B14F-4D97-AF65-F5344CB8AC3E}">
        <p14:creationId xmlns="" xmlns:p14="http://schemas.microsoft.com/office/powerpoint/2010/main" val="876562916"/>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Заголовок 1"/>
          <p:cNvSpPr>
            <a:spLocks noGrp="1"/>
          </p:cNvSpPr>
          <p:nvPr>
            <p:ph type="title"/>
          </p:nvPr>
        </p:nvSpPr>
        <p:spPr>
          <a:xfrm>
            <a:off x="431800" y="0"/>
            <a:ext cx="8229600" cy="1143000"/>
          </a:xfrm>
        </p:spPr>
        <p:txBody>
          <a:bodyPr>
            <a:normAutofit/>
          </a:bodyPr>
          <a:lstStyle/>
          <a:p>
            <a:r>
              <a:rPr lang="uk-UA" sz="4000" b="1" i="1" dirty="0" smtClean="0">
                <a:latin typeface="Arial" pitchFamily="34" charset="0"/>
                <a:cs typeface="Arial" pitchFamily="34" charset="0"/>
              </a:rPr>
              <a:t>ТЕХНОЛОГІЇ МАЙБУТНЬОГО</a:t>
            </a:r>
            <a:endParaRPr lang="ru-RU" sz="4000" dirty="0" smtClean="0">
              <a:latin typeface="Arial" pitchFamily="34" charset="0"/>
              <a:cs typeface="Arial" pitchFamily="34" charset="0"/>
            </a:endParaRPr>
          </a:p>
        </p:txBody>
      </p:sp>
      <p:sp>
        <p:nvSpPr>
          <p:cNvPr id="3" name="Содержимое 2"/>
          <p:cNvSpPr>
            <a:spLocks noGrp="1"/>
          </p:cNvSpPr>
          <p:nvPr>
            <p:ph idx="1"/>
          </p:nvPr>
        </p:nvSpPr>
        <p:spPr>
          <a:xfrm>
            <a:off x="3311525" y="1089025"/>
            <a:ext cx="5419725" cy="4525963"/>
          </a:xfrm>
        </p:spPr>
        <p:txBody>
          <a:bodyPr/>
          <a:lstStyle/>
          <a:p>
            <a:pPr marL="0" indent="0" algn="just">
              <a:buFontTx/>
              <a:buNone/>
              <a:defRPr/>
            </a:pPr>
            <a:r>
              <a:rPr lang="uk-UA" sz="1400" dirty="0" smtClean="0">
                <a:latin typeface="Times New Roman" pitchFamily="18" charset="0"/>
                <a:cs typeface="Times New Roman" pitchFamily="18" charset="0"/>
              </a:rPr>
              <a:t>10. </a:t>
            </a:r>
            <a:r>
              <a:rPr lang="uk-UA" sz="1400" b="1" i="1" dirty="0" smtClean="0">
                <a:solidFill>
                  <a:srgbClr val="C00000"/>
                </a:solidFill>
                <a:latin typeface="Times New Roman" pitchFamily="18" charset="0"/>
                <a:cs typeface="Times New Roman" pitchFamily="18" charset="0"/>
              </a:rPr>
              <a:t>Еліксир молодості продовжить життя</a:t>
            </a:r>
            <a:r>
              <a:rPr lang="uk-UA" sz="1400" dirty="0" smtClean="0">
                <a:latin typeface="Times New Roman" pitchFamily="18" charset="0"/>
                <a:cs typeface="Times New Roman" pitchFamily="18" charset="0"/>
              </a:rPr>
              <a:t>. Людство виходить на нову стадію розвитку. Сучасні технології створюють передумови для того, щоб продовжити людське життя не заглиблюючись у питання перенаселення планети, поділу на багатих і бідних. Виходячи з того, що вже зараз вчені навчилися створювати штучні органи, вирощувати стволові клітини, робити механічні замінники органів, вже можна говорити про те, що життя людини може бути суттєво подовжене. Крім того, зараз активно досліджуються препарати </a:t>
            </a:r>
            <a:r>
              <a:rPr lang="uk-UA" sz="1400" dirty="0" err="1" smtClean="0">
                <a:latin typeface="Times New Roman" pitchFamily="18" charset="0"/>
                <a:cs typeface="Times New Roman" pitchFamily="18" charset="0"/>
              </a:rPr>
              <a:t>антистаріння</a:t>
            </a:r>
            <a:r>
              <a:rPr lang="uk-UA" sz="1400" dirty="0" smtClean="0">
                <a:latin typeface="Times New Roman" pitchFamily="18" charset="0"/>
                <a:cs typeface="Times New Roman" pitchFamily="18" charset="0"/>
              </a:rPr>
              <a:t> і омолодження. Французькі вчені вже зараз показали можливість повернути в зворотне русло процес старіння, і коригувати людину на рівні генів. І хоч ця процедура не робить людину безсмертною, але досить сильно збільшує тривалість життя. За словами </a:t>
            </a:r>
            <a:r>
              <a:rPr lang="uk-UA" sz="1400" dirty="0" err="1" smtClean="0">
                <a:latin typeface="Times New Roman" pitchFamily="18" charset="0"/>
                <a:cs typeface="Times New Roman" pitchFamily="18" charset="0"/>
              </a:rPr>
              <a:t>Еванса</a:t>
            </a:r>
            <a:r>
              <a:rPr lang="uk-UA" sz="1400" dirty="0" smtClean="0">
                <a:latin typeface="Times New Roman" pitchFamily="18" charset="0"/>
                <a:cs typeface="Times New Roman" pitchFamily="18" charset="0"/>
              </a:rPr>
              <a:t>, з урахуванням отриманих технологій, діти, які народжуються зараз, цілком можливо будуть жити до 200-300 років, а врешті-решт людина стане безсмертною.</a:t>
            </a:r>
            <a:endParaRPr lang="uk-UA" sz="1400" dirty="0" smtClean="0"/>
          </a:p>
          <a:p>
            <a:pPr>
              <a:buFontTx/>
              <a:buNone/>
              <a:defRPr/>
            </a:pPr>
            <a:endParaRPr lang="ru-RU" dirty="0"/>
          </a:p>
        </p:txBody>
      </p:sp>
      <p:pic>
        <p:nvPicPr>
          <p:cNvPr id="137220" name="Picture 4"/>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57225" y="2619375"/>
            <a:ext cx="2474913" cy="18557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37221" name="Picture 5"/>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57225" y="4508500"/>
            <a:ext cx="2474913" cy="1857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37222" name="Picture 6"/>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57225" y="1223963"/>
            <a:ext cx="2474913" cy="13700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37223"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37224" name="Номер слайда 7"/>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DAC0C6C-F535-4474-AED9-A69F380D27F3}" type="slidenum">
              <a:rPr lang="ru-RU" smtClean="0"/>
              <a:pPr eaLnBrk="1" hangingPunct="1"/>
              <a:t>131</a:t>
            </a:fld>
            <a:endParaRPr lang="ru-RU" smtClean="0"/>
          </a:p>
        </p:txBody>
      </p:sp>
    </p:spTree>
    <p:extLst>
      <p:ext uri="{BB962C8B-B14F-4D97-AF65-F5344CB8AC3E}">
        <p14:creationId xmlns="" xmlns:p14="http://schemas.microsoft.com/office/powerpoint/2010/main" val="1346161446"/>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94584"/>
            <a:ext cx="8229600" cy="1143000"/>
          </a:xfrm>
        </p:spPr>
        <p:txBody>
          <a:bodyPr>
            <a:normAutofit/>
          </a:bodyPr>
          <a:lstStyle/>
          <a:p>
            <a:r>
              <a:rPr lang="uk-UA" sz="4000" b="1" i="1" dirty="0" smtClean="0">
                <a:latin typeface="Arial" pitchFamily="34" charset="0"/>
                <a:cs typeface="Arial" pitchFamily="34" charset="0"/>
              </a:rPr>
              <a:t>ВВП КРАЇН СВІТУ 2013 р.</a:t>
            </a:r>
            <a:endParaRPr lang="ru-RU" sz="4000" b="1" i="1" dirty="0">
              <a:latin typeface="Arial" pitchFamily="34" charset="0"/>
              <a:cs typeface="Arial" pitchFamily="34" charset="0"/>
            </a:endParaRPr>
          </a:p>
        </p:txBody>
      </p:sp>
      <p:graphicFrame>
        <p:nvGraphicFramePr>
          <p:cNvPr id="5" name="Объект 4"/>
          <p:cNvGraphicFramePr>
            <a:graphicFrameLocks noGrp="1"/>
          </p:cNvGraphicFramePr>
          <p:nvPr>
            <p:ph idx="1"/>
            <p:extLst>
              <p:ext uri="{D42A27DB-BD31-4B8C-83A1-F6EECF244321}">
                <p14:modId xmlns="" xmlns:p14="http://schemas.microsoft.com/office/powerpoint/2010/main" val="1617181628"/>
              </p:ext>
            </p:extLst>
          </p:nvPr>
        </p:nvGraphicFramePr>
        <p:xfrm>
          <a:off x="755576" y="836712"/>
          <a:ext cx="7632848" cy="5860088"/>
        </p:xfrm>
        <a:graphic>
          <a:graphicData uri="http://schemas.openxmlformats.org/drawingml/2006/table">
            <a:tbl>
              <a:tblPr firstRow="1" firstCol="1" bandRow="1">
                <a:tableStyleId>{5C22544A-7EE6-4342-B048-85BDC9FD1C3A}</a:tableStyleId>
              </a:tblPr>
              <a:tblGrid>
                <a:gridCol w="510505"/>
                <a:gridCol w="3573537"/>
                <a:gridCol w="3548806"/>
              </a:tblGrid>
              <a:tr h="216024">
                <a:tc>
                  <a:txBody>
                    <a:bodyPr/>
                    <a:lstStyle/>
                    <a:p>
                      <a:pPr algn="ctr">
                        <a:lnSpc>
                          <a:spcPts val="1200"/>
                        </a:lnSpc>
                        <a:spcAft>
                          <a:spcPts val="0"/>
                        </a:spcAft>
                      </a:pPr>
                      <a:r>
                        <a:rPr lang="uk-UA" sz="1400" cap="all" dirty="0" smtClean="0">
                          <a:effectLst/>
                          <a:latin typeface="Times New Roman" pitchFamily="18" charset="0"/>
                          <a:cs typeface="Times New Roman" pitchFamily="18" charset="0"/>
                        </a:rPr>
                        <a:t>№</a:t>
                      </a:r>
                      <a:endParaRPr lang="ru-RU" sz="1400" dirty="0">
                        <a:effectLst/>
                        <a:latin typeface="Times New Roman" pitchFamily="18" charset="0"/>
                        <a:ea typeface="Calibri"/>
                        <a:cs typeface="Times New Roman" pitchFamily="18" charset="0"/>
                      </a:endParaRPr>
                    </a:p>
                  </a:txBody>
                  <a:tcPr marL="0" marR="0" marT="0" marB="0"/>
                </a:tc>
                <a:tc>
                  <a:txBody>
                    <a:bodyPr/>
                    <a:lstStyle/>
                    <a:p>
                      <a:pPr algn="ctr">
                        <a:lnSpc>
                          <a:spcPts val="1200"/>
                        </a:lnSpc>
                        <a:spcAft>
                          <a:spcPts val="0"/>
                        </a:spcAft>
                      </a:pPr>
                      <a:r>
                        <a:rPr lang="ru-RU" sz="1400" cap="all" dirty="0" err="1" smtClean="0">
                          <a:effectLst/>
                          <a:latin typeface="Times New Roman" pitchFamily="18" charset="0"/>
                          <a:cs typeface="Times New Roman" pitchFamily="18" charset="0"/>
                        </a:rPr>
                        <a:t>Країна</a:t>
                      </a:r>
                      <a:endParaRPr lang="ru-RU" sz="1400" dirty="0">
                        <a:effectLst/>
                        <a:latin typeface="Times New Roman" pitchFamily="18" charset="0"/>
                        <a:ea typeface="Calibri"/>
                        <a:cs typeface="Times New Roman" pitchFamily="18" charset="0"/>
                      </a:endParaRPr>
                    </a:p>
                  </a:txBody>
                  <a:tcPr marL="0" marR="0" marT="0" marB="0"/>
                </a:tc>
                <a:tc>
                  <a:txBody>
                    <a:bodyPr/>
                    <a:lstStyle/>
                    <a:p>
                      <a:pPr algn="ctr">
                        <a:lnSpc>
                          <a:spcPts val="1200"/>
                        </a:lnSpc>
                        <a:spcAft>
                          <a:spcPts val="0"/>
                        </a:spcAft>
                      </a:pPr>
                      <a:r>
                        <a:rPr lang="ru-RU" sz="1400" cap="all" dirty="0" smtClean="0">
                          <a:effectLst/>
                          <a:latin typeface="Times New Roman" pitchFamily="18" charset="0"/>
                          <a:cs typeface="Times New Roman" pitchFamily="18" charset="0"/>
                        </a:rPr>
                        <a:t>РОЗМІР</a:t>
                      </a:r>
                      <a:r>
                        <a:rPr lang="ru-RU" sz="1400" cap="all" dirty="0">
                          <a:effectLst/>
                          <a:latin typeface="Times New Roman" pitchFamily="18" charset="0"/>
                          <a:cs typeface="Times New Roman" pitchFamily="18" charset="0"/>
                        </a:rPr>
                        <a:t> ВВП ($ МЛН.)</a:t>
                      </a:r>
                      <a:endParaRPr lang="ru-RU" sz="1400" dirty="0">
                        <a:effectLst/>
                        <a:latin typeface="Times New Roman" pitchFamily="18" charset="0"/>
                        <a:ea typeface="Calibri"/>
                        <a:cs typeface="Times New Roman" pitchFamily="18" charset="0"/>
                      </a:endParaRPr>
                    </a:p>
                  </a:txBody>
                  <a:tcPr marL="0" marR="0" marT="0" marB="0"/>
                </a:tc>
              </a:tr>
              <a:tr h="132012">
                <a:tc>
                  <a:txBody>
                    <a:bodyPr/>
                    <a:lstStyle/>
                    <a:p>
                      <a:pPr>
                        <a:lnSpc>
                          <a:spcPct val="115000"/>
                        </a:lnSpc>
                      </a:pPr>
                      <a:endParaRPr lang="uk-UA" sz="1400" noProof="0">
                        <a:solidFill>
                          <a:schemeClr val="tx1"/>
                        </a:solidFill>
                        <a:effectLst/>
                        <a:latin typeface="Times New Roman" pitchFamily="18" charset="0"/>
                        <a:cs typeface="Times New Roman" pitchFamily="18" charset="0"/>
                      </a:endParaRPr>
                    </a:p>
                  </a:txBody>
                  <a:tcPr marL="32829" marR="32829" marT="28726" marB="28726"/>
                </a:tc>
                <a:tc>
                  <a:txBody>
                    <a:bodyPr/>
                    <a:lstStyle/>
                    <a:p>
                      <a:pPr>
                        <a:lnSpc>
                          <a:spcPts val="1275"/>
                        </a:lnSpc>
                        <a:spcAft>
                          <a:spcPts val="0"/>
                        </a:spcAft>
                      </a:pPr>
                      <a:r>
                        <a:rPr lang="uk-UA" sz="1400" noProof="0" smtClean="0">
                          <a:solidFill>
                            <a:schemeClr val="tx1"/>
                          </a:solidFill>
                          <a:effectLst/>
                          <a:latin typeface="Times New Roman" pitchFamily="18" charset="0"/>
                          <a:cs typeface="Times New Roman" pitchFamily="18" charset="0"/>
                        </a:rPr>
                        <a:t>Весь світ</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gn="ctr">
                        <a:lnSpc>
                          <a:spcPts val="1275"/>
                        </a:lnSpc>
                        <a:spcAft>
                          <a:spcPts val="0"/>
                        </a:spcAft>
                      </a:pPr>
                      <a:r>
                        <a:rPr lang="uk-UA" sz="1400" noProof="0" smtClean="0">
                          <a:solidFill>
                            <a:schemeClr val="tx1"/>
                          </a:solidFill>
                          <a:effectLst/>
                          <a:latin typeface="Times New Roman" pitchFamily="18" charset="0"/>
                          <a:cs typeface="Times New Roman" pitchFamily="18" charset="0"/>
                        </a:rPr>
                        <a:t>72 440 449</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r>
              <a:tr h="128582">
                <a:tc>
                  <a:txBody>
                    <a:bodyPr/>
                    <a:lstStyle/>
                    <a:p>
                      <a:pPr algn="ctr">
                        <a:lnSpc>
                          <a:spcPts val="1275"/>
                        </a:lnSpc>
                        <a:spcAft>
                          <a:spcPts val="0"/>
                        </a:spcAft>
                      </a:pPr>
                      <a:r>
                        <a:rPr lang="uk-UA" sz="1400" noProof="0" smtClean="0">
                          <a:solidFill>
                            <a:schemeClr val="tx1"/>
                          </a:solidFill>
                          <a:effectLst/>
                          <a:latin typeface="Times New Roman" pitchFamily="18" charset="0"/>
                          <a:cs typeface="Times New Roman" pitchFamily="18" charset="0"/>
                        </a:rPr>
                        <a:t>1</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nSpc>
                          <a:spcPts val="1275"/>
                        </a:lnSpc>
                        <a:spcAft>
                          <a:spcPts val="0"/>
                        </a:spcAft>
                      </a:pPr>
                      <a:r>
                        <a:rPr lang="uk-UA" sz="1400" u="none" strike="noStrike" noProof="0" smtClean="0">
                          <a:solidFill>
                            <a:schemeClr val="tx1"/>
                          </a:solidFill>
                          <a:effectLst/>
                          <a:latin typeface="Times New Roman" pitchFamily="18" charset="0"/>
                          <a:cs typeface="Times New Roman" pitchFamily="18" charset="0"/>
                        </a:rPr>
                        <a:t>США</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gn="ctr">
                        <a:lnSpc>
                          <a:spcPts val="1275"/>
                        </a:lnSpc>
                        <a:spcAft>
                          <a:spcPts val="0"/>
                        </a:spcAft>
                      </a:pPr>
                      <a:r>
                        <a:rPr lang="uk-UA" sz="1400" noProof="0" smtClean="0">
                          <a:solidFill>
                            <a:schemeClr val="tx1"/>
                          </a:solidFill>
                          <a:effectLst/>
                          <a:latin typeface="Times New Roman" pitchFamily="18" charset="0"/>
                          <a:cs typeface="Times New Roman" pitchFamily="18" charset="0"/>
                        </a:rPr>
                        <a:t>16 244 600</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r>
              <a:tr h="128582">
                <a:tc>
                  <a:txBody>
                    <a:bodyPr/>
                    <a:lstStyle/>
                    <a:p>
                      <a:pPr algn="ctr">
                        <a:lnSpc>
                          <a:spcPts val="1275"/>
                        </a:lnSpc>
                        <a:spcAft>
                          <a:spcPts val="0"/>
                        </a:spcAft>
                      </a:pPr>
                      <a:r>
                        <a:rPr lang="uk-UA" sz="1400" noProof="0" smtClean="0">
                          <a:solidFill>
                            <a:schemeClr val="tx1"/>
                          </a:solidFill>
                          <a:effectLst/>
                          <a:latin typeface="Times New Roman" pitchFamily="18" charset="0"/>
                          <a:cs typeface="Times New Roman" pitchFamily="18" charset="0"/>
                        </a:rPr>
                        <a:t>2</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nSpc>
                          <a:spcPts val="1275"/>
                        </a:lnSpc>
                        <a:spcAft>
                          <a:spcPts val="0"/>
                        </a:spcAft>
                      </a:pPr>
                      <a:r>
                        <a:rPr lang="uk-UA" sz="1400" u="none" strike="noStrike" noProof="0" smtClean="0">
                          <a:solidFill>
                            <a:schemeClr val="tx1"/>
                          </a:solidFill>
                          <a:effectLst/>
                          <a:latin typeface="Times New Roman" pitchFamily="18" charset="0"/>
                          <a:cs typeface="Times New Roman" pitchFamily="18" charset="0"/>
                          <a:hlinkClick r:id="rId2"/>
                        </a:rPr>
                        <a:t>Китай</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gn="ctr">
                        <a:lnSpc>
                          <a:spcPts val="1275"/>
                        </a:lnSpc>
                        <a:spcAft>
                          <a:spcPts val="0"/>
                        </a:spcAft>
                      </a:pPr>
                      <a:r>
                        <a:rPr lang="uk-UA" sz="1400" noProof="0" smtClean="0">
                          <a:solidFill>
                            <a:schemeClr val="tx1"/>
                          </a:solidFill>
                          <a:effectLst/>
                          <a:latin typeface="Times New Roman" pitchFamily="18" charset="0"/>
                          <a:cs typeface="Times New Roman" pitchFamily="18" charset="0"/>
                        </a:rPr>
                        <a:t>8 227 103</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r>
              <a:tr h="128582">
                <a:tc>
                  <a:txBody>
                    <a:bodyPr/>
                    <a:lstStyle/>
                    <a:p>
                      <a:pPr algn="ctr">
                        <a:lnSpc>
                          <a:spcPts val="1275"/>
                        </a:lnSpc>
                        <a:spcAft>
                          <a:spcPts val="0"/>
                        </a:spcAft>
                      </a:pPr>
                      <a:r>
                        <a:rPr lang="uk-UA" sz="1400" noProof="0" smtClean="0">
                          <a:solidFill>
                            <a:schemeClr val="tx1"/>
                          </a:solidFill>
                          <a:effectLst/>
                          <a:latin typeface="Times New Roman" pitchFamily="18" charset="0"/>
                          <a:cs typeface="Times New Roman" pitchFamily="18" charset="0"/>
                        </a:rPr>
                        <a:t>3</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nSpc>
                          <a:spcPts val="1275"/>
                        </a:lnSpc>
                        <a:spcAft>
                          <a:spcPts val="0"/>
                        </a:spcAft>
                      </a:pPr>
                      <a:r>
                        <a:rPr lang="uk-UA" sz="1400" u="none" strike="noStrike" noProof="0" smtClean="0">
                          <a:solidFill>
                            <a:schemeClr val="tx1"/>
                          </a:solidFill>
                          <a:effectLst/>
                          <a:latin typeface="Times New Roman" pitchFamily="18" charset="0"/>
                          <a:cs typeface="Times New Roman" pitchFamily="18" charset="0"/>
                          <a:hlinkClick r:id="rId3"/>
                        </a:rPr>
                        <a:t>Японія</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gn="ctr">
                        <a:lnSpc>
                          <a:spcPts val="1275"/>
                        </a:lnSpc>
                        <a:spcAft>
                          <a:spcPts val="0"/>
                        </a:spcAft>
                      </a:pPr>
                      <a:r>
                        <a:rPr lang="uk-UA" sz="1400" noProof="0" smtClean="0">
                          <a:solidFill>
                            <a:schemeClr val="tx1"/>
                          </a:solidFill>
                          <a:effectLst/>
                          <a:latin typeface="Times New Roman" pitchFamily="18" charset="0"/>
                          <a:cs typeface="Times New Roman" pitchFamily="18" charset="0"/>
                        </a:rPr>
                        <a:t>5 959 718</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r>
              <a:tr h="128582">
                <a:tc>
                  <a:txBody>
                    <a:bodyPr/>
                    <a:lstStyle/>
                    <a:p>
                      <a:pPr algn="ctr">
                        <a:lnSpc>
                          <a:spcPts val="1275"/>
                        </a:lnSpc>
                        <a:spcAft>
                          <a:spcPts val="0"/>
                        </a:spcAft>
                      </a:pPr>
                      <a:r>
                        <a:rPr lang="uk-UA" sz="1400" noProof="0" smtClean="0">
                          <a:solidFill>
                            <a:schemeClr val="tx1"/>
                          </a:solidFill>
                          <a:effectLst/>
                          <a:latin typeface="Times New Roman" pitchFamily="18" charset="0"/>
                          <a:cs typeface="Times New Roman" pitchFamily="18" charset="0"/>
                        </a:rPr>
                        <a:t>4</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nSpc>
                          <a:spcPts val="1275"/>
                        </a:lnSpc>
                        <a:spcAft>
                          <a:spcPts val="0"/>
                        </a:spcAft>
                      </a:pPr>
                      <a:r>
                        <a:rPr lang="uk-UA" sz="1400" u="none" strike="noStrike" noProof="0" smtClean="0">
                          <a:solidFill>
                            <a:schemeClr val="tx1"/>
                          </a:solidFill>
                          <a:effectLst/>
                          <a:latin typeface="Times New Roman" pitchFamily="18" charset="0"/>
                          <a:cs typeface="Times New Roman" pitchFamily="18" charset="0"/>
                        </a:rPr>
                        <a:t>Німетчина</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gn="ctr">
                        <a:lnSpc>
                          <a:spcPts val="1275"/>
                        </a:lnSpc>
                        <a:spcAft>
                          <a:spcPts val="0"/>
                        </a:spcAft>
                      </a:pPr>
                      <a:r>
                        <a:rPr lang="uk-UA" sz="1400" noProof="0" smtClean="0">
                          <a:solidFill>
                            <a:schemeClr val="tx1"/>
                          </a:solidFill>
                          <a:effectLst/>
                          <a:latin typeface="Times New Roman" pitchFamily="18" charset="0"/>
                          <a:cs typeface="Times New Roman" pitchFamily="18" charset="0"/>
                        </a:rPr>
                        <a:t>3 428 131</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r>
              <a:tr h="128582">
                <a:tc>
                  <a:txBody>
                    <a:bodyPr/>
                    <a:lstStyle/>
                    <a:p>
                      <a:pPr algn="ctr">
                        <a:lnSpc>
                          <a:spcPts val="1275"/>
                        </a:lnSpc>
                        <a:spcAft>
                          <a:spcPts val="0"/>
                        </a:spcAft>
                      </a:pPr>
                      <a:r>
                        <a:rPr lang="uk-UA" sz="1400" noProof="0" smtClean="0">
                          <a:solidFill>
                            <a:schemeClr val="tx1"/>
                          </a:solidFill>
                          <a:effectLst/>
                          <a:latin typeface="Times New Roman" pitchFamily="18" charset="0"/>
                          <a:cs typeface="Times New Roman" pitchFamily="18" charset="0"/>
                        </a:rPr>
                        <a:t>5</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nSpc>
                          <a:spcPts val="1275"/>
                        </a:lnSpc>
                        <a:spcAft>
                          <a:spcPts val="0"/>
                        </a:spcAft>
                      </a:pPr>
                      <a:r>
                        <a:rPr lang="uk-UA" sz="1400" u="none" strike="noStrike" noProof="0" smtClean="0">
                          <a:solidFill>
                            <a:schemeClr val="tx1"/>
                          </a:solidFill>
                          <a:effectLst/>
                          <a:latin typeface="Times New Roman" pitchFamily="18" charset="0"/>
                          <a:cs typeface="Times New Roman" pitchFamily="18" charset="0"/>
                          <a:hlinkClick r:id="rId4"/>
                        </a:rPr>
                        <a:t>Франція</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gn="ctr">
                        <a:lnSpc>
                          <a:spcPts val="1275"/>
                        </a:lnSpc>
                        <a:spcAft>
                          <a:spcPts val="0"/>
                        </a:spcAft>
                      </a:pPr>
                      <a:r>
                        <a:rPr lang="uk-UA" sz="1400" noProof="0" smtClean="0">
                          <a:solidFill>
                            <a:schemeClr val="tx1"/>
                          </a:solidFill>
                          <a:effectLst/>
                          <a:latin typeface="Times New Roman" pitchFamily="18" charset="0"/>
                          <a:cs typeface="Times New Roman" pitchFamily="18" charset="0"/>
                        </a:rPr>
                        <a:t>2 612 878</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r>
              <a:tr h="128582">
                <a:tc>
                  <a:txBody>
                    <a:bodyPr/>
                    <a:lstStyle/>
                    <a:p>
                      <a:pPr algn="ctr">
                        <a:lnSpc>
                          <a:spcPts val="1275"/>
                        </a:lnSpc>
                        <a:spcAft>
                          <a:spcPts val="0"/>
                        </a:spcAft>
                      </a:pPr>
                      <a:r>
                        <a:rPr lang="uk-UA" sz="1400" noProof="0" smtClean="0">
                          <a:solidFill>
                            <a:schemeClr val="tx1"/>
                          </a:solidFill>
                          <a:effectLst/>
                          <a:latin typeface="Times New Roman" pitchFamily="18" charset="0"/>
                          <a:cs typeface="Times New Roman" pitchFamily="18" charset="0"/>
                        </a:rPr>
                        <a:t>6</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nSpc>
                          <a:spcPts val="1275"/>
                        </a:lnSpc>
                        <a:spcAft>
                          <a:spcPts val="0"/>
                        </a:spcAft>
                      </a:pPr>
                      <a:r>
                        <a:rPr lang="uk-UA" sz="1400" u="none" strike="noStrike" noProof="0" smtClean="0">
                          <a:solidFill>
                            <a:schemeClr val="tx1"/>
                          </a:solidFill>
                          <a:effectLst/>
                          <a:latin typeface="Times New Roman" pitchFamily="18" charset="0"/>
                          <a:cs typeface="Times New Roman" pitchFamily="18" charset="0"/>
                          <a:hlinkClick r:id="rId5"/>
                        </a:rPr>
                        <a:t>Великобританія</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gn="ctr">
                        <a:lnSpc>
                          <a:spcPts val="1275"/>
                        </a:lnSpc>
                        <a:spcAft>
                          <a:spcPts val="0"/>
                        </a:spcAft>
                      </a:pPr>
                      <a:r>
                        <a:rPr lang="uk-UA" sz="1400" noProof="0" dirty="0" smtClean="0">
                          <a:solidFill>
                            <a:schemeClr val="tx1"/>
                          </a:solidFill>
                          <a:effectLst/>
                          <a:latin typeface="Times New Roman" pitchFamily="18" charset="0"/>
                          <a:cs typeface="Times New Roman" pitchFamily="18" charset="0"/>
                        </a:rPr>
                        <a:t>2 471 784</a:t>
                      </a:r>
                      <a:endParaRPr lang="uk-UA" sz="1400" noProof="0" dirty="0">
                        <a:solidFill>
                          <a:schemeClr val="tx1"/>
                        </a:solidFill>
                        <a:effectLst/>
                        <a:latin typeface="Times New Roman" pitchFamily="18" charset="0"/>
                        <a:ea typeface="Calibri"/>
                        <a:cs typeface="Times New Roman" pitchFamily="18" charset="0"/>
                      </a:endParaRPr>
                    </a:p>
                  </a:txBody>
                  <a:tcPr marL="32829" marR="32829" marT="28726" marB="28726"/>
                </a:tc>
              </a:tr>
              <a:tr h="128582">
                <a:tc>
                  <a:txBody>
                    <a:bodyPr/>
                    <a:lstStyle/>
                    <a:p>
                      <a:pPr algn="ctr">
                        <a:lnSpc>
                          <a:spcPts val="1275"/>
                        </a:lnSpc>
                        <a:spcAft>
                          <a:spcPts val="0"/>
                        </a:spcAft>
                      </a:pPr>
                      <a:r>
                        <a:rPr lang="uk-UA" sz="1400" noProof="0" smtClean="0">
                          <a:solidFill>
                            <a:schemeClr val="tx1"/>
                          </a:solidFill>
                          <a:effectLst/>
                          <a:latin typeface="Times New Roman" pitchFamily="18" charset="0"/>
                          <a:cs typeface="Times New Roman" pitchFamily="18" charset="0"/>
                        </a:rPr>
                        <a:t>7</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nSpc>
                          <a:spcPts val="1275"/>
                        </a:lnSpc>
                        <a:spcAft>
                          <a:spcPts val="0"/>
                        </a:spcAft>
                      </a:pPr>
                      <a:r>
                        <a:rPr lang="uk-UA" sz="1400" u="none" strike="noStrike" noProof="0" smtClean="0">
                          <a:solidFill>
                            <a:schemeClr val="tx1"/>
                          </a:solidFill>
                          <a:effectLst/>
                          <a:latin typeface="Times New Roman" pitchFamily="18" charset="0"/>
                          <a:cs typeface="Times New Roman" pitchFamily="18" charset="0"/>
                          <a:hlinkClick r:id="rId6"/>
                        </a:rPr>
                        <a:t>Бразилія</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gn="ctr">
                        <a:lnSpc>
                          <a:spcPts val="1275"/>
                        </a:lnSpc>
                        <a:spcAft>
                          <a:spcPts val="0"/>
                        </a:spcAft>
                      </a:pPr>
                      <a:r>
                        <a:rPr lang="uk-UA" sz="1400" noProof="0" smtClean="0">
                          <a:solidFill>
                            <a:schemeClr val="tx1"/>
                          </a:solidFill>
                          <a:effectLst/>
                          <a:latin typeface="Times New Roman" pitchFamily="18" charset="0"/>
                          <a:cs typeface="Times New Roman" pitchFamily="18" charset="0"/>
                        </a:rPr>
                        <a:t>2 252 664</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r>
              <a:tr h="128582">
                <a:tc>
                  <a:txBody>
                    <a:bodyPr/>
                    <a:lstStyle/>
                    <a:p>
                      <a:pPr algn="ctr">
                        <a:lnSpc>
                          <a:spcPts val="1275"/>
                        </a:lnSpc>
                        <a:spcAft>
                          <a:spcPts val="0"/>
                        </a:spcAft>
                      </a:pPr>
                      <a:r>
                        <a:rPr lang="uk-UA" sz="1400" noProof="0" smtClean="0">
                          <a:solidFill>
                            <a:schemeClr val="tx1"/>
                          </a:solidFill>
                          <a:effectLst/>
                          <a:latin typeface="Times New Roman" pitchFamily="18" charset="0"/>
                          <a:cs typeface="Times New Roman" pitchFamily="18" charset="0"/>
                        </a:rPr>
                        <a:t>8</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nSpc>
                          <a:spcPts val="1275"/>
                        </a:lnSpc>
                        <a:spcAft>
                          <a:spcPts val="0"/>
                        </a:spcAft>
                      </a:pPr>
                      <a:r>
                        <a:rPr lang="uk-UA" sz="1400" u="none" strike="noStrike" noProof="0" smtClean="0">
                          <a:solidFill>
                            <a:schemeClr val="tx1"/>
                          </a:solidFill>
                          <a:effectLst/>
                          <a:latin typeface="Times New Roman" pitchFamily="18" charset="0"/>
                          <a:cs typeface="Times New Roman" pitchFamily="18" charset="0"/>
                          <a:hlinkClick r:id="rId7"/>
                        </a:rPr>
                        <a:t>Росія</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gn="ctr">
                        <a:lnSpc>
                          <a:spcPts val="1275"/>
                        </a:lnSpc>
                        <a:spcAft>
                          <a:spcPts val="0"/>
                        </a:spcAft>
                      </a:pPr>
                      <a:r>
                        <a:rPr lang="uk-UA" sz="1400" noProof="0" dirty="0" smtClean="0">
                          <a:solidFill>
                            <a:schemeClr val="tx1"/>
                          </a:solidFill>
                          <a:effectLst/>
                          <a:latin typeface="Times New Roman" pitchFamily="18" charset="0"/>
                          <a:cs typeface="Times New Roman" pitchFamily="18" charset="0"/>
                        </a:rPr>
                        <a:t>2 014 775</a:t>
                      </a:r>
                      <a:r>
                        <a:rPr lang="en-US" sz="1400" noProof="0" dirty="0" smtClean="0">
                          <a:solidFill>
                            <a:schemeClr val="tx1"/>
                          </a:solidFill>
                          <a:effectLst/>
                          <a:latin typeface="Times New Roman" pitchFamily="18" charset="0"/>
                          <a:cs typeface="Times New Roman" pitchFamily="18" charset="0"/>
                        </a:rPr>
                        <a:t> (40% </a:t>
                      </a:r>
                      <a:r>
                        <a:rPr lang="uk-UA" sz="1400" noProof="0" dirty="0" smtClean="0">
                          <a:solidFill>
                            <a:schemeClr val="tx1"/>
                          </a:solidFill>
                          <a:effectLst/>
                          <a:latin typeface="Times New Roman" pitchFamily="18" charset="0"/>
                          <a:cs typeface="Times New Roman" pitchFamily="18" charset="0"/>
                        </a:rPr>
                        <a:t>дає нафта та газ</a:t>
                      </a:r>
                      <a:r>
                        <a:rPr lang="en-US" sz="1400" noProof="0" dirty="0" smtClean="0">
                          <a:solidFill>
                            <a:schemeClr val="tx1"/>
                          </a:solidFill>
                          <a:effectLst/>
                          <a:latin typeface="Times New Roman" pitchFamily="18" charset="0"/>
                          <a:cs typeface="Times New Roman" pitchFamily="18" charset="0"/>
                        </a:rPr>
                        <a:t>)</a:t>
                      </a:r>
                      <a:endParaRPr lang="uk-UA" sz="1400" noProof="0" dirty="0">
                        <a:solidFill>
                          <a:schemeClr val="tx1"/>
                        </a:solidFill>
                        <a:effectLst/>
                        <a:latin typeface="Times New Roman" pitchFamily="18" charset="0"/>
                        <a:ea typeface="Calibri"/>
                        <a:cs typeface="Times New Roman" pitchFamily="18" charset="0"/>
                      </a:endParaRPr>
                    </a:p>
                  </a:txBody>
                  <a:tcPr marL="32829" marR="32829" marT="28726" marB="28726"/>
                </a:tc>
              </a:tr>
              <a:tr h="128582">
                <a:tc>
                  <a:txBody>
                    <a:bodyPr/>
                    <a:lstStyle/>
                    <a:p>
                      <a:pPr algn="ctr">
                        <a:lnSpc>
                          <a:spcPts val="1275"/>
                        </a:lnSpc>
                        <a:spcAft>
                          <a:spcPts val="0"/>
                        </a:spcAft>
                      </a:pPr>
                      <a:r>
                        <a:rPr lang="uk-UA" sz="1400" noProof="0" smtClean="0">
                          <a:solidFill>
                            <a:schemeClr val="tx1"/>
                          </a:solidFill>
                          <a:effectLst/>
                          <a:latin typeface="Times New Roman" pitchFamily="18" charset="0"/>
                          <a:cs typeface="Times New Roman" pitchFamily="18" charset="0"/>
                        </a:rPr>
                        <a:t>9</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nSpc>
                          <a:spcPts val="1275"/>
                        </a:lnSpc>
                        <a:spcAft>
                          <a:spcPts val="0"/>
                        </a:spcAft>
                      </a:pPr>
                      <a:r>
                        <a:rPr lang="uk-UA" sz="1400" u="none" strike="noStrike" noProof="0" smtClean="0">
                          <a:solidFill>
                            <a:schemeClr val="tx1"/>
                          </a:solidFill>
                          <a:effectLst/>
                          <a:latin typeface="Times New Roman" pitchFamily="18" charset="0"/>
                          <a:cs typeface="Times New Roman" pitchFamily="18" charset="0"/>
                          <a:hlinkClick r:id="rId8"/>
                        </a:rPr>
                        <a:t>Італія</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gn="ctr">
                        <a:lnSpc>
                          <a:spcPts val="1275"/>
                        </a:lnSpc>
                        <a:spcAft>
                          <a:spcPts val="0"/>
                        </a:spcAft>
                      </a:pPr>
                      <a:r>
                        <a:rPr lang="uk-UA" sz="1400" noProof="0" smtClean="0">
                          <a:solidFill>
                            <a:schemeClr val="tx1"/>
                          </a:solidFill>
                          <a:effectLst/>
                          <a:latin typeface="Times New Roman" pitchFamily="18" charset="0"/>
                          <a:cs typeface="Times New Roman" pitchFamily="18" charset="0"/>
                        </a:rPr>
                        <a:t>2 014 670</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r>
              <a:tr h="128582">
                <a:tc>
                  <a:txBody>
                    <a:bodyPr/>
                    <a:lstStyle/>
                    <a:p>
                      <a:pPr algn="ctr">
                        <a:lnSpc>
                          <a:spcPts val="1275"/>
                        </a:lnSpc>
                        <a:spcAft>
                          <a:spcPts val="0"/>
                        </a:spcAft>
                      </a:pPr>
                      <a:r>
                        <a:rPr lang="uk-UA" sz="1400" noProof="0" smtClean="0">
                          <a:solidFill>
                            <a:schemeClr val="tx1"/>
                          </a:solidFill>
                          <a:effectLst/>
                          <a:latin typeface="Times New Roman" pitchFamily="18" charset="0"/>
                          <a:cs typeface="Times New Roman" pitchFamily="18" charset="0"/>
                        </a:rPr>
                        <a:t>11</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nSpc>
                          <a:spcPts val="1275"/>
                        </a:lnSpc>
                        <a:spcAft>
                          <a:spcPts val="0"/>
                        </a:spcAft>
                      </a:pPr>
                      <a:r>
                        <a:rPr lang="uk-UA" sz="1400" u="none" strike="noStrike" noProof="0" smtClean="0">
                          <a:solidFill>
                            <a:schemeClr val="tx1"/>
                          </a:solidFill>
                          <a:effectLst/>
                          <a:latin typeface="Times New Roman" pitchFamily="18" charset="0"/>
                          <a:cs typeface="Times New Roman" pitchFamily="18" charset="0"/>
                          <a:hlinkClick r:id="rId9"/>
                        </a:rPr>
                        <a:t>Канада</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gn="ctr">
                        <a:lnSpc>
                          <a:spcPts val="1275"/>
                        </a:lnSpc>
                        <a:spcAft>
                          <a:spcPts val="0"/>
                        </a:spcAft>
                      </a:pPr>
                      <a:r>
                        <a:rPr lang="uk-UA" sz="1400" noProof="0" smtClean="0">
                          <a:solidFill>
                            <a:schemeClr val="tx1"/>
                          </a:solidFill>
                          <a:effectLst/>
                          <a:latin typeface="Times New Roman" pitchFamily="18" charset="0"/>
                          <a:cs typeface="Times New Roman" pitchFamily="18" charset="0"/>
                        </a:rPr>
                        <a:t>1 821 424</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r>
              <a:tr h="128582">
                <a:tc>
                  <a:txBody>
                    <a:bodyPr/>
                    <a:lstStyle/>
                    <a:p>
                      <a:pPr algn="ctr">
                        <a:lnSpc>
                          <a:spcPts val="1275"/>
                        </a:lnSpc>
                        <a:spcAft>
                          <a:spcPts val="0"/>
                        </a:spcAft>
                      </a:pPr>
                      <a:r>
                        <a:rPr lang="uk-UA" sz="1400" noProof="0" smtClean="0">
                          <a:solidFill>
                            <a:schemeClr val="tx1"/>
                          </a:solidFill>
                          <a:effectLst/>
                          <a:latin typeface="Times New Roman" pitchFamily="18" charset="0"/>
                          <a:cs typeface="Times New Roman" pitchFamily="18" charset="0"/>
                        </a:rPr>
                        <a:t>13</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nSpc>
                          <a:spcPts val="1275"/>
                        </a:lnSpc>
                        <a:spcAft>
                          <a:spcPts val="0"/>
                        </a:spcAft>
                      </a:pPr>
                      <a:r>
                        <a:rPr lang="uk-UA" sz="1400" u="none" strike="noStrike" noProof="0" smtClean="0">
                          <a:solidFill>
                            <a:schemeClr val="tx1"/>
                          </a:solidFill>
                          <a:effectLst/>
                          <a:latin typeface="Times New Roman" pitchFamily="18" charset="0"/>
                          <a:cs typeface="Times New Roman" pitchFamily="18" charset="0"/>
                          <a:hlinkClick r:id="rId10"/>
                        </a:rPr>
                        <a:t>Іспанія</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gn="ctr">
                        <a:lnSpc>
                          <a:spcPts val="1275"/>
                        </a:lnSpc>
                        <a:spcAft>
                          <a:spcPts val="0"/>
                        </a:spcAft>
                      </a:pPr>
                      <a:r>
                        <a:rPr lang="uk-UA" sz="1400" noProof="0" smtClean="0">
                          <a:solidFill>
                            <a:schemeClr val="tx1"/>
                          </a:solidFill>
                          <a:effectLst/>
                          <a:latin typeface="Times New Roman" pitchFamily="18" charset="0"/>
                          <a:cs typeface="Times New Roman" pitchFamily="18" charset="0"/>
                        </a:rPr>
                        <a:t>1 322 965</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r>
              <a:tr h="128582">
                <a:tc>
                  <a:txBody>
                    <a:bodyPr/>
                    <a:lstStyle/>
                    <a:p>
                      <a:pPr algn="ctr">
                        <a:lnSpc>
                          <a:spcPts val="1275"/>
                        </a:lnSpc>
                        <a:spcAft>
                          <a:spcPts val="0"/>
                        </a:spcAft>
                      </a:pPr>
                      <a:r>
                        <a:rPr lang="uk-UA" sz="1400" noProof="0" smtClean="0">
                          <a:solidFill>
                            <a:schemeClr val="tx1"/>
                          </a:solidFill>
                          <a:effectLst/>
                          <a:latin typeface="Times New Roman" pitchFamily="18" charset="0"/>
                          <a:cs typeface="Times New Roman" pitchFamily="18" charset="0"/>
                        </a:rPr>
                        <a:t>15</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nSpc>
                          <a:spcPts val="1275"/>
                        </a:lnSpc>
                        <a:spcAft>
                          <a:spcPts val="0"/>
                        </a:spcAft>
                      </a:pPr>
                      <a:r>
                        <a:rPr lang="uk-UA" sz="1400" u="none" strike="noStrike" noProof="0" smtClean="0">
                          <a:solidFill>
                            <a:schemeClr val="tx1"/>
                          </a:solidFill>
                          <a:effectLst/>
                          <a:latin typeface="Times New Roman" pitchFamily="18" charset="0"/>
                          <a:cs typeface="Times New Roman" pitchFamily="18" charset="0"/>
                          <a:hlinkClick r:id="rId11"/>
                        </a:rPr>
                        <a:t>Южна Корея</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gn="ctr">
                        <a:lnSpc>
                          <a:spcPts val="1275"/>
                        </a:lnSpc>
                        <a:spcAft>
                          <a:spcPts val="0"/>
                        </a:spcAft>
                      </a:pPr>
                      <a:r>
                        <a:rPr lang="uk-UA" sz="1400" noProof="0" smtClean="0">
                          <a:solidFill>
                            <a:schemeClr val="tx1"/>
                          </a:solidFill>
                          <a:effectLst/>
                          <a:latin typeface="Times New Roman" pitchFamily="18" charset="0"/>
                          <a:cs typeface="Times New Roman" pitchFamily="18" charset="0"/>
                        </a:rPr>
                        <a:t>1 129 598</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r>
              <a:tr h="128582">
                <a:tc>
                  <a:txBody>
                    <a:bodyPr/>
                    <a:lstStyle/>
                    <a:p>
                      <a:pPr algn="ctr">
                        <a:lnSpc>
                          <a:spcPts val="1275"/>
                        </a:lnSpc>
                        <a:spcAft>
                          <a:spcPts val="0"/>
                        </a:spcAft>
                      </a:pPr>
                      <a:r>
                        <a:rPr lang="uk-UA" sz="1400" noProof="0" smtClean="0">
                          <a:solidFill>
                            <a:schemeClr val="tx1"/>
                          </a:solidFill>
                          <a:effectLst/>
                          <a:latin typeface="Times New Roman" pitchFamily="18" charset="0"/>
                          <a:cs typeface="Times New Roman" pitchFamily="18" charset="0"/>
                        </a:rPr>
                        <a:t>17</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nSpc>
                          <a:spcPts val="1275"/>
                        </a:lnSpc>
                        <a:spcAft>
                          <a:spcPts val="0"/>
                        </a:spcAft>
                      </a:pPr>
                      <a:r>
                        <a:rPr lang="uk-UA" sz="1400" u="none" strike="noStrike" noProof="0" smtClean="0">
                          <a:solidFill>
                            <a:schemeClr val="tx1"/>
                          </a:solidFill>
                          <a:effectLst/>
                          <a:latin typeface="Times New Roman" pitchFamily="18" charset="0"/>
                          <a:cs typeface="Times New Roman" pitchFamily="18" charset="0"/>
                          <a:hlinkClick r:id="rId12"/>
                        </a:rPr>
                        <a:t>Турція</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gn="ctr">
                        <a:lnSpc>
                          <a:spcPts val="1275"/>
                        </a:lnSpc>
                        <a:spcAft>
                          <a:spcPts val="0"/>
                        </a:spcAft>
                      </a:pPr>
                      <a:r>
                        <a:rPr lang="uk-UA" sz="1400" noProof="0" smtClean="0">
                          <a:solidFill>
                            <a:schemeClr val="tx1"/>
                          </a:solidFill>
                          <a:effectLst/>
                          <a:latin typeface="Times New Roman" pitchFamily="18" charset="0"/>
                          <a:cs typeface="Times New Roman" pitchFamily="18" charset="0"/>
                        </a:rPr>
                        <a:t>789 257</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r>
              <a:tr h="128582">
                <a:tc>
                  <a:txBody>
                    <a:bodyPr/>
                    <a:lstStyle/>
                    <a:p>
                      <a:pPr algn="ctr">
                        <a:lnSpc>
                          <a:spcPts val="1275"/>
                        </a:lnSpc>
                        <a:spcAft>
                          <a:spcPts val="0"/>
                        </a:spcAft>
                      </a:pPr>
                      <a:r>
                        <a:rPr lang="uk-UA" sz="1400" noProof="0" smtClean="0">
                          <a:solidFill>
                            <a:schemeClr val="tx1"/>
                          </a:solidFill>
                          <a:effectLst/>
                          <a:latin typeface="Times New Roman" pitchFamily="18" charset="0"/>
                          <a:cs typeface="Times New Roman" pitchFamily="18" charset="0"/>
                        </a:rPr>
                        <a:t>18</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nSpc>
                          <a:spcPts val="1275"/>
                        </a:lnSpc>
                        <a:spcAft>
                          <a:spcPts val="0"/>
                        </a:spcAft>
                      </a:pPr>
                      <a:r>
                        <a:rPr lang="uk-UA" sz="1400" u="none" strike="noStrike" noProof="0" smtClean="0">
                          <a:solidFill>
                            <a:schemeClr val="tx1"/>
                          </a:solidFill>
                          <a:effectLst/>
                          <a:latin typeface="Times New Roman" pitchFamily="18" charset="0"/>
                          <a:cs typeface="Times New Roman" pitchFamily="18" charset="0"/>
                          <a:hlinkClick r:id="rId13"/>
                        </a:rPr>
                        <a:t>Нідерланд</a:t>
                      </a:r>
                      <a:r>
                        <a:rPr lang="uk-UA" sz="1400" u="none" strike="noStrike" noProof="0" smtClean="0">
                          <a:solidFill>
                            <a:schemeClr val="tx1"/>
                          </a:solidFill>
                          <a:effectLst/>
                          <a:latin typeface="Times New Roman" pitchFamily="18" charset="0"/>
                          <a:cs typeface="Times New Roman" pitchFamily="18" charset="0"/>
                        </a:rPr>
                        <a:t>и</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gn="ctr">
                        <a:lnSpc>
                          <a:spcPts val="1275"/>
                        </a:lnSpc>
                        <a:spcAft>
                          <a:spcPts val="0"/>
                        </a:spcAft>
                      </a:pPr>
                      <a:r>
                        <a:rPr lang="uk-UA" sz="1400" noProof="0" smtClean="0">
                          <a:solidFill>
                            <a:schemeClr val="tx1"/>
                          </a:solidFill>
                          <a:effectLst/>
                          <a:latin typeface="Times New Roman" pitchFamily="18" charset="0"/>
                          <a:cs typeface="Times New Roman" pitchFamily="18" charset="0"/>
                        </a:rPr>
                        <a:t>772 227</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r>
              <a:tr h="128582">
                <a:tc>
                  <a:txBody>
                    <a:bodyPr/>
                    <a:lstStyle/>
                    <a:p>
                      <a:pPr algn="ctr">
                        <a:lnSpc>
                          <a:spcPts val="1275"/>
                        </a:lnSpc>
                        <a:spcAft>
                          <a:spcPts val="0"/>
                        </a:spcAft>
                      </a:pPr>
                      <a:r>
                        <a:rPr lang="uk-UA" sz="1400" noProof="0" smtClean="0">
                          <a:solidFill>
                            <a:schemeClr val="tx1"/>
                          </a:solidFill>
                          <a:effectLst/>
                          <a:latin typeface="Times New Roman" pitchFamily="18" charset="0"/>
                          <a:cs typeface="Times New Roman" pitchFamily="18" charset="0"/>
                        </a:rPr>
                        <a:t>19</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nSpc>
                          <a:spcPts val="1275"/>
                        </a:lnSpc>
                        <a:spcAft>
                          <a:spcPts val="0"/>
                        </a:spcAft>
                      </a:pPr>
                      <a:r>
                        <a:rPr lang="uk-UA" sz="1400" u="none" strike="noStrike" noProof="0" smtClean="0">
                          <a:solidFill>
                            <a:schemeClr val="tx1"/>
                          </a:solidFill>
                          <a:effectLst/>
                          <a:latin typeface="Times New Roman" pitchFamily="18" charset="0"/>
                          <a:cs typeface="Times New Roman" pitchFamily="18" charset="0"/>
                          <a:hlinkClick r:id="rId14"/>
                        </a:rPr>
                        <a:t>Швейцарія</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gn="ctr">
                        <a:lnSpc>
                          <a:spcPts val="1275"/>
                        </a:lnSpc>
                        <a:spcAft>
                          <a:spcPts val="0"/>
                        </a:spcAft>
                      </a:pPr>
                      <a:r>
                        <a:rPr lang="uk-UA" sz="1400" noProof="0" smtClean="0">
                          <a:solidFill>
                            <a:schemeClr val="tx1"/>
                          </a:solidFill>
                          <a:effectLst/>
                          <a:latin typeface="Times New Roman" pitchFamily="18" charset="0"/>
                          <a:cs typeface="Times New Roman" pitchFamily="18" charset="0"/>
                        </a:rPr>
                        <a:t>632 194</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r>
              <a:tr h="128582">
                <a:tc>
                  <a:txBody>
                    <a:bodyPr/>
                    <a:lstStyle/>
                    <a:p>
                      <a:pPr algn="ctr">
                        <a:lnSpc>
                          <a:spcPts val="1275"/>
                        </a:lnSpc>
                        <a:spcAft>
                          <a:spcPts val="0"/>
                        </a:spcAft>
                      </a:pPr>
                      <a:r>
                        <a:rPr lang="uk-UA" sz="1400" noProof="0" smtClean="0">
                          <a:solidFill>
                            <a:schemeClr val="tx1"/>
                          </a:solidFill>
                          <a:effectLst/>
                          <a:latin typeface="Times New Roman" pitchFamily="18" charset="0"/>
                          <a:cs typeface="Times New Roman" pitchFamily="18" charset="0"/>
                        </a:rPr>
                        <a:t>22</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nSpc>
                          <a:spcPts val="1275"/>
                        </a:lnSpc>
                        <a:spcAft>
                          <a:spcPts val="0"/>
                        </a:spcAft>
                      </a:pPr>
                      <a:r>
                        <a:rPr lang="uk-UA" sz="1400" u="none" strike="noStrike" noProof="0" smtClean="0">
                          <a:solidFill>
                            <a:schemeClr val="tx1"/>
                          </a:solidFill>
                          <a:effectLst/>
                          <a:latin typeface="Times New Roman" pitchFamily="18" charset="0"/>
                          <a:cs typeface="Times New Roman" pitchFamily="18" charset="0"/>
                          <a:hlinkClick r:id="rId15"/>
                        </a:rPr>
                        <a:t>Іран</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gn="ctr">
                        <a:lnSpc>
                          <a:spcPts val="1275"/>
                        </a:lnSpc>
                        <a:spcAft>
                          <a:spcPts val="0"/>
                        </a:spcAft>
                      </a:pPr>
                      <a:r>
                        <a:rPr lang="uk-UA" sz="1400" noProof="0" smtClean="0">
                          <a:solidFill>
                            <a:schemeClr val="tx1"/>
                          </a:solidFill>
                          <a:effectLst/>
                          <a:latin typeface="Times New Roman" pitchFamily="18" charset="0"/>
                          <a:cs typeface="Times New Roman" pitchFamily="18" charset="0"/>
                        </a:rPr>
                        <a:t>514 060</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r>
              <a:tr h="128582">
                <a:tc>
                  <a:txBody>
                    <a:bodyPr/>
                    <a:lstStyle/>
                    <a:p>
                      <a:pPr algn="ctr">
                        <a:lnSpc>
                          <a:spcPts val="1275"/>
                        </a:lnSpc>
                        <a:spcAft>
                          <a:spcPts val="0"/>
                        </a:spcAft>
                      </a:pPr>
                      <a:r>
                        <a:rPr lang="uk-UA" sz="1400" noProof="0" smtClean="0">
                          <a:solidFill>
                            <a:schemeClr val="tx1"/>
                          </a:solidFill>
                          <a:effectLst/>
                          <a:latin typeface="Times New Roman" pitchFamily="18" charset="0"/>
                          <a:cs typeface="Times New Roman" pitchFamily="18" charset="0"/>
                        </a:rPr>
                        <a:t>23</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nSpc>
                          <a:spcPts val="1275"/>
                        </a:lnSpc>
                        <a:spcAft>
                          <a:spcPts val="0"/>
                        </a:spcAft>
                      </a:pPr>
                      <a:r>
                        <a:rPr lang="uk-UA" sz="1400" u="none" strike="noStrike" noProof="0" smtClean="0">
                          <a:solidFill>
                            <a:schemeClr val="tx1"/>
                          </a:solidFill>
                          <a:effectLst/>
                          <a:latin typeface="Times New Roman" pitchFamily="18" charset="0"/>
                          <a:cs typeface="Times New Roman" pitchFamily="18" charset="0"/>
                          <a:hlinkClick r:id="rId16"/>
                        </a:rPr>
                        <a:t>Норвегія</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gn="ctr">
                        <a:lnSpc>
                          <a:spcPts val="1275"/>
                        </a:lnSpc>
                        <a:spcAft>
                          <a:spcPts val="0"/>
                        </a:spcAft>
                      </a:pPr>
                      <a:r>
                        <a:rPr lang="uk-UA" sz="1400" noProof="0" smtClean="0">
                          <a:solidFill>
                            <a:schemeClr val="tx1"/>
                          </a:solidFill>
                          <a:effectLst/>
                          <a:latin typeface="Times New Roman" pitchFamily="18" charset="0"/>
                          <a:cs typeface="Times New Roman" pitchFamily="18" charset="0"/>
                        </a:rPr>
                        <a:t>499 667</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r>
              <a:tr h="128582">
                <a:tc>
                  <a:txBody>
                    <a:bodyPr/>
                    <a:lstStyle/>
                    <a:p>
                      <a:pPr algn="ctr">
                        <a:lnSpc>
                          <a:spcPts val="1275"/>
                        </a:lnSpc>
                        <a:spcAft>
                          <a:spcPts val="0"/>
                        </a:spcAft>
                      </a:pPr>
                      <a:r>
                        <a:rPr lang="uk-UA" sz="1400" noProof="0" smtClean="0">
                          <a:solidFill>
                            <a:schemeClr val="tx1"/>
                          </a:solidFill>
                          <a:effectLst/>
                          <a:latin typeface="Times New Roman" pitchFamily="18" charset="0"/>
                          <a:cs typeface="Times New Roman" pitchFamily="18" charset="0"/>
                        </a:rPr>
                        <a:t>24</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nSpc>
                          <a:spcPts val="1275"/>
                        </a:lnSpc>
                        <a:spcAft>
                          <a:spcPts val="0"/>
                        </a:spcAft>
                      </a:pPr>
                      <a:r>
                        <a:rPr lang="uk-UA" sz="1400" u="none" strike="noStrike" noProof="0" smtClean="0">
                          <a:solidFill>
                            <a:schemeClr val="tx1"/>
                          </a:solidFill>
                          <a:effectLst/>
                          <a:latin typeface="Times New Roman" pitchFamily="18" charset="0"/>
                          <a:cs typeface="Times New Roman" pitchFamily="18" charset="0"/>
                          <a:hlinkClick r:id="rId17"/>
                        </a:rPr>
                        <a:t>Польща</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gn="ctr">
                        <a:lnSpc>
                          <a:spcPts val="1275"/>
                        </a:lnSpc>
                        <a:spcAft>
                          <a:spcPts val="0"/>
                        </a:spcAft>
                      </a:pPr>
                      <a:r>
                        <a:rPr lang="uk-UA" sz="1400" noProof="0" smtClean="0">
                          <a:solidFill>
                            <a:schemeClr val="tx1"/>
                          </a:solidFill>
                          <a:effectLst/>
                          <a:latin typeface="Times New Roman" pitchFamily="18" charset="0"/>
                          <a:cs typeface="Times New Roman" pitchFamily="18" charset="0"/>
                        </a:rPr>
                        <a:t>489 795</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r>
              <a:tr h="128582">
                <a:tc>
                  <a:txBody>
                    <a:bodyPr/>
                    <a:lstStyle/>
                    <a:p>
                      <a:pPr algn="ctr">
                        <a:lnSpc>
                          <a:spcPts val="1275"/>
                        </a:lnSpc>
                        <a:spcAft>
                          <a:spcPts val="0"/>
                        </a:spcAft>
                      </a:pPr>
                      <a:r>
                        <a:rPr lang="uk-UA" sz="1400" noProof="0" smtClean="0">
                          <a:solidFill>
                            <a:schemeClr val="tx1"/>
                          </a:solidFill>
                          <a:effectLst/>
                          <a:latin typeface="Times New Roman" pitchFamily="18" charset="0"/>
                          <a:cs typeface="Times New Roman" pitchFamily="18" charset="0"/>
                        </a:rPr>
                        <a:t>30</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nSpc>
                          <a:spcPts val="1275"/>
                        </a:lnSpc>
                        <a:spcAft>
                          <a:spcPts val="0"/>
                        </a:spcAft>
                      </a:pPr>
                      <a:r>
                        <a:rPr lang="uk-UA" sz="1400" u="none" strike="noStrike" noProof="0" smtClean="0">
                          <a:solidFill>
                            <a:schemeClr val="tx1"/>
                          </a:solidFill>
                          <a:effectLst/>
                          <a:latin typeface="Times New Roman" pitchFamily="18" charset="0"/>
                          <a:cs typeface="Times New Roman" pitchFamily="18" charset="0"/>
                          <a:hlinkClick r:id="rId18"/>
                        </a:rPr>
                        <a:t>Колумбія</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gn="ctr">
                        <a:lnSpc>
                          <a:spcPts val="1275"/>
                        </a:lnSpc>
                        <a:spcAft>
                          <a:spcPts val="0"/>
                        </a:spcAft>
                      </a:pPr>
                      <a:r>
                        <a:rPr lang="uk-UA" sz="1400" noProof="0" smtClean="0">
                          <a:solidFill>
                            <a:schemeClr val="tx1"/>
                          </a:solidFill>
                          <a:effectLst/>
                          <a:latin typeface="Times New Roman" pitchFamily="18" charset="0"/>
                          <a:cs typeface="Times New Roman" pitchFamily="18" charset="0"/>
                        </a:rPr>
                        <a:t>369 813</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r>
              <a:tr h="128582">
                <a:tc>
                  <a:txBody>
                    <a:bodyPr/>
                    <a:lstStyle/>
                    <a:p>
                      <a:pPr algn="ctr">
                        <a:lnSpc>
                          <a:spcPts val="1275"/>
                        </a:lnSpc>
                        <a:spcAft>
                          <a:spcPts val="0"/>
                        </a:spcAft>
                      </a:pPr>
                      <a:r>
                        <a:rPr lang="uk-UA" sz="1400" noProof="0" smtClean="0">
                          <a:solidFill>
                            <a:schemeClr val="tx1"/>
                          </a:solidFill>
                          <a:effectLst/>
                          <a:latin typeface="Times New Roman" pitchFamily="18" charset="0"/>
                          <a:cs typeface="Times New Roman" pitchFamily="18" charset="0"/>
                        </a:rPr>
                        <a:t>51</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nSpc>
                          <a:spcPts val="1275"/>
                        </a:lnSpc>
                        <a:spcAft>
                          <a:spcPts val="0"/>
                        </a:spcAft>
                      </a:pPr>
                      <a:r>
                        <a:rPr lang="uk-UA" sz="1400" u="sng" noProof="0" smtClean="0">
                          <a:solidFill>
                            <a:schemeClr val="tx1"/>
                          </a:solidFill>
                          <a:effectLst/>
                          <a:latin typeface="Times New Roman" pitchFamily="18" charset="0"/>
                          <a:cs typeface="Times New Roman" pitchFamily="18" charset="0"/>
                          <a:hlinkClick r:id="rId19"/>
                        </a:rPr>
                        <a:t>Чехія</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gn="ctr">
                        <a:lnSpc>
                          <a:spcPts val="1275"/>
                        </a:lnSpc>
                        <a:spcAft>
                          <a:spcPts val="0"/>
                        </a:spcAft>
                      </a:pPr>
                      <a:r>
                        <a:rPr lang="uk-UA" sz="1400" noProof="0" smtClean="0">
                          <a:solidFill>
                            <a:schemeClr val="tx1"/>
                          </a:solidFill>
                          <a:effectLst/>
                          <a:latin typeface="Times New Roman" pitchFamily="18" charset="0"/>
                          <a:cs typeface="Times New Roman" pitchFamily="18" charset="0"/>
                        </a:rPr>
                        <a:t>195 657</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r>
              <a:tr h="128582">
                <a:tc>
                  <a:txBody>
                    <a:bodyPr/>
                    <a:lstStyle/>
                    <a:p>
                      <a:pPr algn="ctr">
                        <a:lnSpc>
                          <a:spcPts val="1275"/>
                        </a:lnSpc>
                        <a:spcAft>
                          <a:spcPts val="0"/>
                        </a:spcAft>
                      </a:pPr>
                      <a:r>
                        <a:rPr lang="uk-UA" sz="1400" noProof="0" smtClean="0">
                          <a:solidFill>
                            <a:schemeClr val="tx1"/>
                          </a:solidFill>
                          <a:effectLst/>
                          <a:latin typeface="Times New Roman" pitchFamily="18" charset="0"/>
                          <a:cs typeface="Times New Roman" pitchFamily="18" charset="0"/>
                        </a:rPr>
                        <a:t>52</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nSpc>
                          <a:spcPts val="1275"/>
                        </a:lnSpc>
                        <a:spcAft>
                          <a:spcPts val="0"/>
                        </a:spcAft>
                      </a:pPr>
                      <a:r>
                        <a:rPr lang="uk-UA" sz="1400" u="sng" noProof="0" smtClean="0">
                          <a:solidFill>
                            <a:schemeClr val="tx1"/>
                          </a:solidFill>
                          <a:effectLst/>
                          <a:latin typeface="Times New Roman" pitchFamily="18" charset="0"/>
                          <a:cs typeface="Times New Roman" pitchFamily="18" charset="0"/>
                          <a:hlinkClick r:id="rId20"/>
                        </a:rPr>
                        <a:t>Кувейт</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gn="ctr">
                        <a:lnSpc>
                          <a:spcPts val="1275"/>
                        </a:lnSpc>
                        <a:spcAft>
                          <a:spcPts val="0"/>
                        </a:spcAft>
                      </a:pPr>
                      <a:r>
                        <a:rPr lang="uk-UA" sz="1400" noProof="0" smtClean="0">
                          <a:solidFill>
                            <a:schemeClr val="tx1"/>
                          </a:solidFill>
                          <a:effectLst/>
                          <a:latin typeface="Times New Roman" pitchFamily="18" charset="0"/>
                          <a:cs typeface="Times New Roman" pitchFamily="18" charset="0"/>
                        </a:rPr>
                        <a:t>176 590</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r>
              <a:tr h="128582">
                <a:tc>
                  <a:txBody>
                    <a:bodyPr/>
                    <a:lstStyle/>
                    <a:p>
                      <a:pPr algn="ctr">
                        <a:lnSpc>
                          <a:spcPts val="1275"/>
                        </a:lnSpc>
                        <a:spcAft>
                          <a:spcPts val="0"/>
                        </a:spcAft>
                      </a:pPr>
                      <a:r>
                        <a:rPr lang="uk-UA" sz="1400" noProof="0" smtClean="0">
                          <a:solidFill>
                            <a:srgbClr val="C00000"/>
                          </a:solidFill>
                          <a:effectLst/>
                          <a:latin typeface="Times New Roman" pitchFamily="18" charset="0"/>
                          <a:cs typeface="Times New Roman" pitchFamily="18" charset="0"/>
                        </a:rPr>
                        <a:t>53</a:t>
                      </a:r>
                      <a:endParaRPr lang="uk-UA" sz="1400" noProof="0">
                        <a:solidFill>
                          <a:srgbClr val="C00000"/>
                        </a:solidFill>
                        <a:effectLst/>
                        <a:latin typeface="Times New Roman" pitchFamily="18" charset="0"/>
                        <a:ea typeface="Calibri"/>
                        <a:cs typeface="Times New Roman" pitchFamily="18" charset="0"/>
                      </a:endParaRPr>
                    </a:p>
                  </a:txBody>
                  <a:tcPr marL="32829" marR="32829" marT="28726" marB="28726"/>
                </a:tc>
                <a:tc>
                  <a:txBody>
                    <a:bodyPr/>
                    <a:lstStyle/>
                    <a:p>
                      <a:pPr>
                        <a:lnSpc>
                          <a:spcPts val="1275"/>
                        </a:lnSpc>
                        <a:spcAft>
                          <a:spcPts val="0"/>
                        </a:spcAft>
                      </a:pPr>
                      <a:r>
                        <a:rPr lang="uk-UA" sz="1400" u="sng" noProof="0" dirty="0" smtClean="0">
                          <a:solidFill>
                            <a:srgbClr val="C00000"/>
                          </a:solidFill>
                          <a:effectLst/>
                          <a:latin typeface="Times New Roman" pitchFamily="18" charset="0"/>
                          <a:cs typeface="Times New Roman" pitchFamily="18" charset="0"/>
                          <a:hlinkClick r:id="rId21"/>
                        </a:rPr>
                        <a:t>Україна</a:t>
                      </a:r>
                      <a:endParaRPr lang="uk-UA" sz="1400" noProof="0" dirty="0">
                        <a:solidFill>
                          <a:srgbClr val="C00000"/>
                        </a:solidFill>
                        <a:effectLst/>
                        <a:latin typeface="Times New Roman" pitchFamily="18" charset="0"/>
                        <a:ea typeface="Calibri"/>
                        <a:cs typeface="Times New Roman" pitchFamily="18" charset="0"/>
                      </a:endParaRPr>
                    </a:p>
                  </a:txBody>
                  <a:tcPr marL="32829" marR="32829" marT="28726" marB="28726"/>
                </a:tc>
                <a:tc>
                  <a:txBody>
                    <a:bodyPr/>
                    <a:lstStyle/>
                    <a:p>
                      <a:pPr algn="ctr">
                        <a:lnSpc>
                          <a:spcPts val="1275"/>
                        </a:lnSpc>
                        <a:spcAft>
                          <a:spcPts val="0"/>
                        </a:spcAft>
                      </a:pPr>
                      <a:r>
                        <a:rPr lang="uk-UA" sz="1400" noProof="0" dirty="0" smtClean="0">
                          <a:solidFill>
                            <a:srgbClr val="C00000"/>
                          </a:solidFill>
                          <a:effectLst/>
                          <a:latin typeface="Times New Roman" pitchFamily="18" charset="0"/>
                          <a:cs typeface="Times New Roman" pitchFamily="18" charset="0"/>
                        </a:rPr>
                        <a:t>176 309</a:t>
                      </a:r>
                      <a:r>
                        <a:rPr lang="en-US" sz="1400" noProof="0" dirty="0" smtClean="0">
                          <a:solidFill>
                            <a:srgbClr val="C00000"/>
                          </a:solidFill>
                          <a:effectLst/>
                          <a:latin typeface="Times New Roman" pitchFamily="18" charset="0"/>
                          <a:cs typeface="Times New Roman" pitchFamily="18" charset="0"/>
                        </a:rPr>
                        <a:t> (</a:t>
                      </a:r>
                      <a:r>
                        <a:rPr lang="uk-UA" sz="1400" noProof="0" dirty="0" smtClean="0">
                          <a:solidFill>
                            <a:srgbClr val="C00000"/>
                          </a:solidFill>
                          <a:effectLst/>
                          <a:latin typeface="Times New Roman" pitchFamily="18" charset="0"/>
                          <a:cs typeface="Times New Roman" pitchFamily="18" charset="0"/>
                        </a:rPr>
                        <a:t>у</a:t>
                      </a:r>
                      <a:r>
                        <a:rPr lang="en-US" sz="1400" noProof="0" dirty="0" smtClean="0">
                          <a:solidFill>
                            <a:srgbClr val="C00000"/>
                          </a:solidFill>
                          <a:effectLst/>
                          <a:latin typeface="Times New Roman" pitchFamily="18" charset="0"/>
                          <a:cs typeface="Times New Roman" pitchFamily="18" charset="0"/>
                        </a:rPr>
                        <a:t> 114 </a:t>
                      </a:r>
                      <a:r>
                        <a:rPr lang="uk-UA" sz="1400" noProof="0" dirty="0" smtClean="0">
                          <a:solidFill>
                            <a:srgbClr val="C00000"/>
                          </a:solidFill>
                          <a:effectLst/>
                          <a:latin typeface="Times New Roman" pitchFamily="18" charset="0"/>
                          <a:cs typeface="Times New Roman" pitchFamily="18" charset="0"/>
                        </a:rPr>
                        <a:t>раз менше російського</a:t>
                      </a:r>
                      <a:r>
                        <a:rPr lang="en-US" sz="1400" noProof="0" dirty="0" smtClean="0">
                          <a:solidFill>
                            <a:srgbClr val="C00000"/>
                          </a:solidFill>
                          <a:effectLst/>
                          <a:latin typeface="Times New Roman" pitchFamily="18" charset="0"/>
                          <a:cs typeface="Times New Roman" pitchFamily="18" charset="0"/>
                        </a:rPr>
                        <a:t>)</a:t>
                      </a:r>
                      <a:endParaRPr lang="uk-UA" sz="1400" noProof="0" dirty="0">
                        <a:solidFill>
                          <a:srgbClr val="C00000"/>
                        </a:solidFill>
                        <a:effectLst/>
                        <a:latin typeface="Times New Roman" pitchFamily="18" charset="0"/>
                        <a:ea typeface="Calibri"/>
                        <a:cs typeface="Times New Roman" pitchFamily="18" charset="0"/>
                      </a:endParaRPr>
                    </a:p>
                  </a:txBody>
                  <a:tcPr marL="32829" marR="32829" marT="28726" marB="28726"/>
                </a:tc>
              </a:tr>
              <a:tr h="128582">
                <a:tc>
                  <a:txBody>
                    <a:bodyPr/>
                    <a:lstStyle/>
                    <a:p>
                      <a:pPr algn="ctr">
                        <a:lnSpc>
                          <a:spcPts val="1275"/>
                        </a:lnSpc>
                        <a:spcAft>
                          <a:spcPts val="0"/>
                        </a:spcAft>
                      </a:pPr>
                      <a:r>
                        <a:rPr lang="uk-UA" sz="1400" noProof="0" smtClean="0">
                          <a:solidFill>
                            <a:schemeClr val="tx1"/>
                          </a:solidFill>
                          <a:effectLst/>
                          <a:latin typeface="Times New Roman" pitchFamily="18" charset="0"/>
                          <a:cs typeface="Times New Roman" pitchFamily="18" charset="0"/>
                        </a:rPr>
                        <a:t>54</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nSpc>
                          <a:spcPts val="1275"/>
                        </a:lnSpc>
                        <a:spcAft>
                          <a:spcPts val="0"/>
                        </a:spcAft>
                      </a:pPr>
                      <a:r>
                        <a:rPr lang="uk-UA" sz="1400" u="sng" noProof="0" smtClean="0">
                          <a:solidFill>
                            <a:schemeClr val="tx1"/>
                          </a:solidFill>
                          <a:effectLst/>
                          <a:latin typeface="Times New Roman" pitchFamily="18" charset="0"/>
                          <a:cs typeface="Times New Roman" pitchFamily="18" charset="0"/>
                          <a:hlinkClick r:id="rId22"/>
                        </a:rPr>
                        <a:t>Катар</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gn="ctr">
                        <a:lnSpc>
                          <a:spcPts val="1275"/>
                        </a:lnSpc>
                        <a:spcAft>
                          <a:spcPts val="0"/>
                        </a:spcAft>
                      </a:pPr>
                      <a:r>
                        <a:rPr lang="uk-UA" sz="1400" noProof="0" smtClean="0">
                          <a:solidFill>
                            <a:schemeClr val="tx1"/>
                          </a:solidFill>
                          <a:effectLst/>
                          <a:latin typeface="Times New Roman" pitchFamily="18" charset="0"/>
                          <a:cs typeface="Times New Roman" pitchFamily="18" charset="0"/>
                        </a:rPr>
                        <a:t>172 982</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r>
              <a:tr h="128582">
                <a:tc>
                  <a:txBody>
                    <a:bodyPr/>
                    <a:lstStyle/>
                    <a:p>
                      <a:pPr algn="ctr">
                        <a:lnSpc>
                          <a:spcPts val="1275"/>
                        </a:lnSpc>
                        <a:spcAft>
                          <a:spcPts val="0"/>
                        </a:spcAft>
                      </a:pPr>
                      <a:r>
                        <a:rPr lang="uk-UA" sz="1400" noProof="0" smtClean="0">
                          <a:solidFill>
                            <a:schemeClr val="tx1"/>
                          </a:solidFill>
                          <a:effectLst/>
                          <a:latin typeface="Times New Roman" pitchFamily="18" charset="0"/>
                          <a:cs typeface="Times New Roman" pitchFamily="18" charset="0"/>
                        </a:rPr>
                        <a:t>55</a:t>
                      </a:r>
                      <a:endParaRPr lang="uk-UA" sz="1400" noProof="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nSpc>
                          <a:spcPts val="1275"/>
                        </a:lnSpc>
                        <a:spcAft>
                          <a:spcPts val="0"/>
                        </a:spcAft>
                      </a:pPr>
                      <a:r>
                        <a:rPr lang="uk-UA" sz="1400" u="sng" noProof="0" dirty="0" smtClean="0">
                          <a:solidFill>
                            <a:schemeClr val="tx1"/>
                          </a:solidFill>
                          <a:effectLst/>
                          <a:latin typeface="Times New Roman" pitchFamily="18" charset="0"/>
                          <a:cs typeface="Times New Roman" pitchFamily="18" charset="0"/>
                          <a:hlinkClick r:id="rId23"/>
                        </a:rPr>
                        <a:t>Румунія</a:t>
                      </a:r>
                      <a:endParaRPr lang="uk-UA" sz="1400" noProof="0" dirty="0">
                        <a:solidFill>
                          <a:schemeClr val="tx1"/>
                        </a:solidFill>
                        <a:effectLst/>
                        <a:latin typeface="Times New Roman" pitchFamily="18" charset="0"/>
                        <a:ea typeface="Calibri"/>
                        <a:cs typeface="Times New Roman" pitchFamily="18" charset="0"/>
                      </a:endParaRPr>
                    </a:p>
                  </a:txBody>
                  <a:tcPr marL="32829" marR="32829" marT="28726" marB="28726"/>
                </a:tc>
                <a:tc>
                  <a:txBody>
                    <a:bodyPr/>
                    <a:lstStyle/>
                    <a:p>
                      <a:pPr algn="ctr">
                        <a:lnSpc>
                          <a:spcPts val="1275"/>
                        </a:lnSpc>
                        <a:spcAft>
                          <a:spcPts val="0"/>
                        </a:spcAft>
                      </a:pPr>
                      <a:r>
                        <a:rPr lang="uk-UA" sz="1400" noProof="0" dirty="0" smtClean="0">
                          <a:solidFill>
                            <a:schemeClr val="tx1"/>
                          </a:solidFill>
                          <a:effectLst/>
                          <a:latin typeface="Times New Roman" pitchFamily="18" charset="0"/>
                          <a:cs typeface="Times New Roman" pitchFamily="18" charset="0"/>
                        </a:rPr>
                        <a:t>169 396</a:t>
                      </a:r>
                      <a:endParaRPr lang="uk-UA" sz="1400" noProof="0" dirty="0">
                        <a:solidFill>
                          <a:schemeClr val="tx1"/>
                        </a:solidFill>
                        <a:effectLst/>
                        <a:latin typeface="Times New Roman" pitchFamily="18" charset="0"/>
                        <a:ea typeface="Calibri"/>
                        <a:cs typeface="Times New Roman" pitchFamily="18" charset="0"/>
                      </a:endParaRPr>
                    </a:p>
                  </a:txBody>
                  <a:tcPr marL="32829" marR="32829" marT="28726" marB="28726"/>
                </a:tc>
              </a:tr>
            </a:tbl>
          </a:graphicData>
        </a:graphic>
      </p:graphicFrame>
      <p:sp>
        <p:nvSpPr>
          <p:cNvPr id="4" name="Номер слайда 3"/>
          <p:cNvSpPr>
            <a:spLocks noGrp="1"/>
          </p:cNvSpPr>
          <p:nvPr>
            <p:ph type="sldNum" sz="quarter" idx="12"/>
          </p:nvPr>
        </p:nvSpPr>
        <p:spPr/>
        <p:txBody>
          <a:bodyPr/>
          <a:lstStyle/>
          <a:p>
            <a:fld id="{D3766815-3F79-4B59-8F54-D85D4AE0E431}" type="slidenum">
              <a:rPr lang="ru-RU" smtClean="0"/>
              <a:pPr/>
              <a:t>132</a:t>
            </a:fld>
            <a:endParaRPr lang="ru-RU"/>
          </a:p>
        </p:txBody>
      </p:sp>
      <p:sp>
        <p:nvSpPr>
          <p:cNvPr id="6" name="Rectangle 1"/>
          <p:cNvSpPr>
            <a:spLocks noChangeArrowheads="1"/>
          </p:cNvSpPr>
          <p:nvPr/>
        </p:nvSpPr>
        <p:spPr bwMode="auto">
          <a:xfrm>
            <a:off x="2798763" y="-85725"/>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dirty="0">
                <a:sym typeface="Symbol" pitchFamily="18" charset="2"/>
              </a:rPr>
              <a:t> </a:t>
            </a:r>
            <a:r>
              <a:rPr lang="uk-UA" sz="800" dirty="0"/>
              <a:t> Опанасюк  А.С.</a:t>
            </a:r>
            <a:endParaRPr lang="ru-RU" sz="800" dirty="0"/>
          </a:p>
        </p:txBody>
      </p:sp>
    </p:spTree>
    <p:extLst>
      <p:ext uri="{BB962C8B-B14F-4D97-AF65-F5344CB8AC3E}">
        <p14:creationId xmlns="" xmlns:p14="http://schemas.microsoft.com/office/powerpoint/2010/main" val="2444548452"/>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57225" y="1600200"/>
            <a:ext cx="7920038" cy="4525963"/>
          </a:xfrm>
        </p:spPr>
        <p:txBody>
          <a:bodyPr/>
          <a:lstStyle/>
          <a:p>
            <a:pPr algn="ctr">
              <a:buFontTx/>
              <a:buNone/>
              <a:defRPr/>
            </a:pPr>
            <a:r>
              <a:rPr lang="uk-UA" sz="4000" b="1" dirty="0" smtClean="0">
                <a:latin typeface="Times New Roman" pitchFamily="18" charset="0"/>
                <a:cs typeface="Times New Roman" pitchFamily="18" charset="0"/>
              </a:rPr>
              <a:t>ДЯКУЮ ЗА УВАГУ</a:t>
            </a:r>
          </a:p>
          <a:p>
            <a:pPr>
              <a:defRPr/>
            </a:pPr>
            <a:endParaRPr lang="uk-UA" dirty="0" smtClean="0">
              <a:latin typeface="Times New Roman" pitchFamily="18" charset="0"/>
              <a:cs typeface="Times New Roman" pitchFamily="18" charset="0"/>
            </a:endParaRPr>
          </a:p>
          <a:p>
            <a:pPr algn="just">
              <a:defRPr/>
            </a:pPr>
            <a:r>
              <a:rPr lang="uk-UA" dirty="0" smtClean="0">
                <a:latin typeface="Times New Roman" pitchFamily="18" charset="0"/>
                <a:cs typeface="Times New Roman" pitchFamily="18" charset="0"/>
              </a:rPr>
              <a:t>В ЛЕКЦІЇ ВИКОРИСТАНО МАТЕРІАЛИ КУРСУ ЗА ВИБОРОМ СТУДЕНТІВ </a:t>
            </a:r>
          </a:p>
          <a:p>
            <a:pPr marL="0" indent="0" algn="ctr">
              <a:buFontTx/>
              <a:buNone/>
              <a:defRPr/>
            </a:pPr>
            <a:r>
              <a:rPr lang="uk-UA" b="1" i="1" dirty="0" smtClean="0">
                <a:solidFill>
                  <a:srgbClr val="C00000"/>
                </a:solidFill>
                <a:latin typeface="Times New Roman" pitchFamily="18" charset="0"/>
                <a:cs typeface="Times New Roman" pitchFamily="18" charset="0"/>
              </a:rPr>
              <a:t>“КОНЦЕПЦІЇ СУЧАСНОГО </a:t>
            </a:r>
          </a:p>
          <a:p>
            <a:pPr marL="0" indent="0" algn="ctr">
              <a:buFontTx/>
              <a:buNone/>
              <a:defRPr/>
            </a:pPr>
            <a:r>
              <a:rPr lang="uk-UA" b="1" i="1" dirty="0" smtClean="0">
                <a:solidFill>
                  <a:srgbClr val="C00000"/>
                </a:solidFill>
                <a:latin typeface="Times New Roman" pitchFamily="18" charset="0"/>
                <a:cs typeface="Times New Roman" pitchFamily="18" charset="0"/>
              </a:rPr>
              <a:t>ПРИРОДОЗНАВСТВА”</a:t>
            </a:r>
            <a:endParaRPr lang="ru-RU" b="1" i="1" dirty="0">
              <a:solidFill>
                <a:srgbClr val="C00000"/>
              </a:solidFill>
              <a:latin typeface="Times New Roman" pitchFamily="18" charset="0"/>
              <a:cs typeface="Times New Roman" pitchFamily="18" charset="0"/>
            </a:endParaRPr>
          </a:p>
        </p:txBody>
      </p:sp>
      <p:sp>
        <p:nvSpPr>
          <p:cNvPr id="87043" name="Номер слайда 3"/>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06251B8A-32FC-44AE-93EA-0C44C2E12A4A}" type="slidenum">
              <a:rPr lang="ru-RU" smtClean="0"/>
              <a:pPr eaLnBrk="1" hangingPunct="1"/>
              <a:t>133</a:t>
            </a:fld>
            <a:endParaRPr lang="ru-RU" smtClean="0"/>
          </a:p>
        </p:txBody>
      </p:sp>
      <p:sp>
        <p:nvSpPr>
          <p:cNvPr id="4"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dirty="0">
                <a:sym typeface="Symbol" pitchFamily="18" charset="2"/>
              </a:rPr>
              <a:t> </a:t>
            </a:r>
            <a:r>
              <a:rPr lang="uk-UA" sz="800" dirty="0"/>
              <a:t> Опанасюк  А.С.</a:t>
            </a:r>
            <a:endParaRPr lang="ru-RU" sz="800" dirty="0"/>
          </a:p>
        </p:txBody>
      </p:sp>
    </p:spTree>
    <p:extLst>
      <p:ext uri="{BB962C8B-B14F-4D97-AF65-F5344CB8AC3E}">
        <p14:creationId xmlns="" xmlns:p14="http://schemas.microsoft.com/office/powerpoint/2010/main" val="8895109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ChangeArrowheads="1"/>
          </p:cNvSpPr>
          <p:nvPr>
            <p:ph type="title"/>
          </p:nvPr>
        </p:nvSpPr>
        <p:spPr>
          <a:xfrm>
            <a:off x="468313" y="188913"/>
            <a:ext cx="8229600" cy="850900"/>
          </a:xfrm>
        </p:spPr>
        <p:txBody>
          <a:bodyPr/>
          <a:lstStyle/>
          <a:p>
            <a:pPr eaLnBrk="1" hangingPunct="1"/>
            <a:r>
              <a:rPr lang="uk-UA" b="1" i="1" dirty="0" smtClean="0">
                <a:latin typeface="Arial" pitchFamily="34" charset="0"/>
                <a:cs typeface="Arial" pitchFamily="34" charset="0"/>
              </a:rPr>
              <a:t>НАНОТЕХНОЛОГІЇ</a:t>
            </a:r>
            <a:endParaRPr lang="ru-RU" b="1" i="1" dirty="0" smtClean="0">
              <a:latin typeface="Arial" pitchFamily="34" charset="0"/>
              <a:cs typeface="Arial" pitchFamily="34" charset="0"/>
            </a:endParaRPr>
          </a:p>
        </p:txBody>
      </p:sp>
      <p:sp>
        <p:nvSpPr>
          <p:cNvPr id="168963" name="Rectangle 3"/>
          <p:cNvSpPr>
            <a:spLocks noGrp="1" noChangeArrowheads="1"/>
          </p:cNvSpPr>
          <p:nvPr>
            <p:ph type="body" idx="1"/>
          </p:nvPr>
        </p:nvSpPr>
        <p:spPr>
          <a:xfrm>
            <a:off x="4284663" y="1052513"/>
            <a:ext cx="4402137" cy="1036637"/>
          </a:xfrm>
        </p:spPr>
        <p:txBody>
          <a:bodyPr/>
          <a:lstStyle/>
          <a:p>
            <a:pPr algn="just" eaLnBrk="1" hangingPunct="1"/>
            <a:r>
              <a:rPr lang="uk-UA" sz="1400" b="1" i="1" dirty="0" smtClean="0">
                <a:latin typeface="Times New Roman" pitchFamily="18" charset="0"/>
              </a:rPr>
              <a:t>Будь-який матеріальний предмет - це всього лише скупчення атомів у просторі. Те, як ці атоми зібрані в структуру, визначає, що це буде за предмет</a:t>
            </a:r>
            <a:endParaRPr lang="ru-RU" sz="1400" b="1" i="1" dirty="0" smtClean="0">
              <a:latin typeface="Times New Roman" pitchFamily="18" charset="0"/>
            </a:endParaRPr>
          </a:p>
        </p:txBody>
      </p:sp>
      <p:sp>
        <p:nvSpPr>
          <p:cNvPr id="168964" name="Rectangle 4"/>
          <p:cNvSpPr>
            <a:spLocks noChangeArrowheads="1"/>
          </p:cNvSpPr>
          <p:nvPr/>
        </p:nvSpPr>
        <p:spPr bwMode="auto">
          <a:xfrm>
            <a:off x="539750" y="2060575"/>
            <a:ext cx="8280400" cy="2333625"/>
          </a:xfrm>
          <a:prstGeom prst="rect">
            <a:avLst/>
          </a:prstGeom>
          <a:noFill/>
          <a:ln w="9525">
            <a:noFill/>
            <a:miter lim="800000"/>
            <a:headEnd/>
            <a:tailEnd/>
          </a:ln>
        </p:spPr>
        <p:txBody>
          <a:bodyPr/>
          <a:lstStyle/>
          <a:p>
            <a:pPr marL="342900" indent="-342900" algn="just">
              <a:spcBef>
                <a:spcPct val="20000"/>
              </a:spcBef>
              <a:buFontTx/>
              <a:buChar char="•"/>
            </a:pPr>
            <a:endParaRPr lang="uk-UA" sz="1600">
              <a:latin typeface="Times New Roman" pitchFamily="18" charset="0"/>
            </a:endParaRPr>
          </a:p>
        </p:txBody>
      </p:sp>
      <p:sp>
        <p:nvSpPr>
          <p:cNvPr id="168965" name="Rectangle 5"/>
          <p:cNvSpPr>
            <a:spLocks noChangeArrowheads="1"/>
          </p:cNvSpPr>
          <p:nvPr/>
        </p:nvSpPr>
        <p:spPr bwMode="auto">
          <a:xfrm>
            <a:off x="179388" y="2060575"/>
            <a:ext cx="8642350" cy="4321175"/>
          </a:xfrm>
          <a:prstGeom prst="rect">
            <a:avLst/>
          </a:prstGeom>
          <a:noFill/>
          <a:ln w="9525">
            <a:noFill/>
            <a:miter lim="800000"/>
            <a:headEnd/>
            <a:tailEnd/>
          </a:ln>
        </p:spPr>
        <p:txBody>
          <a:bodyPr/>
          <a:lstStyle/>
          <a:p>
            <a:pPr marL="271463" indent="-271463" algn="just">
              <a:spcBef>
                <a:spcPct val="20000"/>
              </a:spcBef>
              <a:buFontTx/>
              <a:buChar char="•"/>
            </a:pPr>
            <a:r>
              <a:rPr lang="uk-UA" sz="1600" dirty="0">
                <a:latin typeface="Times New Roman" pitchFamily="18" charset="0"/>
              </a:rPr>
              <a:t>Термін "</a:t>
            </a:r>
            <a:r>
              <a:rPr lang="uk-UA" sz="1600" b="1" i="1" dirty="0">
                <a:solidFill>
                  <a:srgbClr val="C00000"/>
                </a:solidFill>
                <a:latin typeface="Times New Roman" pitchFamily="18" charset="0"/>
              </a:rPr>
              <a:t>нанотехнології</a:t>
            </a:r>
            <a:r>
              <a:rPr lang="uk-UA" sz="1600" dirty="0">
                <a:latin typeface="Times New Roman" pitchFamily="18" charset="0"/>
              </a:rPr>
              <a:t>" в 1974 році запропонував японець </a:t>
            </a:r>
            <a:r>
              <a:rPr lang="uk-UA" sz="1600" dirty="0" err="1">
                <a:latin typeface="Times New Roman" pitchFamily="18" charset="0"/>
              </a:rPr>
              <a:t>Норіо</a:t>
            </a:r>
            <a:r>
              <a:rPr lang="uk-UA" sz="1600" dirty="0">
                <a:latin typeface="Times New Roman" pitchFamily="18" charset="0"/>
              </a:rPr>
              <a:t> </a:t>
            </a:r>
            <a:r>
              <a:rPr lang="uk-UA" sz="1600" dirty="0" err="1">
                <a:latin typeface="Times New Roman" pitchFamily="18" charset="0"/>
              </a:rPr>
              <a:t>Танігучі</a:t>
            </a:r>
            <a:r>
              <a:rPr lang="uk-UA" sz="1600" dirty="0">
                <a:latin typeface="Times New Roman" pitchFamily="18" charset="0"/>
              </a:rPr>
              <a:t> для опису процесу створення нових об'єктів і матеріалів за допомогою маніпуляцій з окремими атомами. Нанотехнології мають справу з об'єктами в одну мільярдну частину метра, тобто розміром з атом. Перші технічні засоби в цій області були винайдені в Швейцарській лабораторії IBM. </a:t>
            </a:r>
          </a:p>
          <a:p>
            <a:pPr marL="271463" indent="-271463" algn="just">
              <a:spcBef>
                <a:spcPct val="20000"/>
              </a:spcBef>
              <a:buFontTx/>
              <a:buChar char="•"/>
            </a:pPr>
            <a:r>
              <a:rPr lang="uk-UA" sz="1600" dirty="0">
                <a:latin typeface="Times New Roman" pitchFamily="18" charset="0"/>
              </a:rPr>
              <a:t>У 1982 році був створений </a:t>
            </a:r>
            <a:r>
              <a:rPr lang="uk-UA" sz="1600" b="1" i="1" dirty="0">
                <a:latin typeface="Times New Roman" pitchFamily="18" charset="0"/>
              </a:rPr>
              <a:t>растровий тунельний мікроскоп</a:t>
            </a:r>
            <a:r>
              <a:rPr lang="uk-UA" sz="1600" dirty="0">
                <a:latin typeface="Times New Roman" pitchFamily="18" charset="0"/>
              </a:rPr>
              <a:t>, який дозволяє розрізняти окремі атоми. Цей винахід через чотири роки був відзначений Нобелівською премією. </a:t>
            </a:r>
          </a:p>
          <a:p>
            <a:pPr marL="271463" indent="-271463" algn="just">
              <a:spcBef>
                <a:spcPct val="20000"/>
              </a:spcBef>
              <a:buFontTx/>
              <a:buChar char="•"/>
            </a:pPr>
            <a:r>
              <a:rPr lang="uk-UA" sz="1600" dirty="0">
                <a:latin typeface="Times New Roman" pitchFamily="18" charset="0"/>
              </a:rPr>
              <a:t>В 1986 році з'явився </a:t>
            </a:r>
            <a:r>
              <a:rPr lang="uk-UA" sz="1600" b="1" i="1" dirty="0">
                <a:latin typeface="Times New Roman" pitchFamily="18" charset="0"/>
              </a:rPr>
              <a:t>атомний силовий мікроскоп</a:t>
            </a:r>
            <a:r>
              <a:rPr lang="uk-UA" sz="1600" dirty="0">
                <a:latin typeface="Times New Roman" pitchFamily="18" charset="0"/>
              </a:rPr>
              <a:t>. На відміну від колишніх електронних приладів, які дозволяли лише спостерігати мікросвіт, нові прилади (їх правильніше було б назвати </a:t>
            </a:r>
            <a:r>
              <a:rPr lang="uk-UA" sz="1600" dirty="0" err="1">
                <a:latin typeface="Times New Roman" pitchFamily="18" charset="0"/>
              </a:rPr>
              <a:t>нанозондами</a:t>
            </a:r>
            <a:r>
              <a:rPr lang="uk-UA" sz="1600" dirty="0">
                <a:latin typeface="Times New Roman" pitchFamily="18" charset="0"/>
              </a:rPr>
              <a:t>) дають можливість його змінювати, наприклад, будувати з атомів молекули з прогнозованими властивостями. </a:t>
            </a:r>
          </a:p>
          <a:p>
            <a:pPr marL="271463" indent="-271463" algn="just">
              <a:spcBef>
                <a:spcPct val="20000"/>
              </a:spcBef>
              <a:buFontTx/>
              <a:buChar char="•"/>
            </a:pPr>
            <a:r>
              <a:rPr lang="uk-UA" sz="1600" dirty="0">
                <a:latin typeface="Times New Roman" pitchFamily="18" charset="0"/>
              </a:rPr>
              <a:t>Коли йдеться про розвиток нанотехнологій, маються на увазі </a:t>
            </a:r>
            <a:r>
              <a:rPr lang="uk-UA" sz="1600" b="1" i="1" dirty="0">
                <a:solidFill>
                  <a:srgbClr val="C00000"/>
                </a:solidFill>
                <a:latin typeface="Times New Roman" pitchFamily="18" charset="0"/>
              </a:rPr>
              <a:t>три основні напрями</a:t>
            </a:r>
            <a:r>
              <a:rPr lang="uk-UA" sz="1600" i="1" dirty="0">
                <a:solidFill>
                  <a:srgbClr val="FF0000"/>
                </a:solidFill>
                <a:latin typeface="Times New Roman" pitchFamily="18" charset="0"/>
              </a:rPr>
              <a:t>: </a:t>
            </a:r>
            <a:r>
              <a:rPr lang="uk-UA" sz="1600" b="1" i="1" dirty="0">
                <a:solidFill>
                  <a:srgbClr val="C00000"/>
                </a:solidFill>
                <a:latin typeface="Times New Roman" pitchFamily="18" charset="0"/>
              </a:rPr>
              <a:t>виготовлення електронних схем </a:t>
            </a:r>
            <a:r>
              <a:rPr lang="uk-UA" sz="1600" dirty="0">
                <a:latin typeface="Times New Roman" pitchFamily="18" charset="0"/>
              </a:rPr>
              <a:t>(у тому числі і об'ємних) з активними елементами, розмірами, порівнянними з розмірами молекул і атомів; </a:t>
            </a:r>
          </a:p>
          <a:p>
            <a:pPr marL="271463" indent="-271463" algn="just">
              <a:spcBef>
                <a:spcPct val="20000"/>
              </a:spcBef>
              <a:buFontTx/>
              <a:buChar char="•"/>
            </a:pPr>
            <a:r>
              <a:rPr lang="uk-UA" sz="1600" b="1" i="1" dirty="0">
                <a:solidFill>
                  <a:srgbClr val="C00000"/>
                </a:solidFill>
                <a:latin typeface="Times New Roman" pitchFamily="18" charset="0"/>
              </a:rPr>
              <a:t>розробка і виготовлення </a:t>
            </a:r>
            <a:r>
              <a:rPr lang="uk-UA" sz="1600" b="1" i="1" dirty="0" err="1">
                <a:solidFill>
                  <a:srgbClr val="C00000"/>
                </a:solidFill>
                <a:latin typeface="Times New Roman" pitchFamily="18" charset="0"/>
              </a:rPr>
              <a:t>наномашин</a:t>
            </a:r>
            <a:r>
              <a:rPr lang="uk-UA" sz="1600" dirty="0">
                <a:latin typeface="Times New Roman" pitchFamily="18" charset="0"/>
              </a:rPr>
              <a:t>, тобто, механізмів і роботів розміром з молекулу;</a:t>
            </a:r>
          </a:p>
          <a:p>
            <a:pPr marL="271463" indent="-271463">
              <a:spcBef>
                <a:spcPct val="20000"/>
              </a:spcBef>
              <a:buFontTx/>
              <a:buChar char="•"/>
            </a:pPr>
            <a:r>
              <a:rPr lang="uk-UA" sz="1600" b="1" i="1" dirty="0">
                <a:solidFill>
                  <a:srgbClr val="C00000"/>
                </a:solidFill>
                <a:latin typeface="Times New Roman" pitchFamily="18" charset="0"/>
              </a:rPr>
              <a:t>безпосередня маніпуляція атомами і молекулами і збірка з них всього існуючого</a:t>
            </a:r>
            <a:r>
              <a:rPr lang="uk-UA" sz="1600" dirty="0">
                <a:latin typeface="Times New Roman" pitchFamily="18" charset="0"/>
              </a:rPr>
              <a:t>. </a:t>
            </a:r>
            <a:endParaRPr lang="ru-RU" sz="1600" dirty="0">
              <a:latin typeface="Times New Roman" pitchFamily="18" charset="0"/>
            </a:endParaRPr>
          </a:p>
        </p:txBody>
      </p:sp>
      <p:sp>
        <p:nvSpPr>
          <p:cNvPr id="168966" name="Rectangle 7"/>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2" name="Номер слайда 1"/>
          <p:cNvSpPr>
            <a:spLocks noGrp="1"/>
          </p:cNvSpPr>
          <p:nvPr>
            <p:ph type="sldNum" sz="quarter" idx="12"/>
          </p:nvPr>
        </p:nvSpPr>
        <p:spPr/>
        <p:txBody>
          <a:bodyPr/>
          <a:lstStyle/>
          <a:p>
            <a:fld id="{D3766815-3F79-4B59-8F54-D85D4AE0E431}" type="slidenum">
              <a:rPr lang="ru-RU" smtClean="0"/>
              <a:pPr/>
              <a:t>14</a:t>
            </a:fld>
            <a:endParaRPr lang="ru-RU"/>
          </a:p>
        </p:txBody>
      </p:sp>
    </p:spTree>
    <p:extLst>
      <p:ext uri="{BB962C8B-B14F-4D97-AF65-F5344CB8AC3E}">
        <p14:creationId xmlns="" xmlns:p14="http://schemas.microsoft.com/office/powerpoint/2010/main" val="12694203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ChangeArrowheads="1"/>
          </p:cNvSpPr>
          <p:nvPr>
            <p:ph type="title"/>
          </p:nvPr>
        </p:nvSpPr>
        <p:spPr>
          <a:xfrm>
            <a:off x="468313" y="115888"/>
            <a:ext cx="8229600" cy="1143000"/>
          </a:xfrm>
        </p:spPr>
        <p:txBody>
          <a:bodyPr/>
          <a:lstStyle/>
          <a:p>
            <a:pPr eaLnBrk="1" hangingPunct="1"/>
            <a:r>
              <a:rPr lang="uk-UA" sz="4000" b="1" i="1" dirty="0" smtClean="0">
                <a:latin typeface="Arial" pitchFamily="34" charset="0"/>
                <a:cs typeface="Arial" pitchFamily="34" charset="0"/>
              </a:rPr>
              <a:t>ВИЗНАЧЕННЯ НАНОІНДУСТРІЇ</a:t>
            </a:r>
            <a:endParaRPr lang="ru-RU" sz="4000" b="1" i="1" dirty="0" smtClean="0">
              <a:latin typeface="Arial" pitchFamily="34" charset="0"/>
              <a:cs typeface="Arial" pitchFamily="34" charset="0"/>
            </a:endParaRPr>
          </a:p>
        </p:txBody>
      </p:sp>
      <p:sp>
        <p:nvSpPr>
          <p:cNvPr id="169987" name="Rectangle 3"/>
          <p:cNvSpPr>
            <a:spLocks noGrp="1" noChangeArrowheads="1"/>
          </p:cNvSpPr>
          <p:nvPr>
            <p:ph type="body" idx="1"/>
          </p:nvPr>
        </p:nvSpPr>
        <p:spPr>
          <a:xfrm>
            <a:off x="468313" y="1341438"/>
            <a:ext cx="8229600" cy="5183187"/>
          </a:xfrm>
        </p:spPr>
        <p:txBody>
          <a:bodyPr/>
          <a:lstStyle/>
          <a:p>
            <a:pPr algn="just" eaLnBrk="1" hangingPunct="1">
              <a:lnSpc>
                <a:spcPct val="80000"/>
              </a:lnSpc>
            </a:pPr>
            <a:r>
              <a:rPr lang="uk-UA" sz="1800" dirty="0" smtClean="0">
                <a:latin typeface="Times New Roman" pitchFamily="18" charset="0"/>
              </a:rPr>
              <a:t>"</a:t>
            </a:r>
            <a:r>
              <a:rPr lang="uk-UA" sz="1800" b="1" i="1" dirty="0" smtClean="0">
                <a:solidFill>
                  <a:srgbClr val="C00000"/>
                </a:solidFill>
                <a:latin typeface="Times New Roman" pitchFamily="18" charset="0"/>
              </a:rPr>
              <a:t>Нанотехнологія"</a:t>
            </a:r>
            <a:r>
              <a:rPr lang="uk-UA" sz="1800" b="1" dirty="0" smtClean="0">
                <a:latin typeface="Times New Roman" pitchFamily="18" charset="0"/>
              </a:rPr>
              <a:t> </a:t>
            </a:r>
            <a:r>
              <a:rPr lang="uk-UA" sz="1800" dirty="0" smtClean="0">
                <a:latin typeface="Times New Roman" pitchFamily="18" charset="0"/>
              </a:rPr>
              <a:t>- сукупність методів і прийомів, що забезпечують можливість контрольованим чином створювати і модифікувати об'єкти, що включають компоненти з розмірами меншими ніж 100 </a:t>
            </a:r>
            <a:r>
              <a:rPr lang="ru-RU" sz="1800" dirty="0" err="1" smtClean="0">
                <a:latin typeface="Times New Roman" pitchFamily="18" charset="0"/>
              </a:rPr>
              <a:t>нм</a:t>
            </a:r>
            <a:r>
              <a:rPr lang="uk-UA" sz="1800" dirty="0" smtClean="0">
                <a:latin typeface="Times New Roman" pitchFamily="18" charset="0"/>
              </a:rPr>
              <a:t>, хоча б в одному напрямі.</a:t>
            </a:r>
          </a:p>
          <a:p>
            <a:pPr algn="just" eaLnBrk="1" hangingPunct="1">
              <a:lnSpc>
                <a:spcPct val="80000"/>
              </a:lnSpc>
            </a:pPr>
            <a:r>
              <a:rPr lang="uk-UA" sz="1800" dirty="0" smtClean="0">
                <a:latin typeface="Times New Roman" pitchFamily="18" charset="0"/>
              </a:rPr>
              <a:t>В результаті цього ці об'єкти отримують принципово нові якості, що дозволяють здійснювати їх інтеграцію в повноцінно функціонуючі системи більшого масштабу; </a:t>
            </a:r>
          </a:p>
          <a:p>
            <a:pPr algn="just" eaLnBrk="1" hangingPunct="1">
              <a:lnSpc>
                <a:spcPct val="80000"/>
              </a:lnSpc>
            </a:pPr>
            <a:r>
              <a:rPr lang="uk-UA" sz="1800" dirty="0" smtClean="0">
                <a:latin typeface="Times New Roman" pitchFamily="18" charset="0"/>
              </a:rPr>
              <a:t>У ширшому сенсі - цей термін охоплює також методи діагностики, характерології і досліджень таких об'єктів;</a:t>
            </a:r>
          </a:p>
          <a:p>
            <a:pPr algn="just" eaLnBrk="1" hangingPunct="1">
              <a:lnSpc>
                <a:spcPct val="80000"/>
              </a:lnSpc>
            </a:pPr>
            <a:r>
              <a:rPr lang="uk-UA" sz="1800" i="1" dirty="0" smtClean="0">
                <a:solidFill>
                  <a:srgbClr val="C00000"/>
                </a:solidFill>
                <a:latin typeface="Times New Roman" pitchFamily="18" charset="0"/>
              </a:rPr>
              <a:t>"</a:t>
            </a:r>
            <a:r>
              <a:rPr lang="uk-UA" sz="1800" b="1" i="1" dirty="0" err="1" smtClean="0">
                <a:solidFill>
                  <a:srgbClr val="C00000"/>
                </a:solidFill>
                <a:latin typeface="Times New Roman" pitchFamily="18" charset="0"/>
              </a:rPr>
              <a:t>Наноматеріал</a:t>
            </a:r>
            <a:r>
              <a:rPr lang="uk-UA" sz="1800" b="1" i="1" dirty="0" smtClean="0">
                <a:solidFill>
                  <a:srgbClr val="C00000"/>
                </a:solidFill>
                <a:latin typeface="Times New Roman" pitchFamily="18" charset="0"/>
              </a:rPr>
              <a:t>"- </a:t>
            </a:r>
            <a:r>
              <a:rPr lang="uk-UA" sz="1800" dirty="0" smtClean="0">
                <a:latin typeface="Times New Roman" pitchFamily="18" charset="0"/>
              </a:rPr>
              <a:t>матеріал, що містить структурні елементи, геометричні розміри яких, хоча б в одному напрямі, не перевищують 100 </a:t>
            </a:r>
            <a:r>
              <a:rPr lang="uk-UA" sz="1800" dirty="0" err="1" smtClean="0">
                <a:latin typeface="Times New Roman" pitchFamily="18" charset="0"/>
              </a:rPr>
              <a:t>нм</a:t>
            </a:r>
            <a:r>
              <a:rPr lang="uk-UA" sz="1800" dirty="0" smtClean="0">
                <a:latin typeface="Times New Roman" pitchFamily="18" charset="0"/>
              </a:rPr>
              <a:t>. Завдяки цьому, він починає мати якісно нові властивості, зокрема заданими функціональними і експлуатаційними характеристиками;</a:t>
            </a:r>
          </a:p>
          <a:p>
            <a:pPr algn="just" eaLnBrk="1" hangingPunct="1">
              <a:lnSpc>
                <a:spcPct val="80000"/>
              </a:lnSpc>
            </a:pPr>
            <a:r>
              <a:rPr lang="uk-UA" sz="1800" i="1" dirty="0" smtClean="0">
                <a:solidFill>
                  <a:srgbClr val="C00000"/>
                </a:solidFill>
                <a:latin typeface="Times New Roman" pitchFamily="18" charset="0"/>
              </a:rPr>
              <a:t>"</a:t>
            </a:r>
            <a:r>
              <a:rPr lang="uk-UA" sz="1800" b="1" i="1" dirty="0" err="1" smtClean="0">
                <a:solidFill>
                  <a:srgbClr val="C00000"/>
                </a:solidFill>
                <a:latin typeface="Times New Roman" pitchFamily="18" charset="0"/>
              </a:rPr>
              <a:t>Наносистемна</a:t>
            </a:r>
            <a:r>
              <a:rPr lang="uk-UA" sz="1800" b="1" i="1" dirty="0" smtClean="0">
                <a:solidFill>
                  <a:srgbClr val="C00000"/>
                </a:solidFill>
                <a:latin typeface="Times New Roman" pitchFamily="18" charset="0"/>
              </a:rPr>
              <a:t> техніка" </a:t>
            </a:r>
            <a:r>
              <a:rPr lang="uk-UA" sz="1800" dirty="0" smtClean="0">
                <a:latin typeface="Times New Roman" pitchFamily="18" charset="0"/>
              </a:rPr>
              <a:t>- створені повністю або частково на основі </a:t>
            </a:r>
            <a:r>
              <a:rPr lang="uk-UA" sz="1800" dirty="0" err="1" smtClean="0">
                <a:latin typeface="Times New Roman" pitchFamily="18" charset="0"/>
              </a:rPr>
              <a:t>наноматеріалів</a:t>
            </a:r>
            <a:r>
              <a:rPr lang="uk-UA" sz="1800" dirty="0" smtClean="0">
                <a:latin typeface="Times New Roman" pitchFamily="18" charset="0"/>
              </a:rPr>
              <a:t> і нанотехнологій функціонально закінчені системи і пристрої, характеристики яких кардинальним чином відрізняються від показників систем і пристроїв аналогічного призначення, створених по традиційних технологіях.</a:t>
            </a:r>
          </a:p>
          <a:p>
            <a:pPr algn="just" eaLnBrk="1" hangingPunct="1">
              <a:lnSpc>
                <a:spcPct val="80000"/>
              </a:lnSpc>
            </a:pPr>
            <a:r>
              <a:rPr lang="uk-UA" sz="1800" i="1" dirty="0" smtClean="0">
                <a:solidFill>
                  <a:srgbClr val="C00000"/>
                </a:solidFill>
                <a:latin typeface="Times New Roman" pitchFamily="18" charset="0"/>
              </a:rPr>
              <a:t>"</a:t>
            </a:r>
            <a:r>
              <a:rPr lang="uk-UA" sz="1800" b="1" i="1" dirty="0" err="1" smtClean="0">
                <a:solidFill>
                  <a:srgbClr val="C00000"/>
                </a:solidFill>
                <a:latin typeface="Times New Roman" pitchFamily="18" charset="0"/>
              </a:rPr>
              <a:t>Наноіндустрія</a:t>
            </a:r>
            <a:r>
              <a:rPr lang="uk-UA" sz="1800" b="1" i="1" dirty="0" smtClean="0">
                <a:solidFill>
                  <a:srgbClr val="C00000"/>
                </a:solidFill>
                <a:latin typeface="Times New Roman" pitchFamily="18" charset="0"/>
              </a:rPr>
              <a:t>" </a:t>
            </a:r>
            <a:r>
              <a:rPr lang="uk-UA" sz="1800" dirty="0" smtClean="0">
                <a:latin typeface="Times New Roman" pitchFamily="18" charset="0"/>
              </a:rPr>
              <a:t>- вид діяльності по створенню продукції на основі нанотехнологій, </a:t>
            </a:r>
            <a:r>
              <a:rPr lang="uk-UA" sz="1800" dirty="0" err="1" smtClean="0">
                <a:latin typeface="Times New Roman" pitchFamily="18" charset="0"/>
              </a:rPr>
              <a:t>наноматеріалів</a:t>
            </a:r>
            <a:r>
              <a:rPr lang="uk-UA" sz="1800" dirty="0" smtClean="0">
                <a:latin typeface="Times New Roman" pitchFamily="18" charset="0"/>
              </a:rPr>
              <a:t> і </a:t>
            </a:r>
            <a:r>
              <a:rPr lang="uk-UA" sz="1800" dirty="0" err="1" smtClean="0">
                <a:latin typeface="Times New Roman" pitchFamily="18" charset="0"/>
              </a:rPr>
              <a:t>наносистемної</a:t>
            </a:r>
            <a:r>
              <a:rPr lang="uk-UA" sz="1800" dirty="0" smtClean="0">
                <a:latin typeface="Times New Roman" pitchFamily="18" charset="0"/>
              </a:rPr>
              <a:t> техніки.</a:t>
            </a:r>
            <a:r>
              <a:rPr lang="uk-UA" sz="1600" dirty="0" smtClean="0"/>
              <a:t> </a:t>
            </a:r>
            <a:endParaRPr lang="ru-RU" sz="1600" dirty="0" smtClean="0"/>
          </a:p>
        </p:txBody>
      </p:sp>
      <p:sp>
        <p:nvSpPr>
          <p:cNvPr id="169988"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2" name="Номер слайда 1"/>
          <p:cNvSpPr>
            <a:spLocks noGrp="1"/>
          </p:cNvSpPr>
          <p:nvPr>
            <p:ph type="sldNum" sz="quarter" idx="12"/>
          </p:nvPr>
        </p:nvSpPr>
        <p:spPr/>
        <p:txBody>
          <a:bodyPr/>
          <a:lstStyle/>
          <a:p>
            <a:fld id="{D3766815-3F79-4B59-8F54-D85D4AE0E431}" type="slidenum">
              <a:rPr lang="ru-RU" smtClean="0"/>
              <a:pPr/>
              <a:t>15</a:t>
            </a:fld>
            <a:endParaRPr lang="ru-RU"/>
          </a:p>
        </p:txBody>
      </p:sp>
    </p:spTree>
    <p:extLst>
      <p:ext uri="{BB962C8B-B14F-4D97-AF65-F5344CB8AC3E}">
        <p14:creationId xmlns="" xmlns:p14="http://schemas.microsoft.com/office/powerpoint/2010/main" val="21462525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395536" y="116632"/>
            <a:ext cx="8424935" cy="1143000"/>
          </a:xfrm>
        </p:spPr>
        <p:txBody>
          <a:bodyPr>
            <a:normAutofit fontScale="90000"/>
          </a:bodyPr>
          <a:lstStyle/>
          <a:p>
            <a:pPr eaLnBrk="1" hangingPunct="1"/>
            <a:r>
              <a:rPr lang="uk-UA" sz="3300" b="1" i="1" dirty="0" smtClean="0">
                <a:latin typeface="Arial" pitchFamily="34" charset="0"/>
                <a:cs typeface="Arial" pitchFamily="34" charset="0"/>
              </a:rPr>
              <a:t>ОСНОВНІ ЕТАПИ ІСТОРІЇ НАНОТЕХНОЛОГІЇ</a:t>
            </a:r>
            <a:r>
              <a:rPr lang="uk-UA" sz="3600" b="1" i="1" dirty="0" smtClean="0"/>
              <a:t/>
            </a:r>
            <a:br>
              <a:rPr lang="uk-UA" sz="3600" b="1" i="1" dirty="0" smtClean="0"/>
            </a:br>
            <a:endParaRPr lang="ru-RU" sz="3600" b="1" i="1" dirty="0" smtClean="0"/>
          </a:p>
        </p:txBody>
      </p:sp>
      <p:sp>
        <p:nvSpPr>
          <p:cNvPr id="19459" name="Rectangle 3"/>
          <p:cNvSpPr>
            <a:spLocks noGrp="1" noChangeArrowheads="1"/>
          </p:cNvSpPr>
          <p:nvPr>
            <p:ph type="body" idx="1"/>
          </p:nvPr>
        </p:nvSpPr>
        <p:spPr>
          <a:xfrm>
            <a:off x="395536" y="836712"/>
            <a:ext cx="8316664" cy="5697438"/>
          </a:xfrm>
        </p:spPr>
        <p:txBody>
          <a:bodyPr>
            <a:normAutofit fontScale="92500" lnSpcReduction="20000"/>
          </a:bodyPr>
          <a:lstStyle/>
          <a:p>
            <a:pPr marL="0" indent="0" algn="just" eaLnBrk="1" hangingPunct="1">
              <a:lnSpc>
                <a:spcPct val="90000"/>
              </a:lnSpc>
            </a:pPr>
            <a:r>
              <a:rPr lang="uk-UA" sz="1400" dirty="0" smtClean="0">
                <a:latin typeface="Times New Roman" pitchFamily="18" charset="0"/>
              </a:rPr>
              <a:t>“Батьком” нанотехнологій можна вважати грецького філософа </a:t>
            </a:r>
            <a:r>
              <a:rPr lang="uk-UA" sz="1400" dirty="0" err="1" smtClean="0">
                <a:latin typeface="Times New Roman" pitchFamily="18" charset="0"/>
              </a:rPr>
              <a:t>Демокріта</a:t>
            </a:r>
            <a:r>
              <a:rPr lang="uk-UA" sz="1400" dirty="0" smtClean="0">
                <a:latin typeface="Times New Roman" pitchFamily="18" charset="0"/>
              </a:rPr>
              <a:t>. Приблизно в 400 р. до н.е. він вперше використовував слово "</a:t>
            </a:r>
            <a:r>
              <a:rPr lang="uk-UA" sz="1400" b="1" dirty="0" smtClean="0">
                <a:latin typeface="Times New Roman" pitchFamily="18" charset="0"/>
              </a:rPr>
              <a:t>атом</a:t>
            </a:r>
            <a:r>
              <a:rPr lang="uk-UA" sz="1400" dirty="0" smtClean="0">
                <a:latin typeface="Times New Roman" pitchFamily="18" charset="0"/>
              </a:rPr>
              <a:t>", що в перекладі з грецької означає "неподільний", для опису найменшої частинки речовини.</a:t>
            </a:r>
            <a:endParaRPr lang="uk-UA" sz="1400" b="1" dirty="0" smtClean="0">
              <a:latin typeface="Times New Roman" pitchFamily="18" charset="0"/>
            </a:endParaRPr>
          </a:p>
          <a:p>
            <a:pPr marL="0" indent="0" algn="just" eaLnBrk="1" hangingPunct="1">
              <a:lnSpc>
                <a:spcPct val="90000"/>
              </a:lnSpc>
            </a:pPr>
            <a:r>
              <a:rPr lang="uk-UA" sz="1400" b="1" dirty="0" smtClean="0">
                <a:latin typeface="Times New Roman" pitchFamily="18" charset="0"/>
              </a:rPr>
              <a:t>1905 рік</a:t>
            </a:r>
            <a:r>
              <a:rPr lang="uk-UA" sz="1400" dirty="0" smtClean="0">
                <a:latin typeface="Times New Roman" pitchFamily="18" charset="0"/>
              </a:rPr>
              <a:t>. Швейцарський фізик Альберт Ейнштейн опублікував роботу, в якій довів, що розмір молекули цукру складає приблизно 1 нанометр.</a:t>
            </a:r>
            <a:endParaRPr lang="uk-UA" sz="1400" b="1" dirty="0" smtClean="0">
              <a:latin typeface="Times New Roman" pitchFamily="18" charset="0"/>
            </a:endParaRPr>
          </a:p>
          <a:p>
            <a:pPr marL="0" indent="0" algn="just" eaLnBrk="1" hangingPunct="1">
              <a:lnSpc>
                <a:spcPct val="90000"/>
              </a:lnSpc>
            </a:pPr>
            <a:r>
              <a:rPr lang="uk-UA" sz="1400" b="1" dirty="0" smtClean="0">
                <a:latin typeface="Times New Roman" pitchFamily="18" charset="0"/>
              </a:rPr>
              <a:t>1931 рік. </a:t>
            </a:r>
            <a:r>
              <a:rPr lang="uk-UA" sz="1400" dirty="0" smtClean="0">
                <a:latin typeface="Times New Roman" pitchFamily="18" charset="0"/>
              </a:rPr>
              <a:t>Німецькі фізики Макс </a:t>
            </a:r>
            <a:r>
              <a:rPr lang="uk-UA" sz="1400" dirty="0" err="1" smtClean="0">
                <a:latin typeface="Times New Roman" pitchFamily="18" charset="0"/>
              </a:rPr>
              <a:t>Кнолл</a:t>
            </a:r>
            <a:r>
              <a:rPr lang="uk-UA" sz="1400" dirty="0" smtClean="0">
                <a:latin typeface="Times New Roman" pitchFamily="18" charset="0"/>
              </a:rPr>
              <a:t> і Ернст Руська створили електронний мікроскоп, який вперше дозволив досліджувати </a:t>
            </a:r>
            <a:r>
              <a:rPr lang="uk-UA" sz="1400" dirty="0" err="1" smtClean="0">
                <a:latin typeface="Times New Roman" pitchFamily="18" charset="0"/>
              </a:rPr>
              <a:t>нанооб'єкти</a:t>
            </a:r>
            <a:r>
              <a:rPr lang="uk-UA" sz="1400" dirty="0" smtClean="0">
                <a:latin typeface="Times New Roman" pitchFamily="18" charset="0"/>
              </a:rPr>
              <a:t>.</a:t>
            </a:r>
            <a:endParaRPr lang="uk-UA" sz="1400" b="1" dirty="0" smtClean="0">
              <a:latin typeface="Times New Roman" pitchFamily="18" charset="0"/>
            </a:endParaRPr>
          </a:p>
          <a:p>
            <a:pPr marL="0" indent="0" algn="just" eaLnBrk="1" hangingPunct="1">
              <a:lnSpc>
                <a:spcPct val="90000"/>
              </a:lnSpc>
            </a:pPr>
            <a:r>
              <a:rPr lang="uk-UA" sz="1400" b="1" i="1" dirty="0" smtClean="0">
                <a:solidFill>
                  <a:srgbClr val="C00000"/>
                </a:solidFill>
                <a:latin typeface="Times New Roman" pitchFamily="18" charset="0"/>
              </a:rPr>
              <a:t>1959 рік. Американський фізик Річард </a:t>
            </a:r>
            <a:r>
              <a:rPr lang="uk-UA" sz="1400" b="1" i="1" dirty="0" err="1" smtClean="0">
                <a:solidFill>
                  <a:srgbClr val="C00000"/>
                </a:solidFill>
                <a:latin typeface="Times New Roman" pitchFamily="18" charset="0"/>
              </a:rPr>
              <a:t>Фейнман</a:t>
            </a:r>
            <a:r>
              <a:rPr lang="uk-UA" sz="1400" b="1" i="1" dirty="0" smtClean="0">
                <a:solidFill>
                  <a:srgbClr val="C00000"/>
                </a:solidFill>
                <a:latin typeface="Times New Roman" pitchFamily="18" charset="0"/>
              </a:rPr>
              <a:t> вперше опублікував роботу, в якій оцінювалися перспективи мініатюризації.</a:t>
            </a:r>
          </a:p>
          <a:p>
            <a:pPr marL="0" indent="0" algn="just" eaLnBrk="1" hangingPunct="1">
              <a:lnSpc>
                <a:spcPct val="90000"/>
              </a:lnSpc>
            </a:pPr>
            <a:r>
              <a:rPr lang="uk-UA" sz="1400" b="1" dirty="0" smtClean="0">
                <a:latin typeface="Times New Roman" pitchFamily="18" charset="0"/>
              </a:rPr>
              <a:t>1968 рік.</a:t>
            </a:r>
            <a:r>
              <a:rPr lang="uk-UA" sz="1400" dirty="0" smtClean="0">
                <a:latin typeface="Times New Roman" pitchFamily="18" charset="0"/>
              </a:rPr>
              <a:t> Альфред </a:t>
            </a:r>
            <a:r>
              <a:rPr lang="uk-UA" sz="1400" dirty="0" err="1" smtClean="0">
                <a:latin typeface="Times New Roman" pitchFamily="18" charset="0"/>
              </a:rPr>
              <a:t>Чо</a:t>
            </a:r>
            <a:r>
              <a:rPr lang="uk-UA" sz="1400" dirty="0" smtClean="0">
                <a:latin typeface="Times New Roman" pitchFamily="18" charset="0"/>
              </a:rPr>
              <a:t> і Джон Артур, співробітники наукового підрозділу Американської компанії </a:t>
            </a:r>
            <a:r>
              <a:rPr lang="uk-UA" sz="1400" dirty="0" err="1" smtClean="0">
                <a:latin typeface="Times New Roman" pitchFamily="18" charset="0"/>
              </a:rPr>
              <a:t>Bell</a:t>
            </a:r>
            <a:r>
              <a:rPr lang="uk-UA" sz="1400" dirty="0" smtClean="0">
                <a:latin typeface="Times New Roman" pitchFamily="18" charset="0"/>
              </a:rPr>
              <a:t>, розробили теоретичні основи нанотехнології при обробці поверхонь.</a:t>
            </a:r>
            <a:endParaRPr lang="uk-UA" sz="1400" b="1" dirty="0" smtClean="0">
              <a:latin typeface="Times New Roman" pitchFamily="18" charset="0"/>
            </a:endParaRPr>
          </a:p>
          <a:p>
            <a:pPr marL="0" indent="0" algn="just" eaLnBrk="1" hangingPunct="1">
              <a:lnSpc>
                <a:spcPct val="90000"/>
              </a:lnSpc>
            </a:pPr>
            <a:r>
              <a:rPr lang="uk-UA" sz="1400" b="1" i="1" dirty="0" smtClean="0">
                <a:solidFill>
                  <a:srgbClr val="C00000"/>
                </a:solidFill>
                <a:latin typeface="Times New Roman" pitchFamily="18" charset="0"/>
              </a:rPr>
              <a:t>1974 рік. Японський фізик </a:t>
            </a:r>
            <a:r>
              <a:rPr lang="uk-UA" sz="1400" b="1" i="1" dirty="0" err="1" smtClean="0">
                <a:solidFill>
                  <a:srgbClr val="C00000"/>
                </a:solidFill>
                <a:latin typeface="Times New Roman" pitchFamily="18" charset="0"/>
              </a:rPr>
              <a:t>Норіо</a:t>
            </a:r>
            <a:r>
              <a:rPr lang="uk-UA" sz="1400" b="1" i="1" dirty="0" smtClean="0">
                <a:solidFill>
                  <a:srgbClr val="C00000"/>
                </a:solidFill>
                <a:latin typeface="Times New Roman" pitchFamily="18" charset="0"/>
              </a:rPr>
              <a:t> </a:t>
            </a:r>
            <a:r>
              <a:rPr lang="uk-UA" sz="1400" b="1" i="1" dirty="0" err="1" smtClean="0">
                <a:solidFill>
                  <a:srgbClr val="C00000"/>
                </a:solidFill>
                <a:latin typeface="Times New Roman" pitchFamily="18" charset="0"/>
              </a:rPr>
              <a:t>Танігучі</a:t>
            </a:r>
            <a:r>
              <a:rPr lang="uk-UA" sz="1400" b="1" i="1" dirty="0" smtClean="0">
                <a:solidFill>
                  <a:srgbClr val="C00000"/>
                </a:solidFill>
                <a:latin typeface="Times New Roman" pitchFamily="18" charset="0"/>
              </a:rPr>
              <a:t> ввів в науковий обіг слово "нанотехнології", яким запропонував називати механізми, розміром менше одного мікрона. Грецьке слово "нанос" приблизно означає "старичок".</a:t>
            </a:r>
          </a:p>
          <a:p>
            <a:pPr marL="0" indent="0" algn="just" eaLnBrk="1" hangingPunct="1">
              <a:lnSpc>
                <a:spcPct val="90000"/>
              </a:lnSpc>
            </a:pPr>
            <a:r>
              <a:rPr lang="uk-UA" sz="1400" b="1" dirty="0" smtClean="0">
                <a:latin typeface="Times New Roman" pitchFamily="18" charset="0"/>
              </a:rPr>
              <a:t>1981 рік.</a:t>
            </a:r>
            <a:r>
              <a:rPr lang="uk-UA" sz="1400" dirty="0" smtClean="0">
                <a:latin typeface="Times New Roman" pitchFamily="18" charset="0"/>
              </a:rPr>
              <a:t> Німецькі фізики Герд </a:t>
            </a:r>
            <a:r>
              <a:rPr lang="uk-UA" sz="1400" dirty="0" err="1" smtClean="0">
                <a:latin typeface="Times New Roman" pitchFamily="18" charset="0"/>
              </a:rPr>
              <a:t>Біннінг</a:t>
            </a:r>
            <a:r>
              <a:rPr lang="uk-UA" sz="1400" dirty="0" smtClean="0">
                <a:latin typeface="Times New Roman" pitchFamily="18" charset="0"/>
              </a:rPr>
              <a:t> і Генріх </a:t>
            </a:r>
            <a:r>
              <a:rPr lang="uk-UA" sz="1400" dirty="0" err="1" smtClean="0">
                <a:latin typeface="Times New Roman" pitchFamily="18" charset="0"/>
              </a:rPr>
              <a:t>Рорер</a:t>
            </a:r>
            <a:r>
              <a:rPr lang="uk-UA" sz="1400" dirty="0" smtClean="0">
                <a:latin typeface="Times New Roman" pitchFamily="18" charset="0"/>
              </a:rPr>
              <a:t>, співробітники швейцарського відділення IBM створили атомно-силовий мікроскоп, здатний розрізняти окремі атоми.</a:t>
            </a:r>
            <a:endParaRPr lang="uk-UA" sz="1400" b="1" dirty="0" smtClean="0">
              <a:latin typeface="Times New Roman" pitchFamily="18" charset="0"/>
            </a:endParaRPr>
          </a:p>
          <a:p>
            <a:pPr marL="0" indent="0" algn="just" eaLnBrk="1" hangingPunct="1">
              <a:lnSpc>
                <a:spcPct val="90000"/>
              </a:lnSpc>
            </a:pPr>
            <a:r>
              <a:rPr lang="uk-UA" sz="1400" b="1" dirty="0" smtClean="0">
                <a:latin typeface="Times New Roman" pitchFamily="18" charset="0"/>
              </a:rPr>
              <a:t>1985 рік.</a:t>
            </a:r>
            <a:r>
              <a:rPr lang="uk-UA" sz="1400" dirty="0" smtClean="0">
                <a:latin typeface="Times New Roman" pitchFamily="18" charset="0"/>
              </a:rPr>
              <a:t> Американські фізики Роберт </a:t>
            </a:r>
            <a:r>
              <a:rPr lang="uk-UA" sz="1400" dirty="0" err="1" smtClean="0">
                <a:latin typeface="Times New Roman" pitchFamily="18" charset="0"/>
              </a:rPr>
              <a:t>Керл</a:t>
            </a:r>
            <a:r>
              <a:rPr lang="uk-UA" sz="1400" dirty="0" smtClean="0">
                <a:latin typeface="Times New Roman" pitchFamily="18" charset="0"/>
              </a:rPr>
              <a:t>, </a:t>
            </a:r>
            <a:r>
              <a:rPr lang="uk-UA" sz="1400" dirty="0" err="1" smtClean="0">
                <a:latin typeface="Times New Roman" pitchFamily="18" charset="0"/>
              </a:rPr>
              <a:t>Херольд</a:t>
            </a:r>
            <a:r>
              <a:rPr lang="uk-UA" sz="1400" dirty="0" smtClean="0">
                <a:latin typeface="Times New Roman" pitchFamily="18" charset="0"/>
              </a:rPr>
              <a:t> </a:t>
            </a:r>
            <a:r>
              <a:rPr lang="uk-UA" sz="1400" dirty="0" err="1" smtClean="0">
                <a:latin typeface="Times New Roman" pitchFamily="18" charset="0"/>
              </a:rPr>
              <a:t>Крото</a:t>
            </a:r>
            <a:r>
              <a:rPr lang="uk-UA" sz="1400" dirty="0" smtClean="0">
                <a:latin typeface="Times New Roman" pitchFamily="18" charset="0"/>
              </a:rPr>
              <a:t> і Річард </a:t>
            </a:r>
            <a:r>
              <a:rPr lang="uk-UA" sz="1400" dirty="0" err="1" smtClean="0">
                <a:latin typeface="Times New Roman" pitchFamily="18" charset="0"/>
              </a:rPr>
              <a:t>Смейлі</a:t>
            </a:r>
            <a:r>
              <a:rPr lang="uk-UA" sz="1400" dirty="0" smtClean="0">
                <a:latin typeface="Times New Roman" pitchFamily="18" charset="0"/>
              </a:rPr>
              <a:t> створили технологію, що дозволяє точно вимірювати предмети діаметром в один нанометр.</a:t>
            </a:r>
            <a:endParaRPr lang="uk-UA" sz="1400" b="1" dirty="0" smtClean="0">
              <a:latin typeface="Times New Roman" pitchFamily="18" charset="0"/>
            </a:endParaRPr>
          </a:p>
          <a:p>
            <a:pPr marL="0" indent="0" algn="just" eaLnBrk="1" hangingPunct="1">
              <a:lnSpc>
                <a:spcPct val="90000"/>
              </a:lnSpc>
            </a:pPr>
            <a:r>
              <a:rPr lang="uk-UA" sz="1400" b="1" i="1" dirty="0" smtClean="0">
                <a:solidFill>
                  <a:srgbClr val="C00000"/>
                </a:solidFill>
                <a:latin typeface="Times New Roman" pitchFamily="18" charset="0"/>
              </a:rPr>
              <a:t>1986 рік. Нанотехнологія стала відома широкій публіці. Американський футуролог </a:t>
            </a:r>
            <a:r>
              <a:rPr lang="uk-UA" sz="1400" b="1" i="1" dirty="0" err="1" smtClean="0">
                <a:solidFill>
                  <a:srgbClr val="C00000"/>
                </a:solidFill>
                <a:latin typeface="Times New Roman" pitchFamily="18" charset="0"/>
              </a:rPr>
              <a:t>Ерік</a:t>
            </a:r>
            <a:r>
              <a:rPr lang="uk-UA" sz="1400" b="1" i="1" dirty="0" smtClean="0">
                <a:solidFill>
                  <a:srgbClr val="C00000"/>
                </a:solidFill>
                <a:latin typeface="Times New Roman" pitchFamily="18" charset="0"/>
              </a:rPr>
              <a:t> </a:t>
            </a:r>
            <a:r>
              <a:rPr lang="uk-UA" sz="1400" b="1" i="1" dirty="0" err="1" smtClean="0">
                <a:solidFill>
                  <a:srgbClr val="C00000"/>
                </a:solidFill>
                <a:latin typeface="Times New Roman" pitchFamily="18" charset="0"/>
              </a:rPr>
              <a:t>Дрекслер</a:t>
            </a:r>
            <a:r>
              <a:rPr lang="uk-UA" sz="1400" b="1" i="1" dirty="0" smtClean="0">
                <a:solidFill>
                  <a:srgbClr val="C00000"/>
                </a:solidFill>
                <a:latin typeface="Times New Roman" pitchFamily="18" charset="0"/>
              </a:rPr>
              <a:t> опублікував книгу, в якій передбачив, що нанотехнологія незабаром почне активно розвиватися.</a:t>
            </a:r>
          </a:p>
          <a:p>
            <a:pPr marL="0" indent="0" algn="just" eaLnBrk="1" hangingPunct="1">
              <a:lnSpc>
                <a:spcPct val="90000"/>
              </a:lnSpc>
            </a:pPr>
            <a:r>
              <a:rPr lang="uk-UA" sz="1400" b="1" dirty="0" smtClean="0">
                <a:latin typeface="Times New Roman" pitchFamily="18" charset="0"/>
              </a:rPr>
              <a:t>1989 рік.</a:t>
            </a:r>
            <a:r>
              <a:rPr lang="uk-UA" sz="1400" dirty="0" smtClean="0">
                <a:latin typeface="Times New Roman" pitchFamily="18" charset="0"/>
              </a:rPr>
              <a:t> Дональд </a:t>
            </a:r>
            <a:r>
              <a:rPr lang="uk-UA" sz="1400" dirty="0" err="1" smtClean="0">
                <a:latin typeface="Times New Roman" pitchFamily="18" charset="0"/>
              </a:rPr>
              <a:t>Ейглер</a:t>
            </a:r>
            <a:r>
              <a:rPr lang="uk-UA" sz="1400" dirty="0" smtClean="0">
                <a:latin typeface="Times New Roman" pitchFamily="18" charset="0"/>
              </a:rPr>
              <a:t>, співробітник компанії IBM, виклав назву своєї фірми 35 атомами ксенону.</a:t>
            </a:r>
            <a:endParaRPr lang="uk-UA" sz="1400" b="1" dirty="0" smtClean="0">
              <a:latin typeface="Times New Roman" pitchFamily="18" charset="0"/>
            </a:endParaRPr>
          </a:p>
          <a:p>
            <a:pPr marL="0" indent="0" algn="just" eaLnBrk="1" hangingPunct="1">
              <a:lnSpc>
                <a:spcPct val="90000"/>
              </a:lnSpc>
            </a:pPr>
            <a:r>
              <a:rPr lang="uk-UA" sz="1400" b="1" dirty="0" smtClean="0">
                <a:latin typeface="Times New Roman" pitchFamily="18" charset="0"/>
              </a:rPr>
              <a:t>1998 рік. </a:t>
            </a:r>
            <a:r>
              <a:rPr lang="uk-UA" sz="1400" dirty="0" smtClean="0">
                <a:latin typeface="Times New Roman" pitchFamily="18" charset="0"/>
              </a:rPr>
              <a:t>Голландський фізик </a:t>
            </a:r>
            <a:r>
              <a:rPr lang="uk-UA" sz="1400" dirty="0" err="1" smtClean="0">
                <a:latin typeface="Times New Roman" pitchFamily="18" charset="0"/>
              </a:rPr>
              <a:t>Сєєз</a:t>
            </a:r>
            <a:r>
              <a:rPr lang="uk-UA" sz="1400" dirty="0" smtClean="0">
                <a:latin typeface="Times New Roman" pitchFamily="18" charset="0"/>
              </a:rPr>
              <a:t> </a:t>
            </a:r>
            <a:r>
              <a:rPr lang="uk-UA" sz="1400" dirty="0" err="1" smtClean="0">
                <a:latin typeface="Times New Roman" pitchFamily="18" charset="0"/>
              </a:rPr>
              <a:t>Деккер</a:t>
            </a:r>
            <a:r>
              <a:rPr lang="uk-UA" sz="1400" dirty="0" smtClean="0">
                <a:latin typeface="Times New Roman" pitchFamily="18" charset="0"/>
              </a:rPr>
              <a:t> створив транзистор на основі нанотехнологій.</a:t>
            </a:r>
            <a:endParaRPr lang="uk-UA" sz="1400" b="1" dirty="0" smtClean="0">
              <a:latin typeface="Times New Roman" pitchFamily="18" charset="0"/>
            </a:endParaRPr>
          </a:p>
          <a:p>
            <a:pPr marL="0" indent="0" algn="just" eaLnBrk="1" hangingPunct="1">
              <a:lnSpc>
                <a:spcPct val="90000"/>
              </a:lnSpc>
            </a:pPr>
            <a:r>
              <a:rPr lang="uk-UA" sz="1400" b="1" dirty="0" smtClean="0">
                <a:latin typeface="Times New Roman" pitchFamily="18" charset="0"/>
              </a:rPr>
              <a:t>1999 рік. </a:t>
            </a:r>
            <a:r>
              <a:rPr lang="uk-UA" sz="1400" dirty="0" smtClean="0">
                <a:latin typeface="Times New Roman" pitchFamily="18" charset="0"/>
              </a:rPr>
              <a:t>Американські фізики Джеймс Тур і </a:t>
            </a:r>
            <a:r>
              <a:rPr lang="uk-UA" sz="1400" dirty="0" err="1" smtClean="0">
                <a:latin typeface="Times New Roman" pitchFamily="18" charset="0"/>
              </a:rPr>
              <a:t>Марк</a:t>
            </a:r>
            <a:r>
              <a:rPr lang="uk-UA" sz="1400" dirty="0" smtClean="0">
                <a:latin typeface="Times New Roman" pitchFamily="18" charset="0"/>
              </a:rPr>
              <a:t> Рід визначили, що окрема молекула здатна поводитися так, як і молекулярні ланцюжки.</a:t>
            </a:r>
            <a:endParaRPr lang="uk-UA" sz="1400" b="1" dirty="0" smtClean="0">
              <a:latin typeface="Times New Roman" pitchFamily="18" charset="0"/>
            </a:endParaRPr>
          </a:p>
          <a:p>
            <a:pPr marL="0" indent="0" algn="just" eaLnBrk="1" hangingPunct="1">
              <a:lnSpc>
                <a:spcPct val="90000"/>
              </a:lnSpc>
            </a:pPr>
            <a:r>
              <a:rPr lang="uk-UA" sz="1400" b="1" dirty="0" smtClean="0">
                <a:latin typeface="Times New Roman" pitchFamily="18" charset="0"/>
              </a:rPr>
              <a:t>2000 рік.</a:t>
            </a:r>
            <a:r>
              <a:rPr lang="uk-UA" sz="1400" dirty="0" smtClean="0">
                <a:latin typeface="Times New Roman" pitchFamily="18" charset="0"/>
              </a:rPr>
              <a:t> Адміністрація США підтримала створення Національної ініціативи в області нанотехнології </a:t>
            </a:r>
            <a:r>
              <a:rPr lang="uk-UA" sz="1400" dirty="0" err="1" smtClean="0">
                <a:latin typeface="Times New Roman" pitchFamily="18" charset="0"/>
              </a:rPr>
              <a:t>National</a:t>
            </a:r>
            <a:r>
              <a:rPr lang="uk-UA" sz="1400" dirty="0" smtClean="0">
                <a:latin typeface="Times New Roman" pitchFamily="18" charset="0"/>
              </a:rPr>
              <a:t> </a:t>
            </a:r>
            <a:r>
              <a:rPr lang="uk-UA" sz="1400" dirty="0" err="1" smtClean="0">
                <a:latin typeface="Times New Roman" pitchFamily="18" charset="0"/>
                <a:cs typeface="Times New Roman" pitchFamily="18" charset="0"/>
              </a:rPr>
              <a:t>Nanotechnology</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Initiative</a:t>
            </a:r>
            <a:r>
              <a:rPr lang="uk-UA" sz="1400" dirty="0" smtClean="0">
                <a:latin typeface="Times New Roman" pitchFamily="18" charset="0"/>
                <a:cs typeface="Times New Roman" pitchFamily="18" charset="0"/>
              </a:rPr>
              <a:t>. Нанотехнологічні дослідження отримали державне фінансування. Тоді з федерального бюджету було виділено $500 млн. В 2002 сума асигнувань була збільшена до $604 млн., а у 2003 - $710 млн.</a:t>
            </a:r>
          </a:p>
          <a:p>
            <a:pPr marL="0" indent="0" algn="just">
              <a:lnSpc>
                <a:spcPct val="90000"/>
              </a:lnSpc>
            </a:pPr>
            <a:r>
              <a:rPr lang="uk-UA" sz="1400" dirty="0" smtClean="0">
                <a:latin typeface="Times New Roman" pitchFamily="18" charset="0"/>
                <a:cs typeface="Times New Roman" pitchFamily="18" charset="0"/>
              </a:rPr>
              <a:t>До </a:t>
            </a:r>
            <a:r>
              <a:rPr lang="uk-UA" sz="1400" b="1" dirty="0" smtClean="0">
                <a:latin typeface="Times New Roman" pitchFamily="18" charset="0"/>
                <a:cs typeface="Times New Roman" pitchFamily="18" charset="0"/>
              </a:rPr>
              <a:t>2010 р. </a:t>
            </a:r>
            <a:r>
              <a:rPr lang="uk-UA" sz="1400" dirty="0" smtClean="0">
                <a:latin typeface="Times New Roman" pitchFamily="18" charset="0"/>
                <a:cs typeface="Times New Roman" pitchFamily="18" charset="0"/>
              </a:rPr>
              <a:t>світові інвестиції в нанотехнології досягли $ 67,5 млрд., а до 2025 р. у цю галузь інвестують $ 150 млрд. державних та приватних капіталів.</a:t>
            </a:r>
          </a:p>
          <a:p>
            <a:pPr marL="0" indent="0" algn="just">
              <a:lnSpc>
                <a:spcPct val="90000"/>
              </a:lnSpc>
            </a:pPr>
            <a:r>
              <a:rPr lang="uk-UA" sz="1400" dirty="0" smtClean="0">
                <a:latin typeface="Times New Roman" pitchFamily="18" charset="0"/>
                <a:cs typeface="Times New Roman" pitchFamily="18" charset="0"/>
              </a:rPr>
              <a:t>У </a:t>
            </a:r>
            <a:r>
              <a:rPr lang="uk-UA" sz="1400" b="1" dirty="0" smtClean="0">
                <a:latin typeface="Times New Roman" pitchFamily="18" charset="0"/>
                <a:cs typeface="Times New Roman" pitchFamily="18" charset="0"/>
              </a:rPr>
              <a:t>2007 р.</a:t>
            </a:r>
            <a:r>
              <a:rPr lang="uk-UA" sz="1400" dirty="0" smtClean="0">
                <a:latin typeface="Times New Roman" pitchFamily="18" charset="0"/>
                <a:cs typeface="Times New Roman" pitchFamily="18" charset="0"/>
              </a:rPr>
              <a:t> світові обсяги продажу </a:t>
            </a:r>
            <a:r>
              <a:rPr lang="uk-UA" sz="1400" dirty="0" err="1" smtClean="0">
                <a:latin typeface="Times New Roman" pitchFamily="18" charset="0"/>
                <a:cs typeface="Times New Roman" pitchFamily="18" charset="0"/>
              </a:rPr>
              <a:t>нанотоварів</a:t>
            </a:r>
            <a:r>
              <a:rPr lang="uk-UA" sz="1400" dirty="0" smtClean="0">
                <a:latin typeface="Times New Roman" pitchFamily="18" charset="0"/>
                <a:cs typeface="Times New Roman" pitchFamily="18" charset="0"/>
              </a:rPr>
              <a:t> становили $ 50 млрд., а в </a:t>
            </a:r>
            <a:r>
              <a:rPr lang="uk-UA" sz="1400" b="1" dirty="0" smtClean="0">
                <a:latin typeface="Times New Roman" pitchFamily="18" charset="0"/>
                <a:cs typeface="Times New Roman" pitchFamily="18" charset="0"/>
              </a:rPr>
              <a:t>2013 р</a:t>
            </a:r>
            <a:r>
              <a:rPr lang="uk-UA" sz="1400" dirty="0" smtClean="0">
                <a:latin typeface="Times New Roman" pitchFamily="18" charset="0"/>
                <a:cs typeface="Times New Roman" pitchFamily="18" charset="0"/>
              </a:rPr>
              <a:t>. вже перевищили трильйон доларів. </a:t>
            </a:r>
          </a:p>
          <a:p>
            <a:pPr marL="0" indent="0" algn="just">
              <a:lnSpc>
                <a:spcPct val="90000"/>
              </a:lnSpc>
            </a:pPr>
            <a:r>
              <a:rPr lang="uk-UA" sz="1400" dirty="0" smtClean="0">
                <a:latin typeface="Times New Roman" pitchFamily="18" charset="0"/>
                <a:cs typeface="Times New Roman" pitchFamily="18" charset="0"/>
              </a:rPr>
              <a:t>За оцінками </a:t>
            </a:r>
            <a:r>
              <a:rPr lang="uk-UA" sz="1400" dirty="0" err="1" smtClean="0">
                <a:latin typeface="Times New Roman" pitchFamily="18" charset="0"/>
                <a:cs typeface="Times New Roman" pitchFamily="18" charset="0"/>
              </a:rPr>
              <a:t>Lux</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Research</a:t>
            </a:r>
            <a:r>
              <a:rPr lang="uk-UA" sz="1400" dirty="0" smtClean="0">
                <a:latin typeface="Times New Roman" pitchFamily="18" charset="0"/>
                <a:cs typeface="Times New Roman" pitchFamily="18" charset="0"/>
              </a:rPr>
              <a:t>, в </a:t>
            </a:r>
            <a:r>
              <a:rPr lang="uk-UA" sz="1400" b="1" dirty="0" smtClean="0">
                <a:latin typeface="Times New Roman" pitchFamily="18" charset="0"/>
                <a:cs typeface="Times New Roman" pitchFamily="18" charset="0"/>
              </a:rPr>
              <a:t>2015 р.</a:t>
            </a:r>
            <a:r>
              <a:rPr lang="uk-UA" sz="1400" dirty="0" smtClean="0">
                <a:latin typeface="Times New Roman" pitchFamily="18" charset="0"/>
                <a:cs typeface="Times New Roman" pitchFamily="18" charset="0"/>
              </a:rPr>
              <a:t> обсяг даного ринку досягне позначки в $ 2,9 трлн. Тобто за вісім років цей ринок виросте в 58 разів.</a:t>
            </a:r>
          </a:p>
        </p:txBody>
      </p:sp>
      <p:sp>
        <p:nvSpPr>
          <p:cNvPr id="19460"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9461" name="Номер слайда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EBF53CA-57A5-40D6-AF9A-28059B636BD2}" type="slidenum">
              <a:rPr lang="ru-RU" smtClean="0"/>
              <a:pPr eaLnBrk="1" hangingPunct="1"/>
              <a:t>16</a:t>
            </a:fld>
            <a:endParaRPr lang="ru-RU" smtClean="0"/>
          </a:p>
        </p:txBody>
      </p:sp>
    </p:spTree>
    <p:extLst>
      <p:ext uri="{BB962C8B-B14F-4D97-AF65-F5344CB8AC3E}">
        <p14:creationId xmlns="" xmlns:p14="http://schemas.microsoft.com/office/powerpoint/2010/main" val="35799369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250825" y="188913"/>
            <a:ext cx="8569325" cy="1143000"/>
          </a:xfrm>
        </p:spPr>
        <p:txBody>
          <a:bodyPr>
            <a:normAutofit fontScale="90000"/>
          </a:bodyPr>
          <a:lstStyle/>
          <a:p>
            <a:pPr eaLnBrk="1" hangingPunct="1"/>
            <a:r>
              <a:rPr lang="uk-UA" sz="3600" b="1" i="1" dirty="0" smtClean="0">
                <a:latin typeface="Arial" pitchFamily="34" charset="0"/>
                <a:cs typeface="Arial" pitchFamily="34" charset="0"/>
              </a:rPr>
              <a:t>ОСНОВНІ ОБЛАСТІ ВИКОРИСТАННЯ НАНОТЕХНОЛОГІЙ</a:t>
            </a:r>
            <a:endParaRPr lang="ru-RU" sz="3600" b="1" i="1" dirty="0" smtClean="0">
              <a:latin typeface="Arial" pitchFamily="34" charset="0"/>
              <a:cs typeface="Arial" pitchFamily="34" charset="0"/>
            </a:endParaRPr>
          </a:p>
        </p:txBody>
      </p:sp>
      <p:sp>
        <p:nvSpPr>
          <p:cNvPr id="24579" name="Rectangle 3"/>
          <p:cNvSpPr>
            <a:spLocks noGrp="1" noChangeArrowheads="1"/>
          </p:cNvSpPr>
          <p:nvPr>
            <p:ph type="body" idx="1"/>
          </p:nvPr>
        </p:nvSpPr>
        <p:spPr>
          <a:xfrm>
            <a:off x="395288" y="1268413"/>
            <a:ext cx="8509000" cy="5400675"/>
          </a:xfrm>
        </p:spPr>
        <p:txBody>
          <a:bodyPr>
            <a:normAutofit/>
          </a:bodyPr>
          <a:lstStyle/>
          <a:p>
            <a:pPr algn="just" eaLnBrk="1" hangingPunct="1">
              <a:lnSpc>
                <a:spcPct val="80000"/>
              </a:lnSpc>
            </a:pPr>
            <a:r>
              <a:rPr lang="uk-UA" sz="1600" b="1" i="1" dirty="0" smtClean="0">
                <a:solidFill>
                  <a:srgbClr val="C00000"/>
                </a:solidFill>
                <a:latin typeface="Times New Roman" pitchFamily="18" charset="0"/>
              </a:rPr>
              <a:t>МЕДИЦИНА</a:t>
            </a:r>
            <a:endParaRPr lang="uk-UA" sz="1600" i="1" dirty="0" smtClean="0">
              <a:solidFill>
                <a:srgbClr val="C00000"/>
              </a:solidFill>
              <a:latin typeface="Times New Roman" pitchFamily="18" charset="0"/>
            </a:endParaRPr>
          </a:p>
          <a:p>
            <a:pPr marL="0" indent="0" algn="just" eaLnBrk="1" hangingPunct="1">
              <a:lnSpc>
                <a:spcPct val="80000"/>
              </a:lnSpc>
              <a:buNone/>
            </a:pPr>
            <a:r>
              <a:rPr lang="uk-UA" sz="1400" dirty="0" smtClean="0">
                <a:latin typeface="Times New Roman" pitchFamily="18" charset="0"/>
              </a:rPr>
              <a:t>Створення молекулярних роботів-лікарів, які "жили" б усередині людського організму, усуваючи всі його пошкодження або запобігали б виникненню таких, включаючи генетичні пошкодження. Прогнозований термін реалізації - перша половина XXI століття.</a:t>
            </a:r>
            <a:endParaRPr lang="uk-UA" sz="1400" b="1" dirty="0" smtClean="0">
              <a:latin typeface="Times New Roman" pitchFamily="18" charset="0"/>
            </a:endParaRPr>
          </a:p>
          <a:p>
            <a:pPr algn="just" eaLnBrk="1" hangingPunct="1">
              <a:lnSpc>
                <a:spcPct val="80000"/>
              </a:lnSpc>
            </a:pPr>
            <a:r>
              <a:rPr lang="uk-UA" sz="1600" b="1" i="1" dirty="0" smtClean="0">
                <a:solidFill>
                  <a:srgbClr val="C00000"/>
                </a:solidFill>
                <a:latin typeface="Times New Roman" pitchFamily="18" charset="0"/>
              </a:rPr>
              <a:t>ГЕРОНТОЛОГІЯ </a:t>
            </a:r>
            <a:endParaRPr lang="uk-UA" sz="1600" i="1" dirty="0" smtClean="0">
              <a:solidFill>
                <a:srgbClr val="C00000"/>
              </a:solidFill>
              <a:latin typeface="Times New Roman" pitchFamily="18" charset="0"/>
            </a:endParaRPr>
          </a:p>
          <a:p>
            <a:pPr marL="0" indent="0" algn="just" eaLnBrk="1" hangingPunct="1">
              <a:lnSpc>
                <a:spcPct val="80000"/>
              </a:lnSpc>
              <a:buNone/>
            </a:pPr>
            <a:r>
              <a:rPr lang="uk-UA" sz="1400" dirty="0" smtClean="0">
                <a:latin typeface="Times New Roman" pitchFamily="18" charset="0"/>
              </a:rPr>
              <a:t>Досягнення особистого безсмертя людей за рахунок впровадження в організм молекулярних роботів, що запобігають старінню клітин, а також перебудови і "облагороджування" тканин людського організму. Оживлення і лікування тих безнадійно хворих людей, які були заморожені в даний час методами </a:t>
            </a:r>
            <a:r>
              <a:rPr lang="uk-UA" sz="1400" dirty="0" err="1" smtClean="0">
                <a:latin typeface="Times New Roman" pitchFamily="18" charset="0"/>
              </a:rPr>
              <a:t>крионіки</a:t>
            </a:r>
            <a:r>
              <a:rPr lang="uk-UA" sz="1400" dirty="0" smtClean="0">
                <a:latin typeface="Times New Roman" pitchFamily="18" charset="0"/>
              </a:rPr>
              <a:t>. Прогнозований термін реалізації: третя - четверта четверті XXI століття. </a:t>
            </a:r>
            <a:endParaRPr lang="uk-UA" sz="1400" b="1" dirty="0" smtClean="0">
              <a:latin typeface="Times New Roman" pitchFamily="18" charset="0"/>
            </a:endParaRPr>
          </a:p>
          <a:p>
            <a:pPr algn="just" eaLnBrk="1" hangingPunct="1">
              <a:lnSpc>
                <a:spcPct val="80000"/>
              </a:lnSpc>
            </a:pPr>
            <a:r>
              <a:rPr lang="uk-UA" sz="1600" b="1" i="1" dirty="0" smtClean="0">
                <a:solidFill>
                  <a:srgbClr val="C00000"/>
                </a:solidFill>
                <a:latin typeface="Times New Roman" pitchFamily="18" charset="0"/>
              </a:rPr>
              <a:t>ПРОМИСЛОВІСТЬ </a:t>
            </a:r>
            <a:endParaRPr lang="uk-UA" sz="1600" i="1" dirty="0" smtClean="0">
              <a:solidFill>
                <a:srgbClr val="C00000"/>
              </a:solidFill>
              <a:latin typeface="Times New Roman" pitchFamily="18" charset="0"/>
            </a:endParaRPr>
          </a:p>
          <a:p>
            <a:pPr marL="0" indent="0" algn="just" eaLnBrk="1" hangingPunct="1">
              <a:lnSpc>
                <a:spcPct val="80000"/>
              </a:lnSpc>
              <a:buNone/>
            </a:pPr>
            <a:r>
              <a:rPr lang="uk-UA" sz="1400" dirty="0" smtClean="0">
                <a:latin typeface="Times New Roman" pitchFamily="18" charset="0"/>
              </a:rPr>
              <a:t>Заміна традиційних методів виробництва збіркою молекулярними роботами предметів споживання безпосередньо з атомів і молекул, аж до створення персональних синтезаторів і </a:t>
            </a:r>
            <a:r>
              <a:rPr lang="uk-UA" sz="1400" dirty="0" err="1" smtClean="0">
                <a:latin typeface="Times New Roman" pitchFamily="18" charset="0"/>
              </a:rPr>
              <a:t>копіюючих</a:t>
            </a:r>
            <a:r>
              <a:rPr lang="uk-UA" sz="1400" dirty="0" smtClean="0">
                <a:latin typeface="Times New Roman" pitchFamily="18" charset="0"/>
              </a:rPr>
              <a:t> пристроїв, що дозволяють виготовити будь-який предмет. Перші практичні результати можуть бути отримані на початку XXI століття. </a:t>
            </a:r>
            <a:endParaRPr lang="uk-UA" sz="1400" b="1" dirty="0" smtClean="0">
              <a:latin typeface="Times New Roman" pitchFamily="18" charset="0"/>
            </a:endParaRPr>
          </a:p>
          <a:p>
            <a:pPr algn="just" eaLnBrk="1" hangingPunct="1">
              <a:lnSpc>
                <a:spcPct val="80000"/>
              </a:lnSpc>
            </a:pPr>
            <a:r>
              <a:rPr lang="uk-UA" sz="1600" b="1" i="1" dirty="0" smtClean="0">
                <a:solidFill>
                  <a:srgbClr val="C00000"/>
                </a:solidFill>
                <a:latin typeface="Times New Roman" pitchFamily="18" charset="0"/>
              </a:rPr>
              <a:t>СІЛЬСЬКЕ ГОСПОДАРСТВО </a:t>
            </a:r>
            <a:endParaRPr lang="uk-UA" sz="1600" i="1" dirty="0" smtClean="0">
              <a:solidFill>
                <a:srgbClr val="C00000"/>
              </a:solidFill>
              <a:latin typeface="Times New Roman" pitchFamily="18" charset="0"/>
            </a:endParaRPr>
          </a:p>
          <a:p>
            <a:pPr marL="0" indent="0" algn="just" eaLnBrk="1" hangingPunct="1">
              <a:lnSpc>
                <a:spcPct val="80000"/>
              </a:lnSpc>
              <a:buNone/>
            </a:pPr>
            <a:r>
              <a:rPr lang="uk-UA" sz="1400" dirty="0" smtClean="0">
                <a:latin typeface="Times New Roman" pitchFamily="18" charset="0"/>
              </a:rPr>
              <a:t>Заміна "природних машин" для виробництва їжі (рослин і тварин) їх штучними аналогами - комплексами з молекулярних роботів. Вони відтворюватимуть ті ж хімічні процеси, що відбуваються в живому організмі, проте більш коротким і ефективним шляхом. Наприклад, з ланцюжка "</a:t>
            </a:r>
            <a:r>
              <a:rPr lang="uk-UA" sz="1400" dirty="0" err="1" smtClean="0">
                <a:latin typeface="Times New Roman" pitchFamily="18" charset="0"/>
              </a:rPr>
              <a:t>грунт</a:t>
            </a:r>
            <a:r>
              <a:rPr lang="uk-UA" sz="1400" dirty="0" smtClean="0">
                <a:latin typeface="Times New Roman" pitchFamily="18" charset="0"/>
              </a:rPr>
              <a:t> - вуглекислий газ - фотосинтез - трава - корова - молоко" будуть видалені всі зайві ланки. Залишиться "</a:t>
            </a:r>
            <a:r>
              <a:rPr lang="uk-UA" sz="1400" b="1" i="1" dirty="0" err="1" smtClean="0">
                <a:latin typeface="Times New Roman" pitchFamily="18" charset="0"/>
              </a:rPr>
              <a:t>грунт</a:t>
            </a:r>
            <a:r>
              <a:rPr lang="uk-UA" sz="1400" b="1" i="1" dirty="0" smtClean="0">
                <a:latin typeface="Times New Roman" pitchFamily="18" charset="0"/>
              </a:rPr>
              <a:t> - вуглекислий газ - молоко </a:t>
            </a:r>
            <a:r>
              <a:rPr lang="uk-UA" sz="1400" dirty="0" smtClean="0">
                <a:latin typeface="Times New Roman" pitchFamily="18" charset="0"/>
              </a:rPr>
              <a:t>(сир, масло, м'ясо - все, що завгодно)". Продуктивності цього методу вистачить, щоб розв'язати продовольчу проблему раз і назавжди. За різними оцінками, перші такі комплекси будуть створені в другій - четвертій четвертях XXI століття. </a:t>
            </a:r>
            <a:endParaRPr lang="uk-UA" sz="1400" b="1" dirty="0" smtClean="0">
              <a:latin typeface="Times New Roman" pitchFamily="18" charset="0"/>
            </a:endParaRPr>
          </a:p>
          <a:p>
            <a:pPr algn="just" eaLnBrk="1" hangingPunct="1">
              <a:lnSpc>
                <a:spcPct val="80000"/>
              </a:lnSpc>
            </a:pPr>
            <a:r>
              <a:rPr lang="uk-UA" sz="1600" b="1" i="1" dirty="0" smtClean="0">
                <a:solidFill>
                  <a:srgbClr val="C00000"/>
                </a:solidFill>
                <a:latin typeface="Times New Roman" pitchFamily="18" charset="0"/>
              </a:rPr>
              <a:t>БІОЛОГІЯ </a:t>
            </a:r>
            <a:endParaRPr lang="uk-UA" sz="1600" i="1" dirty="0" smtClean="0">
              <a:solidFill>
                <a:srgbClr val="C00000"/>
              </a:solidFill>
              <a:latin typeface="Times New Roman" pitchFamily="18" charset="0"/>
            </a:endParaRPr>
          </a:p>
          <a:p>
            <a:pPr marL="0" indent="0" algn="just" eaLnBrk="1" hangingPunct="1">
              <a:lnSpc>
                <a:spcPct val="80000"/>
              </a:lnSpc>
              <a:buNone/>
            </a:pPr>
            <a:r>
              <a:rPr lang="uk-UA" sz="1400" dirty="0" smtClean="0">
                <a:latin typeface="Times New Roman" pitchFamily="18" charset="0"/>
              </a:rPr>
              <a:t>Стане можливим "втручання" в живий організм на рівні атомів. Наслідки можуть бути дуже різними - від "відновлення" вимерлих видів до створення нових типів живих істот, </a:t>
            </a:r>
            <a:r>
              <a:rPr lang="uk-UA" sz="1400" dirty="0" err="1" smtClean="0">
                <a:latin typeface="Times New Roman" pitchFamily="18" charset="0"/>
              </a:rPr>
              <a:t>біороботів</a:t>
            </a:r>
            <a:r>
              <a:rPr lang="uk-UA" sz="1400" dirty="0" smtClean="0">
                <a:latin typeface="Times New Roman" pitchFamily="18" charset="0"/>
              </a:rPr>
              <a:t>. Прогнозований термін реалізації: середина XXI століття. </a:t>
            </a:r>
          </a:p>
        </p:txBody>
      </p:sp>
      <p:sp>
        <p:nvSpPr>
          <p:cNvPr id="24580"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24581" name="Номер слайда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A83C803-42FB-4FE0-ADCB-EEE090A288B4}" type="slidenum">
              <a:rPr lang="ru-RU" smtClean="0"/>
              <a:pPr eaLnBrk="1" hangingPunct="1"/>
              <a:t>17</a:t>
            </a:fld>
            <a:endParaRPr lang="ru-RU" smtClean="0"/>
          </a:p>
        </p:txBody>
      </p:sp>
    </p:spTree>
    <p:extLst>
      <p:ext uri="{BB962C8B-B14F-4D97-AF65-F5344CB8AC3E}">
        <p14:creationId xmlns="" xmlns:p14="http://schemas.microsoft.com/office/powerpoint/2010/main" val="7739200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323850" y="188913"/>
            <a:ext cx="8640763" cy="1143000"/>
          </a:xfrm>
        </p:spPr>
        <p:txBody>
          <a:bodyPr>
            <a:normAutofit fontScale="90000"/>
          </a:bodyPr>
          <a:lstStyle/>
          <a:p>
            <a:pPr eaLnBrk="1" hangingPunct="1"/>
            <a:r>
              <a:rPr lang="uk-UA" sz="3600" b="1" i="1" dirty="0" smtClean="0">
                <a:latin typeface="Arial" pitchFamily="34" charset="0"/>
                <a:cs typeface="Arial" pitchFamily="34" charset="0"/>
              </a:rPr>
              <a:t>ОСНОВНІ ОБЛАСТІ ВИКОРИСТАННЯ НАНОТЕХНОЛОГІЙ</a:t>
            </a:r>
            <a:endParaRPr lang="ru-RU" sz="3600" b="1" i="1" dirty="0" smtClean="0">
              <a:latin typeface="Arial" pitchFamily="34" charset="0"/>
              <a:cs typeface="Arial" pitchFamily="34" charset="0"/>
            </a:endParaRPr>
          </a:p>
        </p:txBody>
      </p:sp>
      <p:sp>
        <p:nvSpPr>
          <p:cNvPr id="25603" name="Rectangle 3"/>
          <p:cNvSpPr>
            <a:spLocks noGrp="1" noChangeArrowheads="1"/>
          </p:cNvSpPr>
          <p:nvPr>
            <p:ph type="body" idx="1"/>
          </p:nvPr>
        </p:nvSpPr>
        <p:spPr>
          <a:xfrm>
            <a:off x="323850" y="1341438"/>
            <a:ext cx="8496300" cy="4924425"/>
          </a:xfrm>
        </p:spPr>
        <p:txBody>
          <a:bodyPr>
            <a:normAutofit lnSpcReduction="10000"/>
          </a:bodyPr>
          <a:lstStyle/>
          <a:p>
            <a:pPr algn="just" eaLnBrk="1" hangingPunct="1">
              <a:lnSpc>
                <a:spcPct val="80000"/>
              </a:lnSpc>
            </a:pPr>
            <a:r>
              <a:rPr lang="uk-UA" sz="1600" b="1" i="1" dirty="0" smtClean="0">
                <a:solidFill>
                  <a:srgbClr val="C00000"/>
                </a:solidFill>
                <a:latin typeface="Times New Roman" pitchFamily="18" charset="0"/>
              </a:rPr>
              <a:t>ЕКОЛОГІЯ </a:t>
            </a:r>
          </a:p>
          <a:p>
            <a:pPr marL="0" indent="0" algn="just" eaLnBrk="1" hangingPunct="1">
              <a:lnSpc>
                <a:spcPct val="80000"/>
              </a:lnSpc>
              <a:buNone/>
            </a:pPr>
            <a:r>
              <a:rPr lang="uk-UA" sz="1600" dirty="0" smtClean="0">
                <a:latin typeface="Times New Roman" pitchFamily="18" charset="0"/>
              </a:rPr>
              <a:t>Повне усунення шкідливого впливу діяльності людини на оточуюче середовище. По-перше, за рахунок насичення екосфери молекулярними роботами-санітарами, що перетворюють відходи діяльності людини в початкову сировину, а по-друге, за рахунок переводу промисловості і сільського господарства на безвідходні нанотехнологічні методи. Прогнозований термін реалізації: середина XXI століття. </a:t>
            </a:r>
            <a:endParaRPr lang="uk-UA" sz="1600" b="1" dirty="0" smtClean="0">
              <a:latin typeface="Times New Roman" pitchFamily="18" charset="0"/>
            </a:endParaRPr>
          </a:p>
          <a:p>
            <a:pPr algn="just" eaLnBrk="1" hangingPunct="1">
              <a:lnSpc>
                <a:spcPct val="80000"/>
              </a:lnSpc>
            </a:pPr>
            <a:r>
              <a:rPr lang="uk-UA" sz="1600" b="1" i="1" dirty="0" smtClean="0">
                <a:solidFill>
                  <a:srgbClr val="C00000"/>
                </a:solidFill>
                <a:latin typeface="Times New Roman" pitchFamily="18" charset="0"/>
              </a:rPr>
              <a:t>ОСВОЄННЯ КОСМОСУ </a:t>
            </a:r>
          </a:p>
          <a:p>
            <a:pPr marL="0" indent="0" algn="just" eaLnBrk="1" hangingPunct="1">
              <a:lnSpc>
                <a:spcPct val="80000"/>
              </a:lnSpc>
              <a:buNone/>
            </a:pPr>
            <a:r>
              <a:rPr lang="uk-UA" sz="1600" dirty="0" smtClean="0">
                <a:latin typeface="Times New Roman" pitchFamily="18" charset="0"/>
              </a:rPr>
              <a:t>Найімовірніше, що освоєнню космосу "звичайним порядком" передуватиме освоєння його </a:t>
            </a:r>
            <a:r>
              <a:rPr lang="uk-UA" sz="1600" dirty="0" err="1" smtClean="0">
                <a:latin typeface="Times New Roman" pitchFamily="18" charset="0"/>
              </a:rPr>
              <a:t>нанороботами</a:t>
            </a:r>
            <a:r>
              <a:rPr lang="uk-UA" sz="1600" dirty="0" smtClean="0">
                <a:latin typeface="Times New Roman" pitchFamily="18" charset="0"/>
              </a:rPr>
              <a:t>. Величезна армія роботів-молекул буде випущена в навколоземний космічний простір і підготує його для заселення людиною - зробить придатним для заселення Місяць, астероїди, найближчі планети, спорудить з "підручних матеріалів" (метеоритів, комет) космічні станції та ін. Це буде набагато дешевше і безпечніше за існуючи нині методи. </a:t>
            </a:r>
            <a:endParaRPr lang="uk-UA" sz="1600" b="1" dirty="0" smtClean="0">
              <a:latin typeface="Times New Roman" pitchFamily="18" charset="0"/>
            </a:endParaRPr>
          </a:p>
          <a:p>
            <a:pPr algn="just" eaLnBrk="1" hangingPunct="1">
              <a:lnSpc>
                <a:spcPct val="80000"/>
              </a:lnSpc>
            </a:pPr>
            <a:r>
              <a:rPr lang="uk-UA" sz="1600" b="1" i="1" dirty="0" smtClean="0">
                <a:solidFill>
                  <a:srgbClr val="C00000"/>
                </a:solidFill>
                <a:latin typeface="Times New Roman" pitchFamily="18" charset="0"/>
              </a:rPr>
              <a:t>КІБЕРНЕТИКА </a:t>
            </a:r>
            <a:endParaRPr lang="uk-UA" sz="1600" i="1" dirty="0" smtClean="0">
              <a:solidFill>
                <a:srgbClr val="C00000"/>
              </a:solidFill>
              <a:latin typeface="Times New Roman" pitchFamily="18" charset="0"/>
            </a:endParaRPr>
          </a:p>
          <a:p>
            <a:pPr marL="0" indent="0" algn="just" eaLnBrk="1" hangingPunct="1">
              <a:lnSpc>
                <a:spcPct val="80000"/>
              </a:lnSpc>
              <a:buNone/>
            </a:pPr>
            <a:r>
              <a:rPr lang="uk-UA" sz="1600" dirty="0" smtClean="0">
                <a:latin typeface="Times New Roman" pitchFamily="18" charset="0"/>
              </a:rPr>
              <a:t>Відбудеться перехід від нині існуючих </a:t>
            </a:r>
            <a:r>
              <a:rPr lang="uk-UA" sz="1600" dirty="0" err="1" smtClean="0">
                <a:latin typeface="Times New Roman" pitchFamily="18" charset="0"/>
              </a:rPr>
              <a:t>планарних</a:t>
            </a:r>
            <a:r>
              <a:rPr lang="uk-UA" sz="1600" dirty="0" smtClean="0">
                <a:latin typeface="Times New Roman" pitchFamily="18" charset="0"/>
              </a:rPr>
              <a:t> структур до об'ємних мікросхем, розміри активних елементів зменшаться до розмірів молекул. Робочі частоти комп'ютерів досягнуть </a:t>
            </a:r>
            <a:r>
              <a:rPr lang="uk-UA" sz="1600" dirty="0" err="1" smtClean="0">
                <a:latin typeface="Times New Roman" pitchFamily="18" charset="0"/>
              </a:rPr>
              <a:t>терагерцових</a:t>
            </a:r>
            <a:r>
              <a:rPr lang="uk-UA" sz="1600" dirty="0" smtClean="0">
                <a:latin typeface="Times New Roman" pitchFamily="18" charset="0"/>
              </a:rPr>
              <a:t> величин. Отримають розповсюдження схемні рішення на </a:t>
            </a:r>
            <a:r>
              <a:rPr lang="uk-UA" sz="1600" dirty="0" err="1" smtClean="0">
                <a:latin typeface="Times New Roman" pitchFamily="18" charset="0"/>
              </a:rPr>
              <a:t>нейроноподібних</a:t>
            </a:r>
            <a:r>
              <a:rPr lang="uk-UA" sz="1600" dirty="0" smtClean="0">
                <a:latin typeface="Times New Roman" pitchFamily="18" charset="0"/>
              </a:rPr>
              <a:t> елементах. З'явиться </a:t>
            </a:r>
            <a:r>
              <a:rPr lang="uk-UA" sz="1600" dirty="0" err="1" smtClean="0">
                <a:latin typeface="Times New Roman" pitchFamily="18" charset="0"/>
              </a:rPr>
              <a:t>швидкодійна</a:t>
            </a:r>
            <a:r>
              <a:rPr lang="uk-UA" sz="1600" dirty="0" smtClean="0">
                <a:latin typeface="Times New Roman" pitchFamily="18" charset="0"/>
              </a:rPr>
              <a:t> довготривала пам'ять на білкових молекулах, місткість якої вимірюватиметься </a:t>
            </a:r>
            <a:r>
              <a:rPr lang="uk-UA" sz="1600" dirty="0" err="1" smtClean="0">
                <a:latin typeface="Times New Roman" pitchFamily="18" charset="0"/>
              </a:rPr>
              <a:t>терабайтами</a:t>
            </a:r>
            <a:r>
              <a:rPr lang="uk-UA" sz="1600" dirty="0" smtClean="0">
                <a:latin typeface="Times New Roman" pitchFamily="18" charset="0"/>
              </a:rPr>
              <a:t>. Стане можливим "переселення" людського інтелекту в комп'ютер, або навіть у іншу оболонку, наприклад польову. Прогнозований термін реалізації: перша - друга четверть XXI століття. </a:t>
            </a:r>
            <a:endParaRPr lang="uk-UA" sz="1600" b="1" dirty="0" smtClean="0">
              <a:latin typeface="Times New Roman" pitchFamily="18" charset="0"/>
            </a:endParaRPr>
          </a:p>
          <a:p>
            <a:pPr algn="just" eaLnBrk="1" hangingPunct="1">
              <a:lnSpc>
                <a:spcPct val="80000"/>
              </a:lnSpc>
            </a:pPr>
            <a:r>
              <a:rPr lang="uk-UA" sz="1600" b="1" i="1" dirty="0" smtClean="0">
                <a:solidFill>
                  <a:srgbClr val="C00000"/>
                </a:solidFill>
                <a:latin typeface="Times New Roman" pitchFamily="18" charset="0"/>
              </a:rPr>
              <a:t>РОЗУМНЕ НАВКОЛІШНЄ СЕРЕДОВИЩЕ </a:t>
            </a:r>
            <a:endParaRPr lang="uk-UA" sz="1600" i="1" dirty="0" smtClean="0">
              <a:solidFill>
                <a:srgbClr val="C00000"/>
              </a:solidFill>
              <a:latin typeface="Times New Roman" pitchFamily="18" charset="0"/>
            </a:endParaRPr>
          </a:p>
          <a:p>
            <a:pPr marL="0" indent="0" algn="just" eaLnBrk="1" hangingPunct="1">
              <a:lnSpc>
                <a:spcPct val="80000"/>
              </a:lnSpc>
              <a:buNone/>
            </a:pPr>
            <a:r>
              <a:rPr lang="uk-UA" sz="1600" dirty="0" smtClean="0">
                <a:latin typeface="Times New Roman" pitchFamily="18" charset="0"/>
              </a:rPr>
              <a:t>За рахунок впровадження логічних </a:t>
            </a:r>
            <a:r>
              <a:rPr lang="uk-UA" sz="1600" dirty="0" err="1" smtClean="0">
                <a:latin typeface="Times New Roman" pitchFamily="18" charset="0"/>
              </a:rPr>
              <a:t>наноелементів</a:t>
            </a:r>
            <a:r>
              <a:rPr lang="uk-UA" sz="1600" dirty="0" smtClean="0">
                <a:latin typeface="Times New Roman" pitchFamily="18" charset="0"/>
              </a:rPr>
              <a:t> у всі атрибути навколишнього середовища воно стане "розумним" і виключно комфортним для людини. Прогнозований термін реалізації: після XXI століття. </a:t>
            </a:r>
            <a:endParaRPr lang="ru-RU" sz="1600" dirty="0" smtClean="0">
              <a:latin typeface="Times New Roman" pitchFamily="18" charset="0"/>
            </a:endParaRPr>
          </a:p>
          <a:p>
            <a:pPr eaLnBrk="1" hangingPunct="1">
              <a:lnSpc>
                <a:spcPct val="80000"/>
              </a:lnSpc>
            </a:pPr>
            <a:endParaRPr lang="ru-RU" sz="1600" dirty="0" smtClean="0">
              <a:latin typeface="Times New Roman" pitchFamily="18" charset="0"/>
            </a:endParaRPr>
          </a:p>
        </p:txBody>
      </p:sp>
      <p:sp>
        <p:nvSpPr>
          <p:cNvPr id="25604"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25605" name="Номер слайда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A28ADA0-8F4F-4196-88E8-3436499196FD}" type="slidenum">
              <a:rPr lang="ru-RU" smtClean="0"/>
              <a:pPr eaLnBrk="1" hangingPunct="1"/>
              <a:t>18</a:t>
            </a:fld>
            <a:endParaRPr lang="ru-RU" smtClean="0"/>
          </a:p>
        </p:txBody>
      </p:sp>
    </p:spTree>
    <p:extLst>
      <p:ext uri="{BB962C8B-B14F-4D97-AF65-F5344CB8AC3E}">
        <p14:creationId xmlns="" xmlns:p14="http://schemas.microsoft.com/office/powerpoint/2010/main" val="7363061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D:\Женя\курсовик\pic11.jpg"/>
          <p:cNvPicPr>
            <a:picLocks noChangeAspect="1" noChangeArrowheads="1"/>
          </p:cNvPicPr>
          <p:nvPr/>
        </p:nvPicPr>
        <p:blipFill>
          <a:blip r:embed="rId2" cstate="print"/>
          <a:srcRect/>
          <a:stretch>
            <a:fillRect/>
          </a:stretch>
        </p:blipFill>
        <p:spPr bwMode="auto">
          <a:xfrm>
            <a:off x="4616450" y="998538"/>
            <a:ext cx="4303713" cy="2609850"/>
          </a:xfrm>
          <a:prstGeom prst="rect">
            <a:avLst/>
          </a:prstGeom>
          <a:noFill/>
          <a:ln w="9525">
            <a:noFill/>
            <a:miter lim="800000"/>
            <a:headEnd/>
            <a:tailEnd/>
          </a:ln>
        </p:spPr>
      </p:pic>
      <p:sp>
        <p:nvSpPr>
          <p:cNvPr id="12291" name="Заголовок 1"/>
          <p:cNvSpPr>
            <a:spLocks noGrp="1"/>
          </p:cNvSpPr>
          <p:nvPr>
            <p:ph type="title"/>
          </p:nvPr>
        </p:nvSpPr>
        <p:spPr>
          <a:xfrm>
            <a:off x="7092950" y="1493838"/>
            <a:ext cx="1846263" cy="404812"/>
          </a:xfrm>
        </p:spPr>
        <p:txBody>
          <a:bodyPr>
            <a:normAutofit fontScale="90000"/>
          </a:bodyPr>
          <a:lstStyle/>
          <a:p>
            <a:pPr algn="just"/>
            <a:r>
              <a:rPr lang="uk-UA" sz="1600" smtClean="0">
                <a:latin typeface="Times New Roman" pitchFamily="18" charset="0"/>
                <a:cs typeface="Times New Roman" pitchFamily="18" charset="0"/>
              </a:rPr>
              <a:t> </a:t>
            </a:r>
            <a:r>
              <a:rPr lang="uk-UA" sz="1600" smtClean="0">
                <a:solidFill>
                  <a:schemeClr val="bg1"/>
                </a:solidFill>
                <a:latin typeface="Times New Roman" pitchFamily="18" charset="0"/>
                <a:cs typeface="Times New Roman" pitchFamily="18" charset="0"/>
              </a:rPr>
              <a:t>450 мм кремнієва пластина</a:t>
            </a:r>
            <a:endParaRPr lang="ru-RU" sz="1600" smtClean="0">
              <a:solidFill>
                <a:schemeClr val="bg1"/>
              </a:solidFill>
              <a:latin typeface="Times New Roman" pitchFamily="18" charset="0"/>
              <a:cs typeface="Times New Roman" pitchFamily="18" charset="0"/>
            </a:endParaRPr>
          </a:p>
        </p:txBody>
      </p:sp>
      <p:sp>
        <p:nvSpPr>
          <p:cNvPr id="5" name="Заголовок 1"/>
          <p:cNvSpPr txBox="1">
            <a:spLocks/>
          </p:cNvSpPr>
          <p:nvPr/>
        </p:nvSpPr>
        <p:spPr bwMode="auto">
          <a:xfrm>
            <a:off x="476250" y="0"/>
            <a:ext cx="8281988" cy="1143000"/>
          </a:xfrm>
          <a:prstGeom prst="rect">
            <a:avLst/>
          </a:prstGeom>
          <a:noFill/>
          <a:ln w="9525">
            <a:noFill/>
            <a:miter lim="800000"/>
            <a:headEnd/>
            <a:tailEnd/>
          </a:ln>
        </p:spPr>
        <p:txBody>
          <a:bodyPr anchor="ctr"/>
          <a:lstStyle/>
          <a:p>
            <a:pPr algn="ctr">
              <a:defRPr/>
            </a:pPr>
            <a:r>
              <a:rPr lang="uk-UA" sz="4000" b="1" i="1" kern="0" dirty="0">
                <a:latin typeface="Arial" pitchFamily="34" charset="0"/>
                <a:ea typeface="+mj-ea"/>
                <a:cs typeface="Arial" pitchFamily="34" charset="0"/>
              </a:rPr>
              <a:t>КРЕМНІЄВА ЕЛЕКТРОНІКА</a:t>
            </a:r>
          </a:p>
        </p:txBody>
      </p:sp>
      <p:pic>
        <p:nvPicPr>
          <p:cNvPr id="12293" name="Picture 2" descr="E:\Іван\Education\186233.jpg"/>
          <p:cNvPicPr>
            <a:picLocks noChangeAspect="1" noChangeArrowheads="1"/>
          </p:cNvPicPr>
          <p:nvPr/>
        </p:nvPicPr>
        <p:blipFill>
          <a:blip r:embed="rId3" cstate="print"/>
          <a:srcRect/>
          <a:stretch>
            <a:fillRect/>
          </a:stretch>
        </p:blipFill>
        <p:spPr bwMode="auto">
          <a:xfrm>
            <a:off x="431800" y="998538"/>
            <a:ext cx="4184650" cy="2616200"/>
          </a:xfrm>
          <a:prstGeom prst="rect">
            <a:avLst/>
          </a:prstGeom>
          <a:noFill/>
          <a:ln w="9525">
            <a:noFill/>
            <a:miter lim="800000"/>
            <a:headEnd/>
            <a:tailEnd/>
          </a:ln>
        </p:spPr>
      </p:pic>
      <p:pic>
        <p:nvPicPr>
          <p:cNvPr id="12294" name="Picture 4" descr="E:\Іван\Education\186235.jpg"/>
          <p:cNvPicPr>
            <a:picLocks noChangeAspect="1" noChangeArrowheads="1"/>
          </p:cNvPicPr>
          <p:nvPr/>
        </p:nvPicPr>
        <p:blipFill>
          <a:blip r:embed="rId4" cstate="print"/>
          <a:srcRect/>
          <a:stretch>
            <a:fillRect/>
          </a:stretch>
        </p:blipFill>
        <p:spPr bwMode="auto">
          <a:xfrm>
            <a:off x="431800" y="3698875"/>
            <a:ext cx="4184650" cy="2746375"/>
          </a:xfrm>
          <a:prstGeom prst="rect">
            <a:avLst/>
          </a:prstGeom>
          <a:noFill/>
          <a:ln w="9525">
            <a:noFill/>
            <a:miter lim="800000"/>
            <a:headEnd/>
            <a:tailEnd/>
          </a:ln>
        </p:spPr>
      </p:pic>
      <p:pic>
        <p:nvPicPr>
          <p:cNvPr id="12295" name="Picture 2" descr="E:\Іван\Education\186251.jpg"/>
          <p:cNvPicPr>
            <a:picLocks noChangeAspect="1" noChangeArrowheads="1"/>
          </p:cNvPicPr>
          <p:nvPr/>
        </p:nvPicPr>
        <p:blipFill>
          <a:blip r:embed="rId5" cstate="print"/>
          <a:srcRect/>
          <a:stretch>
            <a:fillRect/>
          </a:stretch>
        </p:blipFill>
        <p:spPr bwMode="auto">
          <a:xfrm>
            <a:off x="4662488" y="3698875"/>
            <a:ext cx="4275137" cy="2760663"/>
          </a:xfrm>
          <a:prstGeom prst="rect">
            <a:avLst/>
          </a:prstGeom>
          <a:noFill/>
          <a:ln w="9525">
            <a:noFill/>
            <a:miter lim="800000"/>
            <a:headEnd/>
            <a:tailEnd/>
          </a:ln>
        </p:spPr>
      </p:pic>
      <p:sp>
        <p:nvSpPr>
          <p:cNvPr id="12296" name="Номер слайда 10"/>
          <p:cNvSpPr>
            <a:spLocks noGrp="1"/>
          </p:cNvSpPr>
          <p:nvPr>
            <p:ph type="sldNum" sz="quarter" idx="12"/>
          </p:nvPr>
        </p:nvSpPr>
        <p:spPr>
          <a:noFill/>
        </p:spPr>
        <p:txBody>
          <a:bodyPr/>
          <a:lstStyle/>
          <a:p>
            <a:fld id="{C88662E5-8DFE-4DC6-B65D-74834D89D989}" type="slidenum">
              <a:rPr lang="ru-RU" smtClean="0"/>
              <a:pPr/>
              <a:t>19</a:t>
            </a:fld>
            <a:endParaRPr lang="ru-RU" smtClean="0"/>
          </a:p>
        </p:txBody>
      </p:sp>
      <p:sp>
        <p:nvSpPr>
          <p:cNvPr id="12297"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transition>
    <p:strips dir="l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143000"/>
          </a:xfrm>
        </p:spPr>
        <p:txBody>
          <a:bodyPr>
            <a:normAutofit/>
          </a:bodyPr>
          <a:lstStyle/>
          <a:p>
            <a:pPr>
              <a:defRPr/>
            </a:pPr>
            <a:r>
              <a:rPr lang="uk-UA" b="1" i="1" dirty="0">
                <a:latin typeface="Arial" pitchFamily="34" charset="0"/>
                <a:cs typeface="Arial" pitchFamily="34" charset="0"/>
              </a:rPr>
              <a:t>ТИПИ ЦИВІЛІЗАЦІЙ</a:t>
            </a:r>
            <a:endParaRPr lang="ru-RU" b="1" i="1" dirty="0">
              <a:latin typeface="Arial" pitchFamily="34" charset="0"/>
              <a:cs typeface="Arial" pitchFamily="34" charset="0"/>
            </a:endParaRPr>
          </a:p>
        </p:txBody>
      </p:sp>
      <p:sp>
        <p:nvSpPr>
          <p:cNvPr id="4" name="Номер слайда 3"/>
          <p:cNvSpPr>
            <a:spLocks noGrp="1"/>
          </p:cNvSpPr>
          <p:nvPr>
            <p:ph type="sldNum" sz="quarter" idx="12"/>
          </p:nvPr>
        </p:nvSpPr>
        <p:spPr/>
        <p:txBody>
          <a:bodyPr/>
          <a:lstStyle/>
          <a:p>
            <a:fld id="{D3766815-3F79-4B59-8F54-D85D4AE0E431}" type="slidenum">
              <a:rPr lang="ru-RU" smtClean="0"/>
              <a:pPr/>
              <a:t>2</a:t>
            </a:fld>
            <a:endParaRPr lang="ru-RU"/>
          </a:p>
        </p:txBody>
      </p:sp>
      <p:pic>
        <p:nvPicPr>
          <p:cNvPr id="102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29568" y="1556792"/>
            <a:ext cx="8146887" cy="48475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 name="Объект 6"/>
          <p:cNvSpPr>
            <a:spLocks noGrp="1"/>
          </p:cNvSpPr>
          <p:nvPr>
            <p:ph idx="1"/>
          </p:nvPr>
        </p:nvSpPr>
        <p:spPr>
          <a:xfrm>
            <a:off x="611560" y="1088740"/>
            <a:ext cx="7965885" cy="248891"/>
          </a:xfrm>
        </p:spPr>
        <p:txBody>
          <a:bodyPr>
            <a:noAutofit/>
          </a:bodyPr>
          <a:lstStyle/>
          <a:p>
            <a:pPr marL="0" indent="0" algn="just">
              <a:buNone/>
            </a:pPr>
            <a:r>
              <a:rPr lang="uk-UA" sz="1400" dirty="0" smtClean="0">
                <a:latin typeface="Times New Roman" pitchFamily="18" charset="0"/>
                <a:cs typeface="Times New Roman" pitchFamily="18" charset="0"/>
              </a:rPr>
              <a:t>У своєму розвитку людська цивілізація пройшла ряд стадій представлених нижче. Зараз будується так зване </a:t>
            </a:r>
            <a:r>
              <a:rPr lang="uk-UA" sz="1400" b="1" i="1" dirty="0" smtClean="0">
                <a:solidFill>
                  <a:srgbClr val="C00000"/>
                </a:solidFill>
                <a:latin typeface="Times New Roman" pitchFamily="18" charset="0"/>
                <a:cs typeface="Times New Roman" pitchFamily="18" charset="0"/>
              </a:rPr>
              <a:t>інформаційне суспільство</a:t>
            </a:r>
            <a:r>
              <a:rPr lang="uk-UA" sz="1400" dirty="0" smtClean="0">
                <a:latin typeface="Times New Roman" pitchFamily="18" charset="0"/>
                <a:cs typeface="Times New Roman" pitchFamily="18" charset="0"/>
              </a:rPr>
              <a:t>.</a:t>
            </a:r>
            <a:endParaRPr lang="ru-RU" sz="1400" dirty="0">
              <a:latin typeface="Times New Roman" pitchFamily="18" charset="0"/>
              <a:cs typeface="Times New Roman" pitchFamily="18" charset="0"/>
            </a:endParaRPr>
          </a:p>
        </p:txBody>
      </p:sp>
      <p:graphicFrame>
        <p:nvGraphicFramePr>
          <p:cNvPr id="3" name="Таблица 2"/>
          <p:cNvGraphicFramePr>
            <a:graphicFrameLocks noGrp="1"/>
          </p:cNvGraphicFramePr>
          <p:nvPr>
            <p:extLst>
              <p:ext uri="{D42A27DB-BD31-4B8C-83A1-F6EECF244321}">
                <p14:modId xmlns="" xmlns:p14="http://schemas.microsoft.com/office/powerpoint/2010/main" val="2417508274"/>
              </p:ext>
            </p:extLst>
          </p:nvPr>
        </p:nvGraphicFramePr>
        <p:xfrm>
          <a:off x="4211959" y="4576996"/>
          <a:ext cx="4464496" cy="1924050"/>
        </p:xfrm>
        <a:graphic>
          <a:graphicData uri="http://schemas.openxmlformats.org/drawingml/2006/table">
            <a:tbl>
              <a:tblPr firstRow="1" firstCol="1" bandRow="1">
                <a:tableStyleId>{5C22544A-7EE6-4342-B048-85BDC9FD1C3A}</a:tableStyleId>
              </a:tblPr>
              <a:tblGrid>
                <a:gridCol w="266605"/>
                <a:gridCol w="1821628"/>
                <a:gridCol w="2376263"/>
              </a:tblGrid>
              <a:tr h="256913">
                <a:tc>
                  <a:txBody>
                    <a:bodyPr/>
                    <a:lstStyle/>
                    <a:p>
                      <a:pPr algn="ctr">
                        <a:lnSpc>
                          <a:spcPct val="100000"/>
                        </a:lnSpc>
                        <a:spcAft>
                          <a:spcPts val="0"/>
                        </a:spcAft>
                      </a:pPr>
                      <a:r>
                        <a:rPr lang="uk-UA" sz="1200" noProof="0" dirty="0" smtClean="0">
                          <a:effectLst/>
                          <a:latin typeface="Times New Roman" pitchFamily="18" charset="0"/>
                          <a:cs typeface="Times New Roman" pitchFamily="18" charset="0"/>
                        </a:rPr>
                        <a:t>№</a:t>
                      </a:r>
                      <a:endParaRPr lang="uk-UA" sz="1200" noProof="0" dirty="0">
                        <a:effectLst/>
                        <a:latin typeface="Times New Roman" pitchFamily="18" charset="0"/>
                        <a:ea typeface="Calibri"/>
                        <a:cs typeface="Times New Roman" pitchFamily="18" charset="0"/>
                      </a:endParaRPr>
                    </a:p>
                  </a:txBody>
                  <a:tcPr marL="9525" marR="9525" marT="9525" marB="9525" anchor="ctr"/>
                </a:tc>
                <a:tc>
                  <a:txBody>
                    <a:bodyPr/>
                    <a:lstStyle/>
                    <a:p>
                      <a:pPr algn="ctr">
                        <a:lnSpc>
                          <a:spcPct val="100000"/>
                        </a:lnSpc>
                        <a:spcAft>
                          <a:spcPts val="0"/>
                        </a:spcAft>
                      </a:pPr>
                      <a:r>
                        <a:rPr lang="uk-UA" sz="1200" noProof="0" dirty="0" smtClean="0">
                          <a:effectLst/>
                          <a:latin typeface="Times New Roman" pitchFamily="18" charset="0"/>
                          <a:cs typeface="Times New Roman" pitchFamily="18" charset="0"/>
                        </a:rPr>
                        <a:t>Технологічний уклад (фаза)</a:t>
                      </a:r>
                      <a:endParaRPr lang="uk-UA" sz="1200" noProof="0" dirty="0">
                        <a:effectLst/>
                        <a:latin typeface="Times New Roman" pitchFamily="18" charset="0"/>
                        <a:ea typeface="Calibri"/>
                        <a:cs typeface="Times New Roman" pitchFamily="18" charset="0"/>
                      </a:endParaRPr>
                    </a:p>
                  </a:txBody>
                  <a:tcPr marL="9525" marR="9525" marT="9525" marB="9525" anchor="ctr"/>
                </a:tc>
                <a:tc>
                  <a:txBody>
                    <a:bodyPr/>
                    <a:lstStyle/>
                    <a:p>
                      <a:pPr algn="ctr">
                        <a:lnSpc>
                          <a:spcPct val="100000"/>
                        </a:lnSpc>
                        <a:spcAft>
                          <a:spcPts val="0"/>
                        </a:spcAft>
                      </a:pPr>
                      <a:r>
                        <a:rPr lang="uk-UA" sz="1200" noProof="0" dirty="0" smtClean="0">
                          <a:effectLst/>
                          <a:latin typeface="Times New Roman" pitchFamily="18" charset="0"/>
                          <a:cs typeface="Times New Roman" pitchFamily="18" charset="0"/>
                        </a:rPr>
                        <a:t>Індустріальні революції</a:t>
                      </a:r>
                      <a:endParaRPr lang="uk-UA" sz="1200" noProof="0" dirty="0">
                        <a:effectLst/>
                        <a:latin typeface="Times New Roman" pitchFamily="18" charset="0"/>
                        <a:ea typeface="Calibri"/>
                        <a:cs typeface="Times New Roman" pitchFamily="18" charset="0"/>
                      </a:endParaRPr>
                    </a:p>
                  </a:txBody>
                  <a:tcPr marL="9525" marR="9525" marT="9525" marB="9525" anchor="ctr"/>
                </a:tc>
              </a:tr>
              <a:tr h="337705">
                <a:tc>
                  <a:txBody>
                    <a:bodyPr/>
                    <a:lstStyle/>
                    <a:p>
                      <a:pPr algn="ctr">
                        <a:lnSpc>
                          <a:spcPct val="100000"/>
                        </a:lnSpc>
                        <a:spcAft>
                          <a:spcPts val="0"/>
                        </a:spcAft>
                      </a:pPr>
                      <a:r>
                        <a:rPr lang="uk-UA" sz="1200" noProof="0" smtClean="0">
                          <a:effectLst/>
                          <a:latin typeface="Times New Roman" pitchFamily="18" charset="0"/>
                          <a:cs typeface="Times New Roman" pitchFamily="18" charset="0"/>
                        </a:rPr>
                        <a:t>1</a:t>
                      </a:r>
                      <a:endParaRPr lang="uk-UA" sz="1200" noProof="0">
                        <a:effectLst/>
                        <a:latin typeface="Times New Roman" pitchFamily="18" charset="0"/>
                        <a:ea typeface="Calibri"/>
                        <a:cs typeface="Times New Roman" pitchFamily="18" charset="0"/>
                      </a:endParaRPr>
                    </a:p>
                  </a:txBody>
                  <a:tcPr marL="9525" marR="9525" marT="9525" marB="9525" anchor="ctr"/>
                </a:tc>
                <a:tc>
                  <a:txBody>
                    <a:bodyPr/>
                    <a:lstStyle/>
                    <a:p>
                      <a:pPr algn="ctr">
                        <a:lnSpc>
                          <a:spcPct val="100000"/>
                        </a:lnSpc>
                        <a:spcAft>
                          <a:spcPts val="0"/>
                        </a:spcAft>
                      </a:pPr>
                      <a:r>
                        <a:rPr lang="uk-UA" sz="1200" noProof="0" smtClean="0">
                          <a:effectLst/>
                          <a:latin typeface="Times New Roman" pitchFamily="18" charset="0"/>
                          <a:cs typeface="Times New Roman" pitchFamily="18" charset="0"/>
                        </a:rPr>
                        <a:t>Архаїчна (природна) фаза</a:t>
                      </a:r>
                      <a:endParaRPr lang="uk-UA" sz="1200" noProof="0">
                        <a:effectLst/>
                        <a:latin typeface="Times New Roman" pitchFamily="18" charset="0"/>
                        <a:ea typeface="Calibri"/>
                        <a:cs typeface="Times New Roman" pitchFamily="18" charset="0"/>
                      </a:endParaRPr>
                    </a:p>
                  </a:txBody>
                  <a:tcPr marL="9525" marR="9525" marT="9525" marB="9525" anchor="ctr"/>
                </a:tc>
                <a:tc>
                  <a:txBody>
                    <a:bodyPr/>
                    <a:lstStyle/>
                    <a:p>
                      <a:pPr algn="ctr">
                        <a:lnSpc>
                          <a:spcPct val="100000"/>
                        </a:lnSpc>
                        <a:spcAft>
                          <a:spcPts val="0"/>
                        </a:spcAft>
                      </a:pPr>
                      <a:r>
                        <a:rPr lang="uk-UA" sz="1200" noProof="0" dirty="0" smtClean="0">
                          <a:effectLst/>
                          <a:latin typeface="Times New Roman" pitchFamily="18" charset="0"/>
                          <a:cs typeface="Times New Roman" pitchFamily="18" charset="0"/>
                        </a:rPr>
                        <a:t>1 фазовий перехід – </a:t>
                      </a:r>
                    </a:p>
                    <a:p>
                      <a:pPr algn="ctr">
                        <a:lnSpc>
                          <a:spcPct val="100000"/>
                        </a:lnSpc>
                        <a:spcAft>
                          <a:spcPts val="0"/>
                        </a:spcAft>
                      </a:pPr>
                      <a:r>
                        <a:rPr lang="uk-UA" sz="1200" b="1" i="1" noProof="0" dirty="0" smtClean="0">
                          <a:solidFill>
                            <a:srgbClr val="C00000"/>
                          </a:solidFill>
                          <a:effectLst/>
                          <a:latin typeface="Times New Roman" pitchFamily="18" charset="0"/>
                          <a:cs typeface="Times New Roman" pitchFamily="18" charset="0"/>
                        </a:rPr>
                        <a:t>аграрна революція</a:t>
                      </a:r>
                      <a:endParaRPr lang="uk-UA" sz="1200" b="1" i="1" noProof="0" dirty="0">
                        <a:solidFill>
                          <a:srgbClr val="C00000"/>
                        </a:solidFill>
                        <a:effectLst/>
                        <a:latin typeface="Times New Roman" pitchFamily="18" charset="0"/>
                        <a:ea typeface="Calibri"/>
                        <a:cs typeface="Times New Roman" pitchFamily="18" charset="0"/>
                      </a:endParaRPr>
                    </a:p>
                  </a:txBody>
                  <a:tcPr marL="9525" marR="9525" marT="9525" marB="9525" anchor="ctr"/>
                </a:tc>
              </a:tr>
              <a:tr h="379010">
                <a:tc>
                  <a:txBody>
                    <a:bodyPr/>
                    <a:lstStyle/>
                    <a:p>
                      <a:pPr algn="ctr">
                        <a:lnSpc>
                          <a:spcPct val="100000"/>
                        </a:lnSpc>
                        <a:spcAft>
                          <a:spcPts val="0"/>
                        </a:spcAft>
                      </a:pPr>
                      <a:r>
                        <a:rPr lang="uk-UA" sz="1200" noProof="0" smtClean="0">
                          <a:effectLst/>
                          <a:latin typeface="Times New Roman" pitchFamily="18" charset="0"/>
                          <a:cs typeface="Times New Roman" pitchFamily="18" charset="0"/>
                        </a:rPr>
                        <a:t>2</a:t>
                      </a:r>
                      <a:endParaRPr lang="uk-UA" sz="1200" noProof="0">
                        <a:effectLst/>
                        <a:latin typeface="Times New Roman" pitchFamily="18" charset="0"/>
                        <a:ea typeface="Calibri"/>
                        <a:cs typeface="Times New Roman" pitchFamily="18" charset="0"/>
                      </a:endParaRPr>
                    </a:p>
                  </a:txBody>
                  <a:tcPr marL="9525" marR="9525" marT="9525" marB="9525" anchor="ctr"/>
                </a:tc>
                <a:tc>
                  <a:txBody>
                    <a:bodyPr/>
                    <a:lstStyle/>
                    <a:p>
                      <a:pPr algn="ctr">
                        <a:lnSpc>
                          <a:spcPct val="100000"/>
                        </a:lnSpc>
                        <a:spcAft>
                          <a:spcPts val="0"/>
                        </a:spcAft>
                      </a:pPr>
                      <a:r>
                        <a:rPr lang="uk-UA" sz="1200" noProof="0" smtClean="0">
                          <a:effectLst/>
                          <a:latin typeface="Times New Roman" pitchFamily="18" charset="0"/>
                          <a:cs typeface="Times New Roman" pitchFamily="18" charset="0"/>
                        </a:rPr>
                        <a:t>Аграрна фаза</a:t>
                      </a:r>
                      <a:endParaRPr lang="uk-UA" sz="1200" noProof="0">
                        <a:effectLst/>
                        <a:latin typeface="Times New Roman" pitchFamily="18" charset="0"/>
                        <a:ea typeface="Calibri"/>
                        <a:cs typeface="Times New Roman" pitchFamily="18" charset="0"/>
                      </a:endParaRPr>
                    </a:p>
                  </a:txBody>
                  <a:tcPr marL="9525" marR="9525" marT="9525" marB="9525" anchor="ctr"/>
                </a:tc>
                <a:tc>
                  <a:txBody>
                    <a:bodyPr/>
                    <a:lstStyle/>
                    <a:p>
                      <a:pPr algn="ctr">
                        <a:lnSpc>
                          <a:spcPct val="100000"/>
                        </a:lnSpc>
                        <a:spcAft>
                          <a:spcPts val="0"/>
                        </a:spcAft>
                      </a:pPr>
                      <a:r>
                        <a:rPr lang="uk-UA" sz="1200" noProof="0" dirty="0" smtClean="0">
                          <a:effectLst/>
                          <a:latin typeface="Times New Roman" pitchFamily="18" charset="0"/>
                          <a:cs typeface="Times New Roman" pitchFamily="18" charset="0"/>
                        </a:rPr>
                        <a:t>2 фазовий перехід – </a:t>
                      </a:r>
                    </a:p>
                    <a:p>
                      <a:pPr algn="ctr">
                        <a:lnSpc>
                          <a:spcPct val="100000"/>
                        </a:lnSpc>
                        <a:spcAft>
                          <a:spcPts val="0"/>
                        </a:spcAft>
                      </a:pPr>
                      <a:r>
                        <a:rPr lang="uk-UA" sz="1200" b="1" i="1" noProof="0" dirty="0" smtClean="0">
                          <a:solidFill>
                            <a:srgbClr val="C00000"/>
                          </a:solidFill>
                          <a:effectLst/>
                          <a:latin typeface="Times New Roman" pitchFamily="18" charset="0"/>
                          <a:cs typeface="Times New Roman" pitchFamily="18" charset="0"/>
                        </a:rPr>
                        <a:t>промислова революція</a:t>
                      </a:r>
                      <a:endParaRPr lang="uk-UA" sz="1200" b="1" i="1" noProof="0" dirty="0">
                        <a:solidFill>
                          <a:srgbClr val="C00000"/>
                        </a:solidFill>
                        <a:effectLst/>
                        <a:latin typeface="Times New Roman" pitchFamily="18" charset="0"/>
                        <a:ea typeface="Calibri"/>
                        <a:cs typeface="Times New Roman" pitchFamily="18" charset="0"/>
                      </a:endParaRPr>
                    </a:p>
                  </a:txBody>
                  <a:tcPr marL="9525" marR="9525" marT="9525" marB="9525" anchor="ctr"/>
                </a:tc>
              </a:tr>
              <a:tr h="256913">
                <a:tc>
                  <a:txBody>
                    <a:bodyPr/>
                    <a:lstStyle/>
                    <a:p>
                      <a:pPr algn="ctr">
                        <a:lnSpc>
                          <a:spcPct val="100000"/>
                        </a:lnSpc>
                        <a:spcAft>
                          <a:spcPts val="0"/>
                        </a:spcAft>
                      </a:pPr>
                      <a:r>
                        <a:rPr lang="uk-UA" sz="1200" noProof="0" smtClean="0">
                          <a:effectLst/>
                          <a:latin typeface="Times New Roman" pitchFamily="18" charset="0"/>
                          <a:cs typeface="Times New Roman" pitchFamily="18" charset="0"/>
                        </a:rPr>
                        <a:t>3</a:t>
                      </a:r>
                      <a:endParaRPr lang="uk-UA" sz="1200" noProof="0">
                        <a:effectLst/>
                        <a:latin typeface="Times New Roman" pitchFamily="18" charset="0"/>
                        <a:ea typeface="Calibri"/>
                        <a:cs typeface="Times New Roman" pitchFamily="18" charset="0"/>
                      </a:endParaRPr>
                    </a:p>
                  </a:txBody>
                  <a:tcPr marL="9525" marR="9525" marT="9525" marB="9525" anchor="ctr"/>
                </a:tc>
                <a:tc>
                  <a:txBody>
                    <a:bodyPr/>
                    <a:lstStyle/>
                    <a:p>
                      <a:pPr algn="ctr">
                        <a:lnSpc>
                          <a:spcPct val="100000"/>
                        </a:lnSpc>
                        <a:spcAft>
                          <a:spcPts val="0"/>
                        </a:spcAft>
                      </a:pPr>
                      <a:r>
                        <a:rPr lang="uk-UA" sz="1200" noProof="0" smtClean="0">
                          <a:effectLst/>
                          <a:latin typeface="Times New Roman" pitchFamily="18" charset="0"/>
                          <a:cs typeface="Times New Roman" pitchFamily="18" charset="0"/>
                        </a:rPr>
                        <a:t>Індустриальна фаза</a:t>
                      </a:r>
                      <a:endParaRPr lang="uk-UA" sz="1200" noProof="0">
                        <a:effectLst/>
                        <a:latin typeface="Times New Roman" pitchFamily="18" charset="0"/>
                        <a:ea typeface="Calibri"/>
                        <a:cs typeface="Times New Roman" pitchFamily="18" charset="0"/>
                      </a:endParaRPr>
                    </a:p>
                  </a:txBody>
                  <a:tcPr marL="9525" marR="9525" marT="9525" marB="9525" anchor="ctr"/>
                </a:tc>
                <a:tc>
                  <a:txBody>
                    <a:bodyPr/>
                    <a:lstStyle/>
                    <a:p>
                      <a:pPr algn="ctr">
                        <a:lnSpc>
                          <a:spcPct val="100000"/>
                        </a:lnSpc>
                        <a:spcAft>
                          <a:spcPts val="0"/>
                        </a:spcAft>
                      </a:pPr>
                      <a:r>
                        <a:rPr lang="uk-UA" sz="1200" noProof="0" dirty="0" smtClean="0">
                          <a:effectLst/>
                          <a:latin typeface="Times New Roman" pitchFamily="18" charset="0"/>
                          <a:cs typeface="Times New Roman" pitchFamily="18" charset="0"/>
                        </a:rPr>
                        <a:t>3 фазовий перехід</a:t>
                      </a:r>
                    </a:p>
                    <a:p>
                      <a:pPr algn="ctr">
                        <a:lnSpc>
                          <a:spcPct val="100000"/>
                        </a:lnSpc>
                        <a:spcAft>
                          <a:spcPts val="0"/>
                        </a:spcAft>
                      </a:pPr>
                      <a:r>
                        <a:rPr lang="uk-UA" sz="1200" noProof="0" dirty="0" smtClean="0">
                          <a:effectLst/>
                          <a:latin typeface="Times New Roman" pitchFamily="18" charset="0"/>
                          <a:cs typeface="Times New Roman" pitchFamily="18" charset="0"/>
                        </a:rPr>
                        <a:t> </a:t>
                      </a:r>
                      <a:r>
                        <a:rPr lang="uk-UA" sz="1200" b="1" i="1" noProof="0" dirty="0" smtClean="0">
                          <a:solidFill>
                            <a:srgbClr val="C00000"/>
                          </a:solidFill>
                          <a:effectLst/>
                          <a:latin typeface="Times New Roman" pitchFamily="18" charset="0"/>
                          <a:cs typeface="Times New Roman" pitchFamily="18" charset="0"/>
                        </a:rPr>
                        <a:t>інформаційна революція (зараз)</a:t>
                      </a:r>
                      <a:endParaRPr lang="uk-UA" sz="1200" noProof="0" dirty="0">
                        <a:effectLst/>
                        <a:latin typeface="Times New Roman" pitchFamily="18" charset="0"/>
                        <a:ea typeface="Calibri"/>
                        <a:cs typeface="Times New Roman" pitchFamily="18" charset="0"/>
                      </a:endParaRPr>
                    </a:p>
                  </a:txBody>
                  <a:tcPr marL="9525" marR="9525" marT="9525" marB="9525" anchor="ctr"/>
                </a:tc>
              </a:tr>
              <a:tr h="337705">
                <a:tc>
                  <a:txBody>
                    <a:bodyPr/>
                    <a:lstStyle/>
                    <a:p>
                      <a:pPr algn="ctr">
                        <a:lnSpc>
                          <a:spcPct val="100000"/>
                        </a:lnSpc>
                        <a:spcAft>
                          <a:spcPts val="0"/>
                        </a:spcAft>
                      </a:pPr>
                      <a:r>
                        <a:rPr lang="uk-UA" sz="1200" noProof="0" smtClean="0">
                          <a:effectLst/>
                          <a:latin typeface="Times New Roman" pitchFamily="18" charset="0"/>
                          <a:cs typeface="Times New Roman" pitchFamily="18" charset="0"/>
                        </a:rPr>
                        <a:t>4</a:t>
                      </a:r>
                      <a:endParaRPr lang="uk-UA" sz="1200" noProof="0">
                        <a:effectLst/>
                        <a:latin typeface="Times New Roman" pitchFamily="18" charset="0"/>
                        <a:ea typeface="Calibri"/>
                        <a:cs typeface="Times New Roman" pitchFamily="18" charset="0"/>
                      </a:endParaRPr>
                    </a:p>
                  </a:txBody>
                  <a:tcPr marL="9525" marR="9525" marT="9525" marB="9525" anchor="ctr"/>
                </a:tc>
                <a:tc>
                  <a:txBody>
                    <a:bodyPr/>
                    <a:lstStyle/>
                    <a:p>
                      <a:pPr algn="ctr">
                        <a:lnSpc>
                          <a:spcPct val="100000"/>
                        </a:lnSpc>
                        <a:spcAft>
                          <a:spcPts val="0"/>
                        </a:spcAft>
                      </a:pPr>
                      <a:r>
                        <a:rPr lang="uk-UA" sz="1200" noProof="0" dirty="0" smtClean="0">
                          <a:effectLst/>
                          <a:latin typeface="Times New Roman" pitchFamily="18" charset="0"/>
                          <a:cs typeface="Times New Roman" pitchFamily="18" charset="0"/>
                        </a:rPr>
                        <a:t>Постіндустріальна (інформаційна) фаза</a:t>
                      </a:r>
                      <a:endParaRPr lang="uk-UA" sz="1200" noProof="0" dirty="0">
                        <a:effectLst/>
                        <a:latin typeface="Times New Roman" pitchFamily="18" charset="0"/>
                        <a:ea typeface="Calibri"/>
                        <a:cs typeface="Times New Roman" pitchFamily="18" charset="0"/>
                      </a:endParaRPr>
                    </a:p>
                  </a:txBody>
                  <a:tcPr marL="9525" marR="9525" marT="9525" marB="9525" anchor="ctr"/>
                </a:tc>
                <a:tc>
                  <a:txBody>
                    <a:bodyPr/>
                    <a:lstStyle/>
                    <a:p>
                      <a:pPr algn="ctr">
                        <a:lnSpc>
                          <a:spcPct val="100000"/>
                        </a:lnSpc>
                      </a:pPr>
                      <a:endParaRPr lang="uk-UA" sz="1200" noProof="0" dirty="0">
                        <a:effectLst/>
                        <a:latin typeface="Times New Roman" pitchFamily="18" charset="0"/>
                        <a:cs typeface="Times New Roman" pitchFamily="18" charset="0"/>
                      </a:endParaRPr>
                    </a:p>
                  </a:txBody>
                  <a:tcPr marL="9525" marR="9525" marT="9525" marB="9525" anchor="ctr"/>
                </a:tc>
              </a:tr>
            </a:tbl>
          </a:graphicData>
        </a:graphic>
      </p:graphicFrame>
    </p:spTree>
    <p:extLst>
      <p:ext uri="{BB962C8B-B14F-4D97-AF65-F5344CB8AC3E}">
        <p14:creationId xmlns="" xmlns:p14="http://schemas.microsoft.com/office/powerpoint/2010/main" val="19135284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Заголовок 1"/>
          <p:cNvSpPr>
            <a:spLocks noGrp="1"/>
          </p:cNvSpPr>
          <p:nvPr>
            <p:ph type="title"/>
          </p:nvPr>
        </p:nvSpPr>
        <p:spPr>
          <a:xfrm>
            <a:off x="431800" y="0"/>
            <a:ext cx="8229600" cy="1143000"/>
          </a:xfrm>
        </p:spPr>
        <p:txBody>
          <a:bodyPr/>
          <a:lstStyle/>
          <a:p>
            <a:r>
              <a:rPr lang="uk-UA" b="1" i="1" dirty="0" smtClean="0">
                <a:latin typeface="Arial" pitchFamily="34" charset="0"/>
                <a:cs typeface="Arial" pitchFamily="34" charset="0"/>
              </a:rPr>
              <a:t>ВСЕ МЕНШЕ І МЕНШЕ</a:t>
            </a:r>
            <a:endParaRPr lang="ru-RU" b="1" i="1" dirty="0" smtClean="0">
              <a:latin typeface="Arial" pitchFamily="34" charset="0"/>
              <a:cs typeface="Arial" pitchFamily="34" charset="0"/>
            </a:endParaRPr>
          </a:p>
        </p:txBody>
      </p:sp>
      <p:sp>
        <p:nvSpPr>
          <p:cNvPr id="15363" name="Содержимое 2"/>
          <p:cNvSpPr>
            <a:spLocks noGrp="1"/>
          </p:cNvSpPr>
          <p:nvPr>
            <p:ph idx="1"/>
          </p:nvPr>
        </p:nvSpPr>
        <p:spPr>
          <a:xfrm>
            <a:off x="431800" y="1089025"/>
            <a:ext cx="8229600" cy="4525963"/>
          </a:xfrm>
        </p:spPr>
        <p:txBody>
          <a:bodyPr>
            <a:normAutofit lnSpcReduction="10000"/>
          </a:bodyPr>
          <a:lstStyle/>
          <a:p>
            <a:pPr marL="0" indent="0" algn="just"/>
            <a:r>
              <a:rPr lang="uk-UA" sz="1400" b="1" i="1" smtClean="0">
                <a:solidFill>
                  <a:srgbClr val="C00000"/>
                </a:solidFill>
                <a:latin typeface="Times New Roman" pitchFamily="18" charset="0"/>
                <a:cs typeface="Times New Roman" pitchFamily="18" charset="0"/>
              </a:rPr>
              <a:t>32 нм (0,032 мкм) </a:t>
            </a:r>
            <a:r>
              <a:rPr lang="uk-UA" sz="1400" smtClean="0">
                <a:latin typeface="Times New Roman" pitchFamily="18" charset="0"/>
                <a:cs typeface="Times New Roman" pitchFamily="18" charset="0"/>
              </a:rPr>
              <a:t>- техпроцес, відповідає рівню технології, досягнутому до 2009-2010 років провідними компаніями-виробниками мікросхем. На початку 2011 р. компанія Intel почала виробляти процесори за даним техпроцесом. У травні 2011 за технологією 28 нм фірмою Altera була випущена найбільша у світі мікросхема, що складається </a:t>
            </a:r>
            <a:r>
              <a:rPr lang="uk-UA" sz="1400" b="1" i="1" smtClean="0">
                <a:latin typeface="Times New Roman" pitchFamily="18" charset="0"/>
                <a:cs typeface="Times New Roman" pitchFamily="18" charset="0"/>
              </a:rPr>
              <a:t>з 3,9 млрд транзисторів</a:t>
            </a:r>
            <a:r>
              <a:rPr lang="uk-UA" sz="1400" smtClean="0">
                <a:latin typeface="Times New Roman" pitchFamily="18" charset="0"/>
                <a:cs typeface="Times New Roman" pitchFamily="18" charset="0"/>
              </a:rPr>
              <a:t>. </a:t>
            </a:r>
          </a:p>
          <a:p>
            <a:pPr marL="0" indent="0" algn="just"/>
            <a:r>
              <a:rPr lang="uk-UA" sz="1400" b="1" i="1" smtClean="0">
                <a:solidFill>
                  <a:srgbClr val="C00000"/>
                </a:solidFill>
                <a:latin typeface="Times New Roman" pitchFamily="18" charset="0"/>
                <a:cs typeface="Times New Roman" pitchFamily="18" charset="0"/>
              </a:rPr>
              <a:t>22 нм (0,022 мкм) </a:t>
            </a:r>
            <a:r>
              <a:rPr lang="uk-UA" sz="1400" smtClean="0">
                <a:latin typeface="Times New Roman" pitchFamily="18" charset="0"/>
                <a:cs typeface="Times New Roman" pitchFamily="18" charset="0"/>
              </a:rPr>
              <a:t>- техпроцес, який відповідає рівню технології, досягнутому у 2009-2012 рр.. провідними компаніями - виробниками мікросхем. 22-нм елементи формуються при літографії шляхом експонування маски світлом довжиною хвилі 193 нм. Перші працездатні тестові зразки регулярних структур (SRAM) представлені публіці компанією Intel у 2009 році. Процесори за такою технологією виробляються з початку 2012 року. (Intel Ivy Bridge, Intel Haswell, послідовник Ivy Bridge, очікуються в 2013 році).</a:t>
            </a:r>
          </a:p>
          <a:p>
            <a:pPr marL="0" indent="0" algn="just"/>
            <a:r>
              <a:rPr lang="uk-UA" sz="1400" b="1" i="1" smtClean="0">
                <a:solidFill>
                  <a:srgbClr val="C00000"/>
                </a:solidFill>
                <a:latin typeface="Times New Roman" pitchFamily="18" charset="0"/>
                <a:cs typeface="Times New Roman" pitchFamily="18" charset="0"/>
              </a:rPr>
              <a:t>14 нм (0,014 мкм) </a:t>
            </a:r>
            <a:r>
              <a:rPr lang="uk-UA" sz="1400" smtClean="0">
                <a:latin typeface="Times New Roman" pitchFamily="18" charset="0"/>
                <a:cs typeface="Times New Roman" pitchFamily="18" charset="0"/>
              </a:rPr>
              <a:t>Будівництво заводу під назвою </a:t>
            </a:r>
            <a:r>
              <a:rPr lang="uk-UA" sz="1400" b="1" i="1" smtClean="0">
                <a:solidFill>
                  <a:srgbClr val="C00000"/>
                </a:solidFill>
                <a:latin typeface="Times New Roman" pitchFamily="18" charset="0"/>
                <a:cs typeface="Times New Roman" pitchFamily="18" charset="0"/>
              </a:rPr>
              <a:t>Fab42</a:t>
            </a:r>
            <a:r>
              <a:rPr lang="uk-UA" sz="1400" smtClean="0">
                <a:latin typeface="Times New Roman" pitchFamily="18" charset="0"/>
                <a:cs typeface="Times New Roman" pitchFamily="18" charset="0"/>
              </a:rPr>
              <a:t> в американському штаті Арізона почалося в середині 2011 року, а в експлуатацію він буде зданий </a:t>
            </a:r>
            <a:r>
              <a:rPr lang="uk-UA" sz="1400" b="1" i="1" smtClean="0">
                <a:latin typeface="Times New Roman" pitchFamily="18" charset="0"/>
                <a:cs typeface="Times New Roman" pitchFamily="18" charset="0"/>
              </a:rPr>
              <a:t>в 2013 році</a:t>
            </a:r>
            <a:r>
              <a:rPr lang="uk-UA" sz="1400" smtClean="0">
                <a:latin typeface="Times New Roman" pitchFamily="18" charset="0"/>
                <a:cs typeface="Times New Roman" pitchFamily="18" charset="0"/>
              </a:rPr>
              <a:t>. За заявою Intel, він стане найсучаснішим заводом з масового випуску комп'ютерних процесорів. Intel буде випускати тут продукцію по 14-нанометровій технології на основі 300-міліметрових кремнієвих пластин. </a:t>
            </a:r>
            <a:r>
              <a:rPr lang="uk-UA" sz="1400" b="1" i="1" smtClean="0">
                <a:solidFill>
                  <a:srgbClr val="C00000"/>
                </a:solidFill>
                <a:latin typeface="Times New Roman" pitchFamily="18" charset="0"/>
                <a:cs typeface="Times New Roman" pitchFamily="18" charset="0"/>
              </a:rPr>
              <a:t>Завод також стане першим масовим виробництвом, сумісним з 450-мм пластинами.  </a:t>
            </a:r>
            <a:r>
              <a:rPr lang="uk-UA" sz="1400" smtClean="0">
                <a:latin typeface="Times New Roman" pitchFamily="18" charset="0"/>
                <a:cs typeface="Times New Roman" pitchFamily="18" charset="0"/>
              </a:rPr>
              <a:t>В будівництво планується вкласти понад $ 5 млрд. На момент запуску Fab 42 стане, як очікується, одним з найбільш передових у світі заводів з випуску напівпровідникової продукції  у великих обсягах.</a:t>
            </a:r>
          </a:p>
          <a:p>
            <a:pPr marL="0" indent="0" algn="just"/>
            <a:r>
              <a:rPr lang="uk-UA" sz="1400" b="1" i="1" smtClean="0">
                <a:solidFill>
                  <a:srgbClr val="C00000"/>
                </a:solidFill>
                <a:latin typeface="Times New Roman" pitchFamily="18" charset="0"/>
                <a:cs typeface="Times New Roman" pitchFamily="18" charset="0"/>
              </a:rPr>
              <a:t>10 нм (0,01 мкм). </a:t>
            </a:r>
            <a:r>
              <a:rPr lang="uk-UA" sz="1400" smtClean="0">
                <a:latin typeface="Times New Roman" pitchFamily="18" charset="0"/>
                <a:cs typeface="Times New Roman" pitchFamily="18" charset="0"/>
              </a:rPr>
              <a:t>Плани по випуску серверних рішень і розвитку техпроцесса до 2018 року. </a:t>
            </a:r>
          </a:p>
          <a:p>
            <a:pPr marL="0" indent="0" algn="just"/>
            <a:r>
              <a:rPr lang="uk-UA" sz="1400" b="1" i="1" smtClean="0">
                <a:solidFill>
                  <a:srgbClr val="C00000"/>
                </a:solidFill>
                <a:latin typeface="Times New Roman" pitchFamily="18" charset="0"/>
                <a:cs typeface="Times New Roman" pitchFamily="18" charset="0"/>
              </a:rPr>
              <a:t>Техпроцес атомарного рівня. </a:t>
            </a:r>
            <a:r>
              <a:rPr lang="uk-UA" sz="1400" smtClean="0">
                <a:latin typeface="Times New Roman" pitchFamily="18" charset="0"/>
                <a:cs typeface="Times New Roman" pitchFamily="18" charset="0"/>
              </a:rPr>
              <a:t>У 2012 році дослідники з Університету Південного Уельсу представили спосіб створення транзисторів, розміри яких були б дорівнюють розмірам одного атома. Демонстрація способу була проведена на прикладі атома фосфору, розміщеного на напівпровідниковому кристалі. Результати цієї роботи можуть бути покладені в основу створення квантових комп'ютерів майбутнього</a:t>
            </a:r>
          </a:p>
        </p:txBody>
      </p:sp>
      <p:sp>
        <p:nvSpPr>
          <p:cNvPr id="15364" name="Номер слайда 3"/>
          <p:cNvSpPr>
            <a:spLocks noGrp="1"/>
          </p:cNvSpPr>
          <p:nvPr>
            <p:ph type="sldNum" sz="quarter" idx="12"/>
          </p:nvPr>
        </p:nvSpPr>
        <p:spPr>
          <a:noFill/>
        </p:spPr>
        <p:txBody>
          <a:bodyPr/>
          <a:lstStyle/>
          <a:p>
            <a:fld id="{2B14E5A9-50E3-48DB-BB7F-E5739F314EAB}" type="slidenum">
              <a:rPr lang="ru-RU" smtClean="0"/>
              <a:pPr/>
              <a:t>20</a:t>
            </a:fld>
            <a:endParaRPr lang="ru-RU" smtClean="0"/>
          </a:p>
        </p:txBody>
      </p:sp>
      <p:sp>
        <p:nvSpPr>
          <p:cNvPr id="15365"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Grp="1" noChangeArrowheads="1"/>
          </p:cNvSpPr>
          <p:nvPr>
            <p:ph type="title"/>
          </p:nvPr>
        </p:nvSpPr>
        <p:spPr>
          <a:xfrm>
            <a:off x="251520" y="201612"/>
            <a:ext cx="8731250" cy="1371600"/>
          </a:xfrm>
        </p:spPr>
        <p:txBody>
          <a:bodyPr>
            <a:normAutofit fontScale="90000"/>
          </a:bodyPr>
          <a:lstStyle/>
          <a:p>
            <a:pPr eaLnBrk="1" hangingPunct="1">
              <a:defRPr/>
            </a:pPr>
            <a:r>
              <a:rPr lang="ru-RU" sz="3100" b="1" i="1" dirty="0">
                <a:latin typeface="Arial" pitchFamily="34" charset="0"/>
                <a:cs typeface="Arial" pitchFamily="34" charset="0"/>
              </a:rPr>
              <a:t>ДИНАМІКА РАЗВИТКУ МІКРОЕЛЕКТРОНІКИ</a:t>
            </a:r>
            <a:br>
              <a:rPr lang="ru-RU" sz="3100" b="1" i="1" dirty="0">
                <a:latin typeface="Arial" pitchFamily="34" charset="0"/>
                <a:cs typeface="Arial" pitchFamily="34" charset="0"/>
              </a:rPr>
            </a:br>
            <a:r>
              <a:rPr lang="ru-RU" sz="3100" b="1" i="1" dirty="0">
                <a:latin typeface="Arial" pitchFamily="34" charset="0"/>
                <a:cs typeface="Arial" pitchFamily="34" charset="0"/>
              </a:rPr>
              <a:t>НА ПРИКЛАДІ СХЕМ ОПЕРАТИВНОЇ ПАМЯТІ</a:t>
            </a:r>
            <a:r>
              <a:rPr lang="ru-RU" sz="2600" b="1" i="1" dirty="0" smtClean="0"/>
              <a:t/>
            </a:r>
            <a:br>
              <a:rPr lang="ru-RU" sz="2600" b="1" i="1" dirty="0" smtClean="0"/>
            </a:br>
            <a:endParaRPr lang="ru-RU" sz="2600" b="1" i="1" dirty="0" smtClean="0"/>
          </a:p>
        </p:txBody>
      </p:sp>
      <p:pic>
        <p:nvPicPr>
          <p:cNvPr id="20483" name="Picture 6" descr="развитие"/>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a:xfrm>
            <a:off x="522288" y="1943100"/>
            <a:ext cx="5314950" cy="3395663"/>
          </a:xfrm>
        </p:spPr>
      </p:pic>
      <p:sp>
        <p:nvSpPr>
          <p:cNvPr id="20484"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20485" name="Прямоугольник 4"/>
          <p:cNvSpPr>
            <a:spLocks noChangeArrowheads="1"/>
          </p:cNvSpPr>
          <p:nvPr/>
        </p:nvSpPr>
        <p:spPr bwMode="auto">
          <a:xfrm>
            <a:off x="6126163" y="1666875"/>
            <a:ext cx="2566987" cy="401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just"/>
            <a:r>
              <a:rPr lang="uk-UA" sz="1500">
                <a:latin typeface="Times New Roman" pitchFamily="18" charset="0"/>
                <a:cs typeface="Times New Roman" pitchFamily="18" charset="0"/>
              </a:rPr>
              <a:t>40 років тому </a:t>
            </a:r>
            <a:r>
              <a:rPr lang="uk-UA" sz="1500" b="1">
                <a:solidFill>
                  <a:srgbClr val="C00000"/>
                </a:solidFill>
                <a:latin typeface="Times New Roman" pitchFamily="18" charset="0"/>
                <a:cs typeface="Times New Roman" pitchFamily="18" charset="0"/>
              </a:rPr>
              <a:t>Гордон Мур </a:t>
            </a:r>
            <a:r>
              <a:rPr lang="uk-UA" sz="1500">
                <a:latin typeface="Times New Roman" pitchFamily="18" charset="0"/>
                <a:cs typeface="Times New Roman" pitchFamily="18" charset="0"/>
              </a:rPr>
              <a:t>сформулював наступний емпіричний закон: </a:t>
            </a:r>
            <a:r>
              <a:rPr lang="uk-UA" sz="1500" b="1" i="1">
                <a:latin typeface="Times New Roman" pitchFamily="18" charset="0"/>
                <a:cs typeface="Times New Roman" pitchFamily="18" charset="0"/>
              </a:rPr>
              <a:t>кожні 1,5 року кількість транзисто-рів у комп'ютерних мікросхемах на 1 кв. дюйм подвоюється. Одночасно собівартість на 1 біт інформації (на 1 елемент інформації) зменшується вдвічі, енергія на одиницю інформації теж зменшується вдвічі, час перемикання зменшується вдвічі, тобто швидкодія комп'ютера зростає вдвічі кожні 1,5 року.</a:t>
            </a:r>
          </a:p>
        </p:txBody>
      </p:sp>
      <p:pic>
        <p:nvPicPr>
          <p:cNvPr id="20486" name="Picture 8" descr="http://bourabai.kz/toe/ic/number.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t="-957" r="3267" b="1196"/>
          <a:stretch>
            <a:fillRect/>
          </a:stretch>
        </p:blipFill>
        <p:spPr bwMode="auto">
          <a:xfrm>
            <a:off x="161925" y="1666875"/>
            <a:ext cx="5829300" cy="4597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0487" name="Text Box 10"/>
          <p:cNvSpPr txBox="1">
            <a:spLocks noChangeArrowheads="1"/>
          </p:cNvSpPr>
          <p:nvPr/>
        </p:nvSpPr>
        <p:spPr bwMode="auto">
          <a:xfrm>
            <a:off x="1016000" y="1314450"/>
            <a:ext cx="1935163" cy="517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uk-UA" sz="1400" b="1"/>
              <a:t>Кількість нейронів у людському мозку</a:t>
            </a:r>
            <a:endParaRPr lang="ru-RU" sz="1400" b="1"/>
          </a:p>
        </p:txBody>
      </p:sp>
      <p:sp>
        <p:nvSpPr>
          <p:cNvPr id="20488" name="Номер слайда 1"/>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370BD88-3F89-426E-B2B5-5AAE0229DE90}" type="slidenum">
              <a:rPr lang="ru-RU" smtClean="0"/>
              <a:pPr eaLnBrk="1" hangingPunct="1"/>
              <a:t>21</a:t>
            </a:fld>
            <a:endParaRPr lang="ru-RU" smtClean="0"/>
          </a:p>
        </p:txBody>
      </p:sp>
    </p:spTree>
    <p:extLst>
      <p:ext uri="{BB962C8B-B14F-4D97-AF65-F5344CB8AC3E}">
        <p14:creationId xmlns="" xmlns:p14="http://schemas.microsoft.com/office/powerpoint/2010/main" val="324320224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Заголовок 1"/>
          <p:cNvSpPr>
            <a:spLocks noGrp="1"/>
          </p:cNvSpPr>
          <p:nvPr>
            <p:ph type="title"/>
          </p:nvPr>
        </p:nvSpPr>
        <p:spPr>
          <a:xfrm>
            <a:off x="428625" y="-142875"/>
            <a:ext cx="8229600" cy="1143000"/>
          </a:xfrm>
        </p:spPr>
        <p:txBody>
          <a:bodyPr/>
          <a:lstStyle/>
          <a:p>
            <a:r>
              <a:rPr lang="uk-UA" sz="2800" b="1" i="1" dirty="0" smtClean="0">
                <a:latin typeface="Arial" pitchFamily="34" charset="0"/>
                <a:cs typeface="Arial" pitchFamily="34" charset="0"/>
              </a:rPr>
              <a:t>НАПРЯМИ РОЗВИТКУ МІКРОЕЛЕКТРОНІКИ</a:t>
            </a:r>
          </a:p>
        </p:txBody>
      </p:sp>
      <p:pic>
        <p:nvPicPr>
          <p:cNvPr id="17411" name="Picture 3"/>
          <p:cNvPicPr>
            <a:picLocks noChangeAspect="1" noChangeArrowheads="1"/>
          </p:cNvPicPr>
          <p:nvPr/>
        </p:nvPicPr>
        <p:blipFill>
          <a:blip r:embed="rId2" cstate="print"/>
          <a:srcRect/>
          <a:stretch>
            <a:fillRect/>
          </a:stretch>
        </p:blipFill>
        <p:spPr bwMode="auto">
          <a:xfrm>
            <a:off x="642938" y="1071563"/>
            <a:ext cx="4305300" cy="2933700"/>
          </a:xfrm>
          <a:prstGeom prst="rect">
            <a:avLst/>
          </a:prstGeom>
          <a:noFill/>
          <a:ln w="9525">
            <a:noFill/>
            <a:miter lim="800000"/>
            <a:headEnd/>
            <a:tailEnd/>
          </a:ln>
        </p:spPr>
      </p:pic>
      <p:sp>
        <p:nvSpPr>
          <p:cNvPr id="15" name="TextBox 14"/>
          <p:cNvSpPr txBox="1"/>
          <p:nvPr/>
        </p:nvSpPr>
        <p:spPr>
          <a:xfrm>
            <a:off x="642938" y="4714875"/>
            <a:ext cx="1214437" cy="523875"/>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p:spPr>
        <p:txBody>
          <a:bodyPr>
            <a:spAutoFit/>
          </a:bodyPr>
          <a:lstStyle/>
          <a:p>
            <a:pPr algn="ctr">
              <a:defRPr/>
            </a:pPr>
            <a:r>
              <a:rPr lang="en-US" sz="2800" dirty="0" err="1">
                <a:cs typeface="+mn-cs"/>
              </a:rPr>
              <a:t>Ge</a:t>
            </a:r>
            <a:r>
              <a:rPr lang="en-US" sz="2800" dirty="0">
                <a:cs typeface="+mn-cs"/>
              </a:rPr>
              <a:t>, Si </a:t>
            </a:r>
            <a:endParaRPr lang="uk-UA" sz="2800" dirty="0">
              <a:cs typeface="+mn-cs"/>
            </a:endParaRPr>
          </a:p>
        </p:txBody>
      </p:sp>
      <p:sp>
        <p:nvSpPr>
          <p:cNvPr id="16" name="TextBox 15"/>
          <p:cNvSpPr txBox="1"/>
          <p:nvPr/>
        </p:nvSpPr>
        <p:spPr>
          <a:xfrm>
            <a:off x="2643188" y="4714875"/>
            <a:ext cx="1214437" cy="523875"/>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p:spPr>
        <p:txBody>
          <a:bodyPr>
            <a:spAutoFit/>
          </a:bodyPr>
          <a:lstStyle/>
          <a:p>
            <a:pPr algn="ctr">
              <a:defRPr/>
            </a:pPr>
            <a:r>
              <a:rPr lang="uk-UA" sz="2800" dirty="0">
                <a:cs typeface="+mn-cs"/>
              </a:rPr>
              <a:t>А</a:t>
            </a:r>
            <a:r>
              <a:rPr lang="uk-UA" sz="2800" baseline="-25000" dirty="0">
                <a:cs typeface="+mn-cs"/>
              </a:rPr>
              <a:t>3</a:t>
            </a:r>
            <a:r>
              <a:rPr lang="uk-UA" sz="2800" dirty="0">
                <a:cs typeface="+mn-cs"/>
              </a:rPr>
              <a:t>В</a:t>
            </a:r>
            <a:r>
              <a:rPr lang="uk-UA" sz="2800" baseline="-25000" dirty="0">
                <a:cs typeface="+mn-cs"/>
              </a:rPr>
              <a:t>5</a:t>
            </a:r>
            <a:endParaRPr lang="uk-UA" sz="2800" dirty="0">
              <a:cs typeface="+mn-cs"/>
            </a:endParaRPr>
          </a:p>
        </p:txBody>
      </p:sp>
      <p:sp>
        <p:nvSpPr>
          <p:cNvPr id="17" name="TextBox 16"/>
          <p:cNvSpPr txBox="1"/>
          <p:nvPr/>
        </p:nvSpPr>
        <p:spPr>
          <a:xfrm>
            <a:off x="4714875" y="4714875"/>
            <a:ext cx="1214438" cy="523875"/>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p:spPr>
        <p:txBody>
          <a:bodyPr>
            <a:spAutoFit/>
          </a:bodyPr>
          <a:lstStyle/>
          <a:p>
            <a:pPr algn="ctr">
              <a:defRPr/>
            </a:pPr>
            <a:r>
              <a:rPr lang="uk-UA" sz="2800" dirty="0">
                <a:cs typeface="+mn-cs"/>
              </a:rPr>
              <a:t>А</a:t>
            </a:r>
            <a:r>
              <a:rPr lang="uk-UA" sz="2800" baseline="-25000" dirty="0">
                <a:cs typeface="+mn-cs"/>
              </a:rPr>
              <a:t>2</a:t>
            </a:r>
            <a:r>
              <a:rPr lang="uk-UA" sz="2800" dirty="0">
                <a:cs typeface="+mn-cs"/>
              </a:rPr>
              <a:t>В</a:t>
            </a:r>
            <a:r>
              <a:rPr lang="uk-UA" sz="2800" baseline="-25000" dirty="0">
                <a:cs typeface="+mn-cs"/>
              </a:rPr>
              <a:t>6</a:t>
            </a:r>
            <a:endParaRPr lang="uk-UA" sz="2800" dirty="0">
              <a:cs typeface="+mn-cs"/>
            </a:endParaRPr>
          </a:p>
        </p:txBody>
      </p:sp>
      <p:sp>
        <p:nvSpPr>
          <p:cNvPr id="19" name="TextBox 18"/>
          <p:cNvSpPr txBox="1"/>
          <p:nvPr/>
        </p:nvSpPr>
        <p:spPr>
          <a:xfrm>
            <a:off x="4286250" y="5572125"/>
            <a:ext cx="2214563" cy="923925"/>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p:spPr>
        <p:txBody>
          <a:bodyPr>
            <a:spAutoFit/>
          </a:bodyPr>
          <a:lstStyle/>
          <a:p>
            <a:pPr>
              <a:defRPr/>
            </a:pPr>
            <a:r>
              <a:rPr lang="en-US" b="1" dirty="0" err="1">
                <a:solidFill>
                  <a:srgbClr val="C00000"/>
                </a:solidFill>
                <a:cs typeface="+mn-cs"/>
              </a:rPr>
              <a:t>ZnS</a:t>
            </a:r>
            <a:r>
              <a:rPr lang="en-US" b="1" dirty="0">
                <a:solidFill>
                  <a:srgbClr val="C00000"/>
                </a:solidFill>
                <a:cs typeface="+mn-cs"/>
              </a:rPr>
              <a:t>,</a:t>
            </a:r>
            <a:r>
              <a:rPr lang="en-US" dirty="0">
                <a:cs typeface="+mn-cs"/>
              </a:rPr>
              <a:t>   </a:t>
            </a:r>
            <a:r>
              <a:rPr lang="en-US" dirty="0" err="1">
                <a:cs typeface="+mn-cs"/>
              </a:rPr>
              <a:t>CdS</a:t>
            </a:r>
            <a:r>
              <a:rPr lang="en-US" dirty="0">
                <a:cs typeface="+mn-cs"/>
              </a:rPr>
              <a:t>,   </a:t>
            </a:r>
            <a:r>
              <a:rPr lang="en-US" dirty="0" err="1">
                <a:cs typeface="+mn-cs"/>
              </a:rPr>
              <a:t>HgS</a:t>
            </a:r>
            <a:endParaRPr lang="en-US" dirty="0">
              <a:cs typeface="+mn-cs"/>
            </a:endParaRPr>
          </a:p>
          <a:p>
            <a:pPr>
              <a:defRPr/>
            </a:pPr>
            <a:r>
              <a:rPr lang="en-US" b="1" dirty="0" err="1">
                <a:solidFill>
                  <a:srgbClr val="C00000"/>
                </a:solidFill>
                <a:cs typeface="+mn-cs"/>
              </a:rPr>
              <a:t>ZnSe</a:t>
            </a:r>
            <a:r>
              <a:rPr lang="en-US" b="1" dirty="0">
                <a:solidFill>
                  <a:srgbClr val="C00000"/>
                </a:solidFill>
                <a:cs typeface="+mn-cs"/>
              </a:rPr>
              <a:t>, </a:t>
            </a:r>
            <a:r>
              <a:rPr lang="en-US" b="1" dirty="0" err="1">
                <a:solidFill>
                  <a:srgbClr val="C00000"/>
                </a:solidFill>
                <a:cs typeface="+mn-cs"/>
              </a:rPr>
              <a:t>CdSe</a:t>
            </a:r>
            <a:r>
              <a:rPr lang="en-US" b="1" dirty="0">
                <a:cs typeface="+mn-cs"/>
              </a:rPr>
              <a:t>, </a:t>
            </a:r>
            <a:r>
              <a:rPr lang="en-US" dirty="0" err="1">
                <a:cs typeface="+mn-cs"/>
              </a:rPr>
              <a:t>HgSe</a:t>
            </a:r>
            <a:endParaRPr lang="en-US" dirty="0">
              <a:cs typeface="+mn-cs"/>
            </a:endParaRPr>
          </a:p>
          <a:p>
            <a:pPr>
              <a:defRPr/>
            </a:pPr>
            <a:r>
              <a:rPr lang="en-US" b="1" dirty="0" err="1">
                <a:solidFill>
                  <a:srgbClr val="C00000"/>
                </a:solidFill>
                <a:cs typeface="+mn-cs"/>
              </a:rPr>
              <a:t>ZnTe</a:t>
            </a:r>
            <a:r>
              <a:rPr lang="en-US" b="1" dirty="0">
                <a:solidFill>
                  <a:srgbClr val="C00000"/>
                </a:solidFill>
                <a:cs typeface="+mn-cs"/>
              </a:rPr>
              <a:t>,  </a:t>
            </a:r>
            <a:r>
              <a:rPr lang="en-US" b="1" dirty="0" err="1">
                <a:solidFill>
                  <a:srgbClr val="C00000"/>
                </a:solidFill>
                <a:cs typeface="+mn-cs"/>
              </a:rPr>
              <a:t>CdTe</a:t>
            </a:r>
            <a:r>
              <a:rPr lang="en-US" dirty="0">
                <a:cs typeface="+mn-cs"/>
              </a:rPr>
              <a:t>, </a:t>
            </a:r>
            <a:r>
              <a:rPr lang="en-US" dirty="0" err="1">
                <a:cs typeface="+mn-cs"/>
              </a:rPr>
              <a:t>HgTe</a:t>
            </a:r>
            <a:endParaRPr lang="uk-UA" dirty="0">
              <a:cs typeface="+mn-cs"/>
            </a:endParaRPr>
          </a:p>
        </p:txBody>
      </p:sp>
      <p:sp>
        <p:nvSpPr>
          <p:cNvPr id="20" name="TextBox 19"/>
          <p:cNvSpPr txBox="1"/>
          <p:nvPr/>
        </p:nvSpPr>
        <p:spPr>
          <a:xfrm>
            <a:off x="2071688" y="5572125"/>
            <a:ext cx="2143125" cy="923925"/>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p:spPr>
        <p:txBody>
          <a:bodyPr>
            <a:spAutoFit/>
          </a:bodyPr>
          <a:lstStyle/>
          <a:p>
            <a:pPr>
              <a:defRPr/>
            </a:pPr>
            <a:r>
              <a:rPr lang="en-US" dirty="0" err="1">
                <a:cs typeface="+mn-cs"/>
              </a:rPr>
              <a:t>AlP</a:t>
            </a:r>
            <a:r>
              <a:rPr lang="en-US" dirty="0">
                <a:cs typeface="+mn-cs"/>
              </a:rPr>
              <a:t>,   </a:t>
            </a:r>
            <a:r>
              <a:rPr lang="en-US" dirty="0" err="1">
                <a:cs typeface="+mn-cs"/>
              </a:rPr>
              <a:t>AlAs</a:t>
            </a:r>
            <a:r>
              <a:rPr lang="en-US" dirty="0">
                <a:cs typeface="+mn-cs"/>
              </a:rPr>
              <a:t>,   </a:t>
            </a:r>
            <a:r>
              <a:rPr lang="en-US" dirty="0" err="1">
                <a:cs typeface="+mn-cs"/>
              </a:rPr>
              <a:t>AlSb</a:t>
            </a:r>
            <a:r>
              <a:rPr lang="en-US" dirty="0">
                <a:cs typeface="+mn-cs"/>
              </a:rPr>
              <a:t>   </a:t>
            </a:r>
            <a:r>
              <a:rPr lang="en-US" dirty="0" err="1">
                <a:cs typeface="+mn-cs"/>
              </a:rPr>
              <a:t>GaP</a:t>
            </a:r>
            <a:r>
              <a:rPr lang="en-US" dirty="0">
                <a:cs typeface="+mn-cs"/>
              </a:rPr>
              <a:t>, </a:t>
            </a:r>
            <a:r>
              <a:rPr lang="en-US" dirty="0" err="1">
                <a:cs typeface="+mn-cs"/>
              </a:rPr>
              <a:t>GaAs</a:t>
            </a:r>
            <a:r>
              <a:rPr lang="en-US" dirty="0">
                <a:cs typeface="+mn-cs"/>
              </a:rPr>
              <a:t>, </a:t>
            </a:r>
            <a:r>
              <a:rPr lang="en-US" dirty="0" err="1">
                <a:cs typeface="+mn-cs"/>
              </a:rPr>
              <a:t>GaSb</a:t>
            </a:r>
            <a:r>
              <a:rPr lang="en-US" dirty="0">
                <a:cs typeface="+mn-cs"/>
              </a:rPr>
              <a:t>, </a:t>
            </a:r>
          </a:p>
          <a:p>
            <a:pPr>
              <a:defRPr/>
            </a:pPr>
            <a:r>
              <a:rPr lang="en-US" dirty="0" err="1">
                <a:cs typeface="+mn-cs"/>
              </a:rPr>
              <a:t>InP</a:t>
            </a:r>
            <a:r>
              <a:rPr lang="en-US" dirty="0">
                <a:cs typeface="+mn-cs"/>
              </a:rPr>
              <a:t>,   </a:t>
            </a:r>
            <a:r>
              <a:rPr lang="en-US" dirty="0" err="1">
                <a:cs typeface="+mn-cs"/>
              </a:rPr>
              <a:t>InAs</a:t>
            </a:r>
            <a:r>
              <a:rPr lang="en-US" dirty="0">
                <a:cs typeface="+mn-cs"/>
              </a:rPr>
              <a:t>,   </a:t>
            </a:r>
            <a:r>
              <a:rPr lang="en-US" dirty="0" err="1">
                <a:cs typeface="+mn-cs"/>
              </a:rPr>
              <a:t>InSb</a:t>
            </a:r>
            <a:endParaRPr lang="uk-UA" dirty="0">
              <a:cs typeface="+mn-cs"/>
            </a:endParaRPr>
          </a:p>
        </p:txBody>
      </p:sp>
      <p:sp>
        <p:nvSpPr>
          <p:cNvPr id="22" name="Стрелка вправо 21"/>
          <p:cNvSpPr/>
          <p:nvPr/>
        </p:nvSpPr>
        <p:spPr>
          <a:xfrm>
            <a:off x="1928813" y="4857750"/>
            <a:ext cx="642937" cy="2143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uk-UA"/>
          </a:p>
        </p:txBody>
      </p:sp>
      <p:sp>
        <p:nvSpPr>
          <p:cNvPr id="23" name="Стрелка вправо 22"/>
          <p:cNvSpPr/>
          <p:nvPr/>
        </p:nvSpPr>
        <p:spPr>
          <a:xfrm>
            <a:off x="3929063" y="4857750"/>
            <a:ext cx="642937" cy="2143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uk-UA"/>
          </a:p>
        </p:txBody>
      </p:sp>
      <p:sp>
        <p:nvSpPr>
          <p:cNvPr id="24" name="Стрелка вниз 23"/>
          <p:cNvSpPr/>
          <p:nvPr/>
        </p:nvSpPr>
        <p:spPr>
          <a:xfrm>
            <a:off x="3143250" y="5286375"/>
            <a:ext cx="214313" cy="21431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uk-UA"/>
          </a:p>
        </p:txBody>
      </p:sp>
      <p:sp>
        <p:nvSpPr>
          <p:cNvPr id="25" name="Стрелка вниз 24"/>
          <p:cNvSpPr/>
          <p:nvPr/>
        </p:nvSpPr>
        <p:spPr>
          <a:xfrm>
            <a:off x="5286375" y="5286375"/>
            <a:ext cx="214313" cy="21431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uk-UA"/>
          </a:p>
        </p:txBody>
      </p:sp>
      <p:sp>
        <p:nvSpPr>
          <p:cNvPr id="26" name="TextBox 25"/>
          <p:cNvSpPr txBox="1"/>
          <p:nvPr/>
        </p:nvSpPr>
        <p:spPr>
          <a:xfrm>
            <a:off x="5214938" y="1214438"/>
            <a:ext cx="1214437" cy="523875"/>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p:spPr>
        <p:txBody>
          <a:bodyPr>
            <a:spAutoFit/>
          </a:bodyPr>
          <a:lstStyle/>
          <a:p>
            <a:pPr algn="ctr">
              <a:defRPr/>
            </a:pPr>
            <a:r>
              <a:rPr lang="en-US" sz="2800" dirty="0" err="1">
                <a:cs typeface="+mn-cs"/>
              </a:rPr>
              <a:t>Ge</a:t>
            </a:r>
            <a:r>
              <a:rPr lang="en-US" sz="2800" dirty="0">
                <a:cs typeface="+mn-cs"/>
              </a:rPr>
              <a:t>, Si </a:t>
            </a:r>
            <a:endParaRPr lang="uk-UA" sz="2800" dirty="0">
              <a:cs typeface="+mn-cs"/>
            </a:endParaRPr>
          </a:p>
        </p:txBody>
      </p:sp>
      <p:sp>
        <p:nvSpPr>
          <p:cNvPr id="27" name="TextBox 26"/>
          <p:cNvSpPr txBox="1"/>
          <p:nvPr/>
        </p:nvSpPr>
        <p:spPr>
          <a:xfrm>
            <a:off x="5214938" y="2428875"/>
            <a:ext cx="1214437" cy="523875"/>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p:spPr>
        <p:txBody>
          <a:bodyPr>
            <a:spAutoFit/>
          </a:bodyPr>
          <a:lstStyle/>
          <a:p>
            <a:pPr algn="ctr">
              <a:defRPr/>
            </a:pPr>
            <a:r>
              <a:rPr lang="uk-UA" sz="2800" dirty="0">
                <a:cs typeface="+mn-cs"/>
              </a:rPr>
              <a:t>А</a:t>
            </a:r>
            <a:r>
              <a:rPr lang="uk-UA" sz="2800" baseline="-25000" dirty="0">
                <a:cs typeface="+mn-cs"/>
              </a:rPr>
              <a:t>3</a:t>
            </a:r>
            <a:r>
              <a:rPr lang="uk-UA" sz="2800" dirty="0">
                <a:cs typeface="+mn-cs"/>
              </a:rPr>
              <a:t>В</a:t>
            </a:r>
            <a:r>
              <a:rPr lang="uk-UA" sz="2800" baseline="-25000" dirty="0">
                <a:cs typeface="+mn-cs"/>
              </a:rPr>
              <a:t>5</a:t>
            </a:r>
            <a:endParaRPr lang="uk-UA" sz="2800" dirty="0">
              <a:cs typeface="+mn-cs"/>
            </a:endParaRPr>
          </a:p>
        </p:txBody>
      </p:sp>
      <p:sp>
        <p:nvSpPr>
          <p:cNvPr id="28" name="TextBox 27"/>
          <p:cNvSpPr txBox="1"/>
          <p:nvPr/>
        </p:nvSpPr>
        <p:spPr>
          <a:xfrm>
            <a:off x="5214938" y="3714750"/>
            <a:ext cx="1214437" cy="523875"/>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p:spPr>
        <p:txBody>
          <a:bodyPr>
            <a:spAutoFit/>
          </a:bodyPr>
          <a:lstStyle/>
          <a:p>
            <a:pPr algn="ctr">
              <a:defRPr/>
            </a:pPr>
            <a:r>
              <a:rPr lang="uk-UA" sz="2800" dirty="0">
                <a:cs typeface="+mn-cs"/>
              </a:rPr>
              <a:t>А</a:t>
            </a:r>
            <a:r>
              <a:rPr lang="uk-UA" sz="2800" baseline="-25000" dirty="0">
                <a:cs typeface="+mn-cs"/>
              </a:rPr>
              <a:t>2</a:t>
            </a:r>
            <a:r>
              <a:rPr lang="uk-UA" sz="2800" dirty="0">
                <a:cs typeface="+mn-cs"/>
              </a:rPr>
              <a:t>В</a:t>
            </a:r>
            <a:r>
              <a:rPr lang="uk-UA" sz="2800" baseline="-25000" dirty="0">
                <a:cs typeface="+mn-cs"/>
              </a:rPr>
              <a:t>6</a:t>
            </a:r>
            <a:endParaRPr lang="uk-UA" sz="2800" dirty="0">
              <a:cs typeface="+mn-cs"/>
            </a:endParaRPr>
          </a:p>
        </p:txBody>
      </p:sp>
      <p:sp>
        <p:nvSpPr>
          <p:cNvPr id="29" name="TextBox 28"/>
          <p:cNvSpPr txBox="1"/>
          <p:nvPr/>
        </p:nvSpPr>
        <p:spPr>
          <a:xfrm>
            <a:off x="7143750" y="1000125"/>
            <a:ext cx="1643063" cy="954088"/>
          </a:xfrm>
          <a:prstGeom prst="rect">
            <a:avLst/>
          </a:prstGeom>
          <a:gradFill>
            <a:gsLst>
              <a:gs pos="0">
                <a:schemeClr val="tx2">
                  <a:lumMod val="20000"/>
                  <a:lumOff val="80000"/>
                </a:schemeClr>
              </a:gs>
              <a:gs pos="89000">
                <a:schemeClr val="accent1">
                  <a:shade val="67500"/>
                  <a:satMod val="115000"/>
                </a:schemeClr>
              </a:gs>
              <a:gs pos="100000">
                <a:schemeClr val="accent1">
                  <a:shade val="100000"/>
                  <a:satMod val="115000"/>
                </a:schemeClr>
              </a:gs>
            </a:gsLst>
            <a:lin ang="5400000" scaled="0"/>
          </a:gradFill>
        </p:spPr>
        <p:txBody>
          <a:bodyPr>
            <a:spAutoFit/>
          </a:bodyPr>
          <a:lstStyle/>
          <a:p>
            <a:pPr algn="ctr">
              <a:defRPr/>
            </a:pPr>
            <a:r>
              <a:rPr lang="uk-UA" sz="1400" dirty="0">
                <a:latin typeface="Times New Roman" pitchFamily="18" charset="0"/>
                <a:cs typeface="Times New Roman" pitchFamily="18" charset="0"/>
              </a:rPr>
              <a:t>Діоди, транзистори</a:t>
            </a:r>
          </a:p>
          <a:p>
            <a:pPr algn="ctr">
              <a:defRPr/>
            </a:pPr>
            <a:endParaRPr lang="uk-UA" sz="1400" dirty="0">
              <a:latin typeface="Times New Roman" pitchFamily="18" charset="0"/>
              <a:cs typeface="Times New Roman" pitchFamily="18" charset="0"/>
            </a:endParaRPr>
          </a:p>
          <a:p>
            <a:pPr algn="ctr">
              <a:defRPr/>
            </a:pPr>
            <a:endParaRPr lang="uk-UA" sz="1400" dirty="0">
              <a:latin typeface="Times New Roman" pitchFamily="18" charset="0"/>
              <a:cs typeface="Times New Roman" pitchFamily="18" charset="0"/>
            </a:endParaRPr>
          </a:p>
        </p:txBody>
      </p:sp>
      <p:sp>
        <p:nvSpPr>
          <p:cNvPr id="30" name="TextBox 29"/>
          <p:cNvSpPr txBox="1"/>
          <p:nvPr/>
        </p:nvSpPr>
        <p:spPr>
          <a:xfrm>
            <a:off x="7143750" y="2214563"/>
            <a:ext cx="1643063" cy="954087"/>
          </a:xfrm>
          <a:prstGeom prst="rect">
            <a:avLst/>
          </a:prstGeom>
          <a:gradFill>
            <a:gsLst>
              <a:gs pos="0">
                <a:schemeClr val="accent1">
                  <a:lumMod val="40000"/>
                  <a:lumOff val="60000"/>
                </a:schemeClr>
              </a:gs>
              <a:gs pos="50000">
                <a:schemeClr val="accent1">
                  <a:shade val="67500"/>
                  <a:satMod val="115000"/>
                </a:schemeClr>
              </a:gs>
              <a:gs pos="100000">
                <a:schemeClr val="accent1">
                  <a:shade val="100000"/>
                  <a:satMod val="115000"/>
                </a:schemeClr>
              </a:gs>
            </a:gsLst>
            <a:lin ang="5400000" scaled="0"/>
          </a:gradFill>
        </p:spPr>
        <p:txBody>
          <a:bodyPr>
            <a:spAutoFit/>
          </a:bodyPr>
          <a:lstStyle/>
          <a:p>
            <a:pPr algn="ctr">
              <a:defRPr/>
            </a:pPr>
            <a:r>
              <a:rPr lang="uk-UA" sz="1400" dirty="0">
                <a:latin typeface="Times New Roman" pitchFamily="18" charset="0"/>
                <a:cs typeface="Times New Roman" pitchFamily="18" charset="0"/>
              </a:rPr>
              <a:t>лазери, тунельні діоди, </a:t>
            </a:r>
            <a:r>
              <a:rPr lang="uk-UA" sz="1400" dirty="0" err="1">
                <a:latin typeface="Times New Roman" pitchFamily="18" charset="0"/>
                <a:cs typeface="Times New Roman" pitchFamily="18" charset="0"/>
              </a:rPr>
              <a:t>діоди</a:t>
            </a:r>
            <a:r>
              <a:rPr lang="uk-UA" sz="1400" dirty="0">
                <a:latin typeface="Times New Roman" pitchFamily="18" charset="0"/>
                <a:cs typeface="Times New Roman" pitchFamily="18" charset="0"/>
              </a:rPr>
              <a:t> Ганна, оптичні модулятори</a:t>
            </a:r>
          </a:p>
        </p:txBody>
      </p:sp>
      <p:sp>
        <p:nvSpPr>
          <p:cNvPr id="31" name="TextBox 30"/>
          <p:cNvSpPr txBox="1"/>
          <p:nvPr/>
        </p:nvSpPr>
        <p:spPr>
          <a:xfrm>
            <a:off x="7143750" y="3429000"/>
            <a:ext cx="1643063" cy="1169988"/>
          </a:xfrm>
          <a:prstGeom prst="rect">
            <a:avLst/>
          </a:prstGeom>
          <a:gradFill>
            <a:gsLst>
              <a:gs pos="0">
                <a:schemeClr val="accent1">
                  <a:lumMod val="40000"/>
                  <a:lumOff val="60000"/>
                </a:schemeClr>
              </a:gs>
              <a:gs pos="50000">
                <a:schemeClr val="accent1">
                  <a:shade val="67500"/>
                  <a:satMod val="115000"/>
                </a:schemeClr>
              </a:gs>
              <a:gs pos="100000">
                <a:schemeClr val="accent1">
                  <a:shade val="100000"/>
                  <a:satMod val="115000"/>
                </a:schemeClr>
              </a:gs>
            </a:gsLst>
            <a:lin ang="5400000" scaled="0"/>
          </a:gradFill>
        </p:spPr>
        <p:txBody>
          <a:bodyPr>
            <a:spAutoFit/>
          </a:bodyPr>
          <a:lstStyle/>
          <a:p>
            <a:pPr algn="ctr">
              <a:defRPr/>
            </a:pPr>
            <a:r>
              <a:rPr lang="uk-UA" sz="1400" dirty="0">
                <a:latin typeface="Times New Roman" pitchFamily="18" charset="0"/>
                <a:cs typeface="Times New Roman" pitchFamily="18" charset="0"/>
              </a:rPr>
              <a:t>Прилади </a:t>
            </a:r>
            <a:r>
              <a:rPr lang="uk-UA" sz="1400" dirty="0" err="1">
                <a:latin typeface="Times New Roman" pitchFamily="18" charset="0"/>
                <a:cs typeface="Times New Roman" pitchFamily="18" charset="0"/>
              </a:rPr>
              <a:t>акусто-</a:t>
            </a:r>
            <a:r>
              <a:rPr lang="uk-UA" sz="1400" dirty="0">
                <a:latin typeface="Times New Roman" pitchFamily="18" charset="0"/>
                <a:cs typeface="Times New Roman" pitchFamily="18" charset="0"/>
              </a:rPr>
              <a:t> і оптоелектроніки,  детектори випромінювання, </a:t>
            </a:r>
            <a:r>
              <a:rPr lang="uk-UA" sz="1400" dirty="0" err="1">
                <a:latin typeface="Times New Roman" pitchFamily="18" charset="0"/>
                <a:cs typeface="Times New Roman" pitchFamily="18" charset="0"/>
              </a:rPr>
              <a:t>світлодіоди</a:t>
            </a:r>
            <a:endParaRPr lang="uk-UA" sz="1400" dirty="0">
              <a:latin typeface="Times New Roman" pitchFamily="18" charset="0"/>
              <a:cs typeface="Times New Roman" pitchFamily="18" charset="0"/>
            </a:endParaRPr>
          </a:p>
        </p:txBody>
      </p:sp>
      <p:sp>
        <p:nvSpPr>
          <p:cNvPr id="32" name="Стрелка вправо 31"/>
          <p:cNvSpPr/>
          <p:nvPr/>
        </p:nvSpPr>
        <p:spPr>
          <a:xfrm>
            <a:off x="6500813" y="1357313"/>
            <a:ext cx="571500" cy="2143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uk-UA"/>
          </a:p>
        </p:txBody>
      </p:sp>
      <p:sp>
        <p:nvSpPr>
          <p:cNvPr id="33" name="Стрелка вправо 32"/>
          <p:cNvSpPr/>
          <p:nvPr/>
        </p:nvSpPr>
        <p:spPr>
          <a:xfrm>
            <a:off x="6500813" y="2571750"/>
            <a:ext cx="571500" cy="2143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uk-UA"/>
          </a:p>
        </p:txBody>
      </p:sp>
      <p:sp>
        <p:nvSpPr>
          <p:cNvPr id="34" name="Стрелка вправо 33"/>
          <p:cNvSpPr/>
          <p:nvPr/>
        </p:nvSpPr>
        <p:spPr>
          <a:xfrm>
            <a:off x="6500813" y="3857625"/>
            <a:ext cx="571500" cy="2143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uk-UA"/>
          </a:p>
        </p:txBody>
      </p:sp>
      <p:sp>
        <p:nvSpPr>
          <p:cNvPr id="17430" name="Text Box 39"/>
          <p:cNvSpPr txBox="1">
            <a:spLocks noChangeArrowheads="1"/>
          </p:cNvSpPr>
          <p:nvPr/>
        </p:nvSpPr>
        <p:spPr bwMode="auto">
          <a:xfrm>
            <a:off x="8528050" y="0"/>
            <a:ext cx="615950" cy="406400"/>
          </a:xfrm>
          <a:prstGeom prst="rect">
            <a:avLst/>
          </a:prstGeom>
          <a:solidFill>
            <a:srgbClr val="C0C0C0"/>
          </a:solidFill>
          <a:ln w="9525">
            <a:solidFill>
              <a:schemeClr val="tx1"/>
            </a:solidFill>
            <a:miter lim="800000"/>
            <a:headEnd/>
            <a:tailEnd/>
          </a:ln>
        </p:spPr>
        <p:txBody>
          <a:bodyPr>
            <a:spAutoFit/>
          </a:bodyPr>
          <a:lstStyle/>
          <a:p>
            <a:pPr algn="ctr"/>
            <a:r>
              <a:rPr lang="en-US" sz="2000"/>
              <a:t>1</a:t>
            </a:r>
            <a:endParaRPr lang="ru-RU" sz="2000"/>
          </a:p>
        </p:txBody>
      </p:sp>
      <p:sp>
        <p:nvSpPr>
          <p:cNvPr id="2" name="Номер слайда 1"/>
          <p:cNvSpPr>
            <a:spLocks noGrp="1"/>
          </p:cNvSpPr>
          <p:nvPr>
            <p:ph type="sldNum" sz="quarter" idx="12"/>
          </p:nvPr>
        </p:nvSpPr>
        <p:spPr/>
        <p:txBody>
          <a:bodyPr/>
          <a:lstStyle/>
          <a:p>
            <a:fld id="{D3766815-3F79-4B59-8F54-D85D4AE0E431}" type="slidenum">
              <a:rPr lang="ru-RU" smtClean="0"/>
              <a:pPr/>
              <a:t>22</a:t>
            </a:fld>
            <a:endParaRPr lang="ru-RU"/>
          </a:p>
        </p:txBody>
      </p:sp>
      <p:sp>
        <p:nvSpPr>
          <p:cNvPr id="35"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dirty="0">
                <a:sym typeface="Symbol" pitchFamily="18" charset="2"/>
              </a:rPr>
              <a:t> </a:t>
            </a:r>
            <a:r>
              <a:rPr lang="uk-UA" sz="800" dirty="0"/>
              <a:t> Опанасюк  А.С.</a:t>
            </a:r>
            <a:endParaRPr lang="ru-RU" sz="800" dirty="0"/>
          </a:p>
        </p:txBody>
      </p:sp>
    </p:spTree>
    <p:extLst>
      <p:ext uri="{BB962C8B-B14F-4D97-AF65-F5344CB8AC3E}">
        <p14:creationId xmlns="" xmlns:p14="http://schemas.microsoft.com/office/powerpoint/2010/main" val="5213765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Заголовок 1"/>
          <p:cNvSpPr>
            <a:spLocks noGrp="1"/>
          </p:cNvSpPr>
          <p:nvPr>
            <p:ph type="title"/>
          </p:nvPr>
        </p:nvSpPr>
        <p:spPr>
          <a:xfrm>
            <a:off x="482600" y="476672"/>
            <a:ext cx="8229600" cy="654050"/>
          </a:xfrm>
        </p:spPr>
        <p:txBody>
          <a:bodyPr>
            <a:noAutofit/>
          </a:bodyPr>
          <a:lstStyle/>
          <a:p>
            <a:pPr>
              <a:defRPr/>
            </a:pPr>
            <a:r>
              <a:rPr lang="uk-UA" sz="4000" b="1" i="1" dirty="0">
                <a:latin typeface="Arial" pitchFamily="34" charset="0"/>
                <a:cs typeface="Arial" pitchFamily="34" charset="0"/>
              </a:rPr>
              <a:t>ЗАСТОСУВАННЯ СПОЛУК А</a:t>
            </a:r>
            <a:r>
              <a:rPr lang="uk-UA" sz="4000" b="1" i="1" baseline="-25000" dirty="0">
                <a:latin typeface="Arial" pitchFamily="34" charset="0"/>
                <a:cs typeface="Arial" pitchFamily="34" charset="0"/>
              </a:rPr>
              <a:t>2</a:t>
            </a:r>
            <a:r>
              <a:rPr lang="uk-UA" sz="4000" b="1" i="1" dirty="0">
                <a:latin typeface="Arial" pitchFamily="34" charset="0"/>
                <a:cs typeface="Arial" pitchFamily="34" charset="0"/>
              </a:rPr>
              <a:t>В</a:t>
            </a:r>
            <a:r>
              <a:rPr lang="uk-UA" sz="4000" b="1" i="1" baseline="-25000" dirty="0">
                <a:latin typeface="Arial" pitchFamily="34" charset="0"/>
                <a:cs typeface="Arial" pitchFamily="34" charset="0"/>
              </a:rPr>
              <a:t>6</a:t>
            </a:r>
            <a:r>
              <a:rPr lang="uk-UA" sz="4000" b="1" i="1" dirty="0">
                <a:latin typeface="Arial" pitchFamily="34" charset="0"/>
                <a:cs typeface="Arial" pitchFamily="34" charset="0"/>
              </a:rPr>
              <a:t/>
            </a:r>
            <a:br>
              <a:rPr lang="uk-UA" sz="4000" b="1" i="1" dirty="0">
                <a:latin typeface="Arial" pitchFamily="34" charset="0"/>
                <a:cs typeface="Arial" pitchFamily="34" charset="0"/>
              </a:rPr>
            </a:br>
            <a:endParaRPr lang="uk-UA" sz="4000" b="1" i="1" dirty="0">
              <a:latin typeface="Arial" pitchFamily="34" charset="0"/>
              <a:cs typeface="Arial" pitchFamily="34" charset="0"/>
            </a:endParaRPr>
          </a:p>
        </p:txBody>
      </p:sp>
      <p:pic>
        <p:nvPicPr>
          <p:cNvPr id="23555"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786438" y="1214438"/>
            <a:ext cx="2908300" cy="41830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3556" name="Picture 7"/>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00063" y="1214438"/>
            <a:ext cx="4981575" cy="419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3557"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23558" name="Номер слайда 1"/>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D80DEAD-F2C8-418C-A870-70A728303AC2}" type="slidenum">
              <a:rPr lang="ru-RU" smtClean="0"/>
              <a:pPr eaLnBrk="1" hangingPunct="1"/>
              <a:t>23</a:t>
            </a:fld>
            <a:endParaRPr lang="ru-RU" smtClean="0"/>
          </a:p>
        </p:txBody>
      </p:sp>
    </p:spTree>
    <p:extLst>
      <p:ext uri="{BB962C8B-B14F-4D97-AF65-F5344CB8AC3E}">
        <p14:creationId xmlns="" xmlns:p14="http://schemas.microsoft.com/office/powerpoint/2010/main" val="15104713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Заголовок 1"/>
          <p:cNvSpPr>
            <a:spLocks noGrp="1"/>
          </p:cNvSpPr>
          <p:nvPr>
            <p:ph type="title"/>
          </p:nvPr>
        </p:nvSpPr>
        <p:spPr>
          <a:xfrm>
            <a:off x="495300" y="0"/>
            <a:ext cx="8229600" cy="1143000"/>
          </a:xfrm>
        </p:spPr>
        <p:txBody>
          <a:bodyPr>
            <a:noAutofit/>
          </a:bodyPr>
          <a:lstStyle/>
          <a:p>
            <a:pPr>
              <a:defRPr/>
            </a:pPr>
            <a:r>
              <a:rPr lang="uk-UA" sz="3200" b="1" i="1" dirty="0">
                <a:latin typeface="Arial" pitchFamily="34" charset="0"/>
                <a:cs typeface="Arial" pitchFamily="34" charset="0"/>
              </a:rPr>
              <a:t>ПРОЗОРА ЕЛЕКТРОНІКА НА ОКСИДАХ ТА ПОЛІМЕРАХ</a:t>
            </a:r>
            <a:endParaRPr lang="ru-RU" sz="3200" b="1" i="1" dirty="0">
              <a:latin typeface="Arial" pitchFamily="34" charset="0"/>
              <a:cs typeface="Arial" pitchFamily="34" charset="0"/>
            </a:endParaRPr>
          </a:p>
        </p:txBody>
      </p:sp>
      <p:sp>
        <p:nvSpPr>
          <p:cNvPr id="24579" name="Объект 2"/>
          <p:cNvSpPr>
            <a:spLocks noGrp="1"/>
          </p:cNvSpPr>
          <p:nvPr>
            <p:ph idx="1"/>
          </p:nvPr>
        </p:nvSpPr>
        <p:spPr>
          <a:xfrm>
            <a:off x="431800" y="1142554"/>
            <a:ext cx="8370888" cy="2241996"/>
          </a:xfrm>
        </p:spPr>
        <p:txBody>
          <a:bodyPr>
            <a:normAutofit lnSpcReduction="10000"/>
          </a:bodyPr>
          <a:lstStyle/>
          <a:p>
            <a:pPr marL="0" indent="0" algn="just"/>
            <a:r>
              <a:rPr lang="uk-UA" sz="1400" dirty="0" smtClean="0">
                <a:latin typeface="Times New Roman" pitchFamily="18" charset="0"/>
                <a:cs typeface="Times New Roman" pitchFamily="18" charset="0"/>
              </a:rPr>
              <a:t>Датою народження терміна </a:t>
            </a:r>
            <a:r>
              <a:rPr lang="uk-UA" sz="1400" b="1" i="1" dirty="0" smtClean="0">
                <a:solidFill>
                  <a:srgbClr val="C00000"/>
                </a:solidFill>
                <a:latin typeface="Times New Roman" pitchFamily="18" charset="0"/>
                <a:cs typeface="Times New Roman" pitchFamily="18" charset="0"/>
              </a:rPr>
              <a:t>прозора електроніка </a:t>
            </a:r>
            <a:r>
              <a:rPr lang="uk-UA" sz="1400" dirty="0" smtClean="0">
                <a:latin typeface="Times New Roman" pitchFamily="18" charset="0"/>
                <a:cs typeface="Times New Roman" pitchFamily="18" charset="0"/>
              </a:rPr>
              <a:t>вважається 1997 рік, коли в журналі «</a:t>
            </a:r>
            <a:r>
              <a:rPr lang="uk-UA" sz="1400" dirty="0" err="1" smtClean="0">
                <a:latin typeface="Times New Roman" pitchFamily="18" charset="0"/>
                <a:cs typeface="Times New Roman" pitchFamily="18" charset="0"/>
              </a:rPr>
              <a:t>Nature</a:t>
            </a:r>
            <a:r>
              <a:rPr lang="uk-UA" sz="1400" dirty="0" smtClean="0">
                <a:latin typeface="Times New Roman" pitchFamily="18" charset="0"/>
                <a:cs typeface="Times New Roman" pitchFamily="18" charset="0"/>
              </a:rPr>
              <a:t>» вийшла стаття японського дослідника </a:t>
            </a:r>
            <a:r>
              <a:rPr lang="uk-UA" sz="1400" dirty="0" err="1" smtClean="0">
                <a:latin typeface="Times New Roman" pitchFamily="18" charset="0"/>
                <a:cs typeface="Times New Roman" pitchFamily="18" charset="0"/>
              </a:rPr>
              <a:t>Кавазо</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Kawazoe</a:t>
            </a:r>
            <a:r>
              <a:rPr lang="uk-UA" sz="1400" dirty="0" smtClean="0">
                <a:latin typeface="Times New Roman" pitchFamily="18" charset="0"/>
                <a:cs typeface="Times New Roman" pitchFamily="18" charset="0"/>
              </a:rPr>
              <a:t>) зі співавторами, в якій говорилось про отримання прозорої, </a:t>
            </a:r>
            <a:r>
              <a:rPr lang="uk-UA" sz="1400" dirty="0" err="1" smtClean="0">
                <a:latin typeface="Times New Roman" pitchFamily="18" charset="0"/>
                <a:cs typeface="Times New Roman" pitchFamily="18" charset="0"/>
              </a:rPr>
              <a:t>високопровідної</a:t>
            </a:r>
            <a:r>
              <a:rPr lang="uk-UA" sz="1400" dirty="0" smtClean="0">
                <a:latin typeface="Times New Roman" pitchFamily="18" charset="0"/>
                <a:cs typeface="Times New Roman" pitchFamily="18" charset="0"/>
              </a:rPr>
              <a:t> оксидної плівки CuAlO</a:t>
            </a:r>
            <a:r>
              <a:rPr lang="uk-UA" sz="1400" baseline="-25000" dirty="0" smtClean="0">
                <a:latin typeface="Times New Roman" pitchFamily="18" charset="0"/>
                <a:cs typeface="Times New Roman" pitchFamily="18" charset="0"/>
              </a:rPr>
              <a:t>2</a:t>
            </a:r>
            <a:r>
              <a:rPr lang="uk-UA" sz="1400" dirty="0" smtClean="0">
                <a:latin typeface="Times New Roman" pitchFamily="18" charset="0"/>
                <a:cs typeface="Times New Roman" pitchFamily="18" charset="0"/>
              </a:rPr>
              <a:t> з </a:t>
            </a:r>
            <a:r>
              <a:rPr lang="uk-UA" sz="1400" dirty="0" err="1" smtClean="0">
                <a:latin typeface="Times New Roman" pitchFamily="18" charset="0"/>
                <a:cs typeface="Times New Roman" pitchFamily="18" charset="0"/>
              </a:rPr>
              <a:t>провідностю</a:t>
            </a:r>
            <a:r>
              <a:rPr lang="uk-UA" sz="1400" dirty="0" smtClean="0">
                <a:latin typeface="Times New Roman" pitchFamily="18" charset="0"/>
                <a:cs typeface="Times New Roman" pitchFamily="18" charset="0"/>
              </a:rPr>
              <a:t> р-</a:t>
            </a:r>
            <a:r>
              <a:rPr lang="en-US" sz="1400" dirty="0" smtClean="0">
                <a:latin typeface="Times New Roman" pitchFamily="18" charset="0"/>
                <a:cs typeface="Times New Roman" pitchFamily="18" charset="0"/>
              </a:rPr>
              <a:t>n</a:t>
            </a:r>
            <a:r>
              <a:rPr lang="uk-UA" sz="1400" dirty="0" err="1" smtClean="0">
                <a:latin typeface="Times New Roman" pitchFamily="18" charset="0"/>
                <a:cs typeface="Times New Roman" pitchFamily="18" charset="0"/>
              </a:rPr>
              <a:t>ипу</a:t>
            </a:r>
            <a:r>
              <a:rPr lang="uk-UA" sz="1400" dirty="0" smtClean="0">
                <a:latin typeface="Times New Roman" pitchFamily="18" charset="0"/>
                <a:cs typeface="Times New Roman" pitchFamily="18" charset="0"/>
              </a:rPr>
              <a:t>. У тому ж номері була надрукувала робота Томаса (</a:t>
            </a:r>
            <a:r>
              <a:rPr lang="uk-UA" sz="1400" dirty="0" err="1" smtClean="0">
                <a:latin typeface="Times New Roman" pitchFamily="18" charset="0"/>
                <a:cs typeface="Times New Roman" pitchFamily="18" charset="0"/>
              </a:rPr>
              <a:t>Thomas</a:t>
            </a:r>
            <a:r>
              <a:rPr lang="uk-UA" sz="1400" dirty="0" smtClean="0">
                <a:latin typeface="Times New Roman" pitchFamily="18" charset="0"/>
                <a:cs typeface="Times New Roman" pitchFamily="18" charset="0"/>
              </a:rPr>
              <a:t>), в якій на основі результатів робіт </a:t>
            </a:r>
            <a:r>
              <a:rPr lang="uk-UA" sz="1400" dirty="0" err="1" smtClean="0">
                <a:latin typeface="Times New Roman" pitchFamily="18" charset="0"/>
                <a:cs typeface="Times New Roman" pitchFamily="18" charset="0"/>
              </a:rPr>
              <a:t>Кавазо</a:t>
            </a:r>
            <a:r>
              <a:rPr lang="uk-UA" sz="1400" dirty="0" smtClean="0">
                <a:latin typeface="Times New Roman" pitchFamily="18" charset="0"/>
                <a:cs typeface="Times New Roman" pitchFamily="18" charset="0"/>
              </a:rPr>
              <a:t> обговорювалася перспектива створення так званих </a:t>
            </a:r>
            <a:r>
              <a:rPr lang="uk-UA" sz="1400" b="1" i="1" dirty="0" smtClean="0">
                <a:latin typeface="Times New Roman" pitchFamily="18" charset="0"/>
                <a:cs typeface="Times New Roman" pitchFamily="18" charset="0"/>
              </a:rPr>
              <a:t>невидимих електронних мікросхем</a:t>
            </a:r>
            <a:r>
              <a:rPr lang="uk-UA" sz="1400" dirty="0" smtClean="0">
                <a:latin typeface="Times New Roman" pitchFamily="18" charset="0"/>
                <a:cs typeface="Times New Roman" pitchFamily="18" charset="0"/>
              </a:rPr>
              <a:t>, що дають нове застосування провідним оксидним матеріалами, які до цього використовувалися тільки як пасивні елементи електронних схем. </a:t>
            </a:r>
          </a:p>
          <a:p>
            <a:pPr marL="0" indent="0" algn="just"/>
            <a:r>
              <a:rPr lang="uk-UA" sz="1400" dirty="0" smtClean="0">
                <a:latin typeface="Times New Roman" pitchFamily="18" charset="0"/>
                <a:cs typeface="Times New Roman" pitchFamily="18" charset="0"/>
              </a:rPr>
              <a:t>Поняття прозора електроніка, в першу чергу, базується на використанні прозорих у видимому діапазоні випромінювання підкладок: скла, кварцу, полімерів. Тому складовою частиною прозорої електроніки є </a:t>
            </a:r>
            <a:r>
              <a:rPr lang="uk-UA" sz="1400" b="1" i="1" dirty="0" smtClean="0">
                <a:solidFill>
                  <a:srgbClr val="C00000"/>
                </a:solidFill>
                <a:latin typeface="Times New Roman" pitchFamily="18" charset="0"/>
                <a:cs typeface="Times New Roman" pitchFamily="18" charset="0"/>
              </a:rPr>
              <a:t>полімерна електроніка</a:t>
            </a:r>
            <a:r>
              <a:rPr lang="uk-UA" sz="1400" dirty="0" smtClean="0">
                <a:latin typeface="Times New Roman" pitchFamily="18" charset="0"/>
                <a:cs typeface="Times New Roman" pitchFamily="18" charset="0"/>
              </a:rPr>
              <a:t>.</a:t>
            </a:r>
          </a:p>
        </p:txBody>
      </p:sp>
      <p:sp>
        <p:nvSpPr>
          <p:cNvPr id="24580"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pic>
        <p:nvPicPr>
          <p:cNvPr id="24581" name="Picture 7"/>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23875" y="3384550"/>
            <a:ext cx="3338513" cy="18891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24582" name="Прямоугольник 1"/>
          <p:cNvSpPr>
            <a:spLocks noChangeArrowheads="1"/>
          </p:cNvSpPr>
          <p:nvPr/>
        </p:nvSpPr>
        <p:spPr bwMode="auto">
          <a:xfrm>
            <a:off x="3897313" y="3068638"/>
            <a:ext cx="4905375" cy="3324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just"/>
            <a:r>
              <a:rPr lang="uk-UA" sz="1400">
                <a:latin typeface="Times New Roman" pitchFamily="18" charset="0"/>
                <a:cs typeface="Times New Roman" pitchFamily="18" charset="0"/>
              </a:rPr>
              <a:t>В полімерній електроніці використовують нелеговані або слабколеговані напівпровідникові полімери. На даний момент вважається, що перевагою полімерних матеріалів, порівняно з неорганічними напівпровідниками, є </a:t>
            </a:r>
            <a:r>
              <a:rPr lang="uk-UA" sz="1400" b="1" i="1">
                <a:latin typeface="Times New Roman" pitchFamily="18" charset="0"/>
                <a:cs typeface="Times New Roman" pitchFamily="18" charset="0"/>
              </a:rPr>
              <a:t>дешевизна отримання полімерних плівок, їх гнучкість в поєднанні, наприклад, з високою фоточутливістю</a:t>
            </a:r>
            <a:r>
              <a:rPr lang="uk-UA" sz="1400">
                <a:latin typeface="Times New Roman" pitchFamily="18" charset="0"/>
                <a:cs typeface="Times New Roman" pitchFamily="18" charset="0"/>
              </a:rPr>
              <a:t>. Основними областями застосування прозорої електроніки є сенсорні дисплеї, гнучкі дисплеї, органічні світлодіоди (OLED), електролюмінісцентні випромінювачі, тонкоплівкові сонячні елементи, різні електронні та оптичні покриття.</a:t>
            </a:r>
          </a:p>
          <a:p>
            <a:pPr algn="just"/>
            <a:r>
              <a:rPr lang="uk-UA" sz="1400">
                <a:latin typeface="Times New Roman" pitchFamily="18" charset="0"/>
                <a:cs typeface="Times New Roman" pitchFamily="18" charset="0"/>
              </a:rPr>
              <a:t>Найбільш широко досліджуваними і такими що використовуються в електроніці прозорими провідними оксидними матеріалами (ПОМ) є </a:t>
            </a:r>
            <a:r>
              <a:rPr lang="uk-UA" sz="1400" b="1" i="1">
                <a:solidFill>
                  <a:srgbClr val="C00000"/>
                </a:solidFill>
                <a:latin typeface="Times New Roman" pitchFamily="18" charset="0"/>
                <a:cs typeface="Times New Roman" pitchFamily="18" charset="0"/>
              </a:rPr>
              <a:t>оксид індію (</a:t>
            </a:r>
            <a:r>
              <a:rPr lang="en-US" sz="1400" b="1" i="1">
                <a:solidFill>
                  <a:srgbClr val="C00000"/>
                </a:solidFill>
                <a:latin typeface="Times New Roman" pitchFamily="18" charset="0"/>
                <a:cs typeface="Times New Roman" pitchFamily="18" charset="0"/>
              </a:rPr>
              <a:t>In</a:t>
            </a:r>
            <a:r>
              <a:rPr lang="en-US" sz="1400" b="1" i="1" baseline="-25000">
                <a:solidFill>
                  <a:srgbClr val="C00000"/>
                </a:solidFill>
                <a:latin typeface="Times New Roman" pitchFamily="18" charset="0"/>
                <a:cs typeface="Times New Roman" pitchFamily="18" charset="0"/>
              </a:rPr>
              <a:t>2</a:t>
            </a:r>
            <a:r>
              <a:rPr lang="en-US" sz="1400" b="1" i="1">
                <a:solidFill>
                  <a:srgbClr val="C00000"/>
                </a:solidFill>
                <a:latin typeface="Times New Roman" pitchFamily="18" charset="0"/>
                <a:cs typeface="Times New Roman" pitchFamily="18" charset="0"/>
              </a:rPr>
              <a:t>O</a:t>
            </a:r>
            <a:r>
              <a:rPr lang="en-US" sz="1400" b="1" i="1" baseline="-25000">
                <a:solidFill>
                  <a:srgbClr val="C00000"/>
                </a:solidFill>
                <a:latin typeface="Times New Roman" pitchFamily="18" charset="0"/>
                <a:cs typeface="Times New Roman" pitchFamily="18" charset="0"/>
              </a:rPr>
              <a:t>3</a:t>
            </a:r>
            <a:r>
              <a:rPr lang="uk-UA" sz="1400" b="1" i="1">
                <a:solidFill>
                  <a:srgbClr val="C00000"/>
                </a:solidFill>
                <a:latin typeface="Times New Roman" pitchFamily="18" charset="0"/>
                <a:cs typeface="Times New Roman" pitchFamily="18" charset="0"/>
              </a:rPr>
              <a:t>), оксид індію легований оловом (</a:t>
            </a:r>
            <a:r>
              <a:rPr lang="en-GB" sz="1400" b="1" i="1">
                <a:solidFill>
                  <a:srgbClr val="C00000"/>
                </a:solidFill>
                <a:latin typeface="Times New Roman" pitchFamily="18" charset="0"/>
                <a:cs typeface="Times New Roman" pitchFamily="18" charset="0"/>
              </a:rPr>
              <a:t>ITO), </a:t>
            </a:r>
            <a:r>
              <a:rPr lang="uk-UA" sz="1400" b="1" i="1">
                <a:solidFill>
                  <a:srgbClr val="C00000"/>
                </a:solidFill>
                <a:latin typeface="Times New Roman" pitchFamily="18" charset="0"/>
                <a:cs typeface="Times New Roman" pitchFamily="18" charset="0"/>
              </a:rPr>
              <a:t>оксид цинку </a:t>
            </a:r>
            <a:r>
              <a:rPr lang="en-US" sz="1400" b="1" i="1">
                <a:solidFill>
                  <a:srgbClr val="C00000"/>
                </a:solidFill>
                <a:latin typeface="Times New Roman" pitchFamily="18" charset="0"/>
                <a:cs typeface="Times New Roman" pitchFamily="18" charset="0"/>
              </a:rPr>
              <a:t>(ZnO) </a:t>
            </a:r>
            <a:r>
              <a:rPr lang="uk-UA" sz="1400" b="1" i="1">
                <a:solidFill>
                  <a:srgbClr val="C00000"/>
                </a:solidFill>
                <a:latin typeface="Times New Roman" pitchFamily="18" charset="0"/>
                <a:cs typeface="Times New Roman" pitchFamily="18" charset="0"/>
              </a:rPr>
              <a:t>і оксид олова</a:t>
            </a:r>
            <a:r>
              <a:rPr lang="en-US" sz="1400" b="1" i="1">
                <a:solidFill>
                  <a:srgbClr val="C00000"/>
                </a:solidFill>
                <a:latin typeface="Times New Roman" pitchFamily="18" charset="0"/>
                <a:cs typeface="Times New Roman" pitchFamily="18" charset="0"/>
              </a:rPr>
              <a:t> (SnO</a:t>
            </a:r>
            <a:r>
              <a:rPr lang="en-US" sz="1400" b="1" i="1" baseline="-25000">
                <a:solidFill>
                  <a:srgbClr val="C00000"/>
                </a:solidFill>
                <a:latin typeface="Times New Roman" pitchFamily="18" charset="0"/>
                <a:cs typeface="Times New Roman" pitchFamily="18" charset="0"/>
              </a:rPr>
              <a:t>2</a:t>
            </a:r>
            <a:r>
              <a:rPr lang="en-US" sz="1400" b="1" i="1">
                <a:solidFill>
                  <a:srgbClr val="C00000"/>
                </a:solidFill>
                <a:latin typeface="Times New Roman" pitchFamily="18" charset="0"/>
                <a:cs typeface="Times New Roman" pitchFamily="18" charset="0"/>
              </a:rPr>
              <a:t>)</a:t>
            </a:r>
            <a:r>
              <a:rPr lang="uk-UA" sz="1400" b="1" i="1">
                <a:solidFill>
                  <a:srgbClr val="C00000"/>
                </a:solidFill>
                <a:latin typeface="Times New Roman" pitchFamily="18" charset="0"/>
                <a:cs typeface="Times New Roman" pitchFamily="18" charset="0"/>
              </a:rPr>
              <a:t>.</a:t>
            </a:r>
            <a:r>
              <a:rPr lang="uk-UA" sz="1400">
                <a:solidFill>
                  <a:srgbClr val="C00000"/>
                </a:solidFill>
                <a:latin typeface="Times New Roman" pitchFamily="18" charset="0"/>
                <a:cs typeface="Times New Roman" pitchFamily="18" charset="0"/>
              </a:rPr>
              <a:t> </a:t>
            </a:r>
          </a:p>
        </p:txBody>
      </p:sp>
      <p:sp>
        <p:nvSpPr>
          <p:cNvPr id="24583" name="Номер слайда 2"/>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F041405-A833-4719-881D-E66E364A0047}" type="slidenum">
              <a:rPr lang="ru-RU" smtClean="0"/>
              <a:pPr eaLnBrk="1" hangingPunct="1"/>
              <a:t>24</a:t>
            </a:fld>
            <a:endParaRPr lang="ru-RU" smtClean="0"/>
          </a:p>
        </p:txBody>
      </p:sp>
    </p:spTree>
    <p:extLst>
      <p:ext uri="{BB962C8B-B14F-4D97-AF65-F5344CB8AC3E}">
        <p14:creationId xmlns="" xmlns:p14="http://schemas.microsoft.com/office/powerpoint/2010/main" val="422964185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Заголовок 1"/>
          <p:cNvSpPr>
            <a:spLocks noGrp="1"/>
          </p:cNvSpPr>
          <p:nvPr>
            <p:ph type="title"/>
          </p:nvPr>
        </p:nvSpPr>
        <p:spPr>
          <a:xfrm>
            <a:off x="431800" y="0"/>
            <a:ext cx="8229600" cy="1143000"/>
          </a:xfrm>
        </p:spPr>
        <p:txBody>
          <a:bodyPr/>
          <a:lstStyle/>
          <a:p>
            <a:r>
              <a:rPr lang="uk-UA" b="1" i="1" dirty="0" smtClean="0">
                <a:latin typeface="Arial" pitchFamily="34" charset="0"/>
                <a:cs typeface="Arial" pitchFamily="34" charset="0"/>
              </a:rPr>
              <a:t>ГНУЧКА ЕЛЕКТРОНІКА</a:t>
            </a:r>
            <a:endParaRPr lang="ru-RU" b="1" i="1" dirty="0" smtClean="0">
              <a:latin typeface="Arial" pitchFamily="34" charset="0"/>
              <a:cs typeface="Arial" pitchFamily="34" charset="0"/>
            </a:endParaRPr>
          </a:p>
        </p:txBody>
      </p:sp>
      <p:sp>
        <p:nvSpPr>
          <p:cNvPr id="28675" name="Содержимое 2"/>
          <p:cNvSpPr>
            <a:spLocks noGrp="1"/>
          </p:cNvSpPr>
          <p:nvPr>
            <p:ph idx="1"/>
          </p:nvPr>
        </p:nvSpPr>
        <p:spPr>
          <a:xfrm>
            <a:off x="3762375" y="1042988"/>
            <a:ext cx="4995863" cy="5083175"/>
          </a:xfrm>
        </p:spPr>
        <p:txBody>
          <a:bodyPr>
            <a:normAutofit lnSpcReduction="10000"/>
          </a:bodyPr>
          <a:lstStyle/>
          <a:p>
            <a:pPr marL="0" indent="0" algn="just"/>
            <a:r>
              <a:rPr lang="uk-UA" sz="1400" dirty="0" smtClean="0">
                <a:latin typeface="Times New Roman" pitchFamily="18" charset="0"/>
                <a:cs typeface="Times New Roman" pitchFamily="18" charset="0"/>
              </a:rPr>
              <a:t>На конференції </a:t>
            </a:r>
            <a:r>
              <a:rPr lang="uk-UA" sz="1400" dirty="0" err="1" smtClean="0">
                <a:latin typeface="Times New Roman" pitchFamily="18" charset="0"/>
                <a:cs typeface="Times New Roman" pitchFamily="18" charset="0"/>
              </a:rPr>
              <a:t>International</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Electron</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Devices</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Meeting</a:t>
            </a:r>
            <a:r>
              <a:rPr lang="uk-UA" sz="1400" dirty="0" smtClean="0">
                <a:latin typeface="Times New Roman" pitchFamily="18" charset="0"/>
                <a:cs typeface="Times New Roman" pitchFamily="18" charset="0"/>
              </a:rPr>
              <a:t>, що пройшла в Сан-Франциско у 2012 р., IBM представила нову і відносно недорогу технологію для </a:t>
            </a:r>
            <a:r>
              <a:rPr lang="uk-UA" sz="1400" b="1" i="1" dirty="0" smtClean="0">
                <a:solidFill>
                  <a:srgbClr val="C00000"/>
                </a:solidFill>
                <a:latin typeface="Times New Roman" pitchFamily="18" charset="0"/>
                <a:cs typeface="Times New Roman" pitchFamily="18" charset="0"/>
              </a:rPr>
              <a:t>виготовлення кремнієвої електроніки на гнучкій пластиковій підкладці. </a:t>
            </a:r>
          </a:p>
          <a:p>
            <a:pPr marL="0" indent="0" algn="just"/>
            <a:r>
              <a:rPr lang="uk-UA" sz="1400" dirty="0" smtClean="0">
                <a:latin typeface="Times New Roman" pitchFamily="18" charset="0"/>
                <a:cs typeface="Times New Roman" pitchFamily="18" charset="0"/>
              </a:rPr>
              <a:t>Підхід IBM, заснований на контрольованому сколюванні або відшаруванні, був описаний на початку 2012 року як техніка «</a:t>
            </a:r>
            <a:r>
              <a:rPr lang="uk-UA" sz="1400" dirty="0" err="1" smtClean="0">
                <a:latin typeface="Times New Roman" pitchFamily="18" charset="0"/>
                <a:cs typeface="Times New Roman" pitchFamily="18" charset="0"/>
              </a:rPr>
              <a:t>kerfless</a:t>
            </a:r>
            <a:r>
              <a:rPr lang="uk-UA" sz="1400" dirty="0" smtClean="0">
                <a:latin typeface="Times New Roman" pitchFamily="18" charset="0"/>
                <a:cs typeface="Times New Roman" pitchFamily="18" charset="0"/>
              </a:rPr>
              <a:t>». Цей підхід є досить простим. Підкладка з мікросхемами сколюється і переноситься на гнучку пластикову стрічку. У результаті виходить пристрій з довжиною затвора менше 30 </a:t>
            </a:r>
            <a:r>
              <a:rPr lang="uk-UA" sz="1400" dirty="0" err="1" smtClean="0">
                <a:latin typeface="Times New Roman" pitchFamily="18" charset="0"/>
                <a:cs typeface="Times New Roman" pitchFamily="18" charset="0"/>
              </a:rPr>
              <a:t>нм</a:t>
            </a:r>
            <a:r>
              <a:rPr lang="uk-UA" sz="1400" dirty="0" smtClean="0">
                <a:latin typeface="Times New Roman" pitchFamily="18" charset="0"/>
                <a:cs typeface="Times New Roman" pitchFamily="18" charset="0"/>
              </a:rPr>
              <a:t> і кроком затвора 100 </a:t>
            </a:r>
            <a:r>
              <a:rPr lang="uk-UA" sz="1400" dirty="0" err="1" smtClean="0">
                <a:latin typeface="Times New Roman" pitchFamily="18" charset="0"/>
                <a:cs typeface="Times New Roman" pitchFamily="18" charset="0"/>
              </a:rPr>
              <a:t>нм</a:t>
            </a:r>
            <a:r>
              <a:rPr lang="uk-UA" sz="1400" dirty="0" smtClean="0">
                <a:latin typeface="Times New Roman" pitchFamily="18" charset="0"/>
                <a:cs typeface="Times New Roman" pitchFamily="18" charset="0"/>
              </a:rPr>
              <a:t>. Процес полягає в наступному: все починається з підкладки (дуже тонка SOI-ETSOI), на яку наноситься стресор-шар нікелю товщиною приблизно 5-6 мікрон. (ІС виготовлені по 22-нм </a:t>
            </a:r>
            <a:r>
              <a:rPr lang="uk-UA" sz="1400" dirty="0" err="1" smtClean="0">
                <a:latin typeface="Times New Roman" pitchFamily="18" charset="0"/>
                <a:cs typeface="Times New Roman" pitchFamily="18" charset="0"/>
              </a:rPr>
              <a:t>КМОП-технології</a:t>
            </a:r>
            <a:r>
              <a:rPr lang="uk-UA" sz="1400" dirty="0" smtClean="0">
                <a:latin typeface="Times New Roman" pitchFamily="18" charset="0"/>
                <a:cs typeface="Times New Roman" pitchFamily="18" charset="0"/>
              </a:rPr>
              <a:t> з використанням ETSOI-пластин діаметром 300 мм). Поверх стресор-шару наносять шар еластичної поліамідної стрічки. Далі з одного краю підкладки вчені провокують «стрес-розрив» і поширюють по всій поверхні підкладки «механічно керований» фронт розлому. IBM використовує технологію ETSOI. Для того, щоб поліпшити механічну гнучкість, дослідники видалили надлишок кремнію під заглибленим шаром оксиду. Другим кроком для підвищення гнучкості було перенесення схеми на пластикову підкладку, після чого віддалялися відносно товста поліамідна стрічка і шар нікелю</a:t>
            </a:r>
            <a:r>
              <a:rPr lang="uk-UA" sz="1300" dirty="0" smtClean="0">
                <a:latin typeface="Times New Roman" pitchFamily="18" charset="0"/>
                <a:cs typeface="Times New Roman" pitchFamily="18" charset="0"/>
              </a:rPr>
              <a:t>.</a:t>
            </a:r>
          </a:p>
        </p:txBody>
      </p:sp>
      <p:pic>
        <p:nvPicPr>
          <p:cNvPr id="28676" name="Picture 2" descr="D:\Женя\курсовик\pic4.jpg"/>
          <p:cNvPicPr>
            <a:picLocks noChangeAspect="1" noChangeArrowheads="1"/>
          </p:cNvPicPr>
          <p:nvPr/>
        </p:nvPicPr>
        <p:blipFill>
          <a:blip r:embed="rId2" cstate="print"/>
          <a:srcRect/>
          <a:stretch>
            <a:fillRect/>
          </a:stretch>
        </p:blipFill>
        <p:spPr bwMode="auto">
          <a:xfrm>
            <a:off x="657225" y="4149725"/>
            <a:ext cx="2879725" cy="2374900"/>
          </a:xfrm>
          <a:prstGeom prst="rect">
            <a:avLst/>
          </a:prstGeom>
          <a:noFill/>
          <a:ln w="9525">
            <a:noFill/>
            <a:miter lim="800000"/>
            <a:headEnd/>
            <a:tailEnd/>
          </a:ln>
        </p:spPr>
      </p:pic>
      <p:pic>
        <p:nvPicPr>
          <p:cNvPr id="28677" name="Picture 2"/>
          <p:cNvPicPr>
            <a:picLocks noChangeAspect="1" noChangeArrowheads="1"/>
          </p:cNvPicPr>
          <p:nvPr/>
        </p:nvPicPr>
        <p:blipFill>
          <a:blip r:embed="rId3" cstate="print"/>
          <a:srcRect/>
          <a:stretch>
            <a:fillRect/>
          </a:stretch>
        </p:blipFill>
        <p:spPr bwMode="auto">
          <a:xfrm>
            <a:off x="657225" y="954088"/>
            <a:ext cx="2495550" cy="3295650"/>
          </a:xfrm>
          <a:prstGeom prst="rect">
            <a:avLst/>
          </a:prstGeom>
          <a:noFill/>
          <a:ln w="9525">
            <a:noFill/>
            <a:miter lim="800000"/>
            <a:headEnd/>
            <a:tailEnd/>
          </a:ln>
        </p:spPr>
      </p:pic>
      <p:sp>
        <p:nvSpPr>
          <p:cNvPr id="6" name="Прямоугольник 5"/>
          <p:cNvSpPr/>
          <p:nvPr/>
        </p:nvSpPr>
        <p:spPr>
          <a:xfrm>
            <a:off x="657225" y="4238625"/>
            <a:ext cx="2286000" cy="585788"/>
          </a:xfrm>
          <a:prstGeom prst="rect">
            <a:avLst/>
          </a:prstGeom>
        </p:spPr>
        <p:txBody>
          <a:bodyPr>
            <a:spAutoFit/>
          </a:bodyPr>
          <a:lstStyle/>
          <a:p>
            <a:pPr eaLnBrk="0" hangingPunct="0">
              <a:spcBef>
                <a:spcPct val="20000"/>
              </a:spcBef>
              <a:buFontTx/>
              <a:buChar char="•"/>
              <a:defRPr/>
            </a:pPr>
            <a:r>
              <a:rPr lang="uk-UA" sz="1600" kern="0" dirty="0">
                <a:solidFill>
                  <a:srgbClr val="000000"/>
                </a:solidFill>
                <a:latin typeface="Times New Roman" pitchFamily="18" charset="0"/>
                <a:cs typeface="Times New Roman" pitchFamily="18" charset="0"/>
              </a:rPr>
              <a:t>Гнучкий електронний чіп-прототип</a:t>
            </a:r>
          </a:p>
        </p:txBody>
      </p:sp>
      <p:sp>
        <p:nvSpPr>
          <p:cNvPr id="28679" name="Номер слайда 6"/>
          <p:cNvSpPr>
            <a:spLocks noGrp="1"/>
          </p:cNvSpPr>
          <p:nvPr>
            <p:ph type="sldNum" sz="quarter" idx="12"/>
          </p:nvPr>
        </p:nvSpPr>
        <p:spPr>
          <a:noFill/>
        </p:spPr>
        <p:txBody>
          <a:bodyPr/>
          <a:lstStyle/>
          <a:p>
            <a:fld id="{D726BC32-19AC-40C3-A7A8-7BBF634427F2}" type="slidenum">
              <a:rPr lang="ru-RU" smtClean="0"/>
              <a:pPr/>
              <a:t>25</a:t>
            </a:fld>
            <a:endParaRPr lang="ru-RU" smtClean="0"/>
          </a:p>
        </p:txBody>
      </p:sp>
      <p:sp>
        <p:nvSpPr>
          <p:cNvPr id="28680"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lstStyle/>
          <a:p>
            <a:r>
              <a:rPr lang="uk-UA" b="1" i="1" dirty="0" smtClean="0">
                <a:latin typeface="Arial" pitchFamily="34" charset="0"/>
                <a:cs typeface="Arial" pitchFamily="34" charset="0"/>
              </a:rPr>
              <a:t>NANO FSM</a:t>
            </a:r>
            <a:endParaRPr lang="ru-RU" dirty="0">
              <a:latin typeface="Arial" pitchFamily="34" charset="0"/>
              <a:cs typeface="Arial" pitchFamily="34" charset="0"/>
            </a:endParaRPr>
          </a:p>
        </p:txBody>
      </p:sp>
      <p:sp>
        <p:nvSpPr>
          <p:cNvPr id="3" name="Объект 2"/>
          <p:cNvSpPr>
            <a:spLocks noGrp="1"/>
          </p:cNvSpPr>
          <p:nvPr>
            <p:ph idx="1"/>
          </p:nvPr>
        </p:nvSpPr>
        <p:spPr>
          <a:xfrm>
            <a:off x="3275856" y="1193686"/>
            <a:ext cx="5410944" cy="5073427"/>
          </a:xfrm>
        </p:spPr>
        <p:txBody>
          <a:bodyPr>
            <a:normAutofit fontScale="92500"/>
          </a:bodyPr>
          <a:lstStyle/>
          <a:p>
            <a:pPr marL="0" indent="0" algn="just"/>
            <a:r>
              <a:rPr lang="uk-UA" sz="1400" dirty="0" smtClean="0">
                <a:latin typeface="Times New Roman" pitchFamily="18" charset="0"/>
                <a:cs typeface="Times New Roman" pitchFamily="18" charset="0"/>
              </a:rPr>
              <a:t>Важливий крок до розробки надкомпактних електронних обчислювальних систем зробила група фахівців з Гарвардського університету і інженерів MITRE </a:t>
            </a:r>
            <a:r>
              <a:rPr lang="uk-UA" sz="1400" dirty="0" err="1" smtClean="0">
                <a:latin typeface="Times New Roman" pitchFamily="18" charset="0"/>
                <a:cs typeface="Times New Roman" pitchFamily="18" charset="0"/>
              </a:rPr>
              <a:t>Corporation</a:t>
            </a:r>
            <a:r>
              <a:rPr lang="uk-UA" sz="1400" dirty="0" smtClean="0">
                <a:latin typeface="Times New Roman" pitchFamily="18" charset="0"/>
                <a:cs typeface="Times New Roman" pitchFamily="18" charset="0"/>
              </a:rPr>
              <a:t>. Експерти вважають, що обмежені можливості стандартних літографічних методів виробництва транзисторів протягом найближчих 5 років призведуть до того, що закон Мура перестане працювати. Для вирішення цієї проблеми фахівці розробили і створили крихітний </a:t>
            </a:r>
            <a:r>
              <a:rPr lang="uk-UA" sz="1400" dirty="0" err="1" smtClean="0">
                <a:latin typeface="Times New Roman" pitchFamily="18" charset="0"/>
                <a:cs typeface="Times New Roman" pitchFamily="18" charset="0"/>
              </a:rPr>
              <a:t>наноелектронний</a:t>
            </a:r>
            <a:r>
              <a:rPr lang="uk-UA" sz="1400" dirty="0" smtClean="0">
                <a:latin typeface="Times New Roman" pitchFamily="18" charset="0"/>
                <a:cs typeface="Times New Roman" pitchFamily="18" charset="0"/>
              </a:rPr>
              <a:t> управляючий пристрій, що відрізняється найщільнішою компонуванням з усіх коли-небудь зібраних процесорів. </a:t>
            </a:r>
            <a:r>
              <a:rPr lang="uk-UA" sz="1400" b="1" i="1" dirty="0" smtClean="0">
                <a:latin typeface="Times New Roman" pitchFamily="18" charset="0"/>
                <a:cs typeface="Times New Roman" pitchFamily="18" charset="0"/>
              </a:rPr>
              <a:t>Новий пристрій назвали </a:t>
            </a:r>
            <a:r>
              <a:rPr lang="uk-UA" sz="1400" b="1" i="1" dirty="0" err="1" smtClean="0">
                <a:solidFill>
                  <a:srgbClr val="C00000"/>
                </a:solidFill>
                <a:latin typeface="Times New Roman" pitchFamily="18" charset="0"/>
                <a:cs typeface="Times New Roman" pitchFamily="18" charset="0"/>
              </a:rPr>
              <a:t>nanoFSM</a:t>
            </a:r>
            <a:r>
              <a:rPr lang="uk-UA" sz="1400" dirty="0" smtClean="0">
                <a:latin typeface="Times New Roman" pitchFamily="18" charset="0"/>
                <a:cs typeface="Times New Roman" pitchFamily="18" charset="0"/>
              </a:rPr>
              <a:t>. </a:t>
            </a:r>
            <a:r>
              <a:rPr lang="uk-UA" sz="1400" b="1" i="1" dirty="0" smtClean="0">
                <a:latin typeface="Times New Roman" pitchFamily="18" charset="0"/>
                <a:cs typeface="Times New Roman" pitchFamily="18" charset="0"/>
              </a:rPr>
              <a:t>За своїми розмірами він менший людської нервової клітини </a:t>
            </a:r>
            <a:r>
              <a:rPr lang="uk-UA" sz="1400" dirty="0" smtClean="0">
                <a:latin typeface="Times New Roman" pitchFamily="18" charset="0"/>
                <a:cs typeface="Times New Roman" pitchFamily="18" charset="0"/>
              </a:rPr>
              <a:t>(</a:t>
            </a:r>
            <a:r>
              <a:rPr lang="ru-RU" sz="1400" dirty="0" smtClean="0">
                <a:latin typeface="Times New Roman" pitchFamily="18" charset="0"/>
                <a:cs typeface="Times New Roman" pitchFamily="18" charset="0"/>
              </a:rPr>
              <a:t>3-130 </a:t>
            </a:r>
            <a:r>
              <a:rPr lang="ru-RU" sz="1400" dirty="0" err="1" smtClean="0">
                <a:latin typeface="Times New Roman" pitchFamily="18" charset="0"/>
                <a:cs typeface="Times New Roman" pitchFamily="18" charset="0"/>
              </a:rPr>
              <a:t>мікрометрів</a:t>
            </a:r>
            <a:r>
              <a:rPr lang="ru-RU" sz="1400" dirty="0" smtClean="0">
                <a:latin typeface="Times New Roman" pitchFamily="18" charset="0"/>
                <a:cs typeface="Times New Roman" pitchFamily="18" charset="0"/>
              </a:rPr>
              <a:t>)</a:t>
            </a:r>
            <a:r>
              <a:rPr lang="uk-UA" sz="1400" b="1" i="1" dirty="0" smtClean="0">
                <a:latin typeface="Times New Roman" pitchFamily="18" charset="0"/>
                <a:cs typeface="Times New Roman" pitchFamily="18" charset="0"/>
              </a:rPr>
              <a:t>, а його енергоспоживання знижене в кілька разів. </a:t>
            </a:r>
          </a:p>
          <a:p>
            <a:pPr marL="0" indent="0" algn="just"/>
            <a:r>
              <a:rPr lang="uk-UA" sz="1400" b="1" i="1" dirty="0" smtClean="0">
                <a:latin typeface="Times New Roman" pitchFamily="18" charset="0"/>
                <a:cs typeface="Times New Roman" pitchFamily="18" charset="0"/>
              </a:rPr>
              <a:t>Система </a:t>
            </a:r>
            <a:r>
              <a:rPr lang="uk-UA" sz="1400" b="1" i="1" dirty="0" err="1" smtClean="0">
                <a:latin typeface="Times New Roman" pitchFamily="18" charset="0"/>
                <a:cs typeface="Times New Roman" pitchFamily="18" charset="0"/>
              </a:rPr>
              <a:t>nanoFSM</a:t>
            </a:r>
            <a:r>
              <a:rPr lang="uk-UA" sz="1400" b="1" i="1" dirty="0" smtClean="0">
                <a:latin typeface="Times New Roman" pitchFamily="18" charset="0"/>
                <a:cs typeface="Times New Roman" pitchFamily="18" charset="0"/>
              </a:rPr>
              <a:t> складається з декількох сотень </a:t>
            </a:r>
            <a:r>
              <a:rPr lang="uk-UA" sz="1400" b="1" i="1" dirty="0" err="1" smtClean="0">
                <a:latin typeface="Times New Roman" pitchFamily="18" charset="0"/>
                <a:cs typeface="Times New Roman" pitchFamily="18" charset="0"/>
              </a:rPr>
              <a:t>нанодротів-транзисторів</a:t>
            </a:r>
            <a:r>
              <a:rPr lang="uk-UA" sz="1400" b="1" i="1" dirty="0" smtClean="0">
                <a:latin typeface="Times New Roman" pitchFamily="18" charset="0"/>
                <a:cs typeface="Times New Roman" pitchFamily="18" charset="0"/>
              </a:rPr>
              <a:t>, які виконують функції перемикачів. </a:t>
            </a:r>
            <a:r>
              <a:rPr lang="uk-UA" sz="1400" dirty="0" smtClean="0">
                <a:latin typeface="Times New Roman" pitchFamily="18" charset="0"/>
                <a:cs typeface="Times New Roman" pitchFamily="18" charset="0"/>
              </a:rPr>
              <a:t>Товщина кожного такого </a:t>
            </a:r>
            <a:r>
              <a:rPr lang="uk-UA" sz="1400" dirty="0" err="1" smtClean="0">
                <a:latin typeface="Times New Roman" pitchFamily="18" charset="0"/>
                <a:cs typeface="Times New Roman" pitchFamily="18" charset="0"/>
              </a:rPr>
              <a:t>нанодрота</a:t>
            </a:r>
            <a:r>
              <a:rPr lang="uk-UA" sz="1400" dirty="0" smtClean="0">
                <a:latin typeface="Times New Roman" pitchFamily="18" charset="0"/>
                <a:cs typeface="Times New Roman" pitchFamily="18" charset="0"/>
              </a:rPr>
              <a:t> в 10 тис. разів менша, ніж товщина людської волосини. </a:t>
            </a:r>
            <a:r>
              <a:rPr lang="uk-UA" sz="1400" dirty="0" err="1" smtClean="0">
                <a:latin typeface="Times New Roman" pitchFamily="18" charset="0"/>
                <a:cs typeface="Times New Roman" pitchFamily="18" charset="0"/>
              </a:rPr>
              <a:t>Нанотранзистори</a:t>
            </a:r>
            <a:r>
              <a:rPr lang="uk-UA" sz="1400" dirty="0" smtClean="0">
                <a:latin typeface="Times New Roman" pitchFamily="18" charset="0"/>
                <a:cs typeface="Times New Roman" pitchFamily="18" charset="0"/>
              </a:rPr>
              <a:t> енергонезалежні і зберігають своє положення «вкл.» або «</a:t>
            </a:r>
            <a:r>
              <a:rPr lang="uk-UA" sz="1400" dirty="0" err="1" smtClean="0">
                <a:latin typeface="Times New Roman" pitchFamily="18" charset="0"/>
                <a:cs typeface="Times New Roman" pitchFamily="18" charset="0"/>
              </a:rPr>
              <a:t>викл</a:t>
            </a:r>
            <a:r>
              <a:rPr lang="uk-UA" sz="1400" dirty="0" smtClean="0">
                <a:latin typeface="Times New Roman" pitchFamily="18" charset="0"/>
                <a:cs typeface="Times New Roman" pitchFamily="18" charset="0"/>
              </a:rPr>
              <a:t>.» навіть при відключенні живлення. Зібрані в ланцюги </a:t>
            </a:r>
            <a:r>
              <a:rPr lang="uk-UA" sz="1400" dirty="0" err="1" smtClean="0">
                <a:latin typeface="Times New Roman" pitchFamily="18" charset="0"/>
                <a:cs typeface="Times New Roman" pitchFamily="18" charset="0"/>
              </a:rPr>
              <a:t>нанодроти</a:t>
            </a:r>
            <a:r>
              <a:rPr lang="uk-UA" sz="1400" dirty="0" smtClean="0">
                <a:latin typeface="Times New Roman" pitchFamily="18" charset="0"/>
                <a:cs typeface="Times New Roman" pitchFamily="18" charset="0"/>
              </a:rPr>
              <a:t> здатні виконувати функції обчислення. На думку розробників, технологія </a:t>
            </a:r>
            <a:r>
              <a:rPr lang="uk-UA" sz="1400" dirty="0" err="1" smtClean="0">
                <a:latin typeface="Times New Roman" pitchFamily="18" charset="0"/>
                <a:cs typeface="Times New Roman" pitchFamily="18" charset="0"/>
              </a:rPr>
              <a:t>nanoFSM</a:t>
            </a:r>
            <a:r>
              <a:rPr lang="uk-UA" sz="1400" dirty="0" smtClean="0">
                <a:latin typeface="Times New Roman" pitchFamily="18" charset="0"/>
                <a:cs typeface="Times New Roman" pitchFamily="18" charset="0"/>
              </a:rPr>
              <a:t> через 5-10 років може бути запущена в масове виробництво. Розроблені інноваційні системи </a:t>
            </a:r>
            <a:r>
              <a:rPr lang="uk-UA" sz="1400" dirty="0" err="1" smtClean="0">
                <a:latin typeface="Times New Roman" pitchFamily="18" charset="0"/>
                <a:cs typeface="Times New Roman" pitchFamily="18" charset="0"/>
              </a:rPr>
              <a:t>nanoFSM</a:t>
            </a:r>
            <a:r>
              <a:rPr lang="uk-UA" sz="1400" dirty="0" smtClean="0">
                <a:latin typeface="Times New Roman" pitchFamily="18" charset="0"/>
                <a:cs typeface="Times New Roman" pitchFamily="18" charset="0"/>
              </a:rPr>
              <a:t> можуть знайти застосування в крихітних обчислювальних пристроях, наприклад, в сенсорах, роботах-комах, медичних сенсорах і таке ін., також відкриються нові горизонти у вдосконаленні таких перспективних напрямів, як імплантація сенсорів, розробка </a:t>
            </a:r>
            <a:r>
              <a:rPr lang="uk-UA" sz="1400" dirty="0" err="1" smtClean="0">
                <a:latin typeface="Times New Roman" pitchFamily="18" charset="0"/>
                <a:cs typeface="Times New Roman" pitchFamily="18" charset="0"/>
              </a:rPr>
              <a:t>нейроінтерфейсів</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мікророботів</a:t>
            </a:r>
            <a:r>
              <a:rPr lang="uk-UA" sz="1400" dirty="0" smtClean="0">
                <a:latin typeface="Times New Roman" pitchFamily="18" charset="0"/>
                <a:cs typeface="Times New Roman" pitchFamily="18" charset="0"/>
              </a:rPr>
              <a:t> тощо.</a:t>
            </a:r>
            <a:endParaRPr lang="uk-UA" sz="1400" dirty="0">
              <a:latin typeface="Times New Roman" pitchFamily="18" charset="0"/>
              <a:cs typeface="Times New Roman" pitchFamily="18" charset="0"/>
            </a:endParaRPr>
          </a:p>
        </p:txBody>
      </p:sp>
      <p:sp>
        <p:nvSpPr>
          <p:cNvPr id="4" name="Номер слайда 3"/>
          <p:cNvSpPr>
            <a:spLocks noGrp="1"/>
          </p:cNvSpPr>
          <p:nvPr>
            <p:ph type="sldNum" sz="quarter" idx="12"/>
          </p:nvPr>
        </p:nvSpPr>
        <p:spPr/>
        <p:txBody>
          <a:bodyPr/>
          <a:lstStyle/>
          <a:p>
            <a:fld id="{D3766815-3F79-4B59-8F54-D85D4AE0E431}" type="slidenum">
              <a:rPr lang="ru-RU" smtClean="0"/>
              <a:pPr/>
              <a:t>26</a:t>
            </a:fld>
            <a:endParaRPr lang="ru-RU"/>
          </a:p>
        </p:txBody>
      </p:sp>
      <p:pic>
        <p:nvPicPr>
          <p:cNvPr id="1026" name="Picture 2" descr="CRPO ltd : Группа для бизнеса. Продукция или бренд. Интернет : Одноклассники"/>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95537" y="2234618"/>
            <a:ext cx="2736304" cy="2022485"/>
          </a:xfrm>
          <a:prstGeom prst="rect">
            <a:avLst/>
          </a:prstGeom>
          <a:noFill/>
          <a:extLst>
            <a:ext uri="{909E8E84-426E-40DD-AFC4-6F175D3DCCD1}">
              <a14:hiddenFill xmlns="" xmlns:a14="http://schemas.microsoft.com/office/drawing/2010/main">
                <a:solidFill>
                  <a:srgbClr val="FFFFFF"/>
                </a:solidFill>
              </a14:hiddenFill>
            </a:ext>
          </a:extLst>
        </p:spPr>
      </p:pic>
      <p:pic>
        <p:nvPicPr>
          <p:cNvPr id="1028" name="Picture 4" descr="http://bilshe.com/uploads/images/default/561531-1920x1080.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95536" y="4274073"/>
            <a:ext cx="2736304" cy="1536540"/>
          </a:xfrm>
          <a:prstGeom prst="rect">
            <a:avLst/>
          </a:prstGeom>
          <a:noFill/>
          <a:extLst>
            <a:ext uri="{909E8E84-426E-40DD-AFC4-6F175D3DCCD1}">
              <a14:hiddenFill xmlns="" xmlns:a14="http://schemas.microsoft.com/office/drawing/2010/main">
                <a:solidFill>
                  <a:srgbClr val="FFFFFF"/>
                </a:solidFill>
              </a14:hiddenFill>
            </a:ext>
          </a:extLst>
        </p:spPr>
      </p:pic>
      <p:pic>
        <p:nvPicPr>
          <p:cNvPr id="1030" name="Picture 6" descr="MITRE-Harvard nanocomputer may point the way to future compu…"/>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95537" y="1196752"/>
            <a:ext cx="2736303" cy="1037866"/>
          </a:xfrm>
          <a:prstGeom prst="rect">
            <a:avLst/>
          </a:prstGeom>
          <a:noFill/>
          <a:extLst>
            <a:ext uri="{909E8E84-426E-40DD-AFC4-6F175D3DCCD1}">
              <a14:hiddenFill xmlns="" xmlns:a14="http://schemas.microsoft.com/office/drawing/2010/main">
                <a:solidFill>
                  <a:srgbClr val="FFFFFF"/>
                </a:solidFill>
              </a14:hiddenFill>
            </a:ext>
          </a:extLst>
        </p:spPr>
      </p:pic>
      <p:sp>
        <p:nvSpPr>
          <p:cNvPr id="8"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dirty="0">
                <a:sym typeface="Symbol" pitchFamily="18" charset="2"/>
              </a:rPr>
              <a:t> </a:t>
            </a:r>
            <a:r>
              <a:rPr lang="uk-UA" sz="800" dirty="0"/>
              <a:t> Опанасюк  А.С.</a:t>
            </a:r>
            <a:endParaRPr lang="ru-RU" sz="800" dirty="0"/>
          </a:p>
        </p:txBody>
      </p:sp>
    </p:spTree>
    <p:extLst>
      <p:ext uri="{BB962C8B-B14F-4D97-AF65-F5344CB8AC3E}">
        <p14:creationId xmlns="" xmlns:p14="http://schemas.microsoft.com/office/powerpoint/2010/main" val="13429926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4"/>
          <p:cNvSpPr>
            <a:spLocks noGrp="1" noChangeArrowheads="1"/>
          </p:cNvSpPr>
          <p:nvPr>
            <p:ph type="title"/>
          </p:nvPr>
        </p:nvSpPr>
        <p:spPr>
          <a:xfrm>
            <a:off x="323850" y="188913"/>
            <a:ext cx="8229600" cy="1143000"/>
          </a:xfrm>
          <a:noFill/>
        </p:spPr>
        <p:txBody>
          <a:bodyPr>
            <a:normAutofit fontScale="90000"/>
          </a:bodyPr>
          <a:lstStyle/>
          <a:p>
            <a:pPr eaLnBrk="1" hangingPunct="1"/>
            <a:r>
              <a:rPr lang="uk-UA" b="1" i="1" dirty="0" smtClean="0">
                <a:latin typeface="Arial" pitchFamily="34" charset="0"/>
                <a:cs typeface="Arial" pitchFamily="34" charset="0"/>
              </a:rPr>
              <a:t>НОВІ ВИДИ ВУГЛЕЦЕВИХ МАТЕРІАЛІВ</a:t>
            </a:r>
            <a:r>
              <a:rPr lang="uk-UA" dirty="0" smtClean="0">
                <a:latin typeface="Arial" pitchFamily="34" charset="0"/>
                <a:cs typeface="Arial" pitchFamily="34" charset="0"/>
              </a:rPr>
              <a:t> </a:t>
            </a:r>
            <a:endParaRPr lang="ru-RU" dirty="0" smtClean="0">
              <a:latin typeface="Arial" pitchFamily="34" charset="0"/>
              <a:cs typeface="Arial" pitchFamily="34" charset="0"/>
            </a:endParaRPr>
          </a:p>
        </p:txBody>
      </p:sp>
      <p:pic>
        <p:nvPicPr>
          <p:cNvPr id="173059" name="Picture 5"/>
          <p:cNvPicPr>
            <a:picLocks noGrp="1" noChangeAspect="1" noChangeArrowheads="1"/>
          </p:cNvPicPr>
          <p:nvPr>
            <p:ph type="body" idx="1"/>
          </p:nvPr>
        </p:nvPicPr>
        <p:blipFill>
          <a:blip r:embed="rId2" cstate="print"/>
          <a:srcRect/>
          <a:stretch>
            <a:fillRect/>
          </a:stretch>
        </p:blipFill>
        <p:spPr>
          <a:xfrm>
            <a:off x="395288" y="1484313"/>
            <a:ext cx="4751387" cy="2257425"/>
          </a:xfrm>
          <a:noFill/>
        </p:spPr>
      </p:pic>
      <p:pic>
        <p:nvPicPr>
          <p:cNvPr id="173060" name="Picture 6"/>
          <p:cNvPicPr>
            <a:picLocks noChangeAspect="1" noChangeArrowheads="1"/>
          </p:cNvPicPr>
          <p:nvPr/>
        </p:nvPicPr>
        <p:blipFill>
          <a:blip r:embed="rId3" cstate="print"/>
          <a:srcRect/>
          <a:stretch>
            <a:fillRect/>
          </a:stretch>
        </p:blipFill>
        <p:spPr bwMode="auto">
          <a:xfrm>
            <a:off x="6011863" y="1484313"/>
            <a:ext cx="2295525" cy="2287587"/>
          </a:xfrm>
          <a:prstGeom prst="rect">
            <a:avLst/>
          </a:prstGeom>
          <a:noFill/>
          <a:ln w="9525">
            <a:noFill/>
            <a:miter lim="800000"/>
            <a:headEnd/>
            <a:tailEnd/>
          </a:ln>
        </p:spPr>
      </p:pic>
      <p:sp>
        <p:nvSpPr>
          <p:cNvPr id="173061" name="Rectangle 10"/>
          <p:cNvSpPr>
            <a:spLocks noChangeArrowheads="1"/>
          </p:cNvSpPr>
          <p:nvPr/>
        </p:nvSpPr>
        <p:spPr bwMode="auto">
          <a:xfrm>
            <a:off x="4749800" y="3829050"/>
            <a:ext cx="4194175" cy="2892425"/>
          </a:xfrm>
          <a:prstGeom prst="rect">
            <a:avLst/>
          </a:prstGeom>
          <a:noFill/>
          <a:ln w="9525">
            <a:noFill/>
            <a:miter lim="800000"/>
            <a:headEnd/>
            <a:tailEnd/>
          </a:ln>
        </p:spPr>
        <p:txBody>
          <a:bodyPr>
            <a:spAutoFit/>
          </a:bodyPr>
          <a:lstStyle/>
          <a:p>
            <a:pPr algn="just"/>
            <a:r>
              <a:rPr lang="uk-UA" sz="1400">
                <a:latin typeface="Times New Roman" pitchFamily="18" charset="0"/>
              </a:rPr>
              <a:t>Довгі роки вважалося, що вуглець може утворювати тільки дві кристалічні структури  алмаз і графіт. Однак останнім часом на основі вуглецю були створені його нові модифікації, це </a:t>
            </a:r>
            <a:r>
              <a:rPr lang="uk-UA" sz="1400" b="1" i="1">
                <a:solidFill>
                  <a:srgbClr val="C00000"/>
                </a:solidFill>
                <a:latin typeface="Times New Roman" pitchFamily="18" charset="0"/>
              </a:rPr>
              <a:t>фулерени</a:t>
            </a:r>
            <a:r>
              <a:rPr lang="uk-UA" sz="1400">
                <a:solidFill>
                  <a:srgbClr val="C00000"/>
                </a:solidFill>
                <a:latin typeface="Times New Roman" pitchFamily="18" charset="0"/>
              </a:rPr>
              <a:t>, </a:t>
            </a:r>
            <a:r>
              <a:rPr lang="uk-UA" sz="1400" b="1" i="1">
                <a:solidFill>
                  <a:srgbClr val="C00000"/>
                </a:solidFill>
                <a:latin typeface="Times New Roman" pitchFamily="18" charset="0"/>
              </a:rPr>
              <a:t>нанотрубки і </a:t>
            </a:r>
            <a:r>
              <a:rPr lang="ru-RU" sz="1400" b="1" i="1">
                <a:solidFill>
                  <a:srgbClr val="C00000"/>
                </a:solidFill>
                <a:latin typeface="Times New Roman" pitchFamily="18" charset="0"/>
              </a:rPr>
              <a:t>графен</a:t>
            </a:r>
            <a:r>
              <a:rPr lang="uk-UA" sz="1400" b="1" i="1">
                <a:solidFill>
                  <a:srgbClr val="C00000"/>
                </a:solidFill>
                <a:latin typeface="Times New Roman" pitchFamily="18" charset="0"/>
              </a:rPr>
              <a:t>.</a:t>
            </a:r>
          </a:p>
          <a:p>
            <a:pPr algn="just"/>
            <a:r>
              <a:rPr lang="uk-UA" sz="1400">
                <a:latin typeface="Times New Roman" pitchFamily="18" charset="0"/>
              </a:rPr>
              <a:t>Ідеальна нанотрубка є згорнутою у циліндр графітовою площиною, тобто поверхнею викладеною правильними шестикутниками в вершинах яких розташовані атоми вуглецю. Існують також і багатошарові нанотрубки, які відрізняються від одношарових значно ширшою різноманітністю форм і конфігурацій як в поздовжньому, так і в поперечному напрямі.</a:t>
            </a:r>
          </a:p>
        </p:txBody>
      </p:sp>
      <p:pic>
        <p:nvPicPr>
          <p:cNvPr id="173062" name="Picture 11"/>
          <p:cNvPicPr>
            <a:picLocks noChangeAspect="1" noChangeArrowheads="1"/>
          </p:cNvPicPr>
          <p:nvPr/>
        </p:nvPicPr>
        <p:blipFill>
          <a:blip r:embed="rId4" cstate="print"/>
          <a:srcRect/>
          <a:stretch>
            <a:fillRect/>
          </a:stretch>
        </p:blipFill>
        <p:spPr bwMode="auto">
          <a:xfrm>
            <a:off x="395288" y="4076700"/>
            <a:ext cx="4248150" cy="2114550"/>
          </a:xfrm>
          <a:prstGeom prst="rect">
            <a:avLst/>
          </a:prstGeom>
          <a:noFill/>
          <a:ln w="9525">
            <a:noFill/>
            <a:miter lim="800000"/>
            <a:headEnd/>
            <a:tailEnd/>
          </a:ln>
        </p:spPr>
      </p:pic>
      <p:sp>
        <p:nvSpPr>
          <p:cNvPr id="173063" name="Rectangle 12"/>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2" name="Номер слайда 1"/>
          <p:cNvSpPr>
            <a:spLocks noGrp="1"/>
          </p:cNvSpPr>
          <p:nvPr>
            <p:ph type="sldNum" sz="quarter" idx="12"/>
          </p:nvPr>
        </p:nvSpPr>
        <p:spPr/>
        <p:txBody>
          <a:bodyPr/>
          <a:lstStyle/>
          <a:p>
            <a:fld id="{D3766815-3F79-4B59-8F54-D85D4AE0E431}" type="slidenum">
              <a:rPr lang="ru-RU" smtClean="0"/>
              <a:pPr/>
              <a:t>27</a:t>
            </a:fld>
            <a:endParaRPr lang="ru-RU"/>
          </a:p>
        </p:txBody>
      </p:sp>
    </p:spTree>
    <p:extLst>
      <p:ext uri="{BB962C8B-B14F-4D97-AF65-F5344CB8AC3E}">
        <p14:creationId xmlns="" xmlns:p14="http://schemas.microsoft.com/office/powerpoint/2010/main" val="42307232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3"/>
          <p:cNvSpPr>
            <a:spLocks noGrp="1" noChangeArrowheads="1"/>
          </p:cNvSpPr>
          <p:nvPr>
            <p:ph type="body" idx="1"/>
          </p:nvPr>
        </p:nvSpPr>
        <p:spPr>
          <a:xfrm>
            <a:off x="4140200" y="981075"/>
            <a:ext cx="4752975" cy="2519363"/>
          </a:xfrm>
        </p:spPr>
        <p:txBody>
          <a:bodyPr/>
          <a:lstStyle/>
          <a:p>
            <a:pPr algn="just" eaLnBrk="1" hangingPunct="1">
              <a:lnSpc>
                <a:spcPct val="80000"/>
              </a:lnSpc>
            </a:pPr>
            <a:r>
              <a:rPr lang="uk-UA" sz="1400" dirty="0" smtClean="0">
                <a:latin typeface="Times New Roman" pitchFamily="18" charset="0"/>
              </a:rPr>
              <a:t>Можливість існування молекули вуглецю - </a:t>
            </a:r>
            <a:r>
              <a:rPr lang="ru-RU" sz="1400" b="1" i="1" dirty="0" err="1" smtClean="0">
                <a:solidFill>
                  <a:srgbClr val="C00000"/>
                </a:solidFill>
                <a:latin typeface="Times New Roman" pitchFamily="18" charset="0"/>
              </a:rPr>
              <a:t>фулерена</a:t>
            </a:r>
            <a:r>
              <a:rPr lang="uk-UA" sz="1400" dirty="0" smtClean="0">
                <a:latin typeface="Times New Roman" pitchFamily="18" charset="0"/>
              </a:rPr>
              <a:t>, була передбачена японськими вченими Е. </a:t>
            </a:r>
            <a:r>
              <a:rPr lang="uk-UA" sz="1400" dirty="0" err="1" smtClean="0">
                <a:latin typeface="Times New Roman" pitchFamily="18" charset="0"/>
              </a:rPr>
              <a:t>Осава</a:t>
            </a:r>
            <a:r>
              <a:rPr lang="uk-UA" sz="1400" dirty="0" smtClean="0">
                <a:latin typeface="Times New Roman" pitchFamily="18" charset="0"/>
              </a:rPr>
              <a:t> </a:t>
            </a:r>
            <a:r>
              <a:rPr lang="ru-RU" sz="1400" dirty="0" smtClean="0">
                <a:latin typeface="Times New Roman" pitchFamily="18" charset="0"/>
              </a:rPr>
              <a:t>і З</a:t>
            </a:r>
            <a:r>
              <a:rPr lang="uk-UA" sz="1400" dirty="0" smtClean="0">
                <a:latin typeface="Times New Roman" pitchFamily="18" charset="0"/>
              </a:rPr>
              <a:t>. </a:t>
            </a:r>
            <a:r>
              <a:rPr lang="uk-UA" sz="1400" dirty="0" err="1" smtClean="0">
                <a:latin typeface="Times New Roman" pitchFamily="18" charset="0"/>
              </a:rPr>
              <a:t>Іошида</a:t>
            </a:r>
            <a:r>
              <a:rPr lang="uk-UA" sz="1400" dirty="0" smtClean="0">
                <a:latin typeface="Times New Roman" pitchFamily="18" charset="0"/>
              </a:rPr>
              <a:t> у 1970 році. </a:t>
            </a:r>
          </a:p>
          <a:p>
            <a:pPr algn="just" eaLnBrk="1" hangingPunct="1">
              <a:lnSpc>
                <a:spcPct val="80000"/>
              </a:lnSpc>
            </a:pPr>
            <a:r>
              <a:rPr lang="uk-UA" sz="1400" dirty="0" smtClean="0">
                <a:latin typeface="Times New Roman" pitchFamily="18" charset="0"/>
              </a:rPr>
              <a:t>У 1973 російські вчені Д.А. </a:t>
            </a:r>
            <a:r>
              <a:rPr lang="uk-UA" sz="1400" dirty="0" err="1" smtClean="0">
                <a:latin typeface="Times New Roman" pitchFamily="18" charset="0"/>
              </a:rPr>
              <a:t>Бочвар</a:t>
            </a:r>
            <a:r>
              <a:rPr lang="uk-UA" sz="1400" dirty="0" smtClean="0">
                <a:latin typeface="Times New Roman" pitchFamily="18" charset="0"/>
              </a:rPr>
              <a:t> і Е.Г. </a:t>
            </a:r>
            <a:r>
              <a:rPr lang="uk-UA" sz="1400" dirty="0" err="1" smtClean="0">
                <a:latin typeface="Times New Roman" pitchFamily="18" charset="0"/>
              </a:rPr>
              <a:t>Гальперін</a:t>
            </a:r>
            <a:r>
              <a:rPr lang="uk-UA" sz="1400" dirty="0" smtClean="0">
                <a:latin typeface="Times New Roman" pitchFamily="18" charset="0"/>
              </a:rPr>
              <a:t>, провівши квантово-хімічні розрахунки, показали, що замкнутий поліедр з атомів вуглецю повинен мати замкнену електронну оболонку і високу енергію зв'язку. У 1985 р. в </a:t>
            </a:r>
            <a:r>
              <a:rPr lang="ru-RU" sz="1400" dirty="0" smtClean="0">
                <a:latin typeface="Times New Roman" pitchFamily="18" charset="0"/>
              </a:rPr>
              <a:t>масс-спектрах</a:t>
            </a:r>
            <a:r>
              <a:rPr lang="uk-UA" sz="1400" dirty="0" smtClean="0">
                <a:latin typeface="Times New Roman" pitchFamily="18" charset="0"/>
              </a:rPr>
              <a:t> пари графіту, отриманої лазерною дією на звичайний графіт, були виявлені молекули С60, що мають форму футбольного м'яча. У 1992 р. </a:t>
            </a:r>
            <a:r>
              <a:rPr lang="ru-RU" sz="1400" dirty="0" err="1" smtClean="0">
                <a:latin typeface="Times New Roman" pitchFamily="18" charset="0"/>
              </a:rPr>
              <a:t>фулерени</a:t>
            </a:r>
            <a:r>
              <a:rPr lang="uk-UA" sz="1400" dirty="0" smtClean="0">
                <a:latin typeface="Times New Roman" pitchFamily="18" charset="0"/>
              </a:rPr>
              <a:t> були виявлені в природному мінералі </a:t>
            </a:r>
            <a:r>
              <a:rPr lang="ru-RU" sz="1400" dirty="0" err="1" smtClean="0">
                <a:latin typeface="Times New Roman" pitchFamily="18" charset="0"/>
              </a:rPr>
              <a:t>шунгиті</a:t>
            </a:r>
            <a:r>
              <a:rPr lang="uk-UA" sz="1400" dirty="0" smtClean="0">
                <a:latin typeface="Times New Roman" pitchFamily="18" charset="0"/>
              </a:rPr>
              <a:t>.</a:t>
            </a:r>
          </a:p>
          <a:p>
            <a:pPr algn="just" eaLnBrk="1" hangingPunct="1">
              <a:lnSpc>
                <a:spcPct val="80000"/>
              </a:lnSpc>
            </a:pPr>
            <a:endParaRPr lang="uk-UA" sz="1400" dirty="0" smtClean="0">
              <a:latin typeface="Times New Roman" pitchFamily="18" charset="0"/>
            </a:endParaRPr>
          </a:p>
          <a:p>
            <a:pPr eaLnBrk="1" hangingPunct="1">
              <a:lnSpc>
                <a:spcPct val="80000"/>
              </a:lnSpc>
            </a:pPr>
            <a:endParaRPr lang="ru-RU" sz="1600" dirty="0" smtClean="0">
              <a:latin typeface="Times New Roman" pitchFamily="18" charset="0"/>
            </a:endParaRPr>
          </a:p>
        </p:txBody>
      </p:sp>
      <p:sp>
        <p:nvSpPr>
          <p:cNvPr id="174083" name="Rectangle 4"/>
          <p:cNvSpPr>
            <a:spLocks noGrp="1" noChangeArrowheads="1"/>
          </p:cNvSpPr>
          <p:nvPr>
            <p:ph type="title"/>
          </p:nvPr>
        </p:nvSpPr>
        <p:spPr>
          <a:xfrm>
            <a:off x="323850" y="115888"/>
            <a:ext cx="8229600" cy="723900"/>
          </a:xfrm>
          <a:noFill/>
        </p:spPr>
        <p:txBody>
          <a:bodyPr>
            <a:normAutofit fontScale="90000"/>
          </a:bodyPr>
          <a:lstStyle/>
          <a:p>
            <a:pPr eaLnBrk="1" hangingPunct="1"/>
            <a:r>
              <a:rPr lang="uk-UA" b="1" i="1" dirty="0" smtClean="0">
                <a:latin typeface="Arial" pitchFamily="34" charset="0"/>
                <a:cs typeface="Arial" pitchFamily="34" charset="0"/>
              </a:rPr>
              <a:t>ФУЛЕРЕНИ</a:t>
            </a:r>
            <a:endParaRPr lang="ru-RU" b="1" i="1" dirty="0" smtClean="0">
              <a:latin typeface="Arial" pitchFamily="34" charset="0"/>
              <a:cs typeface="Arial" pitchFamily="34" charset="0"/>
            </a:endParaRPr>
          </a:p>
        </p:txBody>
      </p:sp>
      <p:pic>
        <p:nvPicPr>
          <p:cNvPr id="174084" name="Picture 6"/>
          <p:cNvPicPr>
            <a:picLocks noChangeAspect="1" noChangeArrowheads="1"/>
          </p:cNvPicPr>
          <p:nvPr/>
        </p:nvPicPr>
        <p:blipFill>
          <a:blip r:embed="rId2" cstate="print"/>
          <a:srcRect/>
          <a:stretch>
            <a:fillRect/>
          </a:stretch>
        </p:blipFill>
        <p:spPr bwMode="auto">
          <a:xfrm>
            <a:off x="395288" y="4941888"/>
            <a:ext cx="2160587" cy="1651000"/>
          </a:xfrm>
          <a:prstGeom prst="rect">
            <a:avLst/>
          </a:prstGeom>
          <a:noFill/>
          <a:ln w="9525">
            <a:noFill/>
            <a:miter lim="800000"/>
            <a:headEnd/>
            <a:tailEnd/>
          </a:ln>
        </p:spPr>
      </p:pic>
      <p:pic>
        <p:nvPicPr>
          <p:cNvPr id="174085" name="Picture 7"/>
          <p:cNvPicPr>
            <a:picLocks noChangeAspect="1" noChangeArrowheads="1"/>
          </p:cNvPicPr>
          <p:nvPr/>
        </p:nvPicPr>
        <p:blipFill>
          <a:blip r:embed="rId3" cstate="print"/>
          <a:srcRect/>
          <a:stretch>
            <a:fillRect/>
          </a:stretch>
        </p:blipFill>
        <p:spPr bwMode="auto">
          <a:xfrm>
            <a:off x="395288" y="981075"/>
            <a:ext cx="2160587" cy="2160588"/>
          </a:xfrm>
          <a:prstGeom prst="rect">
            <a:avLst/>
          </a:prstGeom>
          <a:noFill/>
          <a:ln w="9525">
            <a:noFill/>
            <a:miter lim="800000"/>
            <a:headEnd/>
            <a:tailEnd/>
          </a:ln>
        </p:spPr>
      </p:pic>
      <p:pic>
        <p:nvPicPr>
          <p:cNvPr id="174086" name="Picture 8"/>
          <p:cNvPicPr>
            <a:picLocks noChangeAspect="1" noChangeArrowheads="1"/>
          </p:cNvPicPr>
          <p:nvPr/>
        </p:nvPicPr>
        <p:blipFill>
          <a:blip r:embed="rId4" cstate="print"/>
          <a:srcRect/>
          <a:stretch>
            <a:fillRect/>
          </a:stretch>
        </p:blipFill>
        <p:spPr bwMode="auto">
          <a:xfrm>
            <a:off x="2627313" y="981075"/>
            <a:ext cx="1757362" cy="2160588"/>
          </a:xfrm>
          <a:prstGeom prst="rect">
            <a:avLst/>
          </a:prstGeom>
          <a:noFill/>
          <a:ln w="9525">
            <a:noFill/>
            <a:miter lim="800000"/>
            <a:headEnd/>
            <a:tailEnd/>
          </a:ln>
        </p:spPr>
      </p:pic>
      <p:sp>
        <p:nvSpPr>
          <p:cNvPr id="174087" name="Rectangle 9"/>
          <p:cNvSpPr>
            <a:spLocks noChangeArrowheads="1"/>
          </p:cNvSpPr>
          <p:nvPr/>
        </p:nvSpPr>
        <p:spPr bwMode="auto">
          <a:xfrm>
            <a:off x="2771775" y="3644900"/>
            <a:ext cx="6121400" cy="2725738"/>
          </a:xfrm>
          <a:prstGeom prst="rect">
            <a:avLst/>
          </a:prstGeom>
          <a:noFill/>
          <a:ln w="9525">
            <a:noFill/>
            <a:miter lim="800000"/>
            <a:headEnd/>
            <a:tailEnd/>
          </a:ln>
        </p:spPr>
        <p:txBody>
          <a:bodyPr>
            <a:spAutoFit/>
          </a:bodyPr>
          <a:lstStyle/>
          <a:p>
            <a:pPr algn="just">
              <a:lnSpc>
                <a:spcPct val="80000"/>
              </a:lnSpc>
              <a:spcBef>
                <a:spcPct val="20000"/>
              </a:spcBef>
            </a:pPr>
            <a:r>
              <a:rPr lang="uk-UA" sz="1400">
                <a:latin typeface="Times New Roman" pitchFamily="18" charset="0"/>
              </a:rPr>
              <a:t>Молекули фулерена можуть утворювати тверді кристали, які були названі фулеритами. Вони були відкриті Кретчмером (Германия) и Хуффманом (США) у травні 1990 р. Фулерити є напівпровідниками з шириною забороненої зони від 1,5 до 1,95 еВ. </a:t>
            </a:r>
          </a:p>
          <a:p>
            <a:pPr algn="just">
              <a:lnSpc>
                <a:spcPct val="80000"/>
              </a:lnSpc>
              <a:spcBef>
                <a:spcPct val="20000"/>
              </a:spcBef>
            </a:pPr>
            <a:r>
              <a:rPr lang="uk-UA" sz="1400">
                <a:latin typeface="Times New Roman" pitchFamily="18" charset="0"/>
              </a:rPr>
              <a:t>Існують і інші фулерени С70, С80, С240 тощо. Фулерен С70 має зовсім незвичну форму, схожу на мяч для гри у регбі. </a:t>
            </a:r>
          </a:p>
          <a:p>
            <a:pPr algn="just">
              <a:lnSpc>
                <a:spcPct val="80000"/>
              </a:lnSpc>
              <a:spcBef>
                <a:spcPct val="20000"/>
              </a:spcBef>
            </a:pPr>
            <a:r>
              <a:rPr lang="uk-UA" sz="1400">
                <a:latin typeface="Times New Roman" pitchFamily="18" charset="0"/>
              </a:rPr>
              <a:t>Відносно недавно були знайдені і багатошарові фуллерени. Дослідження плівки сажі, отриманої лазерним піролізом бензолу показали, що велика частина цієї плівки складалася з молекул фулерена діаметром 0,81-1,19 нм, що відповідає С80 і С180, які створюють два різновиди багатошарових структур: подвійна сфера діаметром 1,4 і потрійна сфера діаметром 2,0 нм. Розрахунок діаметрів молекул показує, що в першому випадку фуллерен С60 знаходиться всередині С240, а в другому - С80 і С240, вкладені, як матрьошки, в С560. Такі багатошарові фуллерены - новий вигляд вуглецевих кластерів. </a:t>
            </a:r>
          </a:p>
        </p:txBody>
      </p:sp>
      <p:pic>
        <p:nvPicPr>
          <p:cNvPr id="174088" name="Picture 10"/>
          <p:cNvPicPr>
            <a:picLocks noChangeAspect="1" noChangeArrowheads="1"/>
          </p:cNvPicPr>
          <p:nvPr/>
        </p:nvPicPr>
        <p:blipFill>
          <a:blip r:embed="rId5" cstate="print"/>
          <a:srcRect/>
          <a:stretch>
            <a:fillRect/>
          </a:stretch>
        </p:blipFill>
        <p:spPr bwMode="auto">
          <a:xfrm>
            <a:off x="395288" y="3141663"/>
            <a:ext cx="2160587" cy="1830387"/>
          </a:xfrm>
          <a:prstGeom prst="rect">
            <a:avLst/>
          </a:prstGeom>
          <a:noFill/>
          <a:ln w="9525">
            <a:noFill/>
            <a:miter lim="800000"/>
            <a:headEnd/>
            <a:tailEnd/>
          </a:ln>
        </p:spPr>
      </p:pic>
      <p:sp>
        <p:nvSpPr>
          <p:cNvPr id="174089" name="Rectangle 11"/>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2" name="Номер слайда 1"/>
          <p:cNvSpPr>
            <a:spLocks noGrp="1"/>
          </p:cNvSpPr>
          <p:nvPr>
            <p:ph type="sldNum" sz="quarter" idx="12"/>
          </p:nvPr>
        </p:nvSpPr>
        <p:spPr/>
        <p:txBody>
          <a:bodyPr/>
          <a:lstStyle/>
          <a:p>
            <a:fld id="{D3766815-3F79-4B59-8F54-D85D4AE0E431}" type="slidenum">
              <a:rPr lang="ru-RU" smtClean="0"/>
              <a:pPr/>
              <a:t>28</a:t>
            </a:fld>
            <a:endParaRPr lang="ru-RU"/>
          </a:p>
        </p:txBody>
      </p:sp>
    </p:spTree>
    <p:extLst>
      <p:ext uri="{BB962C8B-B14F-4D97-AF65-F5344CB8AC3E}">
        <p14:creationId xmlns="" xmlns:p14="http://schemas.microsoft.com/office/powerpoint/2010/main" val="15789216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a:xfrm>
            <a:off x="468313" y="188913"/>
            <a:ext cx="8229600" cy="777875"/>
          </a:xfrm>
        </p:spPr>
        <p:txBody>
          <a:bodyPr/>
          <a:lstStyle/>
          <a:p>
            <a:pPr eaLnBrk="1" hangingPunct="1"/>
            <a:r>
              <a:rPr lang="uk-UA" b="1" i="1" dirty="0" smtClean="0">
                <a:latin typeface="Arial" pitchFamily="34" charset="0"/>
                <a:cs typeface="Arial" pitchFamily="34" charset="0"/>
              </a:rPr>
              <a:t>ГРАФЕН</a:t>
            </a:r>
            <a:endParaRPr lang="ru-RU" b="1" i="1" dirty="0" smtClean="0">
              <a:latin typeface="Arial" pitchFamily="34" charset="0"/>
              <a:cs typeface="Arial" pitchFamily="34" charset="0"/>
            </a:endParaRPr>
          </a:p>
        </p:txBody>
      </p:sp>
      <p:pic>
        <p:nvPicPr>
          <p:cNvPr id="175107" name="Picture 4" descr="111"/>
          <p:cNvPicPr>
            <a:picLocks noGrp="1" noChangeAspect="1" noChangeArrowheads="1"/>
          </p:cNvPicPr>
          <p:nvPr>
            <p:ph type="body" idx="1"/>
          </p:nvPr>
        </p:nvPicPr>
        <p:blipFill>
          <a:blip r:embed="rId2" cstate="print"/>
          <a:srcRect/>
          <a:stretch>
            <a:fillRect/>
          </a:stretch>
        </p:blipFill>
        <p:spPr>
          <a:xfrm>
            <a:off x="701675" y="1133475"/>
            <a:ext cx="3735388" cy="2346325"/>
          </a:xfrm>
          <a:noFill/>
        </p:spPr>
      </p:pic>
      <p:pic>
        <p:nvPicPr>
          <p:cNvPr id="175108" name="Picture 5"/>
          <p:cNvPicPr>
            <a:picLocks noChangeAspect="1" noChangeArrowheads="1"/>
          </p:cNvPicPr>
          <p:nvPr/>
        </p:nvPicPr>
        <p:blipFill>
          <a:blip r:embed="rId3" cstate="print"/>
          <a:srcRect/>
          <a:stretch>
            <a:fillRect/>
          </a:stretch>
        </p:blipFill>
        <p:spPr bwMode="auto">
          <a:xfrm>
            <a:off x="4527550" y="1133475"/>
            <a:ext cx="3870325" cy="2359025"/>
          </a:xfrm>
          <a:prstGeom prst="rect">
            <a:avLst/>
          </a:prstGeom>
          <a:noFill/>
          <a:ln w="9525">
            <a:noFill/>
            <a:miter lim="800000"/>
            <a:headEnd/>
            <a:tailEnd/>
          </a:ln>
        </p:spPr>
      </p:pic>
      <p:sp>
        <p:nvSpPr>
          <p:cNvPr id="175109" name="Rectangle 6"/>
          <p:cNvSpPr>
            <a:spLocks noChangeArrowheads="1"/>
          </p:cNvSpPr>
          <p:nvPr/>
        </p:nvSpPr>
        <p:spPr bwMode="auto">
          <a:xfrm>
            <a:off x="4751388" y="3789363"/>
            <a:ext cx="3781425" cy="2462212"/>
          </a:xfrm>
          <a:prstGeom prst="rect">
            <a:avLst/>
          </a:prstGeom>
          <a:noFill/>
          <a:ln w="9525">
            <a:noFill/>
            <a:miter lim="800000"/>
            <a:headEnd/>
            <a:tailEnd/>
          </a:ln>
        </p:spPr>
        <p:txBody>
          <a:bodyPr>
            <a:spAutoFit/>
          </a:bodyPr>
          <a:lstStyle/>
          <a:p>
            <a:pPr algn="just"/>
            <a:r>
              <a:rPr lang="uk-UA" sz="1400">
                <a:latin typeface="Times New Roman" pitchFamily="18" charset="0"/>
              </a:rPr>
              <a:t>Графен (від грецького слова «писати») є двовимірним кристалом, що складається з одиночного шару атомів вуглецю, зібраних в </a:t>
            </a:r>
            <a:r>
              <a:rPr lang="ru-RU" sz="1400">
                <a:latin typeface="Times New Roman" pitchFamily="18" charset="0"/>
              </a:rPr>
              <a:t>гексагональну</a:t>
            </a:r>
            <a:r>
              <a:rPr lang="uk-UA" sz="1400">
                <a:latin typeface="Times New Roman" pitchFamily="18" charset="0"/>
              </a:rPr>
              <a:t> гратку. Він отриманий у 2004 році дослідниками з Манчестерського університету А. Геймом </a:t>
            </a:r>
            <a:r>
              <a:rPr lang="ru-RU" sz="1400">
                <a:latin typeface="Times New Roman" pitchFamily="18" charset="0"/>
              </a:rPr>
              <a:t>и К</a:t>
            </a:r>
            <a:r>
              <a:rPr lang="uk-UA" sz="1400">
                <a:latin typeface="Times New Roman" pitchFamily="18" charset="0"/>
              </a:rPr>
              <a:t>. Новоселовим з використанням стрічки - </a:t>
            </a:r>
            <a:r>
              <a:rPr lang="ru-RU" sz="1400">
                <a:latin typeface="Times New Roman" pitchFamily="18" charset="0"/>
              </a:rPr>
              <a:t>скотча</a:t>
            </a:r>
            <a:r>
              <a:rPr lang="uk-UA" sz="1400">
                <a:latin typeface="Times New Roman" pitchFamily="18" charset="0"/>
              </a:rPr>
              <a:t> для послідовного відділення шарів від звичайного кристалічного графіту.</a:t>
            </a:r>
            <a:r>
              <a:rPr lang="ru-RU" sz="1400">
                <a:latin typeface="Times New Roman" pitchFamily="18" charset="0"/>
              </a:rPr>
              <a:t> </a:t>
            </a:r>
            <a:r>
              <a:rPr lang="uk-UA" sz="1400">
                <a:latin typeface="Times New Roman" pitchFamily="18" charset="0"/>
              </a:rPr>
              <a:t>Його міцність у 5 разів вища ніж у сталі, а теплопровідність приблизно у 20 разів вища ніж у міді. </a:t>
            </a:r>
          </a:p>
        </p:txBody>
      </p:sp>
      <p:sp>
        <p:nvSpPr>
          <p:cNvPr id="175110" name="Rectangle 10"/>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pic>
        <p:nvPicPr>
          <p:cNvPr id="175111" name="Picture 3"/>
          <p:cNvPicPr>
            <a:picLocks noChangeAspect="1" noChangeArrowheads="1"/>
          </p:cNvPicPr>
          <p:nvPr/>
        </p:nvPicPr>
        <p:blipFill>
          <a:blip r:embed="rId4" cstate="print"/>
          <a:srcRect/>
          <a:stretch>
            <a:fillRect/>
          </a:stretch>
        </p:blipFill>
        <p:spPr bwMode="auto">
          <a:xfrm>
            <a:off x="701675" y="3743325"/>
            <a:ext cx="3735388" cy="2490788"/>
          </a:xfrm>
          <a:prstGeom prst="rect">
            <a:avLst/>
          </a:prstGeom>
          <a:noFill/>
          <a:ln w="9525">
            <a:noFill/>
            <a:miter lim="800000"/>
            <a:headEnd/>
            <a:tailEnd/>
          </a:ln>
        </p:spPr>
      </p:pic>
      <p:sp>
        <p:nvSpPr>
          <p:cNvPr id="2" name="Номер слайда 1"/>
          <p:cNvSpPr>
            <a:spLocks noGrp="1"/>
          </p:cNvSpPr>
          <p:nvPr>
            <p:ph type="sldNum" sz="quarter" idx="12"/>
          </p:nvPr>
        </p:nvSpPr>
        <p:spPr/>
        <p:txBody>
          <a:bodyPr/>
          <a:lstStyle/>
          <a:p>
            <a:fld id="{D3766815-3F79-4B59-8F54-D85D4AE0E431}" type="slidenum">
              <a:rPr lang="ru-RU" smtClean="0"/>
              <a:pPr/>
              <a:t>29</a:t>
            </a:fld>
            <a:endParaRPr lang="ru-RU"/>
          </a:p>
        </p:txBody>
      </p:sp>
    </p:spTree>
    <p:extLst>
      <p:ext uri="{BB962C8B-B14F-4D97-AF65-F5344CB8AC3E}">
        <p14:creationId xmlns="" xmlns:p14="http://schemas.microsoft.com/office/powerpoint/2010/main" val="10907855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4753"/>
            <a:ext cx="8229600" cy="1143000"/>
          </a:xfrm>
        </p:spPr>
        <p:txBody>
          <a:bodyPr/>
          <a:lstStyle/>
          <a:p>
            <a:r>
              <a:rPr lang="uk-UA" b="1" i="1" dirty="0" smtClean="0">
                <a:latin typeface="Arial" pitchFamily="34" charset="0"/>
                <a:cs typeface="Arial" pitchFamily="34" charset="0"/>
              </a:rPr>
              <a:t>ЕКОНОМІЧНІ КРИЗИ</a:t>
            </a:r>
            <a:endParaRPr lang="ru-RU" b="1" i="1" dirty="0">
              <a:latin typeface="Arial" pitchFamily="34" charset="0"/>
              <a:cs typeface="Arial" pitchFamily="34" charset="0"/>
            </a:endParaRPr>
          </a:p>
        </p:txBody>
      </p:sp>
      <p:sp>
        <p:nvSpPr>
          <p:cNvPr id="3" name="Объект 2"/>
          <p:cNvSpPr>
            <a:spLocks noGrp="1"/>
          </p:cNvSpPr>
          <p:nvPr>
            <p:ph idx="1"/>
          </p:nvPr>
        </p:nvSpPr>
        <p:spPr>
          <a:xfrm>
            <a:off x="467544" y="836712"/>
            <a:ext cx="8424936" cy="5787925"/>
          </a:xfrm>
        </p:spPr>
        <p:txBody>
          <a:bodyPr>
            <a:noAutofit/>
          </a:bodyPr>
          <a:lstStyle/>
          <a:p>
            <a:pPr marL="0" indent="0" algn="just"/>
            <a:r>
              <a:rPr lang="uk-UA" sz="1400" dirty="0" smtClean="0">
                <a:latin typeface="Times New Roman" pitchFamily="18" charset="0"/>
                <a:cs typeface="Times New Roman" pitchFamily="18" charset="0"/>
              </a:rPr>
              <a:t>Зараз світова економіка переживає глобальну кризу. Причина всіх </a:t>
            </a:r>
            <a:r>
              <a:rPr lang="uk-UA" sz="1400" b="1" i="1" dirty="0" smtClean="0">
                <a:solidFill>
                  <a:srgbClr val="C00000"/>
                </a:solidFill>
                <a:latin typeface="Times New Roman" pitchFamily="18" charset="0"/>
                <a:cs typeface="Times New Roman" pitchFamily="18" charset="0"/>
              </a:rPr>
              <a:t>економічних криз </a:t>
            </a:r>
            <a:r>
              <a:rPr lang="uk-UA" sz="1400" dirty="0" smtClean="0">
                <a:latin typeface="Times New Roman" pitchFamily="18" charset="0"/>
                <a:cs typeface="Times New Roman" pitchFamily="18" charset="0"/>
              </a:rPr>
              <a:t>лежить у сфері зміни </a:t>
            </a:r>
            <a:r>
              <a:rPr lang="uk-UA" sz="1400" b="1" i="1" dirty="0" smtClean="0">
                <a:solidFill>
                  <a:srgbClr val="C00000"/>
                </a:solidFill>
                <a:latin typeface="Times New Roman" pitchFamily="18" charset="0"/>
                <a:cs typeface="Times New Roman" pitchFamily="18" charset="0"/>
              </a:rPr>
              <a:t>технологічної парадигми розвитку</a:t>
            </a:r>
            <a:r>
              <a:rPr lang="uk-UA" sz="1400" dirty="0" smtClean="0">
                <a:latin typeface="Times New Roman" pitchFamily="18" charset="0"/>
                <a:cs typeface="Times New Roman" pitchFamily="18" charset="0"/>
              </a:rPr>
              <a:t>. Економічні кризи виникають у період, коли суспільство, бізнес, </a:t>
            </a:r>
            <a:r>
              <a:rPr lang="uk-UA" sz="1400" b="1" i="1" dirty="0" smtClean="0">
                <a:solidFill>
                  <a:srgbClr val="C00000"/>
                </a:solidFill>
                <a:latin typeface="Times New Roman" pitchFamily="18" charset="0"/>
                <a:cs typeface="Times New Roman" pitchFamily="18" charset="0"/>
              </a:rPr>
              <a:t>політики запізнюються в усвідомленні необхідності відмови від діючого і необхідності повороту суспільства до освоєння нового технологічного укладу.</a:t>
            </a:r>
            <a:r>
              <a:rPr lang="uk-UA" sz="1400" i="1" dirty="0" smtClean="0">
                <a:latin typeface="Times New Roman" pitchFamily="18" charset="0"/>
                <a:cs typeface="Times New Roman" pitchFamily="18" charset="0"/>
              </a:rPr>
              <a:t> </a:t>
            </a:r>
            <a:r>
              <a:rPr lang="uk-UA" sz="1400" b="1" i="1" dirty="0" smtClean="0">
                <a:latin typeface="Times New Roman" pitchFamily="18" charset="0"/>
                <a:cs typeface="Times New Roman" pitchFamily="18" charset="0"/>
              </a:rPr>
              <a:t>Криза є розплатою за інерцію в зміні </a:t>
            </a:r>
            <a:r>
              <a:rPr lang="uk-UA" sz="1400" b="1" i="1" dirty="0" smtClean="0">
                <a:solidFill>
                  <a:srgbClr val="C00000"/>
                </a:solidFill>
                <a:latin typeface="Times New Roman" pitchFamily="18" charset="0"/>
                <a:cs typeface="Times New Roman" pitchFamily="18" charset="0"/>
              </a:rPr>
              <a:t>технологічної</a:t>
            </a:r>
            <a:r>
              <a:rPr lang="uk-UA" sz="1400" dirty="0" smtClean="0">
                <a:latin typeface="Times New Roman" pitchFamily="18" charset="0"/>
                <a:cs typeface="Times New Roman" pitchFamily="18" charset="0"/>
              </a:rPr>
              <a:t>  та, як наслідок, </a:t>
            </a:r>
            <a:r>
              <a:rPr lang="uk-UA" sz="1400" b="1" i="1" dirty="0" smtClean="0">
                <a:latin typeface="Times New Roman" pitchFamily="18" charset="0"/>
                <a:cs typeface="Times New Roman" pitchFamily="18" charset="0"/>
              </a:rPr>
              <a:t>економічної</a:t>
            </a:r>
            <a:r>
              <a:rPr lang="uk-UA" sz="1400" dirty="0" smtClean="0">
                <a:latin typeface="Times New Roman" pitchFamily="18" charset="0"/>
                <a:cs typeface="Times New Roman" pitchFamily="18" charset="0"/>
              </a:rPr>
              <a:t> </a:t>
            </a:r>
            <a:r>
              <a:rPr lang="uk-UA" sz="1400" b="1" i="1" dirty="0" smtClean="0">
                <a:solidFill>
                  <a:srgbClr val="C00000"/>
                </a:solidFill>
                <a:latin typeface="Times New Roman" pitchFamily="18" charset="0"/>
                <a:cs typeface="Times New Roman" pitchFamily="18" charset="0"/>
              </a:rPr>
              <a:t>парадигми</a:t>
            </a:r>
            <a:r>
              <a:rPr lang="uk-UA" sz="1400" dirty="0" smtClean="0">
                <a:latin typeface="Times New Roman" pitchFamily="18" charset="0"/>
                <a:cs typeface="Times New Roman" pitchFamily="18" charset="0"/>
              </a:rPr>
              <a:t>.</a:t>
            </a:r>
          </a:p>
          <a:p>
            <a:pPr marL="0" indent="0" algn="just"/>
            <a:r>
              <a:rPr lang="uk-UA" sz="1400" b="1" i="1" dirty="0" smtClean="0">
                <a:solidFill>
                  <a:srgbClr val="C00000"/>
                </a:solidFill>
                <a:latin typeface="Times New Roman" pitchFamily="18" charset="0"/>
                <a:cs typeface="Times New Roman" pitchFamily="18" charset="0"/>
              </a:rPr>
              <a:t>Остання економічна криза - глобальна,</a:t>
            </a:r>
            <a:r>
              <a:rPr lang="uk-UA" sz="1400" dirty="0" smtClean="0">
                <a:latin typeface="Times New Roman" pitchFamily="18" charset="0"/>
                <a:cs typeface="Times New Roman" pitchFamily="18" charset="0"/>
              </a:rPr>
              <a:t> оскільки світ глобалізований, інтегрований. Для виходу з кризи, насамперед, необхідне усвідомлення їх циклічності, неминучості і виділення як </a:t>
            </a:r>
            <a:r>
              <a:rPr lang="uk-UA" sz="1400" dirty="0" err="1" smtClean="0">
                <a:latin typeface="Times New Roman" pitchFamily="18" charset="0"/>
                <a:cs typeface="Times New Roman" pitchFamily="18" charset="0"/>
              </a:rPr>
              <a:t>лімітуючої</a:t>
            </a:r>
            <a:r>
              <a:rPr lang="uk-UA" sz="1400" dirty="0" smtClean="0">
                <a:latin typeface="Times New Roman" pitchFamily="18" charset="0"/>
                <a:cs typeface="Times New Roman" pitchFamily="18" charset="0"/>
              </a:rPr>
              <a:t> стадії </a:t>
            </a:r>
            <a:r>
              <a:rPr lang="uk-UA" sz="1400" b="1" i="1" dirty="0" smtClean="0">
                <a:latin typeface="Times New Roman" pitchFamily="18" charset="0"/>
                <a:cs typeface="Times New Roman" pitchFamily="18" charset="0"/>
              </a:rPr>
              <a:t>освоєння проривних, революційних технологій.</a:t>
            </a:r>
          </a:p>
          <a:p>
            <a:pPr marL="0" indent="0" algn="just"/>
            <a:r>
              <a:rPr lang="uk-UA" sz="1400" dirty="0" smtClean="0">
                <a:latin typeface="Times New Roman" pitchFamily="18" charset="0"/>
                <a:cs typeface="Times New Roman" pitchFamily="18" charset="0"/>
              </a:rPr>
              <a:t>У зв'язку з такою домінуючою роллю технологій (інновацій) їх класифікують на </a:t>
            </a:r>
            <a:r>
              <a:rPr lang="uk-UA" sz="1400" b="1" i="1" dirty="0" smtClean="0">
                <a:solidFill>
                  <a:srgbClr val="C00000"/>
                </a:solidFill>
                <a:latin typeface="Times New Roman" pitchFamily="18" charset="0"/>
                <a:cs typeface="Times New Roman" pitchFamily="18" charset="0"/>
              </a:rPr>
              <a:t>революційні й еволюційні</a:t>
            </a:r>
            <a:r>
              <a:rPr lang="uk-UA" sz="1400" dirty="0" smtClean="0">
                <a:latin typeface="Times New Roman" pitchFamily="18" charset="0"/>
                <a:cs typeface="Times New Roman" pitchFamily="18" charset="0"/>
              </a:rPr>
              <a:t>:</a:t>
            </a:r>
          </a:p>
          <a:p>
            <a:pPr marL="0" indent="0" algn="just"/>
            <a:r>
              <a:rPr lang="uk-UA" sz="1400" b="1" i="1" dirty="0" smtClean="0">
                <a:solidFill>
                  <a:srgbClr val="C00000"/>
                </a:solidFill>
                <a:latin typeface="Times New Roman" pitchFamily="18" charset="0"/>
                <a:cs typeface="Times New Roman" pitchFamily="18" charset="0"/>
              </a:rPr>
              <a:t>революційні</a:t>
            </a:r>
            <a:r>
              <a:rPr lang="uk-UA" sz="1400" dirty="0" smtClean="0">
                <a:latin typeface="Times New Roman" pitchFamily="18" charset="0"/>
                <a:cs typeface="Times New Roman" pitchFamily="18" charset="0"/>
              </a:rPr>
              <a:t> (</a:t>
            </a:r>
            <a:r>
              <a:rPr lang="uk-UA" sz="1400" b="1" i="1" dirty="0" smtClean="0">
                <a:latin typeface="Times New Roman" pitchFamily="18" charset="0"/>
                <a:cs typeface="Times New Roman" pitchFamily="18" charset="0"/>
              </a:rPr>
              <a:t>проривні), які націлені на створення принципово нових продуктів, товарів, послуг чи інших матеріальних благ;</a:t>
            </a:r>
          </a:p>
          <a:p>
            <a:pPr marL="0" indent="0" algn="just"/>
            <a:r>
              <a:rPr lang="uk-UA" sz="1400" b="1" i="1" dirty="0" smtClean="0">
                <a:solidFill>
                  <a:srgbClr val="C00000"/>
                </a:solidFill>
                <a:latin typeface="Times New Roman" pitchFamily="18" charset="0"/>
                <a:cs typeface="Times New Roman" pitchFamily="18" charset="0"/>
              </a:rPr>
              <a:t>еволюційні,</a:t>
            </a:r>
            <a:r>
              <a:rPr lang="uk-UA" sz="1400" dirty="0" smtClean="0">
                <a:latin typeface="Times New Roman" pitchFamily="18" charset="0"/>
                <a:cs typeface="Times New Roman" pitchFamily="18" charset="0"/>
              </a:rPr>
              <a:t> </a:t>
            </a:r>
            <a:r>
              <a:rPr lang="uk-UA" sz="1400" b="1" i="1" dirty="0" smtClean="0">
                <a:latin typeface="Times New Roman" pitchFamily="18" charset="0"/>
                <a:cs typeface="Times New Roman" pitchFamily="18" charset="0"/>
              </a:rPr>
              <a:t>що покращують інновації (технології), націлені на вдосконалення вже освоєних продуктів, товарів, послуг і т. ін.</a:t>
            </a:r>
          </a:p>
          <a:p>
            <a:pPr marL="0" indent="0" algn="just"/>
            <a:r>
              <a:rPr lang="uk-UA" sz="1400" dirty="0" smtClean="0">
                <a:latin typeface="Times New Roman" pitchFamily="18" charset="0"/>
                <a:cs typeface="Times New Roman" pitchFamily="18" charset="0"/>
              </a:rPr>
              <a:t>Еволюційні інновації та технології повністю не зникають при переході до нового технологічного укладу, але перестають відігравати домінуючу роль, поступаючись місцем революційним.</a:t>
            </a:r>
          </a:p>
          <a:p>
            <a:pPr marL="0" indent="0" algn="just"/>
            <a:r>
              <a:rPr lang="uk-UA" sz="1400" b="1" i="1" dirty="0" smtClean="0">
                <a:latin typeface="Times New Roman" pitchFamily="18" charset="0"/>
                <a:cs typeface="Times New Roman" pitchFamily="18" charset="0"/>
              </a:rPr>
              <a:t>Теорія Н.Д. </a:t>
            </a:r>
            <a:r>
              <a:rPr lang="uk-UA" sz="1400" b="1" i="1" dirty="0" err="1" smtClean="0">
                <a:latin typeface="Times New Roman" pitchFamily="18" charset="0"/>
                <a:cs typeface="Times New Roman" pitchFamily="18" charset="0"/>
              </a:rPr>
              <a:t>Кондратьєва</a:t>
            </a:r>
            <a:r>
              <a:rPr lang="uk-UA" sz="1400" b="1" i="1" dirty="0" smtClean="0">
                <a:latin typeface="Times New Roman" pitchFamily="18" charset="0"/>
                <a:cs typeface="Times New Roman" pitchFamily="18" charset="0"/>
              </a:rPr>
              <a:t> заснована на циклічному характері соціально-економічного розвитку по коротким, середнім і довгим хвильовим циклам</a:t>
            </a:r>
            <a:r>
              <a:rPr lang="uk-UA" sz="1400" dirty="0" smtClean="0">
                <a:latin typeface="Times New Roman" pitchFamily="18" charset="0"/>
                <a:cs typeface="Times New Roman" pitchFamily="18" charset="0"/>
              </a:rPr>
              <a:t>. Відповідно до його теорії криза виникає при збігу западин коротких, середніх і довгих хвиль, які відбуваються в період існування нашої цивілізації кожні 40-60 років і припадають </a:t>
            </a:r>
            <a:r>
              <a:rPr lang="uk-UA" sz="1400" b="1" i="1" dirty="0" smtClean="0">
                <a:solidFill>
                  <a:srgbClr val="C00000"/>
                </a:solidFill>
                <a:latin typeface="Times New Roman" pitchFamily="18" charset="0"/>
                <a:cs typeface="Times New Roman" pitchFamily="18" charset="0"/>
              </a:rPr>
              <a:t>на фазу зміни технологічних укладів</a:t>
            </a:r>
            <a:r>
              <a:rPr lang="uk-UA" sz="1400" dirty="0" smtClean="0">
                <a:latin typeface="Times New Roman" pitchFamily="18" charset="0"/>
                <a:cs typeface="Times New Roman" pitchFamily="18" charset="0"/>
              </a:rPr>
              <a:t>. Н.Д. </a:t>
            </a:r>
            <a:r>
              <a:rPr lang="uk-UA" sz="1400" dirty="0" err="1" smtClean="0">
                <a:latin typeface="Times New Roman" pitchFamily="18" charset="0"/>
                <a:cs typeface="Times New Roman" pitchFamily="18" charset="0"/>
              </a:rPr>
              <a:t>Кондратьєв</a:t>
            </a:r>
            <a:r>
              <a:rPr lang="uk-UA" sz="1400" dirty="0" smtClean="0">
                <a:latin typeface="Times New Roman" pitchFamily="18" charset="0"/>
                <a:cs typeface="Times New Roman" pitchFamily="18" charset="0"/>
              </a:rPr>
              <a:t> передбачив кризу 30-х років минулого століття, теперішня криза також випливає з його теорії; </a:t>
            </a:r>
            <a:r>
              <a:rPr lang="uk-UA" sz="1400" dirty="0">
                <a:latin typeface="Times New Roman" pitchFamily="18" charset="0"/>
                <a:cs typeface="Times New Roman" pitchFamily="18" charset="0"/>
              </a:rPr>
              <a:t>чергову кризу </a:t>
            </a:r>
            <a:r>
              <a:rPr lang="uk-UA" sz="1400" dirty="0" smtClean="0">
                <a:latin typeface="Times New Roman" pitchFamily="18" charset="0"/>
                <a:cs typeface="Times New Roman" pitchFamily="18" charset="0"/>
              </a:rPr>
              <a:t>можна очікувати в 40-60-ті роки цього століття. Такий циклічний розвиток та адекватні йому кризи будуть відбуватися поки не зміниться сутність розвитку цивілізації і не відбудеться </a:t>
            </a:r>
            <a:r>
              <a:rPr lang="uk-UA" sz="1400" b="1" i="1" dirty="0" smtClean="0">
                <a:solidFill>
                  <a:srgbClr val="C00000"/>
                </a:solidFill>
                <a:latin typeface="Times New Roman" pitchFamily="18" charset="0"/>
                <a:cs typeface="Times New Roman" pitchFamily="18" charset="0"/>
              </a:rPr>
              <a:t>перехід до нової </a:t>
            </a:r>
            <a:r>
              <a:rPr lang="uk-UA" sz="1400" b="1" i="1" dirty="0" err="1" smtClean="0">
                <a:solidFill>
                  <a:srgbClr val="C00000"/>
                </a:solidFill>
                <a:latin typeface="Times New Roman" pitchFamily="18" charset="0"/>
                <a:cs typeface="Times New Roman" pitchFamily="18" charset="0"/>
              </a:rPr>
              <a:t>трансгуманістичної</a:t>
            </a:r>
            <a:r>
              <a:rPr lang="uk-UA" sz="1400" b="1" i="1" dirty="0" smtClean="0">
                <a:solidFill>
                  <a:srgbClr val="C00000"/>
                </a:solidFill>
                <a:latin typeface="Times New Roman" pitchFamily="18" charset="0"/>
                <a:cs typeface="Times New Roman" pitchFamily="18" charset="0"/>
              </a:rPr>
              <a:t> цивілізації</a:t>
            </a:r>
            <a:r>
              <a:rPr lang="uk-UA" sz="1400" dirty="0" smtClean="0">
                <a:latin typeface="Times New Roman" pitchFamily="18" charset="0"/>
                <a:cs typeface="Times New Roman" pitchFamily="18" charset="0"/>
              </a:rPr>
              <a:t>, </a:t>
            </a:r>
            <a:r>
              <a:rPr lang="uk-UA" sz="1400" b="1" i="1" dirty="0" smtClean="0">
                <a:solidFill>
                  <a:srgbClr val="C00000"/>
                </a:solidFill>
                <a:latin typeface="Times New Roman" pitchFamily="18" charset="0"/>
                <a:cs typeface="Times New Roman" pitchFamily="18" charset="0"/>
              </a:rPr>
              <a:t>де зміниться біологічна сутність людини.</a:t>
            </a:r>
            <a:r>
              <a:rPr lang="uk-UA" sz="1400" dirty="0" smtClean="0">
                <a:latin typeface="Times New Roman" pitchFamily="18" charset="0"/>
                <a:cs typeface="Times New Roman" pitchFamily="18" charset="0"/>
              </a:rPr>
              <a:t> А поки що, до теперішнього часу, людство у своєму розвитку послідовно освоювало технологічні уклади, в кожному з яких відбувалися революційні стрибки в продуктивності праці та якості життя у всіх областях в порівнянні з попередніми технологічними укладами.</a:t>
            </a:r>
            <a:endParaRPr lang="uk-UA" sz="1400" dirty="0">
              <a:latin typeface="Times New Roman" pitchFamily="18" charset="0"/>
              <a:cs typeface="Times New Roman" pitchFamily="18" charset="0"/>
            </a:endParaRPr>
          </a:p>
        </p:txBody>
      </p:sp>
      <p:sp>
        <p:nvSpPr>
          <p:cNvPr id="4"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dirty="0">
                <a:sym typeface="Symbol" pitchFamily="18" charset="2"/>
              </a:rPr>
              <a:t> </a:t>
            </a:r>
            <a:r>
              <a:rPr lang="uk-UA" sz="800" dirty="0"/>
              <a:t> Опанасюк  А.С.</a:t>
            </a:r>
            <a:endParaRPr lang="ru-RU" sz="800" dirty="0"/>
          </a:p>
        </p:txBody>
      </p:sp>
      <p:sp>
        <p:nvSpPr>
          <p:cNvPr id="5" name="Номер слайда 4"/>
          <p:cNvSpPr>
            <a:spLocks noGrp="1"/>
          </p:cNvSpPr>
          <p:nvPr>
            <p:ph type="sldNum" sz="quarter" idx="12"/>
          </p:nvPr>
        </p:nvSpPr>
        <p:spPr/>
        <p:txBody>
          <a:bodyPr/>
          <a:lstStyle/>
          <a:p>
            <a:fld id="{D3766815-3F79-4B59-8F54-D85D4AE0E431}" type="slidenum">
              <a:rPr lang="ru-RU" smtClean="0"/>
              <a:pPr/>
              <a:t>3</a:t>
            </a:fld>
            <a:endParaRPr lang="ru-RU"/>
          </a:p>
        </p:txBody>
      </p:sp>
    </p:spTree>
    <p:extLst>
      <p:ext uri="{BB962C8B-B14F-4D97-AF65-F5344CB8AC3E}">
        <p14:creationId xmlns="" xmlns:p14="http://schemas.microsoft.com/office/powerpoint/2010/main" val="368540084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a:xfrm>
            <a:off x="468313" y="0"/>
            <a:ext cx="8229600" cy="1143000"/>
          </a:xfrm>
        </p:spPr>
        <p:txBody>
          <a:bodyPr/>
          <a:lstStyle/>
          <a:p>
            <a:pPr eaLnBrk="1" hangingPunct="1"/>
            <a:r>
              <a:rPr lang="uk-UA" b="1" i="1" dirty="0" smtClean="0">
                <a:latin typeface="Arial" pitchFamily="34" charset="0"/>
                <a:cs typeface="Arial" pitchFamily="34" charset="0"/>
              </a:rPr>
              <a:t>ГРАФЕН</a:t>
            </a:r>
            <a:endParaRPr lang="ru-RU" b="1" i="1" dirty="0" smtClean="0">
              <a:latin typeface="Arial" pitchFamily="34" charset="0"/>
              <a:cs typeface="Arial" pitchFamily="34" charset="0"/>
            </a:endParaRPr>
          </a:p>
        </p:txBody>
      </p:sp>
      <p:pic>
        <p:nvPicPr>
          <p:cNvPr id="176131" name="Picture 6"/>
          <p:cNvPicPr>
            <a:picLocks noGrp="1" noChangeAspect="1" noChangeArrowheads="1"/>
          </p:cNvPicPr>
          <p:nvPr>
            <p:ph type="body" idx="1"/>
          </p:nvPr>
        </p:nvPicPr>
        <p:blipFill>
          <a:blip r:embed="rId2" cstate="print"/>
          <a:srcRect/>
          <a:stretch>
            <a:fillRect/>
          </a:stretch>
        </p:blipFill>
        <p:spPr>
          <a:xfrm>
            <a:off x="468313" y="1052513"/>
            <a:ext cx="5314950" cy="4525962"/>
          </a:xfrm>
          <a:noFill/>
        </p:spPr>
      </p:pic>
      <p:sp>
        <p:nvSpPr>
          <p:cNvPr id="176132" name="Rectangle 7"/>
          <p:cNvSpPr>
            <a:spLocks noChangeArrowheads="1"/>
          </p:cNvSpPr>
          <p:nvPr/>
        </p:nvSpPr>
        <p:spPr bwMode="auto">
          <a:xfrm>
            <a:off x="5940425" y="1247775"/>
            <a:ext cx="2879725" cy="3300413"/>
          </a:xfrm>
          <a:prstGeom prst="rect">
            <a:avLst/>
          </a:prstGeom>
          <a:noFill/>
          <a:ln w="9525">
            <a:noFill/>
            <a:miter lim="800000"/>
            <a:headEnd/>
            <a:tailEnd/>
          </a:ln>
        </p:spPr>
        <p:txBody>
          <a:bodyPr anchor="ctr">
            <a:spAutoFit/>
          </a:bodyPr>
          <a:lstStyle/>
          <a:p>
            <a:pPr algn="just"/>
            <a:r>
              <a:rPr lang="uk-UA" sz="1600" dirty="0">
                <a:latin typeface="Times New Roman" pitchFamily="18" charset="0"/>
              </a:rPr>
              <a:t>Діаграма «модуль Юнга - густина» для різних речовин. Червоним кружечком відмічено місце </a:t>
            </a:r>
            <a:r>
              <a:rPr lang="uk-UA" sz="1600" dirty="0" err="1">
                <a:latin typeface="Times New Roman" pitchFamily="18" charset="0"/>
              </a:rPr>
              <a:t>графена</a:t>
            </a:r>
            <a:r>
              <a:rPr lang="uk-UA" sz="1600" dirty="0">
                <a:latin typeface="Times New Roman" pitchFamily="18" charset="0"/>
              </a:rPr>
              <a:t> на діаграмі. Густина </a:t>
            </a:r>
            <a:r>
              <a:rPr lang="uk-UA" sz="1600" dirty="0" err="1">
                <a:latin typeface="Times New Roman" pitchFamily="18" charset="0"/>
              </a:rPr>
              <a:t>графена</a:t>
            </a:r>
            <a:r>
              <a:rPr lang="uk-UA" sz="1600" dirty="0">
                <a:latin typeface="Times New Roman" pitchFamily="18" charset="0"/>
              </a:rPr>
              <a:t> вказана як для </a:t>
            </a:r>
            <a:r>
              <a:rPr lang="uk-UA" sz="1600" dirty="0" err="1">
                <a:latin typeface="Times New Roman" pitchFamily="18" charset="0"/>
              </a:rPr>
              <a:t>графіта</a:t>
            </a:r>
            <a:r>
              <a:rPr lang="uk-UA" sz="1600" dirty="0">
                <a:latin typeface="Times New Roman" pitchFamily="18" charset="0"/>
              </a:rPr>
              <a:t>.</a:t>
            </a:r>
            <a:r>
              <a:rPr lang="uk-UA" dirty="0">
                <a:latin typeface="Times New Roman" pitchFamily="18" charset="0"/>
              </a:rPr>
              <a:t> </a:t>
            </a:r>
          </a:p>
          <a:p>
            <a:pPr algn="just"/>
            <a:r>
              <a:rPr lang="ru-RU" sz="1600" dirty="0">
                <a:latin typeface="Times New Roman" pitchFamily="18" charset="0"/>
              </a:rPr>
              <a:t>Модулю Юнга </a:t>
            </a:r>
            <a:r>
              <a:rPr lang="ru-RU" sz="1600" dirty="0" err="1">
                <a:latin typeface="Times New Roman" pitchFamily="18" charset="0"/>
              </a:rPr>
              <a:t>графена</a:t>
            </a:r>
            <a:r>
              <a:rPr lang="ru-RU" sz="1600" dirty="0">
                <a:latin typeface="Times New Roman" pitchFamily="18" charset="0"/>
              </a:rPr>
              <a:t> </a:t>
            </a:r>
          </a:p>
          <a:p>
            <a:pPr algn="just"/>
            <a:r>
              <a:rPr lang="ru-RU" sz="1600" dirty="0">
                <a:latin typeface="Times New Roman" pitchFamily="18" charset="0"/>
              </a:rPr>
              <a:t>Е=1,0±0,1 </a:t>
            </a:r>
            <a:r>
              <a:rPr lang="ru-RU" sz="1600" dirty="0" err="1">
                <a:latin typeface="Times New Roman" pitchFamily="18" charset="0"/>
              </a:rPr>
              <a:t>ТПа</a:t>
            </a:r>
            <a:r>
              <a:rPr lang="ru-RU" sz="1600" dirty="0">
                <a:latin typeface="Times New Roman" pitchFamily="18" charset="0"/>
              </a:rPr>
              <a:t> </a:t>
            </a:r>
          </a:p>
          <a:p>
            <a:pPr algn="just"/>
            <a:r>
              <a:rPr lang="ru-RU" sz="1600" dirty="0">
                <a:latin typeface="Times New Roman" pitchFamily="18" charset="0"/>
              </a:rPr>
              <a:t>(</a:t>
            </a:r>
            <a:r>
              <a:rPr lang="ru-RU" sz="1600" dirty="0" err="1">
                <a:latin typeface="Times New Roman" pitchFamily="18" charset="0"/>
              </a:rPr>
              <a:t>терапаскаль</a:t>
            </a:r>
            <a:r>
              <a:rPr lang="ru-RU" sz="1600" dirty="0">
                <a:latin typeface="Times New Roman" pitchFamily="18" charset="0"/>
              </a:rPr>
              <a:t>, 1 </a:t>
            </a:r>
            <a:r>
              <a:rPr lang="ru-RU" sz="1600" dirty="0" err="1">
                <a:latin typeface="Times New Roman" pitchFamily="18" charset="0"/>
              </a:rPr>
              <a:t>ТПа</a:t>
            </a:r>
            <a:r>
              <a:rPr lang="ru-RU" sz="1600" dirty="0">
                <a:latin typeface="Times New Roman" pitchFamily="18" charset="0"/>
              </a:rPr>
              <a:t> =10</a:t>
            </a:r>
            <a:r>
              <a:rPr lang="ru-RU" sz="1600" baseline="30000" dirty="0">
                <a:latin typeface="Times New Roman" pitchFamily="18" charset="0"/>
              </a:rPr>
              <a:t>12</a:t>
            </a:r>
            <a:r>
              <a:rPr lang="ru-RU" sz="1600" dirty="0">
                <a:latin typeface="Times New Roman" pitchFamily="18" charset="0"/>
              </a:rPr>
              <a:t> Па </a:t>
            </a:r>
            <a:endParaRPr lang="uk-UA" sz="1600" dirty="0">
              <a:latin typeface="Times New Roman" pitchFamily="18" charset="0"/>
            </a:endParaRPr>
          </a:p>
          <a:p>
            <a:pPr algn="just"/>
            <a:r>
              <a:rPr lang="uk-UA" sz="1600" dirty="0">
                <a:latin typeface="Times New Roman" pitchFamily="18" charset="0"/>
              </a:rPr>
              <a:t>Таким чином </a:t>
            </a:r>
            <a:r>
              <a:rPr lang="uk-UA" sz="1600" b="1" i="1" dirty="0">
                <a:solidFill>
                  <a:srgbClr val="C00000"/>
                </a:solidFill>
                <a:latin typeface="Times New Roman" pitchFamily="18" charset="0"/>
              </a:rPr>
              <a:t>міцність </a:t>
            </a:r>
            <a:r>
              <a:rPr lang="uk-UA" sz="1600" b="1" i="1" dirty="0" err="1">
                <a:solidFill>
                  <a:srgbClr val="C00000"/>
                </a:solidFill>
                <a:latin typeface="Times New Roman" pitchFamily="18" charset="0"/>
              </a:rPr>
              <a:t>графена</a:t>
            </a:r>
            <a:r>
              <a:rPr lang="uk-UA" sz="1600" b="1" i="1" dirty="0">
                <a:solidFill>
                  <a:srgbClr val="C00000"/>
                </a:solidFill>
                <a:latin typeface="Times New Roman" pitchFamily="18" charset="0"/>
              </a:rPr>
              <a:t> на порядок більша міцності усіх відомих у наш час речовин </a:t>
            </a:r>
          </a:p>
        </p:txBody>
      </p:sp>
      <p:sp>
        <p:nvSpPr>
          <p:cNvPr id="176133" name="Rectangle 8"/>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2" name="Номер слайда 1"/>
          <p:cNvSpPr>
            <a:spLocks noGrp="1"/>
          </p:cNvSpPr>
          <p:nvPr>
            <p:ph type="sldNum" sz="quarter" idx="12"/>
          </p:nvPr>
        </p:nvSpPr>
        <p:spPr/>
        <p:txBody>
          <a:bodyPr/>
          <a:lstStyle/>
          <a:p>
            <a:fld id="{D3766815-3F79-4B59-8F54-D85D4AE0E431}" type="slidenum">
              <a:rPr lang="ru-RU" smtClean="0"/>
              <a:pPr/>
              <a:t>30</a:t>
            </a:fld>
            <a:endParaRPr lang="ru-RU"/>
          </a:p>
        </p:txBody>
      </p:sp>
    </p:spTree>
    <p:extLst>
      <p:ext uri="{BB962C8B-B14F-4D97-AF65-F5344CB8AC3E}">
        <p14:creationId xmlns="" xmlns:p14="http://schemas.microsoft.com/office/powerpoint/2010/main" val="34842762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Заголовок 1"/>
          <p:cNvSpPr>
            <a:spLocks noGrp="1"/>
          </p:cNvSpPr>
          <p:nvPr>
            <p:ph type="title"/>
          </p:nvPr>
        </p:nvSpPr>
        <p:spPr>
          <a:xfrm>
            <a:off x="431800" y="0"/>
            <a:ext cx="8229600" cy="1143000"/>
          </a:xfrm>
        </p:spPr>
        <p:txBody>
          <a:bodyPr>
            <a:normAutofit/>
          </a:bodyPr>
          <a:lstStyle/>
          <a:p>
            <a:r>
              <a:rPr lang="uk-UA" sz="4000" b="1" i="1" dirty="0" smtClean="0">
                <a:latin typeface="Arial" pitchFamily="34" charset="0"/>
                <a:cs typeface="Arial" pitchFamily="34" charset="0"/>
              </a:rPr>
              <a:t>ВИКОРИСТАННЯ ГРАФЕНУ</a:t>
            </a:r>
            <a:endParaRPr lang="ru-RU" sz="4000" dirty="0" smtClean="0">
              <a:latin typeface="Arial" pitchFamily="34" charset="0"/>
              <a:cs typeface="Arial" pitchFamily="34" charset="0"/>
            </a:endParaRPr>
          </a:p>
        </p:txBody>
      </p:sp>
      <p:sp>
        <p:nvSpPr>
          <p:cNvPr id="22531" name="Содержимое 2"/>
          <p:cNvSpPr>
            <a:spLocks noGrp="1"/>
          </p:cNvSpPr>
          <p:nvPr>
            <p:ph idx="1"/>
          </p:nvPr>
        </p:nvSpPr>
        <p:spPr>
          <a:xfrm>
            <a:off x="4840287" y="1217073"/>
            <a:ext cx="3871913" cy="1889125"/>
          </a:xfrm>
        </p:spPr>
        <p:txBody>
          <a:bodyPr>
            <a:noAutofit/>
          </a:bodyPr>
          <a:lstStyle/>
          <a:p>
            <a:pPr marL="0" indent="0" algn="just">
              <a:buFont typeface="Wingdings" pitchFamily="2" charset="2"/>
              <a:buNone/>
            </a:pPr>
            <a:r>
              <a:rPr lang="ru-RU" sz="1400" dirty="0" smtClean="0">
                <a:latin typeface="Times New Roman" pitchFamily="18" charset="0"/>
                <a:cs typeface="Times New Roman" pitchFamily="18" charset="0"/>
              </a:rPr>
              <a:t>Зона </a:t>
            </a:r>
            <a:r>
              <a:rPr lang="ru-RU" sz="1400" dirty="0" err="1" smtClean="0">
                <a:latin typeface="Times New Roman" pitchFamily="18" charset="0"/>
                <a:cs typeface="Times New Roman" pitchFamily="18" charset="0"/>
              </a:rPr>
              <a:t>провідності</a:t>
            </a:r>
            <a:r>
              <a:rPr lang="ru-RU" sz="1400" dirty="0" smtClean="0">
                <a:latin typeface="Times New Roman" pitchFamily="18" charset="0"/>
                <a:cs typeface="Times New Roman" pitchFamily="18" charset="0"/>
              </a:rPr>
              <a:t> та валентна зона </a:t>
            </a:r>
            <a:r>
              <a:rPr lang="ru-RU" sz="1400" dirty="0" err="1" smtClean="0">
                <a:latin typeface="Times New Roman" pitchFamily="18" charset="0"/>
                <a:cs typeface="Times New Roman" pitchFamily="18" charset="0"/>
              </a:rPr>
              <a:t>графена</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змикаються</a:t>
            </a:r>
            <a:r>
              <a:rPr lang="ru-RU" sz="1400" dirty="0" smtClean="0">
                <a:latin typeface="Times New Roman" pitchFamily="18" charset="0"/>
                <a:cs typeface="Times New Roman" pitchFamily="18" charset="0"/>
              </a:rPr>
              <a:t> в </a:t>
            </a:r>
            <a:r>
              <a:rPr lang="ru-RU" sz="1400" dirty="0" err="1" smtClean="0">
                <a:latin typeface="Times New Roman" pitchFamily="18" charset="0"/>
                <a:cs typeface="Times New Roman" pitchFamily="18" charset="0"/>
              </a:rPr>
              <a:t>особливих</a:t>
            </a:r>
            <a:r>
              <a:rPr lang="ru-RU" sz="1400" dirty="0" smtClean="0">
                <a:latin typeface="Times New Roman" pitchFamily="18" charset="0"/>
                <a:cs typeface="Times New Roman" pitchFamily="18" charset="0"/>
              </a:rPr>
              <a:t> точках на краях зон </a:t>
            </a:r>
            <a:r>
              <a:rPr lang="ru-RU" sz="1400" dirty="0" err="1" smtClean="0">
                <a:latin typeface="Times New Roman" pitchFamily="18" charset="0"/>
                <a:cs typeface="Times New Roman" pitchFamily="18" charset="0"/>
              </a:rPr>
              <a:t>Брилюена</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Цих</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точок</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шість</a:t>
            </a:r>
            <a:r>
              <a:rPr lang="ru-RU" sz="1400" dirty="0" smtClean="0">
                <a:latin typeface="Times New Roman" pitchFamily="18" charset="0"/>
                <a:cs typeface="Times New Roman" pitchFamily="18" charset="0"/>
              </a:rPr>
              <a:t>, вони попарно </a:t>
            </a:r>
            <a:r>
              <a:rPr lang="ru-RU" sz="1400" dirty="0" err="1" smtClean="0">
                <a:latin typeface="Times New Roman" pitchFamily="18" charset="0"/>
                <a:cs typeface="Times New Roman" pitchFamily="18" charset="0"/>
              </a:rPr>
              <a:t>еквівалентні</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їх</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називають</a:t>
            </a:r>
            <a:r>
              <a:rPr lang="ru-RU" sz="1400" dirty="0" smtClean="0">
                <a:latin typeface="Times New Roman" pitchFamily="18" charset="0"/>
                <a:cs typeface="Times New Roman" pitchFamily="18" charset="0"/>
              </a:rPr>
              <a:t> точками </a:t>
            </a:r>
            <a:r>
              <a:rPr lang="ru-RU" sz="1400" dirty="0" err="1" smtClean="0">
                <a:latin typeface="Times New Roman" pitchFamily="18" charset="0"/>
                <a:cs typeface="Times New Roman" pitchFamily="18" charset="0"/>
              </a:rPr>
              <a:t>Дірака</a:t>
            </a:r>
            <a:r>
              <a:rPr lang="ru-RU" sz="1400" dirty="0" smtClean="0">
                <a:latin typeface="Times New Roman" pitchFamily="18" charset="0"/>
                <a:cs typeface="Times New Roman" pitchFamily="18" charset="0"/>
              </a:rPr>
              <a:t>. </a:t>
            </a:r>
            <a:r>
              <a:rPr lang="uk-UA" sz="1400" b="1" i="1" dirty="0" smtClean="0">
                <a:solidFill>
                  <a:srgbClr val="C00000"/>
                </a:solidFill>
                <a:latin typeface="Times New Roman" pitchFamily="18" charset="0"/>
                <a:cs typeface="Times New Roman" pitchFamily="18" charset="0"/>
              </a:rPr>
              <a:t>Двошаровий </a:t>
            </a:r>
            <a:r>
              <a:rPr lang="uk-UA" sz="1400" b="1" i="1" dirty="0" err="1" smtClean="0">
                <a:solidFill>
                  <a:srgbClr val="C00000"/>
                </a:solidFill>
                <a:latin typeface="Times New Roman" pitchFamily="18" charset="0"/>
                <a:cs typeface="Times New Roman" pitchFamily="18" charset="0"/>
              </a:rPr>
              <a:t>графен</a:t>
            </a:r>
            <a:r>
              <a:rPr lang="uk-UA" sz="1400" b="1" i="1" dirty="0" smtClean="0">
                <a:solidFill>
                  <a:srgbClr val="C00000"/>
                </a:solidFill>
                <a:latin typeface="Times New Roman" pitchFamily="18" charset="0"/>
                <a:cs typeface="Times New Roman" pitchFamily="18" charset="0"/>
              </a:rPr>
              <a:t> має заборонену зону ширина якої залежить від прикладеного магнітного поля. </a:t>
            </a:r>
            <a:r>
              <a:rPr lang="uk-UA" sz="1400" dirty="0" smtClean="0">
                <a:latin typeface="Times New Roman" pitchFamily="18" charset="0"/>
                <a:cs typeface="Times New Roman" pitchFamily="18" charset="0"/>
              </a:rPr>
              <a:t>Тобто </a:t>
            </a:r>
            <a:r>
              <a:rPr lang="uk-UA" sz="1400" b="1" i="1" dirty="0" smtClean="0">
                <a:solidFill>
                  <a:srgbClr val="C00000"/>
                </a:solidFill>
                <a:latin typeface="Times New Roman" pitchFamily="18" charset="0"/>
                <a:cs typeface="Times New Roman" pitchFamily="18" charset="0"/>
              </a:rPr>
              <a:t>такий матеріал веде себе як напівпровідник і на його основі можна створювати мікросхеми. </a:t>
            </a:r>
            <a:r>
              <a:rPr lang="uk-UA" sz="1400" dirty="0" smtClean="0">
                <a:latin typeface="Times New Roman" pitchFamily="18" charset="0"/>
                <a:cs typeface="Times New Roman" pitchFamily="18" charset="0"/>
              </a:rPr>
              <a:t>Є впевненість що у три шарового і більше матеріалу ширина забороненої зони буде більшою.</a:t>
            </a:r>
            <a:endParaRPr lang="ru-RU" sz="1400" dirty="0" smtClean="0">
              <a:latin typeface="Times New Roman" pitchFamily="18" charset="0"/>
              <a:cs typeface="Times New Roman" pitchFamily="18" charset="0"/>
            </a:endParaRPr>
          </a:p>
        </p:txBody>
      </p:sp>
      <p:pic>
        <p:nvPicPr>
          <p:cNvPr id="22532" name="Picture 2"/>
          <p:cNvPicPr>
            <a:picLocks noChangeAspect="1" noChangeArrowheads="1"/>
          </p:cNvPicPr>
          <p:nvPr/>
        </p:nvPicPr>
        <p:blipFill>
          <a:blip r:embed="rId2" cstate="print"/>
          <a:srcRect/>
          <a:stretch>
            <a:fillRect/>
          </a:stretch>
        </p:blipFill>
        <p:spPr bwMode="auto">
          <a:xfrm>
            <a:off x="746125" y="1268413"/>
            <a:ext cx="3983038" cy="2655887"/>
          </a:xfrm>
          <a:prstGeom prst="rect">
            <a:avLst/>
          </a:prstGeom>
          <a:noFill/>
          <a:ln w="9525">
            <a:noFill/>
            <a:miter lim="800000"/>
            <a:headEnd/>
            <a:tailEnd/>
          </a:ln>
        </p:spPr>
      </p:pic>
      <p:pic>
        <p:nvPicPr>
          <p:cNvPr id="22533" name="Picture 6"/>
          <p:cNvPicPr>
            <a:picLocks noChangeAspect="1" noChangeArrowheads="1"/>
          </p:cNvPicPr>
          <p:nvPr/>
        </p:nvPicPr>
        <p:blipFill>
          <a:blip r:embed="rId3" cstate="print"/>
          <a:srcRect/>
          <a:stretch>
            <a:fillRect/>
          </a:stretch>
        </p:blipFill>
        <p:spPr bwMode="auto">
          <a:xfrm>
            <a:off x="3402013" y="3924300"/>
            <a:ext cx="3870325" cy="2503488"/>
          </a:xfrm>
          <a:prstGeom prst="rect">
            <a:avLst/>
          </a:prstGeom>
          <a:noFill/>
          <a:ln w="9525">
            <a:noFill/>
            <a:miter lim="800000"/>
            <a:headEnd/>
            <a:tailEnd/>
          </a:ln>
        </p:spPr>
      </p:pic>
      <p:sp>
        <p:nvSpPr>
          <p:cNvPr id="22534"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pic>
        <p:nvPicPr>
          <p:cNvPr id="22535" name="Picture 9" descr="Снимок"/>
          <p:cNvPicPr>
            <a:picLocks noChangeAspect="1" noChangeArrowheads="1"/>
          </p:cNvPicPr>
          <p:nvPr/>
        </p:nvPicPr>
        <p:blipFill>
          <a:blip r:embed="rId4" cstate="print"/>
          <a:srcRect/>
          <a:stretch>
            <a:fillRect/>
          </a:stretch>
        </p:blipFill>
        <p:spPr bwMode="auto">
          <a:xfrm>
            <a:off x="746125" y="3924300"/>
            <a:ext cx="2700338" cy="2498725"/>
          </a:xfrm>
          <a:prstGeom prst="rect">
            <a:avLst/>
          </a:prstGeom>
          <a:noFill/>
          <a:ln w="9525">
            <a:noFill/>
            <a:miter lim="800000"/>
            <a:headEnd/>
            <a:tailEnd/>
          </a:ln>
        </p:spPr>
      </p:pic>
      <p:sp>
        <p:nvSpPr>
          <p:cNvPr id="22536" name="Номер слайда 8"/>
          <p:cNvSpPr>
            <a:spLocks noGrp="1"/>
          </p:cNvSpPr>
          <p:nvPr>
            <p:ph type="sldNum" sz="quarter" idx="12"/>
          </p:nvPr>
        </p:nvSpPr>
        <p:spPr>
          <a:noFill/>
        </p:spPr>
        <p:txBody>
          <a:bodyPr/>
          <a:lstStyle/>
          <a:p>
            <a:fld id="{ED5730D8-BDA6-4EF0-8D91-248D46C97782}" type="slidenum">
              <a:rPr lang="ru-RU" smtClean="0"/>
              <a:pPr/>
              <a:t>31</a:t>
            </a:fld>
            <a:endParaRPr lang="ru-RU"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ChangeArrowheads="1"/>
          </p:cNvSpPr>
          <p:nvPr>
            <p:ph type="title"/>
          </p:nvPr>
        </p:nvSpPr>
        <p:spPr>
          <a:xfrm>
            <a:off x="598035" y="0"/>
            <a:ext cx="8229600" cy="1143000"/>
          </a:xfrm>
        </p:spPr>
        <p:txBody>
          <a:bodyPr>
            <a:normAutofit/>
          </a:bodyPr>
          <a:lstStyle/>
          <a:p>
            <a:pPr eaLnBrk="1" hangingPunct="1"/>
            <a:r>
              <a:rPr lang="ru-RU" sz="3600" b="1" i="1" dirty="0" smtClean="0">
                <a:latin typeface="Arial" pitchFamily="34" charset="0"/>
                <a:cs typeface="Arial" pitchFamily="34" charset="0"/>
              </a:rPr>
              <a:t>ГРАФЕНОВА МІКРОЕЛЕКТРОНІКА</a:t>
            </a:r>
          </a:p>
        </p:txBody>
      </p:sp>
      <p:pic>
        <p:nvPicPr>
          <p:cNvPr id="177155" name="Picture 7" descr="графеновій транзистор"/>
          <p:cNvPicPr>
            <a:picLocks noChangeAspect="1" noChangeArrowheads="1"/>
          </p:cNvPicPr>
          <p:nvPr/>
        </p:nvPicPr>
        <p:blipFill>
          <a:blip r:embed="rId2" cstate="print"/>
          <a:srcRect/>
          <a:stretch>
            <a:fillRect/>
          </a:stretch>
        </p:blipFill>
        <p:spPr bwMode="auto">
          <a:xfrm>
            <a:off x="611188" y="1111248"/>
            <a:ext cx="2921000" cy="2632075"/>
          </a:xfrm>
          <a:prstGeom prst="rect">
            <a:avLst/>
          </a:prstGeom>
          <a:noFill/>
          <a:ln w="9525">
            <a:noFill/>
            <a:miter lim="800000"/>
            <a:headEnd/>
            <a:tailEnd/>
          </a:ln>
        </p:spPr>
      </p:pic>
      <p:sp>
        <p:nvSpPr>
          <p:cNvPr id="177156" name="Содержимое 7"/>
          <p:cNvSpPr>
            <a:spLocks noGrp="1"/>
          </p:cNvSpPr>
          <p:nvPr>
            <p:ph sz="half" idx="1"/>
          </p:nvPr>
        </p:nvSpPr>
        <p:spPr>
          <a:xfrm>
            <a:off x="611188" y="3507802"/>
            <a:ext cx="2925762" cy="844550"/>
          </a:xfrm>
          <a:solidFill>
            <a:schemeClr val="accent1"/>
          </a:solidFill>
        </p:spPr>
        <p:txBody>
          <a:bodyPr/>
          <a:lstStyle/>
          <a:p>
            <a:pPr marL="0" indent="0" algn="just">
              <a:buFontTx/>
              <a:buNone/>
            </a:pPr>
            <a:r>
              <a:rPr lang="uk-UA" sz="1400" dirty="0" err="1" smtClean="0">
                <a:latin typeface="Times New Roman" pitchFamily="18" charset="0"/>
                <a:cs typeface="Times New Roman" pitchFamily="18" charset="0"/>
              </a:rPr>
              <a:t>Графеновий</a:t>
            </a:r>
            <a:r>
              <a:rPr lang="uk-UA" sz="1400" dirty="0" smtClean="0">
                <a:latin typeface="Times New Roman" pitchFamily="18" charset="0"/>
                <a:cs typeface="Times New Roman" pitchFamily="18" charset="0"/>
              </a:rPr>
              <a:t> транзистор з верхнім затвором (</a:t>
            </a:r>
            <a:r>
              <a:rPr lang="en-US" sz="1400" dirty="0" smtClean="0">
                <a:latin typeface="Times New Roman" pitchFamily="18" charset="0"/>
                <a:cs typeface="Times New Roman" pitchFamily="18" charset="0"/>
              </a:rPr>
              <a:t>Source –</a:t>
            </a:r>
            <a:r>
              <a:rPr lang="uk-UA" sz="1400" dirty="0" smtClean="0">
                <a:latin typeface="Times New Roman" pitchFamily="18" charset="0"/>
                <a:cs typeface="Times New Roman" pitchFamily="18" charset="0"/>
              </a:rPr>
              <a:t> виток, </a:t>
            </a:r>
            <a:r>
              <a:rPr lang="en-US" sz="1400" dirty="0" smtClean="0">
                <a:latin typeface="Times New Roman" pitchFamily="18" charset="0"/>
                <a:cs typeface="Times New Roman" pitchFamily="18" charset="0"/>
              </a:rPr>
              <a:t>Drain</a:t>
            </a:r>
            <a:r>
              <a:rPr lang="uk-UA" sz="1400" dirty="0" smtClean="0">
                <a:latin typeface="Times New Roman" pitchFamily="18" charset="0"/>
                <a:cs typeface="Times New Roman" pitchFamily="18" charset="0"/>
              </a:rPr>
              <a:t> - </a:t>
            </a:r>
            <a:r>
              <a:rPr lang="uk-UA" sz="1400" dirty="0" err="1" smtClean="0">
                <a:latin typeface="Times New Roman" pitchFamily="18" charset="0"/>
                <a:cs typeface="Times New Roman" pitchFamily="18" charset="0"/>
              </a:rPr>
              <a:t>сток</a:t>
            </a:r>
            <a:r>
              <a:rPr lang="en-US" sz="1400" dirty="0" smtClean="0">
                <a:latin typeface="Times New Roman" pitchFamily="18" charset="0"/>
                <a:cs typeface="Times New Roman" pitchFamily="18" charset="0"/>
              </a:rPr>
              <a:t>, Gate -</a:t>
            </a:r>
            <a:r>
              <a:rPr lang="uk-UA" sz="1400" dirty="0" smtClean="0">
                <a:latin typeface="Times New Roman" pitchFamily="18" charset="0"/>
                <a:cs typeface="Times New Roman" pitchFamily="18" charset="0"/>
              </a:rPr>
              <a:t>затвор)</a:t>
            </a:r>
          </a:p>
        </p:txBody>
      </p:sp>
      <p:sp useBgFill="1">
        <p:nvSpPr>
          <p:cNvPr id="177157" name="Содержимое 7"/>
          <p:cNvSpPr>
            <a:spLocks noGrp="1"/>
          </p:cNvSpPr>
          <p:nvPr>
            <p:ph sz="half" idx="1"/>
          </p:nvPr>
        </p:nvSpPr>
        <p:spPr>
          <a:xfrm>
            <a:off x="6732588" y="5728678"/>
            <a:ext cx="2205037" cy="449262"/>
          </a:xfrm>
        </p:spPr>
        <p:txBody>
          <a:bodyPr>
            <a:noAutofit/>
          </a:bodyPr>
          <a:lstStyle/>
          <a:p>
            <a:pPr marL="0" indent="0">
              <a:buFontTx/>
              <a:buNone/>
            </a:pPr>
            <a:r>
              <a:rPr lang="uk-UA" sz="1400" dirty="0" smtClean="0">
                <a:latin typeface="Times New Roman" pitchFamily="18" charset="0"/>
                <a:cs typeface="Times New Roman" pitchFamily="18" charset="0"/>
              </a:rPr>
              <a:t>Підкладка з </a:t>
            </a:r>
            <a:r>
              <a:rPr lang="uk-UA" sz="1400" dirty="0" err="1" smtClean="0">
                <a:latin typeface="Times New Roman" pitchFamily="18" charset="0"/>
                <a:cs typeface="Times New Roman" pitchFamily="18" charset="0"/>
              </a:rPr>
              <a:t>графеновим</a:t>
            </a:r>
            <a:r>
              <a:rPr lang="uk-UA" sz="1400" dirty="0" smtClean="0">
                <a:latin typeface="Times New Roman" pitchFamily="18" charset="0"/>
                <a:cs typeface="Times New Roman" pitchFamily="18" charset="0"/>
              </a:rPr>
              <a:t> транзистором</a:t>
            </a:r>
          </a:p>
        </p:txBody>
      </p:sp>
      <p:sp>
        <p:nvSpPr>
          <p:cNvPr id="177158"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pic>
        <p:nvPicPr>
          <p:cNvPr id="177159" name="Picture 7" descr="111"/>
          <p:cNvPicPr>
            <a:picLocks noChangeAspect="1" noChangeArrowheads="1"/>
          </p:cNvPicPr>
          <p:nvPr/>
        </p:nvPicPr>
        <p:blipFill>
          <a:blip r:embed="rId3" cstate="print"/>
          <a:srcRect/>
          <a:stretch>
            <a:fillRect/>
          </a:stretch>
        </p:blipFill>
        <p:spPr bwMode="auto">
          <a:xfrm>
            <a:off x="3536950" y="1114439"/>
            <a:ext cx="3041650" cy="2205037"/>
          </a:xfrm>
          <a:prstGeom prst="rect">
            <a:avLst/>
          </a:prstGeom>
          <a:noFill/>
          <a:ln w="9525">
            <a:noFill/>
            <a:miter lim="800000"/>
            <a:headEnd/>
            <a:tailEnd/>
          </a:ln>
        </p:spPr>
      </p:pic>
      <p:pic>
        <p:nvPicPr>
          <p:cNvPr id="177160" name="Picture 9" descr="схема"/>
          <p:cNvPicPr>
            <a:picLocks noChangeAspect="1" noChangeArrowheads="1"/>
          </p:cNvPicPr>
          <p:nvPr/>
        </p:nvPicPr>
        <p:blipFill>
          <a:blip r:embed="rId4" cstate="print"/>
          <a:srcRect/>
          <a:stretch>
            <a:fillRect/>
          </a:stretch>
        </p:blipFill>
        <p:spPr bwMode="auto">
          <a:xfrm>
            <a:off x="606426" y="3501008"/>
            <a:ext cx="2925762" cy="2231931"/>
          </a:xfrm>
          <a:prstGeom prst="rect">
            <a:avLst/>
          </a:prstGeom>
          <a:noFill/>
          <a:ln w="9525">
            <a:noFill/>
            <a:miter lim="800000"/>
            <a:headEnd/>
            <a:tailEnd/>
          </a:ln>
        </p:spPr>
      </p:pic>
      <p:sp>
        <p:nvSpPr>
          <p:cNvPr id="177161" name="Rectangle 8"/>
          <p:cNvSpPr>
            <a:spLocks noChangeArrowheads="1"/>
          </p:cNvSpPr>
          <p:nvPr/>
        </p:nvSpPr>
        <p:spPr bwMode="auto">
          <a:xfrm>
            <a:off x="6732588" y="1412885"/>
            <a:ext cx="2114550" cy="1815882"/>
          </a:xfrm>
          <a:prstGeom prst="rect">
            <a:avLst/>
          </a:prstGeom>
          <a:noFill/>
          <a:ln w="9525">
            <a:noFill/>
            <a:miter lim="800000"/>
            <a:headEnd/>
            <a:tailEnd/>
          </a:ln>
        </p:spPr>
        <p:txBody>
          <a:bodyPr anchor="ctr">
            <a:spAutoFit/>
          </a:bodyPr>
          <a:lstStyle/>
          <a:p>
            <a:pPr algn="just"/>
            <a:r>
              <a:rPr lang="uk-UA" sz="1400" b="1" i="1" dirty="0">
                <a:solidFill>
                  <a:srgbClr val="C00000"/>
                </a:solidFill>
                <a:latin typeface="Times New Roman" pitchFamily="18" charset="0"/>
                <a:cs typeface="Times New Roman" pitchFamily="18" charset="0"/>
              </a:rPr>
              <a:t>Зображення </a:t>
            </a:r>
            <a:r>
              <a:rPr lang="uk-UA" sz="1400" b="1" i="1" dirty="0" err="1">
                <a:solidFill>
                  <a:srgbClr val="C00000"/>
                </a:solidFill>
                <a:latin typeface="Times New Roman" pitchFamily="18" charset="0"/>
                <a:cs typeface="Times New Roman" pitchFamily="18" charset="0"/>
              </a:rPr>
              <a:t>графенової</a:t>
            </a:r>
            <a:r>
              <a:rPr lang="uk-UA" sz="1400" b="1" i="1" dirty="0">
                <a:solidFill>
                  <a:srgbClr val="C00000"/>
                </a:solidFill>
                <a:latin typeface="Times New Roman" pitchFamily="18" charset="0"/>
                <a:cs typeface="Times New Roman" pitchFamily="18" charset="0"/>
              </a:rPr>
              <a:t> мікросхеми, отримане з використанням сканую-чого електронного мікроскопа.</a:t>
            </a:r>
          </a:p>
          <a:p>
            <a:pPr algn="just"/>
            <a:endParaRPr lang="uk-UA" sz="1400" dirty="0">
              <a:latin typeface="Times New Roman" pitchFamily="18" charset="0"/>
              <a:cs typeface="Times New Roman" pitchFamily="18" charset="0"/>
            </a:endParaRPr>
          </a:p>
          <a:p>
            <a:pPr algn="just"/>
            <a:r>
              <a:rPr lang="uk-UA" sz="1400" dirty="0">
                <a:latin typeface="Times New Roman" pitchFamily="18" charset="0"/>
                <a:cs typeface="Times New Roman" pitchFamily="18" charset="0"/>
              </a:rPr>
              <a:t>Мікросхема на фоні людської волосини </a:t>
            </a:r>
            <a:r>
              <a:rPr lang="ru-RU" sz="1400" dirty="0">
                <a:latin typeface="Times New Roman" pitchFamily="18" charset="0"/>
                <a:cs typeface="Times New Roman" pitchFamily="18" charset="0"/>
              </a:rPr>
              <a:t> </a:t>
            </a:r>
          </a:p>
        </p:txBody>
      </p:sp>
      <p:pic>
        <p:nvPicPr>
          <p:cNvPr id="177162" name="Picture 8"/>
          <p:cNvPicPr>
            <a:picLocks noChangeAspect="1" noChangeArrowheads="1"/>
          </p:cNvPicPr>
          <p:nvPr/>
        </p:nvPicPr>
        <p:blipFill>
          <a:blip r:embed="rId5" cstate="print"/>
          <a:srcRect/>
          <a:stretch>
            <a:fillRect/>
          </a:stretch>
        </p:blipFill>
        <p:spPr bwMode="auto">
          <a:xfrm>
            <a:off x="3532188" y="3245609"/>
            <a:ext cx="3046412" cy="3007680"/>
          </a:xfrm>
          <a:prstGeom prst="rect">
            <a:avLst/>
          </a:prstGeom>
          <a:noFill/>
          <a:ln w="9525">
            <a:noFill/>
            <a:miter lim="800000"/>
            <a:headEnd/>
            <a:tailEnd/>
          </a:ln>
        </p:spPr>
      </p:pic>
      <p:sp>
        <p:nvSpPr>
          <p:cNvPr id="2" name="Номер слайда 1"/>
          <p:cNvSpPr>
            <a:spLocks noGrp="1"/>
          </p:cNvSpPr>
          <p:nvPr>
            <p:ph type="sldNum" sz="quarter" idx="12"/>
          </p:nvPr>
        </p:nvSpPr>
        <p:spPr/>
        <p:txBody>
          <a:bodyPr/>
          <a:lstStyle/>
          <a:p>
            <a:fld id="{D3766815-3F79-4B59-8F54-D85D4AE0E431}" type="slidenum">
              <a:rPr lang="ru-RU" smtClean="0"/>
              <a:pPr/>
              <a:t>32</a:t>
            </a:fld>
            <a:endParaRPr lang="ru-RU"/>
          </a:p>
        </p:txBody>
      </p:sp>
    </p:spTree>
    <p:extLst>
      <p:ext uri="{BB962C8B-B14F-4D97-AF65-F5344CB8AC3E}">
        <p14:creationId xmlns="" xmlns:p14="http://schemas.microsoft.com/office/powerpoint/2010/main" val="428883159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ChangeArrowheads="1"/>
          </p:cNvSpPr>
          <p:nvPr>
            <p:ph type="title"/>
          </p:nvPr>
        </p:nvSpPr>
        <p:spPr>
          <a:xfrm>
            <a:off x="468313" y="0"/>
            <a:ext cx="8229600" cy="1143000"/>
          </a:xfrm>
        </p:spPr>
        <p:txBody>
          <a:bodyPr/>
          <a:lstStyle/>
          <a:p>
            <a:pPr eaLnBrk="1" hangingPunct="1"/>
            <a:r>
              <a:rPr lang="uk-UA" sz="4000" b="1" i="1" dirty="0" smtClean="0">
                <a:latin typeface="Arial" pitchFamily="34" charset="0"/>
                <a:cs typeface="Arial" pitchFamily="34" charset="0"/>
              </a:rPr>
              <a:t>ВИКОРИСТАННЯ НАНОТРУБОК</a:t>
            </a:r>
            <a:endParaRPr lang="ru-RU" sz="4000" b="1" i="1" dirty="0" smtClean="0">
              <a:latin typeface="Arial" pitchFamily="34" charset="0"/>
              <a:cs typeface="Arial" pitchFamily="34" charset="0"/>
            </a:endParaRPr>
          </a:p>
        </p:txBody>
      </p:sp>
      <p:pic>
        <p:nvPicPr>
          <p:cNvPr id="178179" name="Picture 4"/>
          <p:cNvPicPr>
            <a:picLocks noGrp="1" noChangeAspect="1" noChangeArrowheads="1"/>
          </p:cNvPicPr>
          <p:nvPr>
            <p:ph type="body" idx="1"/>
          </p:nvPr>
        </p:nvPicPr>
        <p:blipFill>
          <a:blip r:embed="rId2" cstate="print"/>
          <a:srcRect/>
          <a:stretch>
            <a:fillRect/>
          </a:stretch>
        </p:blipFill>
        <p:spPr>
          <a:xfrm>
            <a:off x="755650" y="3716338"/>
            <a:ext cx="2447925" cy="2447925"/>
          </a:xfrm>
          <a:noFill/>
        </p:spPr>
      </p:pic>
      <p:sp>
        <p:nvSpPr>
          <p:cNvPr id="178180" name="Rectangle 5"/>
          <p:cNvSpPr>
            <a:spLocks noChangeArrowheads="1"/>
          </p:cNvSpPr>
          <p:nvPr/>
        </p:nvSpPr>
        <p:spPr bwMode="auto">
          <a:xfrm>
            <a:off x="395288" y="6237288"/>
            <a:ext cx="2947987" cy="366712"/>
          </a:xfrm>
          <a:prstGeom prst="rect">
            <a:avLst/>
          </a:prstGeom>
          <a:noFill/>
          <a:ln w="9525">
            <a:noFill/>
            <a:miter lim="800000"/>
            <a:headEnd/>
            <a:tailEnd/>
          </a:ln>
        </p:spPr>
        <p:txBody>
          <a:bodyPr wrap="none" anchor="ctr">
            <a:spAutoFit/>
          </a:bodyPr>
          <a:lstStyle/>
          <a:p>
            <a:r>
              <a:rPr lang="ru-RU">
                <a:latin typeface="Times New Roman" pitchFamily="18" charset="0"/>
              </a:rPr>
              <a:t>Бронежилети із нанотрубок</a:t>
            </a:r>
            <a:r>
              <a:rPr lang="ru-RU"/>
              <a:t> </a:t>
            </a:r>
          </a:p>
        </p:txBody>
      </p:sp>
      <p:pic>
        <p:nvPicPr>
          <p:cNvPr id="178181" name="Picture 6"/>
          <p:cNvPicPr>
            <a:picLocks noChangeAspect="1" noChangeArrowheads="1"/>
          </p:cNvPicPr>
          <p:nvPr/>
        </p:nvPicPr>
        <p:blipFill>
          <a:blip r:embed="rId3" cstate="print"/>
          <a:srcRect/>
          <a:stretch>
            <a:fillRect/>
          </a:stretch>
        </p:blipFill>
        <p:spPr bwMode="auto">
          <a:xfrm>
            <a:off x="395288" y="1052513"/>
            <a:ext cx="3421062" cy="2117725"/>
          </a:xfrm>
          <a:prstGeom prst="rect">
            <a:avLst/>
          </a:prstGeom>
          <a:noFill/>
          <a:ln w="9525">
            <a:noFill/>
            <a:miter lim="800000"/>
            <a:headEnd/>
            <a:tailEnd/>
          </a:ln>
        </p:spPr>
      </p:pic>
      <p:sp>
        <p:nvSpPr>
          <p:cNvPr id="178182" name="Rectangle 7"/>
          <p:cNvSpPr>
            <a:spLocks noChangeArrowheads="1"/>
          </p:cNvSpPr>
          <p:nvPr/>
        </p:nvSpPr>
        <p:spPr bwMode="auto">
          <a:xfrm>
            <a:off x="250825" y="3284538"/>
            <a:ext cx="3643313" cy="366712"/>
          </a:xfrm>
          <a:prstGeom prst="rect">
            <a:avLst/>
          </a:prstGeom>
          <a:noFill/>
          <a:ln w="9525">
            <a:noFill/>
            <a:miter lim="800000"/>
            <a:headEnd/>
            <a:tailEnd/>
          </a:ln>
        </p:spPr>
        <p:txBody>
          <a:bodyPr wrap="none" anchor="ctr">
            <a:spAutoFit/>
          </a:bodyPr>
          <a:lstStyle/>
          <a:p>
            <a:r>
              <a:rPr lang="ru-RU">
                <a:latin typeface="Times New Roman" pitchFamily="18" charset="0"/>
              </a:rPr>
              <a:t>Виготовлення ниток із нанотрубок</a:t>
            </a:r>
            <a:r>
              <a:rPr lang="ru-RU"/>
              <a:t> </a:t>
            </a:r>
          </a:p>
        </p:txBody>
      </p:sp>
      <p:pic>
        <p:nvPicPr>
          <p:cNvPr id="178183" name="Picture 10"/>
          <p:cNvPicPr>
            <a:picLocks noChangeAspect="1" noChangeArrowheads="1"/>
          </p:cNvPicPr>
          <p:nvPr/>
        </p:nvPicPr>
        <p:blipFill>
          <a:blip r:embed="rId4" cstate="print"/>
          <a:srcRect/>
          <a:stretch>
            <a:fillRect/>
          </a:stretch>
        </p:blipFill>
        <p:spPr bwMode="auto">
          <a:xfrm>
            <a:off x="4716463" y="3789363"/>
            <a:ext cx="3168650" cy="2376487"/>
          </a:xfrm>
          <a:prstGeom prst="rect">
            <a:avLst/>
          </a:prstGeom>
          <a:noFill/>
          <a:ln w="9525">
            <a:noFill/>
            <a:miter lim="800000"/>
            <a:headEnd/>
            <a:tailEnd/>
          </a:ln>
        </p:spPr>
      </p:pic>
      <p:sp>
        <p:nvSpPr>
          <p:cNvPr id="178184" name="Rectangle 11"/>
          <p:cNvSpPr>
            <a:spLocks noChangeArrowheads="1"/>
          </p:cNvSpPr>
          <p:nvPr/>
        </p:nvSpPr>
        <p:spPr bwMode="auto">
          <a:xfrm>
            <a:off x="4067175" y="6237288"/>
            <a:ext cx="4752975" cy="366712"/>
          </a:xfrm>
          <a:prstGeom prst="rect">
            <a:avLst/>
          </a:prstGeom>
          <a:noFill/>
          <a:ln w="9525">
            <a:noFill/>
            <a:miter lim="800000"/>
            <a:headEnd/>
            <a:tailEnd/>
          </a:ln>
        </p:spPr>
        <p:txBody>
          <a:bodyPr anchor="ctr">
            <a:spAutoFit/>
          </a:bodyPr>
          <a:lstStyle/>
          <a:p>
            <a:r>
              <a:rPr lang="ru-RU">
                <a:latin typeface="Times New Roman" pitchFamily="18" charset="0"/>
              </a:rPr>
              <a:t>Гучномовець з листа вуглецевих нанотрубок</a:t>
            </a:r>
            <a:r>
              <a:rPr lang="ru-RU"/>
              <a:t> </a:t>
            </a:r>
          </a:p>
        </p:txBody>
      </p:sp>
      <p:pic>
        <p:nvPicPr>
          <p:cNvPr id="178185" name="Picture 14"/>
          <p:cNvPicPr>
            <a:picLocks noChangeAspect="1" noChangeArrowheads="1"/>
          </p:cNvPicPr>
          <p:nvPr/>
        </p:nvPicPr>
        <p:blipFill>
          <a:blip r:embed="rId5" cstate="print"/>
          <a:srcRect/>
          <a:stretch>
            <a:fillRect/>
          </a:stretch>
        </p:blipFill>
        <p:spPr bwMode="auto">
          <a:xfrm>
            <a:off x="4716463" y="1052513"/>
            <a:ext cx="3168650" cy="2162175"/>
          </a:xfrm>
          <a:prstGeom prst="rect">
            <a:avLst/>
          </a:prstGeom>
          <a:noFill/>
          <a:ln w="9525">
            <a:noFill/>
            <a:miter lim="800000"/>
            <a:headEnd/>
            <a:tailEnd/>
          </a:ln>
        </p:spPr>
      </p:pic>
      <p:sp>
        <p:nvSpPr>
          <p:cNvPr id="178186" name="Rectangle 15"/>
          <p:cNvSpPr>
            <a:spLocks noChangeArrowheads="1"/>
          </p:cNvSpPr>
          <p:nvPr/>
        </p:nvSpPr>
        <p:spPr bwMode="auto">
          <a:xfrm>
            <a:off x="4284663" y="3284538"/>
            <a:ext cx="4518025" cy="366712"/>
          </a:xfrm>
          <a:prstGeom prst="rect">
            <a:avLst/>
          </a:prstGeom>
          <a:noFill/>
          <a:ln w="9525">
            <a:noFill/>
            <a:miter lim="800000"/>
            <a:headEnd/>
            <a:tailEnd/>
          </a:ln>
        </p:spPr>
        <p:txBody>
          <a:bodyPr wrap="none" anchor="ctr">
            <a:spAutoFit/>
          </a:bodyPr>
          <a:lstStyle/>
          <a:p>
            <a:r>
              <a:rPr lang="ru-RU">
                <a:latin typeface="Times New Roman" pitchFamily="18" charset="0"/>
              </a:rPr>
              <a:t>Нанотканина фірми Nanocomp Technologies</a:t>
            </a:r>
            <a:r>
              <a:rPr lang="ru-RU" sz="1600">
                <a:latin typeface="Times New Roman" pitchFamily="18" charset="0"/>
              </a:rPr>
              <a:t> </a:t>
            </a:r>
          </a:p>
        </p:txBody>
      </p:sp>
      <p:sp>
        <p:nvSpPr>
          <p:cNvPr id="178187" name="Rectangle 16"/>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2" name="Номер слайда 1"/>
          <p:cNvSpPr>
            <a:spLocks noGrp="1"/>
          </p:cNvSpPr>
          <p:nvPr>
            <p:ph type="sldNum" sz="quarter" idx="12"/>
          </p:nvPr>
        </p:nvSpPr>
        <p:spPr/>
        <p:txBody>
          <a:bodyPr/>
          <a:lstStyle/>
          <a:p>
            <a:fld id="{D3766815-3F79-4B59-8F54-D85D4AE0E431}" type="slidenum">
              <a:rPr lang="ru-RU" smtClean="0"/>
              <a:pPr/>
              <a:t>33</a:t>
            </a:fld>
            <a:endParaRPr lang="ru-RU"/>
          </a:p>
        </p:txBody>
      </p:sp>
    </p:spTree>
    <p:extLst>
      <p:ext uri="{BB962C8B-B14F-4D97-AF65-F5344CB8AC3E}">
        <p14:creationId xmlns="" xmlns:p14="http://schemas.microsoft.com/office/powerpoint/2010/main" val="34448018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468313" y="0"/>
            <a:ext cx="8229600" cy="1143000"/>
          </a:xfrm>
        </p:spPr>
        <p:txBody>
          <a:bodyPr/>
          <a:lstStyle/>
          <a:p>
            <a:pPr eaLnBrk="1" hangingPunct="1"/>
            <a:r>
              <a:rPr lang="uk-UA" b="1" i="1" dirty="0" smtClean="0">
                <a:latin typeface="Arial" pitchFamily="34" charset="0"/>
                <a:cs typeface="Arial" pitchFamily="34" charset="0"/>
              </a:rPr>
              <a:t>КОСМІЧНИЙ ЛІФТ</a:t>
            </a:r>
            <a:r>
              <a:rPr lang="ru-RU" dirty="0" smtClean="0">
                <a:latin typeface="Arial" pitchFamily="34" charset="0"/>
                <a:cs typeface="Arial" pitchFamily="34" charset="0"/>
              </a:rPr>
              <a:t> </a:t>
            </a:r>
          </a:p>
        </p:txBody>
      </p:sp>
      <p:sp>
        <p:nvSpPr>
          <p:cNvPr id="51203" name="Rectangle 3"/>
          <p:cNvSpPr>
            <a:spLocks noGrp="1" noChangeArrowheads="1"/>
          </p:cNvSpPr>
          <p:nvPr>
            <p:ph type="body" idx="1"/>
          </p:nvPr>
        </p:nvSpPr>
        <p:spPr>
          <a:xfrm>
            <a:off x="323850" y="981075"/>
            <a:ext cx="8569325" cy="5400253"/>
          </a:xfrm>
        </p:spPr>
        <p:txBody>
          <a:bodyPr>
            <a:normAutofit/>
          </a:bodyPr>
          <a:lstStyle/>
          <a:p>
            <a:pPr algn="just" eaLnBrk="1" hangingPunct="1">
              <a:lnSpc>
                <a:spcPct val="80000"/>
              </a:lnSpc>
              <a:defRPr/>
            </a:pPr>
            <a:r>
              <a:rPr lang="uk-UA" sz="1600" b="1" i="1" dirty="0" smtClean="0">
                <a:solidFill>
                  <a:srgbClr val="C00000"/>
                </a:solidFill>
                <a:latin typeface="Times New Roman" pitchFamily="18" charset="0"/>
              </a:rPr>
              <a:t>Космічний ліфт - пристрій для виведення вантажів на орбіту Землі або за її межі без використання космічних апаратів.</a:t>
            </a:r>
          </a:p>
          <a:p>
            <a:pPr algn="just" eaLnBrk="1" hangingPunct="1">
              <a:lnSpc>
                <a:spcPct val="80000"/>
              </a:lnSpc>
              <a:defRPr/>
            </a:pPr>
            <a:r>
              <a:rPr lang="uk-UA" sz="1600" dirty="0" smtClean="0">
                <a:latin typeface="Times New Roman" pitchFamily="18" charset="0"/>
              </a:rPr>
              <a:t>Є декілька варіантів конструкції цього пристрою. Але майже всі вони включають </a:t>
            </a:r>
            <a:r>
              <a:rPr lang="uk-UA" sz="1600" b="1" i="1" dirty="0" smtClean="0">
                <a:latin typeface="Times New Roman" pitchFamily="18" charset="0"/>
              </a:rPr>
              <a:t>наземну станцію (базу), трос (стрічку), підйомник (космічну капсулу) і противагу.</a:t>
            </a:r>
            <a:r>
              <a:rPr lang="uk-UA" sz="1600" dirty="0" smtClean="0">
                <a:latin typeface="Times New Roman" pitchFamily="18" charset="0"/>
              </a:rPr>
              <a:t> Противага може бути створена двома способами - шляхом прив'язування до стрічки важкого об'єкту (наприклад, астероїда чи супутника) який знаходиться на геостаціонарній орбіті або продовження самого троса на значну відстань за геостаціонарну орбіту. Гравітаційне притягання нижнього кінця стрічки компенсується силою, викликаною доцентровим прискоренням верхнього кінця. Таким чином трос постійно буде знаходитися в натягнутому стані. Космічна капсула, що містить корисний вантаж, буде пересуватися вздовж стрічки. Для початкового старту капсули необхідне зусилля, але, як тільки вона буде наближатися до кінцевої станції, її швидкість збільшуватиметься внаслідок доцентрового прискорення всієї системи. На кінцевій станції, якщо це необхідно, капсула від'єднується від ліфту і виходить у відкритий космос.</a:t>
            </a:r>
          </a:p>
          <a:p>
            <a:pPr algn="just" eaLnBrk="1" hangingPunct="1">
              <a:lnSpc>
                <a:spcPct val="80000"/>
              </a:lnSpc>
              <a:defRPr/>
            </a:pPr>
            <a:r>
              <a:rPr lang="uk-UA" sz="1600" b="1" i="1" dirty="0" smtClean="0">
                <a:latin typeface="Times New Roman" pitchFamily="18" charset="0"/>
              </a:rPr>
              <a:t>Трос, який має довжину 100000 км, повинен бути виготовлений з матеріалу з надзвичайно високим відношенням межі міцності на розрив до густини</a:t>
            </a:r>
            <a:r>
              <a:rPr lang="uk-UA" sz="1600" dirty="0" smtClean="0">
                <a:latin typeface="Times New Roman" pitchFamily="18" charset="0"/>
              </a:rPr>
              <a:t>. До недавнього часу таких матеріалів не існувало. Однак швидкий розвиток </a:t>
            </a:r>
            <a:r>
              <a:rPr lang="uk-UA" sz="1600" dirty="0" err="1" smtClean="0">
                <a:latin typeface="Times New Roman" pitchFamily="18" charset="0"/>
              </a:rPr>
              <a:t>нанотехнологій</a:t>
            </a:r>
            <a:r>
              <a:rPr lang="uk-UA" sz="1600" dirty="0" smtClean="0">
                <a:latin typeface="Times New Roman" pitchFamily="18" charset="0"/>
              </a:rPr>
              <a:t> і відкриття </a:t>
            </a:r>
            <a:r>
              <a:rPr lang="uk-UA" sz="1600" dirty="0" err="1" smtClean="0">
                <a:latin typeface="Times New Roman" pitchFamily="18" charset="0"/>
              </a:rPr>
              <a:t>нанотрубок</a:t>
            </a:r>
            <a:r>
              <a:rPr lang="uk-UA" sz="1600" dirty="0" smtClean="0">
                <a:latin typeface="Times New Roman" pitchFamily="18" charset="0"/>
              </a:rPr>
              <a:t>, дають надію на те, що найближчим часом необхідні надлегкі та надміцні композитні матеріали будуть створені.</a:t>
            </a:r>
          </a:p>
          <a:p>
            <a:pPr algn="just" eaLnBrk="1" hangingPunct="1">
              <a:lnSpc>
                <a:spcPct val="80000"/>
              </a:lnSpc>
              <a:defRPr/>
            </a:pPr>
            <a:r>
              <a:rPr lang="uk-UA" sz="1600" dirty="0" smtClean="0">
                <a:latin typeface="Times New Roman" pitchFamily="18" charset="0"/>
              </a:rPr>
              <a:t>Проект космічного ліфту з теоретичної ідеї перейшов у практичну площину у 2005 році. У цьому році Каліфорнійський фонд </a:t>
            </a:r>
            <a:r>
              <a:rPr lang="en-US" sz="1600" dirty="0" smtClean="0">
                <a:latin typeface="Times New Roman" pitchFamily="18" charset="0"/>
              </a:rPr>
              <a:t>Spaceward Foundation </a:t>
            </a:r>
            <a:r>
              <a:rPr lang="uk-UA" sz="1600" dirty="0" smtClean="0">
                <a:latin typeface="Times New Roman" pitchFamily="18" charset="0"/>
              </a:rPr>
              <a:t>разом з NASA, розпочав проект </a:t>
            </a:r>
            <a:r>
              <a:rPr lang="en-US" sz="1600" b="1" i="1" dirty="0" smtClean="0">
                <a:latin typeface="Times New Roman" pitchFamily="18" charset="0"/>
              </a:rPr>
              <a:t>Elevator:201</a:t>
            </a:r>
            <a:r>
              <a:rPr lang="uk-UA" sz="1600" b="1" i="1" dirty="0" smtClean="0">
                <a:latin typeface="Times New Roman" pitchFamily="18" charset="0"/>
              </a:rPr>
              <a:t>2 p. </a:t>
            </a:r>
            <a:r>
              <a:rPr lang="uk-UA" sz="1600" dirty="0" smtClean="0">
                <a:latin typeface="Times New Roman" pitchFamily="18" charset="0"/>
              </a:rPr>
              <a:t>із випробувань прототипів космічного ліфта (</a:t>
            </a:r>
            <a:r>
              <a:rPr lang="en-US" sz="1600" dirty="0" smtClean="0">
                <a:latin typeface="Times New Roman" pitchFamily="18" charset="0"/>
              </a:rPr>
              <a:t>Annual Space Elevator Games</a:t>
            </a:r>
            <a:r>
              <a:rPr lang="uk-UA" sz="1600" dirty="0" smtClean="0">
                <a:latin typeface="Times New Roman" pitchFamily="18" charset="0"/>
              </a:rPr>
              <a:t>). Мета змагань між командами конструкторів розробка остаточної концепції створення космічного ліфту до 2013 року. Після цього почнеться саме будівництво. Як планує американська компанія </a:t>
            </a:r>
            <a:r>
              <a:rPr lang="uk-UA" sz="1600" dirty="0" err="1" smtClean="0">
                <a:latin typeface="Times New Roman" pitchFamily="18" charset="0"/>
              </a:rPr>
              <a:t>Lift</a:t>
            </a:r>
            <a:r>
              <a:rPr lang="en-US" sz="1600" dirty="0" smtClean="0">
                <a:latin typeface="Times New Roman" pitchFamily="18" charset="0"/>
              </a:rPr>
              <a:t> </a:t>
            </a:r>
            <a:r>
              <a:rPr lang="uk-UA" sz="1600" dirty="0" err="1" smtClean="0">
                <a:latin typeface="Times New Roman" pitchFamily="18" charset="0"/>
              </a:rPr>
              <a:t>Port</a:t>
            </a:r>
            <a:r>
              <a:rPr lang="uk-UA" sz="1600" dirty="0" smtClean="0">
                <a:latin typeface="Times New Roman" pitchFamily="18" charset="0"/>
              </a:rPr>
              <a:t> </a:t>
            </a:r>
            <a:r>
              <a:rPr lang="uk-UA" sz="1600" dirty="0" err="1" smtClean="0">
                <a:latin typeface="Times New Roman" pitchFamily="18" charset="0"/>
              </a:rPr>
              <a:t>Inc</a:t>
            </a:r>
            <a:r>
              <a:rPr lang="uk-UA" sz="1600" dirty="0" smtClean="0">
                <a:latin typeface="Times New Roman" pitchFamily="18" charset="0"/>
              </a:rPr>
              <a:t>, космічний ліфт буде побудований, випробуваний і запущений в роботу до квітня 2018 року. </a:t>
            </a:r>
            <a:endParaRPr lang="ru-RU" sz="1600" dirty="0" smtClean="0">
              <a:latin typeface="Times New Roman" pitchFamily="18" charset="0"/>
            </a:endParaRPr>
          </a:p>
        </p:txBody>
      </p:sp>
      <p:sp>
        <p:nvSpPr>
          <p:cNvPr id="40964"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40965" name="Номер слайда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961E99A-AD18-46F2-953B-64EE2EDF9CF3}" type="slidenum">
              <a:rPr lang="ru-RU" smtClean="0"/>
              <a:pPr eaLnBrk="1" hangingPunct="1"/>
              <a:t>34</a:t>
            </a:fld>
            <a:endParaRPr lang="ru-RU" smtClean="0"/>
          </a:p>
        </p:txBody>
      </p:sp>
    </p:spTree>
    <p:extLst>
      <p:ext uri="{BB962C8B-B14F-4D97-AF65-F5344CB8AC3E}">
        <p14:creationId xmlns="" xmlns:p14="http://schemas.microsoft.com/office/powerpoint/2010/main" val="343812324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a:xfrm>
            <a:off x="468313" y="0"/>
            <a:ext cx="8229600" cy="1143000"/>
          </a:xfrm>
        </p:spPr>
        <p:txBody>
          <a:bodyPr/>
          <a:lstStyle/>
          <a:p>
            <a:pPr eaLnBrk="1" hangingPunct="1"/>
            <a:r>
              <a:rPr lang="uk-UA" b="1" i="1" dirty="0" smtClean="0">
                <a:latin typeface="Arial" pitchFamily="34" charset="0"/>
                <a:cs typeface="Arial" pitchFamily="34" charset="0"/>
              </a:rPr>
              <a:t>КОСМІЧНИЙ ЛІФТ</a:t>
            </a:r>
            <a:endParaRPr lang="ru-RU" b="1" i="1" dirty="0" smtClean="0">
              <a:latin typeface="Arial" pitchFamily="34" charset="0"/>
              <a:cs typeface="Arial" pitchFamily="34" charset="0"/>
            </a:endParaRPr>
          </a:p>
        </p:txBody>
      </p:sp>
      <p:pic>
        <p:nvPicPr>
          <p:cNvPr id="179203" name="Picture 3"/>
          <p:cNvPicPr>
            <a:picLocks noGrp="1" noChangeAspect="1" noChangeArrowheads="1"/>
          </p:cNvPicPr>
          <p:nvPr>
            <p:ph type="body" idx="1"/>
          </p:nvPr>
        </p:nvPicPr>
        <p:blipFill>
          <a:blip r:embed="rId2" cstate="print"/>
          <a:srcRect/>
          <a:stretch>
            <a:fillRect/>
          </a:stretch>
        </p:blipFill>
        <p:spPr>
          <a:xfrm>
            <a:off x="611188" y="981075"/>
            <a:ext cx="4032250" cy="3135313"/>
          </a:xfrm>
        </p:spPr>
      </p:pic>
      <p:pic>
        <p:nvPicPr>
          <p:cNvPr id="179204" name="Picture 4"/>
          <p:cNvPicPr>
            <a:picLocks noChangeAspect="1" noChangeArrowheads="1"/>
          </p:cNvPicPr>
          <p:nvPr/>
        </p:nvPicPr>
        <p:blipFill>
          <a:blip r:embed="rId3" cstate="print"/>
          <a:srcRect/>
          <a:stretch>
            <a:fillRect/>
          </a:stretch>
        </p:blipFill>
        <p:spPr bwMode="auto">
          <a:xfrm>
            <a:off x="4699000" y="981075"/>
            <a:ext cx="3914775" cy="4464050"/>
          </a:xfrm>
          <a:prstGeom prst="rect">
            <a:avLst/>
          </a:prstGeom>
          <a:noFill/>
          <a:ln w="9525">
            <a:noFill/>
            <a:miter lim="800000"/>
            <a:headEnd/>
            <a:tailEnd/>
          </a:ln>
        </p:spPr>
      </p:pic>
      <p:sp>
        <p:nvSpPr>
          <p:cNvPr id="179205" name="Rectangle 5"/>
          <p:cNvSpPr>
            <a:spLocks noChangeArrowheads="1"/>
          </p:cNvSpPr>
          <p:nvPr/>
        </p:nvSpPr>
        <p:spPr bwMode="auto">
          <a:xfrm>
            <a:off x="468313" y="4365625"/>
            <a:ext cx="4230687" cy="2047875"/>
          </a:xfrm>
          <a:prstGeom prst="rect">
            <a:avLst/>
          </a:prstGeom>
          <a:noFill/>
          <a:ln w="9525">
            <a:noFill/>
            <a:miter lim="800000"/>
            <a:headEnd/>
            <a:tailEnd/>
          </a:ln>
        </p:spPr>
        <p:txBody>
          <a:bodyPr wrap="square" anchor="ctr">
            <a:spAutoFit/>
          </a:bodyPr>
          <a:lstStyle/>
          <a:p>
            <a:pPr algn="just"/>
            <a:r>
              <a:rPr lang="uk-UA" sz="1600" dirty="0">
                <a:latin typeface="Times New Roman" pitchFamily="18" charset="0"/>
              </a:rPr>
              <a:t>Змагання </a:t>
            </a:r>
            <a:r>
              <a:rPr lang="ru-RU" sz="1600" dirty="0" err="1">
                <a:latin typeface="Times New Roman" pitchFamily="18" charset="0"/>
              </a:rPr>
              <a:t>Space</a:t>
            </a:r>
            <a:r>
              <a:rPr lang="uk-UA" sz="1600" dirty="0">
                <a:latin typeface="Times New Roman" pitchFamily="18" charset="0"/>
              </a:rPr>
              <a:t> </a:t>
            </a:r>
            <a:r>
              <a:rPr lang="ru-RU" sz="1600" dirty="0" err="1">
                <a:latin typeface="Times New Roman" pitchFamily="18" charset="0"/>
              </a:rPr>
              <a:t>Elevator</a:t>
            </a:r>
            <a:r>
              <a:rPr lang="uk-UA" sz="1600" dirty="0">
                <a:latin typeface="Times New Roman" pitchFamily="18" charset="0"/>
              </a:rPr>
              <a:t> </a:t>
            </a:r>
            <a:r>
              <a:rPr lang="ru-RU" sz="1600" dirty="0" err="1">
                <a:latin typeface="Times New Roman" pitchFamily="18" charset="0"/>
              </a:rPr>
              <a:t>Games</a:t>
            </a:r>
            <a:r>
              <a:rPr lang="uk-UA" sz="1600" dirty="0">
                <a:latin typeface="Times New Roman" pitchFamily="18" charset="0"/>
              </a:rPr>
              <a:t> 2009 року стало ще одним кроком до мрії про космічний ліфт (</a:t>
            </a:r>
            <a:r>
              <a:rPr lang="ru-RU" sz="1600" dirty="0" err="1">
                <a:latin typeface="Times New Roman" pitchFamily="18" charset="0"/>
              </a:rPr>
              <a:t>space</a:t>
            </a:r>
            <a:r>
              <a:rPr lang="uk-UA" sz="1600" dirty="0">
                <a:latin typeface="Times New Roman" pitchFamily="18" charset="0"/>
              </a:rPr>
              <a:t> </a:t>
            </a:r>
            <a:r>
              <a:rPr lang="ru-RU" sz="1600" dirty="0" err="1">
                <a:latin typeface="Times New Roman" pitchFamily="18" charset="0"/>
              </a:rPr>
              <a:t>elevator</a:t>
            </a:r>
            <a:r>
              <a:rPr lang="uk-UA" sz="1600" dirty="0">
                <a:latin typeface="Times New Roman" pitchFamily="18" charset="0"/>
              </a:rPr>
              <a:t>). Змагання, організоване </a:t>
            </a:r>
            <a:r>
              <a:rPr lang="ru-RU" sz="1600" dirty="0" err="1">
                <a:latin typeface="Times New Roman" pitchFamily="18" charset="0"/>
              </a:rPr>
              <a:t>Spaceward</a:t>
            </a:r>
            <a:r>
              <a:rPr lang="uk-UA" sz="1600" dirty="0">
                <a:latin typeface="Times New Roman" pitchFamily="18" charset="0"/>
              </a:rPr>
              <a:t> </a:t>
            </a:r>
            <a:r>
              <a:rPr lang="ru-RU" sz="1600" dirty="0" err="1">
                <a:latin typeface="Times New Roman" pitchFamily="18" charset="0"/>
              </a:rPr>
              <a:t>Foundation</a:t>
            </a:r>
            <a:r>
              <a:rPr lang="uk-UA" sz="1600" dirty="0">
                <a:latin typeface="Times New Roman" pitchFamily="18" charset="0"/>
              </a:rPr>
              <a:t> і </a:t>
            </a:r>
            <a:r>
              <a:rPr lang="ru-RU" sz="1600" dirty="0">
                <a:latin typeface="Times New Roman" pitchFamily="18" charset="0"/>
              </a:rPr>
              <a:t>NASA</a:t>
            </a:r>
            <a:r>
              <a:rPr lang="uk-UA" sz="1600" dirty="0">
                <a:latin typeface="Times New Roman" pitchFamily="18" charset="0"/>
              </a:rPr>
              <a:t>, пройшло з 4 по 6 листопада в Південній Каліфорнії, на території центру </a:t>
            </a:r>
            <a:r>
              <a:rPr lang="uk-UA" sz="1600" dirty="0" err="1">
                <a:latin typeface="Times New Roman" pitchFamily="18" charset="0"/>
              </a:rPr>
              <a:t>Драйдена</a:t>
            </a:r>
            <a:r>
              <a:rPr lang="uk-UA" sz="1600" dirty="0">
                <a:latin typeface="Times New Roman" pitchFamily="18" charset="0"/>
              </a:rPr>
              <a:t> (</a:t>
            </a:r>
            <a:r>
              <a:rPr lang="ru-RU" sz="1600" dirty="0" err="1">
                <a:latin typeface="Times New Roman" pitchFamily="18" charset="0"/>
              </a:rPr>
              <a:t>Dryden</a:t>
            </a:r>
            <a:r>
              <a:rPr lang="uk-UA" sz="1600" dirty="0">
                <a:latin typeface="Times New Roman" pitchFamily="18" charset="0"/>
              </a:rPr>
              <a:t> </a:t>
            </a:r>
            <a:r>
              <a:rPr lang="ru-RU" sz="1600" dirty="0" err="1">
                <a:latin typeface="Times New Roman" pitchFamily="18" charset="0"/>
              </a:rPr>
              <a:t>Flight</a:t>
            </a:r>
            <a:r>
              <a:rPr lang="uk-UA" sz="1600" dirty="0">
                <a:latin typeface="Times New Roman" pitchFamily="18" charset="0"/>
              </a:rPr>
              <a:t> </a:t>
            </a:r>
            <a:r>
              <a:rPr lang="ru-RU" sz="1600" dirty="0" err="1">
                <a:latin typeface="Times New Roman" pitchFamily="18" charset="0"/>
              </a:rPr>
              <a:t>Research</a:t>
            </a:r>
            <a:r>
              <a:rPr lang="uk-UA" sz="1600" dirty="0">
                <a:latin typeface="Times New Roman" pitchFamily="18" charset="0"/>
              </a:rPr>
              <a:t> </a:t>
            </a:r>
            <a:r>
              <a:rPr lang="ru-RU" sz="1600" dirty="0" err="1">
                <a:latin typeface="Times New Roman" pitchFamily="18" charset="0"/>
              </a:rPr>
              <a:t>Center</a:t>
            </a:r>
            <a:r>
              <a:rPr lang="uk-UA" sz="1600" dirty="0">
                <a:latin typeface="Times New Roman" pitchFamily="18" charset="0"/>
              </a:rPr>
              <a:t>), у межах знаменитої авіабази </a:t>
            </a:r>
            <a:r>
              <a:rPr lang="uk-UA" sz="1600" dirty="0" err="1">
                <a:latin typeface="Times New Roman" pitchFamily="18" charset="0"/>
              </a:rPr>
              <a:t>Едвардс</a:t>
            </a:r>
            <a:r>
              <a:rPr lang="uk-UA" sz="1600" dirty="0">
                <a:latin typeface="Times New Roman" pitchFamily="18" charset="0"/>
              </a:rPr>
              <a:t>.</a:t>
            </a:r>
          </a:p>
        </p:txBody>
      </p:sp>
      <p:sp>
        <p:nvSpPr>
          <p:cNvPr id="179206" name="Rectangle 6"/>
          <p:cNvSpPr>
            <a:spLocks noChangeArrowheads="1"/>
          </p:cNvSpPr>
          <p:nvPr/>
        </p:nvSpPr>
        <p:spPr bwMode="auto">
          <a:xfrm>
            <a:off x="4699000" y="5661025"/>
            <a:ext cx="4225925" cy="784830"/>
          </a:xfrm>
          <a:prstGeom prst="rect">
            <a:avLst/>
          </a:prstGeom>
          <a:noFill/>
          <a:ln w="9525">
            <a:noFill/>
            <a:miter lim="800000"/>
            <a:headEnd/>
            <a:tailEnd/>
          </a:ln>
        </p:spPr>
        <p:txBody>
          <a:bodyPr wrap="square">
            <a:spAutoFit/>
          </a:bodyPr>
          <a:lstStyle/>
          <a:p>
            <a:pPr algn="just"/>
            <a:r>
              <a:rPr lang="uk-UA" sz="1500" b="1" i="1" dirty="0">
                <a:latin typeface="Times New Roman" pitchFamily="18" charset="0"/>
              </a:rPr>
              <a:t>Вперше робот-ліфт, що отримував енергію від лазерного променя піднявся на висоту порядку 1 км, швидкість підйому склала 3,95 м/с</a:t>
            </a:r>
          </a:p>
        </p:txBody>
      </p:sp>
      <p:sp>
        <p:nvSpPr>
          <p:cNvPr id="179207" name="Rectangle 7"/>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2" name="Номер слайда 1"/>
          <p:cNvSpPr>
            <a:spLocks noGrp="1"/>
          </p:cNvSpPr>
          <p:nvPr>
            <p:ph type="sldNum" sz="quarter" idx="12"/>
          </p:nvPr>
        </p:nvSpPr>
        <p:spPr/>
        <p:txBody>
          <a:bodyPr/>
          <a:lstStyle/>
          <a:p>
            <a:fld id="{D3766815-3F79-4B59-8F54-D85D4AE0E431}" type="slidenum">
              <a:rPr lang="ru-RU" smtClean="0"/>
              <a:pPr/>
              <a:t>35</a:t>
            </a:fld>
            <a:endParaRPr lang="ru-RU"/>
          </a:p>
        </p:txBody>
      </p:sp>
    </p:spTree>
    <p:extLst>
      <p:ext uri="{BB962C8B-B14F-4D97-AF65-F5344CB8AC3E}">
        <p14:creationId xmlns="" xmlns:p14="http://schemas.microsoft.com/office/powerpoint/2010/main" val="19475137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Заголовок 1"/>
          <p:cNvSpPr>
            <a:spLocks noGrp="1"/>
          </p:cNvSpPr>
          <p:nvPr>
            <p:ph type="title"/>
          </p:nvPr>
        </p:nvSpPr>
        <p:spPr>
          <a:xfrm>
            <a:off x="482600" y="0"/>
            <a:ext cx="8229600" cy="1143000"/>
          </a:xfrm>
        </p:spPr>
        <p:txBody>
          <a:bodyPr/>
          <a:lstStyle/>
          <a:p>
            <a:r>
              <a:rPr lang="uk-UA" b="1" i="1" dirty="0" smtClean="0">
                <a:latin typeface="Arial" pitchFamily="34" charset="0"/>
                <a:cs typeface="Arial" pitchFamily="34" charset="0"/>
              </a:rPr>
              <a:t>МІКРОМІНІАТЮРИЗАЦІЯ</a:t>
            </a:r>
          </a:p>
        </p:txBody>
      </p:sp>
      <p:sp>
        <p:nvSpPr>
          <p:cNvPr id="182275" name="Содержимое 2"/>
          <p:cNvSpPr>
            <a:spLocks noGrp="1"/>
          </p:cNvSpPr>
          <p:nvPr>
            <p:ph sz="half" idx="1"/>
          </p:nvPr>
        </p:nvSpPr>
        <p:spPr>
          <a:xfrm>
            <a:off x="438150" y="5873750"/>
            <a:ext cx="3773810" cy="652463"/>
          </a:xfrm>
        </p:spPr>
        <p:txBody>
          <a:bodyPr>
            <a:noAutofit/>
          </a:bodyPr>
          <a:lstStyle/>
          <a:p>
            <a:pPr marL="0" indent="0" algn="just">
              <a:buFontTx/>
              <a:buNone/>
            </a:pPr>
            <a:r>
              <a:rPr lang="uk-UA" sz="1400" b="1" i="1" dirty="0" smtClean="0">
                <a:latin typeface="Times New Roman" pitchFamily="18" charset="0"/>
                <a:cs typeface="Times New Roman" pitchFamily="18" charset="0"/>
              </a:rPr>
              <a:t>Це системний блок PC, який за функціональністю тільки трохи поступається звичайним </a:t>
            </a:r>
            <a:r>
              <a:rPr lang="uk-UA" sz="1400" b="1" i="1" dirty="0" err="1" smtClean="0">
                <a:latin typeface="Times New Roman" pitchFamily="18" charset="0"/>
                <a:cs typeface="Times New Roman" pitchFamily="18" charset="0"/>
              </a:rPr>
              <a:t>компьютерам</a:t>
            </a:r>
            <a:endParaRPr lang="uk-UA" sz="1400" dirty="0" smtClean="0">
              <a:latin typeface="Times New Roman" pitchFamily="18" charset="0"/>
              <a:cs typeface="Times New Roman" pitchFamily="18" charset="0"/>
            </a:endParaRPr>
          </a:p>
        </p:txBody>
      </p:sp>
      <p:sp>
        <p:nvSpPr>
          <p:cNvPr id="182276" name="Содержимое 3"/>
          <p:cNvSpPr>
            <a:spLocks noGrp="1"/>
          </p:cNvSpPr>
          <p:nvPr>
            <p:ph sz="half" idx="2"/>
          </p:nvPr>
        </p:nvSpPr>
        <p:spPr>
          <a:xfrm>
            <a:off x="4202200" y="4241952"/>
            <a:ext cx="4618271" cy="2584450"/>
          </a:xfrm>
        </p:spPr>
        <p:txBody>
          <a:bodyPr>
            <a:normAutofit/>
          </a:bodyPr>
          <a:lstStyle/>
          <a:p>
            <a:pPr marL="0" indent="0" algn="just">
              <a:buFontTx/>
              <a:buNone/>
            </a:pPr>
            <a:r>
              <a:rPr lang="ru-RU" sz="1400" dirty="0" smtClean="0">
                <a:latin typeface="Times New Roman" pitchFamily="18" charset="0"/>
                <a:cs typeface="Times New Roman" pitchFamily="18" charset="0"/>
              </a:rPr>
              <a:t>Американо-китайская компания </a:t>
            </a:r>
            <a:r>
              <a:rPr lang="ru-RU" sz="1400" dirty="0" err="1" smtClean="0">
                <a:latin typeface="Times New Roman" pitchFamily="18" charset="0"/>
                <a:cs typeface="Times New Roman" pitchFamily="18" charset="0"/>
              </a:rPr>
              <a:t>Globalscale</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Technologies</a:t>
            </a:r>
            <a:r>
              <a:rPr lang="ru-RU" sz="1400" dirty="0" smtClean="0">
                <a:latin typeface="Times New Roman" pitchFamily="18" charset="0"/>
                <a:cs typeface="Times New Roman" pitchFamily="18" charset="0"/>
              </a:rPr>
              <a:t> вывела на рынок компьютер </a:t>
            </a:r>
            <a:r>
              <a:rPr lang="ru-RU" sz="1400" dirty="0" err="1" smtClean="0">
                <a:latin typeface="Times New Roman" pitchFamily="18" charset="0"/>
                <a:cs typeface="Times New Roman" pitchFamily="18" charset="0"/>
              </a:rPr>
              <a:t>Dream</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Plug</a:t>
            </a:r>
            <a:r>
              <a:rPr lang="ru-RU" sz="1400" dirty="0" smtClean="0">
                <a:latin typeface="Times New Roman" pitchFamily="18" charset="0"/>
                <a:cs typeface="Times New Roman" pitchFamily="18" charset="0"/>
              </a:rPr>
              <a:t>. "Мозг" нового PC — центральный процессор </a:t>
            </a:r>
            <a:r>
              <a:rPr lang="ru-RU" sz="1400" dirty="0" err="1" smtClean="0">
                <a:latin typeface="Times New Roman" pitchFamily="18" charset="0"/>
                <a:cs typeface="Times New Roman" pitchFamily="18" charset="0"/>
              </a:rPr>
              <a:t>Armada</a:t>
            </a:r>
            <a:r>
              <a:rPr lang="ru-RU" sz="1400" dirty="0" smtClean="0">
                <a:latin typeface="Times New Roman" pitchFamily="18" charset="0"/>
                <a:cs typeface="Times New Roman" pitchFamily="18" charset="0"/>
              </a:rPr>
              <a:t> 168 с тактовой частотой в 1,2 гигагерца. </a:t>
            </a:r>
            <a:r>
              <a:rPr lang="ru-RU" sz="1400" dirty="0" err="1" smtClean="0">
                <a:latin typeface="Times New Roman" pitchFamily="18" charset="0"/>
                <a:cs typeface="Times New Roman" pitchFamily="18" charset="0"/>
              </a:rPr>
              <a:t>Dream</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Plug</a:t>
            </a:r>
            <a:r>
              <a:rPr lang="ru-RU" sz="1400" dirty="0" smtClean="0">
                <a:latin typeface="Times New Roman" pitchFamily="18" charset="0"/>
                <a:cs typeface="Times New Roman" pitchFamily="18" charset="0"/>
              </a:rPr>
              <a:t> дополнен загрузочным чипом с 2-мегабайтной </a:t>
            </a:r>
            <a:r>
              <a:rPr lang="ru-RU" sz="1400" dirty="0" err="1" smtClean="0">
                <a:latin typeface="Times New Roman" pitchFamily="18" charset="0"/>
                <a:cs typeface="Times New Roman" pitchFamily="18" charset="0"/>
              </a:rPr>
              <a:t>флеш</a:t>
            </a:r>
            <a:r>
              <a:rPr lang="ru-RU" sz="1400" dirty="0" smtClean="0">
                <a:latin typeface="Times New Roman" pitchFamily="18" charset="0"/>
                <a:cs typeface="Times New Roman" pitchFamily="18" charset="0"/>
              </a:rPr>
              <a:t>-памятью, гигабайтной </a:t>
            </a:r>
            <a:r>
              <a:rPr lang="ru-RU" sz="1400" dirty="0" err="1" smtClean="0">
                <a:latin typeface="Times New Roman" pitchFamily="18" charset="0"/>
                <a:cs typeface="Times New Roman" pitchFamily="18" charset="0"/>
              </a:rPr>
              <a:t>флешкой</a:t>
            </a:r>
            <a:r>
              <a:rPr lang="ru-RU" sz="1400" dirty="0" smtClean="0">
                <a:latin typeface="Times New Roman" pitchFamily="18" charset="0"/>
                <a:cs typeface="Times New Roman" pitchFamily="18" charset="0"/>
              </a:rPr>
              <a:t> для ядра операционной системы (</a:t>
            </a:r>
            <a:r>
              <a:rPr lang="ru-RU" sz="1400" dirty="0" err="1" smtClean="0">
                <a:latin typeface="Times New Roman" pitchFamily="18" charset="0"/>
                <a:cs typeface="Times New Roman" pitchFamily="18" charset="0"/>
              </a:rPr>
              <a:t>Linux</a:t>
            </a:r>
            <a:r>
              <a:rPr lang="ru-RU" sz="1400" dirty="0" smtClean="0">
                <a:latin typeface="Times New Roman" pitchFamily="18" charset="0"/>
                <a:cs typeface="Times New Roman" pitchFamily="18" charset="0"/>
              </a:rPr>
              <a:t>) и оперативной памятью типа DDR2 на 512 мегабайт, работающей на частоте 800 мегагерц.</a:t>
            </a:r>
            <a:endParaRPr lang="uk-UA" sz="1400" dirty="0" smtClean="0">
              <a:latin typeface="Times New Roman" pitchFamily="18" charset="0"/>
              <a:cs typeface="Times New Roman" pitchFamily="18" charset="0"/>
            </a:endParaRPr>
          </a:p>
        </p:txBody>
      </p:sp>
      <p:pic>
        <p:nvPicPr>
          <p:cNvPr id="182277" name="Picture 3"/>
          <p:cNvPicPr>
            <a:picLocks noChangeAspect="1" noChangeArrowheads="1"/>
          </p:cNvPicPr>
          <p:nvPr/>
        </p:nvPicPr>
        <p:blipFill>
          <a:blip r:embed="rId2" cstate="print"/>
          <a:srcRect/>
          <a:stretch>
            <a:fillRect/>
          </a:stretch>
        </p:blipFill>
        <p:spPr bwMode="auto">
          <a:xfrm>
            <a:off x="5283200" y="984250"/>
            <a:ext cx="2844800" cy="3128963"/>
          </a:xfrm>
          <a:prstGeom prst="rect">
            <a:avLst/>
          </a:prstGeom>
          <a:noFill/>
          <a:ln w="9525">
            <a:noFill/>
            <a:miter lim="800000"/>
            <a:headEnd/>
            <a:tailEnd/>
          </a:ln>
        </p:spPr>
      </p:pic>
      <p:pic>
        <p:nvPicPr>
          <p:cNvPr id="182278" name="Picture 4"/>
          <p:cNvPicPr>
            <a:picLocks noChangeAspect="1" noChangeArrowheads="1"/>
          </p:cNvPicPr>
          <p:nvPr/>
        </p:nvPicPr>
        <p:blipFill>
          <a:blip r:embed="rId3" cstate="print"/>
          <a:srcRect/>
          <a:stretch>
            <a:fillRect/>
          </a:stretch>
        </p:blipFill>
        <p:spPr bwMode="auto">
          <a:xfrm>
            <a:off x="571500" y="984250"/>
            <a:ext cx="3486150" cy="4814888"/>
          </a:xfrm>
          <a:prstGeom prst="rect">
            <a:avLst/>
          </a:prstGeom>
          <a:noFill/>
          <a:ln w="9525">
            <a:noFill/>
            <a:miter lim="800000"/>
            <a:headEnd/>
            <a:tailEnd/>
          </a:ln>
        </p:spPr>
      </p:pic>
      <p:sp>
        <p:nvSpPr>
          <p:cNvPr id="182279" name="Rectangle 48"/>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2" name="Номер слайда 1"/>
          <p:cNvSpPr>
            <a:spLocks noGrp="1"/>
          </p:cNvSpPr>
          <p:nvPr>
            <p:ph type="sldNum" sz="quarter" idx="12"/>
          </p:nvPr>
        </p:nvSpPr>
        <p:spPr/>
        <p:txBody>
          <a:bodyPr/>
          <a:lstStyle/>
          <a:p>
            <a:fld id="{D3766815-3F79-4B59-8F54-D85D4AE0E431}" type="slidenum">
              <a:rPr lang="ru-RU" smtClean="0"/>
              <a:pPr/>
              <a:t>36</a:t>
            </a:fld>
            <a:endParaRPr lang="ru-RU"/>
          </a:p>
        </p:txBody>
      </p:sp>
    </p:spTree>
    <p:extLst>
      <p:ext uri="{BB962C8B-B14F-4D97-AF65-F5344CB8AC3E}">
        <p14:creationId xmlns="" xmlns:p14="http://schemas.microsoft.com/office/powerpoint/2010/main" val="14685847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Заголовок 1"/>
          <p:cNvSpPr>
            <a:spLocks noGrp="1"/>
          </p:cNvSpPr>
          <p:nvPr>
            <p:ph type="title"/>
          </p:nvPr>
        </p:nvSpPr>
        <p:spPr>
          <a:xfrm>
            <a:off x="476250" y="0"/>
            <a:ext cx="8229600" cy="1143000"/>
          </a:xfrm>
        </p:spPr>
        <p:txBody>
          <a:bodyPr/>
          <a:lstStyle/>
          <a:p>
            <a:r>
              <a:rPr lang="uk-UA" b="1" i="1" dirty="0" smtClean="0">
                <a:latin typeface="Arial" pitchFamily="34" charset="0"/>
                <a:cs typeface="Arial" pitchFamily="34" charset="0"/>
              </a:rPr>
              <a:t>МІКРОМІНІАТЮРИЗАЦІЯ</a:t>
            </a:r>
            <a:endParaRPr lang="ru-RU" dirty="0" smtClean="0">
              <a:latin typeface="Arial" pitchFamily="34" charset="0"/>
              <a:cs typeface="Arial" pitchFamily="34" charset="0"/>
            </a:endParaRPr>
          </a:p>
        </p:txBody>
      </p:sp>
      <p:sp>
        <p:nvSpPr>
          <p:cNvPr id="46083" name="Содержимое 2"/>
          <p:cNvSpPr>
            <a:spLocks noGrp="1"/>
          </p:cNvSpPr>
          <p:nvPr>
            <p:ph sz="half" idx="1"/>
          </p:nvPr>
        </p:nvSpPr>
        <p:spPr>
          <a:xfrm>
            <a:off x="431800" y="4284662"/>
            <a:ext cx="4545013" cy="2024657"/>
          </a:xfrm>
        </p:spPr>
        <p:txBody>
          <a:bodyPr>
            <a:noAutofit/>
          </a:bodyPr>
          <a:lstStyle/>
          <a:p>
            <a:pPr marL="0" indent="0" algn="just">
              <a:buFontTx/>
              <a:buNone/>
            </a:pPr>
            <a:r>
              <a:rPr lang="uk-UA" sz="1600" dirty="0" smtClean="0">
                <a:latin typeface="Times New Roman" pitchFamily="18" charset="0"/>
                <a:cs typeface="Times New Roman" pitchFamily="18" charset="0"/>
              </a:rPr>
              <a:t>Для своїх скромних габаритів (8x25x1, 5 см) пристрій має досить вражаючі параметри: він містить </a:t>
            </a:r>
            <a:r>
              <a:rPr lang="uk-UA" sz="1600" dirty="0" err="1" smtClean="0">
                <a:latin typeface="Times New Roman" pitchFamily="18" charset="0"/>
                <a:cs typeface="Times New Roman" pitchFamily="18" charset="0"/>
              </a:rPr>
              <a:t>двоядерний</a:t>
            </a:r>
            <a:r>
              <a:rPr lang="uk-UA" sz="1600" dirty="0" smtClean="0">
                <a:latin typeface="Times New Roman" pitchFamily="18" charset="0"/>
                <a:cs typeface="Times New Roman" pitchFamily="18" charset="0"/>
              </a:rPr>
              <a:t> процесор ARM </a:t>
            </a:r>
            <a:r>
              <a:rPr lang="uk-UA" sz="1600" dirty="0" err="1" smtClean="0">
                <a:latin typeface="Times New Roman" pitchFamily="18" charset="0"/>
                <a:cs typeface="Times New Roman" pitchFamily="18" charset="0"/>
              </a:rPr>
              <a:t>Cortex</a:t>
            </a:r>
            <a:r>
              <a:rPr lang="uk-UA" sz="1600" dirty="0" smtClean="0">
                <a:latin typeface="Times New Roman" pitchFamily="18" charset="0"/>
                <a:cs typeface="Times New Roman" pitchFamily="18" charset="0"/>
              </a:rPr>
              <a:t> A9 з частотою 1,2 ГГц, графічний </a:t>
            </a:r>
            <a:r>
              <a:rPr lang="uk-UA" sz="1600" dirty="0" err="1" smtClean="0">
                <a:latin typeface="Times New Roman" pitchFamily="18" charset="0"/>
                <a:cs typeface="Times New Roman" pitchFamily="18" charset="0"/>
              </a:rPr>
              <a:t>чотириядерний</a:t>
            </a:r>
            <a:r>
              <a:rPr lang="uk-UA" sz="1600" dirty="0" smtClean="0">
                <a:latin typeface="Times New Roman" pitchFamily="18" charset="0"/>
                <a:cs typeface="Times New Roman" pitchFamily="18" charset="0"/>
              </a:rPr>
              <a:t> процесор Mali-400MP, оснащений </a:t>
            </a:r>
            <a:r>
              <a:rPr lang="uk-UA" sz="1600" dirty="0" err="1" smtClean="0">
                <a:latin typeface="Times New Roman" pitchFamily="18" charset="0"/>
                <a:cs typeface="Times New Roman" pitchFamily="18" charset="0"/>
              </a:rPr>
              <a:t>роз'ємами</a:t>
            </a:r>
            <a:r>
              <a:rPr lang="uk-UA" sz="1600" dirty="0" smtClean="0">
                <a:latin typeface="Times New Roman" pitchFamily="18" charset="0"/>
                <a:cs typeface="Times New Roman" pitchFamily="18" charset="0"/>
              </a:rPr>
              <a:t> USB і HDMI, </a:t>
            </a:r>
            <a:r>
              <a:rPr lang="uk-UA" sz="1600" dirty="0" err="1" smtClean="0">
                <a:latin typeface="Times New Roman" pitchFamily="18" charset="0"/>
                <a:cs typeface="Times New Roman" pitchFamily="18" charset="0"/>
              </a:rPr>
              <a:t>слотом</a:t>
            </a:r>
            <a:r>
              <a:rPr lang="uk-UA" sz="1600" dirty="0" smtClean="0">
                <a:latin typeface="Times New Roman" pitchFamily="18" charset="0"/>
                <a:cs typeface="Times New Roman" pitchFamily="18" charset="0"/>
              </a:rPr>
              <a:t> </a:t>
            </a:r>
            <a:r>
              <a:rPr lang="uk-UA" sz="1600" dirty="0" err="1" smtClean="0">
                <a:latin typeface="Times New Roman" pitchFamily="18" charset="0"/>
                <a:cs typeface="Times New Roman" pitchFamily="18" charset="0"/>
              </a:rPr>
              <a:t>micro</a:t>
            </a:r>
            <a:r>
              <a:rPr lang="uk-UA" sz="1600" dirty="0" smtClean="0">
                <a:latin typeface="Times New Roman" pitchFamily="18" charset="0"/>
                <a:cs typeface="Times New Roman" pitchFamily="18" charset="0"/>
              </a:rPr>
              <a:t> SD з максимальною підтримкою 64 ГБ, модулі Wi-Fi і </a:t>
            </a:r>
            <a:r>
              <a:rPr lang="uk-UA" sz="1600" dirty="0" err="1" smtClean="0">
                <a:latin typeface="Times New Roman" pitchFamily="18" charset="0"/>
                <a:cs typeface="Times New Roman" pitchFamily="18" charset="0"/>
              </a:rPr>
              <a:t>Bluetooth</a:t>
            </a:r>
            <a:r>
              <a:rPr lang="uk-UA" sz="1600" dirty="0" smtClean="0">
                <a:latin typeface="Times New Roman" pitchFamily="18" charset="0"/>
                <a:cs typeface="Times New Roman" pitchFamily="18" charset="0"/>
              </a:rPr>
              <a:t>, операційну систему </a:t>
            </a:r>
            <a:r>
              <a:rPr lang="uk-UA" sz="1600" dirty="0" err="1" smtClean="0">
                <a:latin typeface="Times New Roman" pitchFamily="18" charset="0"/>
                <a:cs typeface="Times New Roman" pitchFamily="18" charset="0"/>
              </a:rPr>
              <a:t>Android</a:t>
            </a:r>
            <a:r>
              <a:rPr lang="uk-UA" sz="1600" dirty="0" smtClean="0">
                <a:latin typeface="Times New Roman" pitchFamily="18" charset="0"/>
                <a:cs typeface="Times New Roman" pitchFamily="18" charset="0"/>
              </a:rPr>
              <a:t> 2.3 і </a:t>
            </a:r>
            <a:r>
              <a:rPr lang="uk-UA" sz="1600" dirty="0" err="1" smtClean="0">
                <a:latin typeface="Times New Roman" pitchFamily="18" charset="0"/>
                <a:cs typeface="Times New Roman" pitchFamily="18" charset="0"/>
              </a:rPr>
              <a:t>Ubuntu</a:t>
            </a:r>
            <a:r>
              <a:rPr lang="uk-UA" sz="1600" dirty="0" smtClean="0">
                <a:latin typeface="Times New Roman" pitchFamily="18" charset="0"/>
                <a:cs typeface="Times New Roman" pitchFamily="18" charset="0"/>
              </a:rPr>
              <a:t>.</a:t>
            </a:r>
            <a:endParaRPr lang="uk-UA" sz="1600" dirty="0" smtClean="0"/>
          </a:p>
        </p:txBody>
      </p:sp>
      <p:sp>
        <p:nvSpPr>
          <p:cNvPr id="4" name="Содержимое 3"/>
          <p:cNvSpPr>
            <a:spLocks noGrp="1"/>
          </p:cNvSpPr>
          <p:nvPr>
            <p:ph sz="half" idx="2"/>
          </p:nvPr>
        </p:nvSpPr>
        <p:spPr>
          <a:xfrm>
            <a:off x="5148064" y="1538288"/>
            <a:ext cx="3465512" cy="4902200"/>
          </a:xfrm>
        </p:spPr>
        <p:txBody>
          <a:bodyPr>
            <a:normAutofit/>
          </a:bodyPr>
          <a:lstStyle/>
          <a:p>
            <a:pPr marL="0" indent="0" algn="just">
              <a:buFontTx/>
              <a:buNone/>
              <a:defRPr/>
            </a:pPr>
            <a:r>
              <a:rPr lang="uk-UA" sz="1600" dirty="0" smtClean="0">
                <a:latin typeface="Times New Roman" pitchFamily="18" charset="0"/>
                <a:cs typeface="Times New Roman" pitchFamily="18" charset="0"/>
              </a:rPr>
              <a:t>Інженери компанії FXI </a:t>
            </a:r>
            <a:r>
              <a:rPr lang="uk-UA" sz="1600" dirty="0" err="1" smtClean="0">
                <a:latin typeface="Times New Roman" pitchFamily="18" charset="0"/>
                <a:cs typeface="Times New Roman" pitchFamily="18" charset="0"/>
              </a:rPr>
              <a:t>Tech</a:t>
            </a:r>
            <a:r>
              <a:rPr lang="uk-UA" sz="1600" dirty="0" smtClean="0">
                <a:latin typeface="Times New Roman" pitchFamily="18" charset="0"/>
                <a:cs typeface="Times New Roman" pitchFamily="18" charset="0"/>
              </a:rPr>
              <a:t> змогли розмістити комп'ютер у пристрій з розміром USB-</a:t>
            </a:r>
            <a:r>
              <a:rPr lang="uk-UA" sz="1600" dirty="0" err="1" smtClean="0">
                <a:latin typeface="Times New Roman" pitchFamily="18" charset="0"/>
                <a:cs typeface="Times New Roman" pitchFamily="18" charset="0"/>
              </a:rPr>
              <a:t>флешки</a:t>
            </a:r>
            <a:r>
              <a:rPr lang="uk-UA" sz="1600" dirty="0" smtClean="0">
                <a:latin typeface="Times New Roman" pitchFamily="18" charset="0"/>
                <a:cs typeface="Times New Roman" pitchFamily="18" charset="0"/>
              </a:rPr>
              <a:t>, який зовні нагадує цукерку. Пристрій </a:t>
            </a:r>
            <a:r>
              <a:rPr lang="uk-UA" sz="1600" dirty="0" err="1" smtClean="0">
                <a:latin typeface="Times New Roman" pitchFamily="18" charset="0"/>
                <a:cs typeface="Times New Roman" pitchFamily="18" charset="0"/>
              </a:rPr>
              <a:t>Cotton</a:t>
            </a:r>
            <a:r>
              <a:rPr lang="uk-UA" sz="1600" dirty="0" smtClean="0">
                <a:latin typeface="Times New Roman" pitchFamily="18" charset="0"/>
                <a:cs typeface="Times New Roman" pitchFamily="18" charset="0"/>
              </a:rPr>
              <a:t> </a:t>
            </a:r>
            <a:r>
              <a:rPr lang="uk-UA" sz="1600" dirty="0" err="1" smtClean="0">
                <a:latin typeface="Times New Roman" pitchFamily="18" charset="0"/>
                <a:cs typeface="Times New Roman" pitchFamily="18" charset="0"/>
              </a:rPr>
              <a:t>Candy</a:t>
            </a:r>
            <a:r>
              <a:rPr lang="uk-UA" sz="1600" dirty="0" smtClean="0">
                <a:latin typeface="Times New Roman" pitchFamily="18" charset="0"/>
                <a:cs typeface="Times New Roman" pitchFamily="18" charset="0"/>
              </a:rPr>
              <a:t> працює за принципом </a:t>
            </a:r>
            <a:r>
              <a:rPr lang="uk-UA" sz="1600" dirty="0" err="1" smtClean="0">
                <a:latin typeface="Times New Roman" pitchFamily="18" charset="0"/>
                <a:cs typeface="Times New Roman" pitchFamily="18" charset="0"/>
              </a:rPr>
              <a:t>plug</a:t>
            </a:r>
            <a:r>
              <a:rPr lang="uk-UA" sz="1600" dirty="0" smtClean="0">
                <a:latin typeface="Times New Roman" pitchFamily="18" charset="0"/>
                <a:cs typeface="Times New Roman" pitchFamily="18" charset="0"/>
              </a:rPr>
              <a:t> </a:t>
            </a:r>
            <a:r>
              <a:rPr lang="uk-UA" sz="1600" dirty="0" err="1" smtClean="0">
                <a:latin typeface="Times New Roman" pitchFamily="18" charset="0"/>
                <a:cs typeface="Times New Roman" pitchFamily="18" charset="0"/>
              </a:rPr>
              <a:t>and</a:t>
            </a:r>
            <a:r>
              <a:rPr lang="uk-UA" sz="1600" dirty="0" smtClean="0">
                <a:latin typeface="Times New Roman" pitchFamily="18" charset="0"/>
                <a:cs typeface="Times New Roman" pitchFamily="18" charset="0"/>
              </a:rPr>
              <a:t> </a:t>
            </a:r>
            <a:r>
              <a:rPr lang="uk-UA" sz="1600" dirty="0" err="1" smtClean="0">
                <a:latin typeface="Times New Roman" pitchFamily="18" charset="0"/>
                <a:cs typeface="Times New Roman" pitchFamily="18" charset="0"/>
              </a:rPr>
              <a:t>job</a:t>
            </a:r>
            <a:r>
              <a:rPr lang="uk-UA" sz="1600" dirty="0" smtClean="0">
                <a:latin typeface="Times New Roman" pitchFamily="18" charset="0"/>
                <a:cs typeface="Times New Roman" pitchFamily="18" charset="0"/>
              </a:rPr>
              <a:t> - встав і працюй. </a:t>
            </a:r>
            <a:r>
              <a:rPr lang="uk-UA" sz="1600" b="1" i="1" dirty="0" err="1" smtClean="0">
                <a:solidFill>
                  <a:srgbClr val="C00000"/>
                </a:solidFill>
                <a:latin typeface="Times New Roman" pitchFamily="18" charset="0"/>
                <a:cs typeface="Times New Roman" pitchFamily="18" charset="0"/>
              </a:rPr>
              <a:t>Девайс</a:t>
            </a:r>
            <a:r>
              <a:rPr lang="uk-UA" sz="1600" b="1" i="1" dirty="0" smtClean="0">
                <a:solidFill>
                  <a:srgbClr val="C00000"/>
                </a:solidFill>
                <a:latin typeface="Times New Roman" pitchFamily="18" charset="0"/>
                <a:cs typeface="Times New Roman" pitchFamily="18" charset="0"/>
              </a:rPr>
              <a:t> здатний перетворити на комп'ютер будь-який пристрій оснащений екраном і </a:t>
            </a:r>
            <a:r>
              <a:rPr lang="uk-UA" sz="1600" b="1" i="1" dirty="0" err="1" smtClean="0">
                <a:solidFill>
                  <a:srgbClr val="C00000"/>
                </a:solidFill>
                <a:latin typeface="Times New Roman" pitchFamily="18" charset="0"/>
                <a:cs typeface="Times New Roman" pitchFamily="18" charset="0"/>
              </a:rPr>
              <a:t>роз'ємом</a:t>
            </a:r>
            <a:r>
              <a:rPr lang="uk-UA" sz="1600" b="1" i="1" dirty="0" smtClean="0">
                <a:solidFill>
                  <a:srgbClr val="C00000"/>
                </a:solidFill>
                <a:latin typeface="Times New Roman" pitchFamily="18" charset="0"/>
                <a:cs typeface="Times New Roman" pitchFamily="18" charset="0"/>
              </a:rPr>
              <a:t> HDMI:</a:t>
            </a:r>
            <a:r>
              <a:rPr lang="uk-UA" sz="1600" dirty="0" smtClean="0">
                <a:latin typeface="Times New Roman" pitchFamily="18" charset="0"/>
                <a:cs typeface="Times New Roman" pitchFamily="18" charset="0"/>
              </a:rPr>
              <a:t> планшет, ноутбук, телевізор, </a:t>
            </a:r>
            <a:r>
              <a:rPr lang="uk-UA" sz="1600" dirty="0" err="1" smtClean="0">
                <a:latin typeface="Times New Roman" pitchFamily="18" charset="0"/>
                <a:cs typeface="Times New Roman" pitchFamily="18" charset="0"/>
              </a:rPr>
              <a:t>смартфон</a:t>
            </a:r>
            <a:r>
              <a:rPr lang="uk-UA" sz="1600" dirty="0" smtClean="0">
                <a:latin typeface="Times New Roman" pitchFamily="18" charset="0"/>
                <a:cs typeface="Times New Roman" pitchFamily="18" charset="0"/>
              </a:rPr>
              <a:t> і багато іншого. Правда, якщо у вас не </a:t>
            </a:r>
            <a:r>
              <a:rPr lang="uk-UA" sz="1600" dirty="0" err="1" smtClean="0">
                <a:latin typeface="Times New Roman" pitchFamily="18" charset="0"/>
                <a:cs typeface="Times New Roman" pitchFamily="18" charset="0"/>
              </a:rPr>
              <a:t>смарт-телевізор</a:t>
            </a:r>
            <a:r>
              <a:rPr lang="uk-UA" sz="1600" dirty="0" smtClean="0">
                <a:latin typeface="Times New Roman" pitchFamily="18" charset="0"/>
                <a:cs typeface="Times New Roman" pitchFamily="18" charset="0"/>
              </a:rPr>
              <a:t>, що відгукується на дотики до екрану, знадобляться ще мишка і клавіатура.</a:t>
            </a:r>
          </a:p>
          <a:p>
            <a:pPr marL="0" indent="0" algn="just">
              <a:buFontTx/>
              <a:buNone/>
              <a:defRPr/>
            </a:pPr>
            <a:r>
              <a:rPr lang="uk-UA" sz="1600" dirty="0" smtClean="0">
                <a:latin typeface="Times New Roman" pitchFamily="18" charset="0"/>
                <a:cs typeface="Times New Roman" pitchFamily="18" charset="0"/>
              </a:rPr>
              <a:t>На ринок пристрій надійшов до кінця 2012 року, до сезону різдвяних розпродаж. Розробники вказують, що вартість пристрою в районі  </a:t>
            </a:r>
            <a:r>
              <a:rPr lang="uk-UA" sz="1600" b="1" i="1" dirty="0" smtClean="0">
                <a:solidFill>
                  <a:srgbClr val="C00000"/>
                </a:solidFill>
                <a:latin typeface="Times New Roman" pitchFamily="18" charset="0"/>
                <a:cs typeface="Times New Roman" pitchFamily="18" charset="0"/>
              </a:rPr>
              <a:t>$ 200</a:t>
            </a:r>
            <a:r>
              <a:rPr lang="uk-UA" sz="1600" b="1" dirty="0" smtClean="0">
                <a:solidFill>
                  <a:srgbClr val="C00000"/>
                </a:solidFill>
                <a:latin typeface="Times New Roman" pitchFamily="18" charset="0"/>
                <a:cs typeface="Times New Roman" pitchFamily="18" charset="0"/>
              </a:rPr>
              <a:t>.</a:t>
            </a:r>
          </a:p>
          <a:p>
            <a:pPr>
              <a:defRPr/>
            </a:pPr>
            <a:endParaRPr lang="ru-RU" dirty="0"/>
          </a:p>
        </p:txBody>
      </p:sp>
      <p:pic>
        <p:nvPicPr>
          <p:cNvPr id="46085"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66738" y="1538288"/>
            <a:ext cx="4406900" cy="2476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6086"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46087" name="Номер слайда 6"/>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C17F044-D267-40C9-AD79-385669D69C81}" type="slidenum">
              <a:rPr lang="ru-RU" smtClean="0"/>
              <a:pPr eaLnBrk="1" hangingPunct="1"/>
              <a:t>37</a:t>
            </a:fld>
            <a:endParaRPr lang="ru-RU" smtClean="0"/>
          </a:p>
        </p:txBody>
      </p:sp>
    </p:spTree>
    <p:extLst>
      <p:ext uri="{BB962C8B-B14F-4D97-AF65-F5344CB8AC3E}">
        <p14:creationId xmlns="" xmlns:p14="http://schemas.microsoft.com/office/powerpoint/2010/main" val="266209848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Заголовок 1"/>
          <p:cNvSpPr>
            <a:spLocks noGrp="1"/>
          </p:cNvSpPr>
          <p:nvPr>
            <p:ph type="title"/>
          </p:nvPr>
        </p:nvSpPr>
        <p:spPr>
          <a:xfrm>
            <a:off x="476250" y="142875"/>
            <a:ext cx="8229600" cy="1143000"/>
          </a:xfrm>
        </p:spPr>
        <p:txBody>
          <a:bodyPr/>
          <a:lstStyle/>
          <a:p>
            <a:r>
              <a:rPr lang="uk-UA" b="1" i="1" dirty="0" smtClean="0">
                <a:latin typeface="Arial" pitchFamily="34" charset="0"/>
                <a:cs typeface="Arial" pitchFamily="34" charset="0"/>
              </a:rPr>
              <a:t>МІКРОМІНІАТЮРИЗАЦІЯ</a:t>
            </a:r>
            <a:endParaRPr lang="ru-RU" dirty="0" smtClean="0">
              <a:latin typeface="Arial" pitchFamily="34" charset="0"/>
              <a:cs typeface="Arial" pitchFamily="34" charset="0"/>
            </a:endParaRPr>
          </a:p>
        </p:txBody>
      </p:sp>
      <p:sp>
        <p:nvSpPr>
          <p:cNvPr id="47107" name="Содержимое 2"/>
          <p:cNvSpPr>
            <a:spLocks noGrp="1"/>
          </p:cNvSpPr>
          <p:nvPr>
            <p:ph sz="half" idx="1"/>
          </p:nvPr>
        </p:nvSpPr>
        <p:spPr>
          <a:xfrm>
            <a:off x="4572000" y="1403350"/>
            <a:ext cx="4049713" cy="4525963"/>
          </a:xfrm>
        </p:spPr>
        <p:txBody>
          <a:bodyPr>
            <a:normAutofit lnSpcReduction="10000"/>
          </a:bodyPr>
          <a:lstStyle/>
          <a:p>
            <a:pPr marL="0" indent="0" algn="just"/>
            <a:r>
              <a:rPr lang="uk-UA" sz="1600" dirty="0" smtClean="0">
                <a:latin typeface="Times New Roman" pitchFamily="18" charset="0"/>
                <a:cs typeface="Times New Roman" pitchFamily="18" charset="0"/>
              </a:rPr>
              <a:t>У Китаї у травні </a:t>
            </a:r>
            <a:r>
              <a:rPr lang="en-US" sz="1600" dirty="0" smtClean="0">
                <a:latin typeface="Times New Roman" pitchFamily="18" charset="0"/>
                <a:cs typeface="Times New Roman" pitchFamily="18" charset="0"/>
              </a:rPr>
              <a:t>2012 </a:t>
            </a:r>
            <a:r>
              <a:rPr lang="uk-UA" sz="1600" dirty="0" smtClean="0">
                <a:latin typeface="Times New Roman" pitchFamily="18" charset="0"/>
                <a:cs typeface="Times New Roman" pitchFamily="18" charset="0"/>
              </a:rPr>
              <a:t>р.</a:t>
            </a:r>
            <a:r>
              <a:rPr lang="en-US" sz="1600" dirty="0" smtClean="0">
                <a:latin typeface="Times New Roman" pitchFamily="18" charset="0"/>
                <a:cs typeface="Times New Roman" pitchFamily="18" charset="0"/>
              </a:rPr>
              <a:t> </a:t>
            </a:r>
            <a:r>
              <a:rPr lang="uk-UA" sz="1600" dirty="0" smtClean="0">
                <a:latin typeface="Times New Roman" pitchFamily="18" charset="0"/>
                <a:cs typeface="Times New Roman" pitchFamily="18" charset="0"/>
              </a:rPr>
              <a:t>стартував продаж нового </a:t>
            </a:r>
            <a:r>
              <a:rPr lang="uk-UA" sz="1600" b="1" i="1" dirty="0" smtClean="0">
                <a:solidFill>
                  <a:srgbClr val="C00000"/>
                </a:solidFill>
                <a:latin typeface="Times New Roman" pitchFamily="18" charset="0"/>
                <a:cs typeface="Times New Roman" pitchFamily="18" charset="0"/>
              </a:rPr>
              <a:t>комп'ютера-флешки.</a:t>
            </a:r>
            <a:r>
              <a:rPr lang="uk-UA" sz="1600" dirty="0" smtClean="0">
                <a:solidFill>
                  <a:srgbClr val="C00000"/>
                </a:solidFill>
                <a:latin typeface="Times New Roman" pitchFamily="18" charset="0"/>
                <a:cs typeface="Times New Roman" pitchFamily="18" charset="0"/>
              </a:rPr>
              <a:t> </a:t>
            </a:r>
            <a:r>
              <a:rPr lang="uk-UA" sz="1600" dirty="0" smtClean="0">
                <a:latin typeface="Times New Roman" pitchFamily="18" charset="0"/>
                <a:cs typeface="Times New Roman" pitchFamily="18" charset="0"/>
              </a:rPr>
              <a:t>Управляється пристрій операційною системою </a:t>
            </a:r>
            <a:r>
              <a:rPr lang="uk-UA" sz="1600" dirty="0" err="1" smtClean="0">
                <a:latin typeface="Times New Roman" pitchFamily="18" charset="0"/>
                <a:cs typeface="Times New Roman" pitchFamily="18" charset="0"/>
              </a:rPr>
              <a:t>Android</a:t>
            </a:r>
            <a:r>
              <a:rPr lang="uk-UA" sz="1600" dirty="0" smtClean="0">
                <a:latin typeface="Times New Roman" pitchFamily="18" charset="0"/>
                <a:cs typeface="Times New Roman" pitchFamily="18" charset="0"/>
              </a:rPr>
              <a:t>. Щоб придбати його, доведеться викласти 74 долара США. Комп'ютер-флешка має одноядерний процесор </a:t>
            </a:r>
            <a:r>
              <a:rPr lang="uk-UA" sz="1600" dirty="0" err="1" smtClean="0">
                <a:latin typeface="Times New Roman" pitchFamily="18" charset="0"/>
                <a:cs typeface="Times New Roman" pitchFamily="18" charset="0"/>
              </a:rPr>
              <a:t>AllWinner</a:t>
            </a:r>
            <a:r>
              <a:rPr lang="uk-UA" sz="1600" dirty="0" smtClean="0">
                <a:latin typeface="Times New Roman" pitchFamily="18" charset="0"/>
                <a:cs typeface="Times New Roman" pitchFamily="18" charset="0"/>
              </a:rPr>
              <a:t> A10 з частотою 1,5 ГГц, 512 Мбайт оперативної пам'яті, 4 </a:t>
            </a:r>
            <a:r>
              <a:rPr lang="uk-UA" sz="1600" dirty="0" err="1" smtClean="0">
                <a:latin typeface="Times New Roman" pitchFamily="18" charset="0"/>
                <a:cs typeface="Times New Roman" pitchFamily="18" charset="0"/>
              </a:rPr>
              <a:t>Гбайт</a:t>
            </a:r>
            <a:r>
              <a:rPr lang="uk-UA" sz="1600" dirty="0" smtClean="0">
                <a:latin typeface="Times New Roman" pitchFamily="18" charset="0"/>
                <a:cs typeface="Times New Roman" pitchFamily="18" charset="0"/>
              </a:rPr>
              <a:t> вбудованої пам'яті і Wi-Fi модуль. Графічний 3D-процесор пристрою здатний підтримувати вивід відео в </a:t>
            </a:r>
            <a:r>
              <a:rPr lang="uk-UA" sz="1600" dirty="0" err="1" smtClean="0">
                <a:latin typeface="Times New Roman" pitchFamily="18" charset="0"/>
                <a:cs typeface="Times New Roman" pitchFamily="18" charset="0"/>
              </a:rPr>
              <a:t>Full</a:t>
            </a:r>
            <a:r>
              <a:rPr lang="uk-UA" sz="1600" dirty="0" smtClean="0">
                <a:latin typeface="Times New Roman" pitchFamily="18" charset="0"/>
                <a:cs typeface="Times New Roman" pitchFamily="18" charset="0"/>
              </a:rPr>
              <a:t> HD. Є в комп'ютері і </a:t>
            </a:r>
            <a:r>
              <a:rPr lang="uk-UA" sz="1600" dirty="0" err="1" smtClean="0">
                <a:latin typeface="Times New Roman" pitchFamily="18" charset="0"/>
                <a:cs typeface="Times New Roman" pitchFamily="18" charset="0"/>
              </a:rPr>
              <a:t>роз'єм</a:t>
            </a:r>
            <a:r>
              <a:rPr lang="uk-UA" sz="1600" dirty="0" smtClean="0">
                <a:latin typeface="Times New Roman" pitchFamily="18" charset="0"/>
                <a:cs typeface="Times New Roman" pitchFamily="18" charset="0"/>
              </a:rPr>
              <a:t> під карту пам'яті формату </a:t>
            </a:r>
            <a:r>
              <a:rPr lang="uk-UA" sz="1600" dirty="0" err="1" smtClean="0">
                <a:latin typeface="Times New Roman" pitchFamily="18" charset="0"/>
                <a:cs typeface="Times New Roman" pitchFamily="18" charset="0"/>
              </a:rPr>
              <a:t>microSD</a:t>
            </a:r>
            <a:r>
              <a:rPr lang="uk-UA" sz="1600" dirty="0" smtClean="0">
                <a:latin typeface="Times New Roman" pitchFamily="18" charset="0"/>
                <a:cs typeface="Times New Roman" pitchFamily="18" charset="0"/>
              </a:rPr>
              <a:t>.</a:t>
            </a:r>
          </a:p>
          <a:p>
            <a:pPr marL="0" indent="0" algn="just"/>
            <a:r>
              <a:rPr lang="uk-UA" sz="1600" dirty="0" smtClean="0">
                <a:latin typeface="Times New Roman" pitchFamily="18" charset="0"/>
                <a:cs typeface="Times New Roman" pitchFamily="18" charset="0"/>
              </a:rPr>
              <a:t>Комп'ютер-флешка носить назву MK802, а за розмірами його можна порівняти з пачкою жувальних гумок. Габарити MK802 такі: 8,8 × 3,5 × 1,2 см. Важким пристрій назвати складно: важить комп'ютер-флешка всього 200 грам. До MK802 можна підключити бездротову мишку і клавіатуру</a:t>
            </a:r>
          </a:p>
        </p:txBody>
      </p:sp>
      <p:pic>
        <p:nvPicPr>
          <p:cNvPr id="47108" name="Рисунок 4"/>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22288" y="1449388"/>
            <a:ext cx="3905250" cy="26050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7109"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47110" name="Номер слайда 5"/>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22EDB92-E5BC-4F0C-85A3-722CF1543F60}" type="slidenum">
              <a:rPr lang="ru-RU" smtClean="0"/>
              <a:pPr eaLnBrk="1" hangingPunct="1"/>
              <a:t>38</a:t>
            </a:fld>
            <a:endParaRPr lang="ru-RU" smtClean="0"/>
          </a:p>
        </p:txBody>
      </p:sp>
    </p:spTree>
    <p:extLst>
      <p:ext uri="{BB962C8B-B14F-4D97-AF65-F5344CB8AC3E}">
        <p14:creationId xmlns="" xmlns:p14="http://schemas.microsoft.com/office/powerpoint/2010/main" val="330103756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Заголовок 1"/>
          <p:cNvSpPr>
            <a:spLocks noGrp="1"/>
          </p:cNvSpPr>
          <p:nvPr>
            <p:ph type="title"/>
          </p:nvPr>
        </p:nvSpPr>
        <p:spPr>
          <a:xfrm>
            <a:off x="325438" y="25400"/>
            <a:ext cx="8345487" cy="1143000"/>
          </a:xfrm>
        </p:spPr>
        <p:txBody>
          <a:bodyPr/>
          <a:lstStyle/>
          <a:p>
            <a:r>
              <a:rPr lang="ru-RU" sz="3600" b="1" i="1" dirty="0" smtClean="0">
                <a:latin typeface="Arial" pitchFamily="34" charset="0"/>
                <a:cs typeface="Arial" pitchFamily="34" charset="0"/>
              </a:rPr>
              <a:t>М</a:t>
            </a:r>
            <a:r>
              <a:rPr lang="uk-UA" sz="3600" b="1" i="1" dirty="0" smtClean="0">
                <a:latin typeface="Arial" pitchFamily="34" charset="0"/>
                <a:cs typeface="Arial" pitchFamily="34" charset="0"/>
              </a:rPr>
              <a:t>І</a:t>
            </a:r>
            <a:r>
              <a:rPr lang="ru-RU" sz="3600" b="1" i="1" dirty="0" smtClean="0">
                <a:latin typeface="Arial" pitchFamily="34" charset="0"/>
                <a:cs typeface="Arial" pitchFamily="34" charset="0"/>
              </a:rPr>
              <a:t>НІ-КОМПЬЮТЕР </a:t>
            </a:r>
            <a:r>
              <a:rPr lang="en-GB" sz="3600" b="1" i="1" dirty="0" smtClean="0">
                <a:latin typeface="Arial" pitchFamily="34" charset="0"/>
                <a:cs typeface="Arial" pitchFamily="34" charset="0"/>
              </a:rPr>
              <a:t>ACTIVE FORTIUS</a:t>
            </a:r>
            <a:endParaRPr lang="ru-RU" sz="3600" b="1" i="1" dirty="0" smtClean="0">
              <a:latin typeface="Arial" pitchFamily="34" charset="0"/>
              <a:cs typeface="Arial" pitchFamily="34" charset="0"/>
            </a:endParaRPr>
          </a:p>
        </p:txBody>
      </p:sp>
      <p:sp>
        <p:nvSpPr>
          <p:cNvPr id="51203" name="Объект 2"/>
          <p:cNvSpPr>
            <a:spLocks noGrp="1"/>
          </p:cNvSpPr>
          <p:nvPr>
            <p:ph sz="half" idx="1"/>
          </p:nvPr>
        </p:nvSpPr>
        <p:spPr>
          <a:xfrm>
            <a:off x="4139952" y="1302608"/>
            <a:ext cx="4662736" cy="5078720"/>
          </a:xfrm>
        </p:spPr>
        <p:txBody>
          <a:bodyPr>
            <a:normAutofit lnSpcReduction="10000"/>
          </a:bodyPr>
          <a:lstStyle/>
          <a:p>
            <a:pPr marL="0" indent="0" algn="just"/>
            <a:r>
              <a:rPr lang="uk-UA" sz="1400" b="1" i="1" dirty="0" err="1" smtClean="0">
                <a:solidFill>
                  <a:srgbClr val="C00000"/>
                </a:solidFill>
                <a:latin typeface="Times New Roman" pitchFamily="18" charset="0"/>
                <a:cs typeface="Times New Roman" pitchFamily="18" charset="0"/>
              </a:rPr>
              <a:t>Active</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Fortius</a:t>
            </a:r>
            <a:r>
              <a:rPr lang="uk-UA" sz="1400" b="1" i="1" dirty="0" smtClean="0">
                <a:solidFill>
                  <a:srgbClr val="C00000"/>
                </a:solidFill>
                <a:latin typeface="Times New Roman" pitchFamily="18" charset="0"/>
                <a:cs typeface="Times New Roman" pitchFamily="18" charset="0"/>
              </a:rPr>
              <a:t> </a:t>
            </a:r>
            <a:r>
              <a:rPr lang="uk-UA" sz="1400" dirty="0" smtClean="0">
                <a:latin typeface="Times New Roman" pitchFamily="18" charset="0"/>
                <a:cs typeface="Times New Roman" pitchFamily="18" charset="0"/>
              </a:rPr>
              <a:t>- </a:t>
            </a:r>
            <a:r>
              <a:rPr lang="uk-UA" sz="1400" b="1" i="1" dirty="0" smtClean="0">
                <a:latin typeface="Times New Roman" pitchFamily="18" charset="0"/>
                <a:cs typeface="Times New Roman" pitchFamily="18" charset="0"/>
              </a:rPr>
              <a:t>це "розумний" годинник, який користувачі зможуть носити на зап'ясті або закріплювати, скажімо, на велосипедному кермі</a:t>
            </a:r>
            <a:r>
              <a:rPr lang="uk-UA" sz="1400" dirty="0" smtClean="0">
                <a:latin typeface="Times New Roman" pitchFamily="18" charset="0"/>
                <a:cs typeface="Times New Roman" pitchFamily="18" charset="0"/>
              </a:rPr>
              <a:t>. Пристрій призначений для використання насамперед під час занять спортом і активним відпочинком. Роль програмної платформи на міні-комп'ютері, швидше за все, зіграє </a:t>
            </a:r>
            <a:r>
              <a:rPr lang="uk-UA" sz="1400" dirty="0" err="1" smtClean="0">
                <a:latin typeface="Times New Roman" pitchFamily="18" charset="0"/>
                <a:cs typeface="Times New Roman" pitchFamily="18" charset="0"/>
              </a:rPr>
              <a:t>Android</a:t>
            </a:r>
            <a:r>
              <a:rPr lang="uk-UA" sz="1400" dirty="0" smtClean="0">
                <a:latin typeface="Times New Roman" pitchFamily="18" charset="0"/>
                <a:cs typeface="Times New Roman" pitchFamily="18" charset="0"/>
              </a:rPr>
              <a:t>. Не виключено, що годинник буде компаньйоном для інших </a:t>
            </a:r>
            <a:r>
              <a:rPr lang="uk-UA" sz="1400" dirty="0" err="1" smtClean="0">
                <a:latin typeface="Times New Roman" pitchFamily="18" charset="0"/>
                <a:cs typeface="Times New Roman" pitchFamily="18" charset="0"/>
              </a:rPr>
              <a:t>гаджетів</a:t>
            </a:r>
            <a:r>
              <a:rPr lang="uk-UA" sz="1400" dirty="0" smtClean="0">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Samsung</a:t>
            </a:r>
            <a:r>
              <a:rPr lang="uk-UA" sz="1400" dirty="0" smtClean="0">
                <a:latin typeface="Times New Roman" pitchFamily="18" charset="0"/>
                <a:cs typeface="Times New Roman" pitchFamily="18" charset="0"/>
              </a:rPr>
              <a:t>, зокрема </a:t>
            </a:r>
            <a:r>
              <a:rPr lang="uk-UA" sz="1400" dirty="0" err="1" smtClean="0">
                <a:latin typeface="Times New Roman" pitchFamily="18" charset="0"/>
                <a:cs typeface="Times New Roman" pitchFamily="18" charset="0"/>
              </a:rPr>
              <a:t>смартфонів</a:t>
            </a:r>
            <a:r>
              <a:rPr lang="uk-UA" sz="1400" dirty="0" smtClean="0">
                <a:latin typeface="Times New Roman" pitchFamily="18" charset="0"/>
                <a:cs typeface="Times New Roman" pitchFamily="18" charset="0"/>
              </a:rPr>
              <a:t>. Спостерігачі вважають, що в </a:t>
            </a:r>
            <a:r>
              <a:rPr lang="uk-UA" sz="1400" dirty="0" err="1" smtClean="0">
                <a:latin typeface="Times New Roman" pitchFamily="18" charset="0"/>
                <a:cs typeface="Times New Roman" pitchFamily="18" charset="0"/>
              </a:rPr>
              <a:t>Active</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Fortius</a:t>
            </a:r>
            <a:r>
              <a:rPr lang="uk-UA" sz="1400" dirty="0" smtClean="0">
                <a:latin typeface="Times New Roman" pitchFamily="18" charset="0"/>
                <a:cs typeface="Times New Roman" pitchFamily="18" charset="0"/>
              </a:rPr>
              <a:t> може бути використаний гнучкий екран на органічних </a:t>
            </a:r>
            <a:r>
              <a:rPr lang="uk-UA" sz="1400" dirty="0" err="1" smtClean="0">
                <a:latin typeface="Times New Roman" pitchFamily="18" charset="0"/>
                <a:cs typeface="Times New Roman" pitchFamily="18" charset="0"/>
              </a:rPr>
              <a:t>світлодіодах</a:t>
            </a:r>
            <a:r>
              <a:rPr lang="uk-UA" sz="1400" dirty="0" smtClean="0">
                <a:latin typeface="Times New Roman" pitchFamily="18" charset="0"/>
                <a:cs typeface="Times New Roman" pitchFamily="18" charset="0"/>
              </a:rPr>
              <a:t> (OLED).</a:t>
            </a:r>
          </a:p>
          <a:p>
            <a:pPr marL="0" indent="0" algn="just"/>
            <a:r>
              <a:rPr lang="uk-UA" sz="1400" dirty="0" smtClean="0">
                <a:latin typeface="Times New Roman" pitchFamily="18" charset="0"/>
                <a:cs typeface="Times New Roman" pitchFamily="18" charset="0"/>
              </a:rPr>
              <a:t>«Розумний» годинник розробляє також компанія </a:t>
            </a:r>
            <a:r>
              <a:rPr lang="uk-UA" sz="1400" b="1" i="1" dirty="0" err="1" smtClean="0">
                <a:solidFill>
                  <a:srgbClr val="C00000"/>
                </a:solidFill>
                <a:latin typeface="Times New Roman" pitchFamily="18" charset="0"/>
                <a:cs typeface="Times New Roman" pitchFamily="18" charset="0"/>
              </a:rPr>
              <a:t>Apple</a:t>
            </a:r>
            <a:r>
              <a:rPr lang="uk-UA" sz="1400" b="1" i="1" dirty="0" smtClean="0">
                <a:solidFill>
                  <a:srgbClr val="C00000"/>
                </a:solidFill>
                <a:latin typeface="Times New Roman" pitchFamily="18" charset="0"/>
                <a:cs typeface="Times New Roman" pitchFamily="18" charset="0"/>
              </a:rPr>
              <a:t>.</a:t>
            </a:r>
            <a:r>
              <a:rPr lang="uk-UA" sz="1400" b="1" i="1"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Гаджет</a:t>
            </a:r>
            <a:r>
              <a:rPr lang="uk-UA" sz="1400" dirty="0" smtClean="0">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iWatch</a:t>
            </a:r>
            <a:r>
              <a:rPr lang="uk-UA" sz="1400" b="1" i="1" dirty="0" smtClean="0">
                <a:latin typeface="Times New Roman" pitchFamily="18" charset="0"/>
                <a:cs typeface="Times New Roman" pitchFamily="18" charset="0"/>
              </a:rPr>
              <a:t> </a:t>
            </a:r>
            <a:r>
              <a:rPr lang="uk-UA" sz="1400" dirty="0" smtClean="0">
                <a:latin typeface="Times New Roman" pitchFamily="18" charset="0"/>
                <a:cs typeface="Times New Roman" pitchFamily="18" charset="0"/>
              </a:rPr>
              <a:t>нібито отримає вигнутий дисплей зі склом </a:t>
            </a:r>
            <a:r>
              <a:rPr lang="uk-UA" sz="1400" dirty="0" err="1" smtClean="0">
                <a:latin typeface="Times New Roman" pitchFamily="18" charset="0"/>
                <a:cs typeface="Times New Roman" pitchFamily="18" charset="0"/>
              </a:rPr>
              <a:t>Willow</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Glass</a:t>
            </a:r>
            <a:r>
              <a:rPr lang="uk-UA" sz="1400" dirty="0" smtClean="0">
                <a:latin typeface="Times New Roman" pitchFamily="18" charset="0"/>
                <a:cs typeface="Times New Roman" pitchFamily="18" charset="0"/>
              </a:rPr>
              <a:t> і операційну систему </a:t>
            </a:r>
            <a:r>
              <a:rPr lang="uk-UA" sz="1400" dirty="0" err="1" smtClean="0">
                <a:latin typeface="Times New Roman" pitchFamily="18" charset="0"/>
                <a:cs typeface="Times New Roman" pitchFamily="18" charset="0"/>
              </a:rPr>
              <a:t>iOS</a:t>
            </a:r>
            <a:r>
              <a:rPr lang="uk-UA" sz="1400" dirty="0" smtClean="0">
                <a:latin typeface="Times New Roman" pitchFamily="18" charset="0"/>
                <a:cs typeface="Times New Roman" pitchFamily="18" charset="0"/>
              </a:rPr>
              <a:t>. Також повідомляється, що новий годинник </a:t>
            </a:r>
            <a:r>
              <a:rPr lang="uk-UA" sz="1400" dirty="0" err="1" smtClean="0">
                <a:latin typeface="Times New Roman" pitchFamily="18" charset="0"/>
                <a:cs typeface="Times New Roman" pitchFamily="18" charset="0"/>
              </a:rPr>
              <a:t>Apple</a:t>
            </a:r>
            <a:r>
              <a:rPr lang="uk-UA" sz="1400" dirty="0" smtClean="0">
                <a:latin typeface="Times New Roman" pitchFamily="18" charset="0"/>
                <a:cs typeface="Times New Roman" pitchFamily="18" charset="0"/>
              </a:rPr>
              <a:t> матиме дисплей типу OLED розміром 1,5 дюйма, створений за проекційно-ємнісною технологією з нанесенням тонкої плівки оксиду індію та олова (ITO). За інформацією джерела, розробка апаратної платформи ведеться спільно з </a:t>
            </a:r>
            <a:r>
              <a:rPr lang="uk-UA" sz="1400" dirty="0" err="1" smtClean="0">
                <a:latin typeface="Times New Roman" pitchFamily="18" charset="0"/>
                <a:cs typeface="Times New Roman" pitchFamily="18" charset="0"/>
              </a:rPr>
              <a:t>Intel</a:t>
            </a:r>
            <a:r>
              <a:rPr lang="uk-UA" sz="1400" dirty="0" smtClean="0">
                <a:latin typeface="Times New Roman" pitchFamily="18" charset="0"/>
                <a:cs typeface="Times New Roman" pitchFamily="18" charset="0"/>
              </a:rPr>
              <a:t>. Планується, що за допомогою нового годинника, з'єднаного через </a:t>
            </a:r>
            <a:r>
              <a:rPr lang="uk-UA" sz="1400" dirty="0" err="1" smtClean="0">
                <a:latin typeface="Times New Roman" pitchFamily="18" charset="0"/>
                <a:cs typeface="Times New Roman" pitchFamily="18" charset="0"/>
              </a:rPr>
              <a:t>Bluetooth</a:t>
            </a:r>
            <a:r>
              <a:rPr lang="uk-UA" sz="1400" dirty="0" smtClean="0">
                <a:latin typeface="Times New Roman" pitchFamily="18" charset="0"/>
                <a:cs typeface="Times New Roman" pitchFamily="18" charset="0"/>
              </a:rPr>
              <a:t> з мобільним пристроєм користувачі зможуть відповідати на дзвінки і проглядати повідомлення. </a:t>
            </a:r>
          </a:p>
          <a:p>
            <a:pPr marL="0" indent="0" algn="just"/>
            <a:r>
              <a:rPr lang="uk-UA" sz="1400" dirty="0" smtClean="0">
                <a:latin typeface="Times New Roman" pitchFamily="18" charset="0"/>
                <a:cs typeface="Times New Roman" pitchFamily="18" charset="0"/>
              </a:rPr>
              <a:t>Продаж розумних годинників G </a:t>
            </a:r>
            <a:r>
              <a:rPr lang="uk-UA" sz="1400" dirty="0" err="1" smtClean="0">
                <a:latin typeface="Times New Roman" pitchFamily="18" charset="0"/>
                <a:cs typeface="Times New Roman" pitchFamily="18" charset="0"/>
              </a:rPr>
              <a:t>Watch</a:t>
            </a:r>
            <a:r>
              <a:rPr lang="uk-UA" sz="1400" dirty="0" smtClean="0">
                <a:latin typeface="Times New Roman" pitchFamily="18" charset="0"/>
                <a:cs typeface="Times New Roman" pitchFamily="18" charset="0"/>
              </a:rPr>
              <a:t> R на платформі </a:t>
            </a:r>
            <a:r>
              <a:rPr lang="uk-UA" sz="1400" dirty="0" err="1" smtClean="0">
                <a:latin typeface="Times New Roman" pitchFamily="18" charset="0"/>
                <a:cs typeface="Times New Roman" pitchFamily="18" charset="0"/>
              </a:rPr>
              <a:t>Android</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Wear</a:t>
            </a:r>
            <a:r>
              <a:rPr lang="uk-UA" sz="1400" dirty="0" smtClean="0">
                <a:latin typeface="Times New Roman" pitchFamily="18" charset="0"/>
                <a:cs typeface="Times New Roman" pitchFamily="18" charset="0"/>
              </a:rPr>
              <a:t> стартують на початку листопада 2014 р.</a:t>
            </a:r>
            <a:endParaRPr lang="uk-UA" sz="1400" dirty="0">
              <a:latin typeface="Times New Roman" pitchFamily="18" charset="0"/>
              <a:cs typeface="Times New Roman" pitchFamily="18" charset="0"/>
            </a:endParaRPr>
          </a:p>
        </p:txBody>
      </p:sp>
      <p:sp>
        <p:nvSpPr>
          <p:cNvPr id="51206"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dirty="0">
                <a:sym typeface="Symbol" pitchFamily="18" charset="2"/>
              </a:rPr>
              <a:t> </a:t>
            </a:r>
            <a:r>
              <a:rPr lang="uk-UA" sz="800" dirty="0"/>
              <a:t> Опанасюк  А.С.</a:t>
            </a:r>
            <a:endParaRPr lang="ru-RU" sz="800" dirty="0"/>
          </a:p>
        </p:txBody>
      </p:sp>
      <p:sp>
        <p:nvSpPr>
          <p:cNvPr id="51207" name="Номер слайда 6"/>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FDBA153-D9A7-41F0-B04B-D998F227CAFB}" type="slidenum">
              <a:rPr lang="ru-RU" smtClean="0"/>
              <a:pPr eaLnBrk="1" hangingPunct="1"/>
              <a:t>39</a:t>
            </a:fld>
            <a:endParaRPr lang="ru-RU" smtClean="0"/>
          </a:p>
        </p:txBody>
      </p:sp>
      <p:pic>
        <p:nvPicPr>
          <p:cNvPr id="8" name="Рисунок 7" descr="3"/>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52576" y="3700070"/>
            <a:ext cx="3580152" cy="2490991"/>
          </a:xfrm>
          <a:prstGeom prst="rect">
            <a:avLst/>
          </a:prstGeom>
          <a:noFill/>
          <a:ln>
            <a:noFill/>
          </a:ln>
        </p:spPr>
      </p:pic>
      <p:pic>
        <p:nvPicPr>
          <p:cNvPr id="1026" name="Picture 2" descr="Концепт &quot;умного&quot; браслета Apple"/>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52576" y="1412776"/>
            <a:ext cx="3578400" cy="2279987"/>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6920902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99392"/>
            <a:ext cx="8229600" cy="1143000"/>
          </a:xfrm>
        </p:spPr>
        <p:txBody>
          <a:bodyPr/>
          <a:lstStyle/>
          <a:p>
            <a:r>
              <a:rPr lang="uk-UA" b="1" i="1" dirty="0" smtClean="0">
                <a:latin typeface="Arial" pitchFamily="34" charset="0"/>
                <a:cs typeface="Arial" pitchFamily="34" charset="0"/>
              </a:rPr>
              <a:t>ТЕХНОЛОГІЧНІ УКЛАДИ</a:t>
            </a:r>
            <a:endParaRPr lang="ru-RU" b="1" i="1" dirty="0">
              <a:latin typeface="Arial" pitchFamily="34" charset="0"/>
              <a:cs typeface="Arial" pitchFamily="34" charset="0"/>
            </a:endParaRPr>
          </a:p>
        </p:txBody>
      </p:sp>
      <p:graphicFrame>
        <p:nvGraphicFramePr>
          <p:cNvPr id="6" name="Объект 5"/>
          <p:cNvGraphicFramePr>
            <a:graphicFrameLocks noGrp="1"/>
          </p:cNvGraphicFramePr>
          <p:nvPr>
            <p:ph idx="1"/>
            <p:extLst>
              <p:ext uri="{D42A27DB-BD31-4B8C-83A1-F6EECF244321}">
                <p14:modId xmlns="" xmlns:p14="http://schemas.microsoft.com/office/powerpoint/2010/main" val="1822985418"/>
              </p:ext>
            </p:extLst>
          </p:nvPr>
        </p:nvGraphicFramePr>
        <p:xfrm>
          <a:off x="395536" y="2852936"/>
          <a:ext cx="8496943" cy="3657723"/>
        </p:xfrm>
        <a:graphic>
          <a:graphicData uri="http://schemas.openxmlformats.org/drawingml/2006/table">
            <a:tbl>
              <a:tblPr>
                <a:tableStyleId>{5C22544A-7EE6-4342-B048-85BDC9FD1C3A}</a:tableStyleId>
              </a:tblPr>
              <a:tblGrid>
                <a:gridCol w="363117"/>
                <a:gridCol w="944105"/>
                <a:gridCol w="1742963"/>
                <a:gridCol w="5446758"/>
              </a:tblGrid>
              <a:tr h="299584">
                <a:tc>
                  <a:txBody>
                    <a:bodyPr/>
                    <a:lstStyle/>
                    <a:p>
                      <a:pPr algn="ctr" fontAlgn="ctr"/>
                      <a:r>
                        <a:rPr lang="uk-UA" sz="1300" b="1" u="none" strike="noStrike" noProof="0" dirty="0" smtClean="0">
                          <a:effectLst/>
                          <a:latin typeface="Times New Roman" pitchFamily="18" charset="0"/>
                          <a:cs typeface="Times New Roman" pitchFamily="18" charset="0"/>
                        </a:rPr>
                        <a:t>ТУ</a:t>
                      </a:r>
                      <a:endParaRPr lang="uk-UA" sz="1300" b="1" i="0" u="none" strike="noStrike" noProof="0" dirty="0">
                        <a:solidFill>
                          <a:srgbClr val="333333"/>
                        </a:solidFill>
                        <a:effectLst/>
                        <a:latin typeface="Times New Roman" pitchFamily="18" charset="0"/>
                        <a:cs typeface="Times New Roman" pitchFamily="18" charset="0"/>
                      </a:endParaRPr>
                    </a:p>
                  </a:txBody>
                  <a:tcPr marL="2643" marR="2643" marT="2643" marB="0" anchor="ctr"/>
                </a:tc>
                <a:tc>
                  <a:txBody>
                    <a:bodyPr/>
                    <a:lstStyle/>
                    <a:p>
                      <a:pPr algn="ctr" fontAlgn="ctr"/>
                      <a:r>
                        <a:rPr lang="uk-UA" sz="1300" b="1" u="none" strike="noStrike" noProof="0" dirty="0" smtClean="0">
                          <a:effectLst/>
                          <a:latin typeface="Times New Roman" pitchFamily="18" charset="0"/>
                          <a:cs typeface="Times New Roman" pitchFamily="18" charset="0"/>
                        </a:rPr>
                        <a:t>Роки</a:t>
                      </a:r>
                      <a:endParaRPr lang="uk-UA" sz="1300" b="1" i="0" u="none" strike="noStrike" noProof="0" dirty="0">
                        <a:solidFill>
                          <a:srgbClr val="333333"/>
                        </a:solidFill>
                        <a:effectLst/>
                        <a:latin typeface="Times New Roman" pitchFamily="18" charset="0"/>
                        <a:cs typeface="Times New Roman" pitchFamily="18" charset="0"/>
                      </a:endParaRPr>
                    </a:p>
                  </a:txBody>
                  <a:tcPr marL="2643" marR="2643" marT="2643" marB="0" anchor="ctr"/>
                </a:tc>
                <a:tc>
                  <a:txBody>
                    <a:bodyPr/>
                    <a:lstStyle/>
                    <a:p>
                      <a:pPr algn="ctr" fontAlgn="ctr"/>
                      <a:r>
                        <a:rPr lang="uk-UA" sz="1300" b="1" u="none" strike="noStrike" noProof="0" dirty="0" smtClean="0">
                          <a:effectLst/>
                          <a:latin typeface="Times New Roman" pitchFamily="18" charset="0"/>
                          <a:cs typeface="Times New Roman" pitchFamily="18" charset="0"/>
                        </a:rPr>
                        <a:t>Ключові фактори</a:t>
                      </a:r>
                      <a:endParaRPr lang="uk-UA" sz="1300" b="1" i="0" u="none" strike="noStrike" noProof="0" dirty="0">
                        <a:solidFill>
                          <a:srgbClr val="333333"/>
                        </a:solidFill>
                        <a:effectLst/>
                        <a:latin typeface="Times New Roman" pitchFamily="18" charset="0"/>
                        <a:cs typeface="Times New Roman" pitchFamily="18" charset="0"/>
                      </a:endParaRPr>
                    </a:p>
                  </a:txBody>
                  <a:tcPr marL="2643" marR="2643" marT="2643" marB="0" anchor="ctr"/>
                </a:tc>
                <a:tc>
                  <a:txBody>
                    <a:bodyPr/>
                    <a:lstStyle/>
                    <a:p>
                      <a:pPr algn="ctr" fontAlgn="ctr"/>
                      <a:r>
                        <a:rPr lang="uk-UA" sz="1300" b="1" u="none" strike="noStrike" noProof="0" dirty="0" smtClean="0">
                          <a:effectLst/>
                          <a:latin typeface="Times New Roman" pitchFamily="18" charset="0"/>
                          <a:cs typeface="Times New Roman" pitchFamily="18" charset="0"/>
                        </a:rPr>
                        <a:t>Технологічне ядро</a:t>
                      </a:r>
                      <a:endParaRPr lang="uk-UA" sz="1300" b="1" i="0" u="none" strike="noStrike" noProof="0" dirty="0">
                        <a:solidFill>
                          <a:srgbClr val="333333"/>
                        </a:solidFill>
                        <a:effectLst/>
                        <a:latin typeface="Times New Roman" pitchFamily="18" charset="0"/>
                        <a:cs typeface="Times New Roman" pitchFamily="18" charset="0"/>
                      </a:endParaRPr>
                    </a:p>
                  </a:txBody>
                  <a:tcPr marL="2643" marR="2643" marT="2643" marB="0" anchor="ctr"/>
                </a:tc>
              </a:tr>
              <a:tr h="360040">
                <a:tc>
                  <a:txBody>
                    <a:bodyPr/>
                    <a:lstStyle/>
                    <a:p>
                      <a:pPr algn="ctr" fontAlgn="ctr"/>
                      <a:r>
                        <a:rPr lang="uk-UA" sz="1300" u="none" strike="noStrike" noProof="0" dirty="0" smtClean="0">
                          <a:effectLst/>
                          <a:latin typeface="Times New Roman" pitchFamily="18" charset="0"/>
                          <a:cs typeface="Times New Roman" pitchFamily="18" charset="0"/>
                        </a:rPr>
                        <a:t>I</a:t>
                      </a:r>
                      <a:endParaRPr lang="uk-UA" sz="1300" b="0" i="0" u="none" strike="noStrike" noProof="0" dirty="0">
                        <a:solidFill>
                          <a:srgbClr val="333333"/>
                        </a:solidFill>
                        <a:effectLst/>
                        <a:latin typeface="Times New Roman" pitchFamily="18" charset="0"/>
                        <a:cs typeface="Times New Roman" pitchFamily="18" charset="0"/>
                      </a:endParaRPr>
                    </a:p>
                  </a:txBody>
                  <a:tcPr marL="2643" marR="2643" marT="2643" marB="0" anchor="ctr"/>
                </a:tc>
                <a:tc>
                  <a:txBody>
                    <a:bodyPr/>
                    <a:lstStyle/>
                    <a:p>
                      <a:pPr algn="ctr" fontAlgn="ctr"/>
                      <a:r>
                        <a:rPr lang="uk-UA" sz="1300" u="none" strike="noStrike" noProof="0" dirty="0" smtClean="0">
                          <a:effectLst/>
                          <a:latin typeface="Times New Roman" pitchFamily="18" charset="0"/>
                          <a:cs typeface="Times New Roman" pitchFamily="18" charset="0"/>
                        </a:rPr>
                        <a:t>1780–1830</a:t>
                      </a:r>
                      <a:endParaRPr lang="uk-UA" sz="1300" b="0" i="0" u="none" strike="noStrike" noProof="0" dirty="0">
                        <a:solidFill>
                          <a:srgbClr val="333333"/>
                        </a:solidFill>
                        <a:effectLst/>
                        <a:latin typeface="Times New Roman" pitchFamily="18" charset="0"/>
                        <a:cs typeface="Times New Roman" pitchFamily="18" charset="0"/>
                      </a:endParaRPr>
                    </a:p>
                  </a:txBody>
                  <a:tcPr marL="2643" marR="2643" marT="2643" marB="0" anchor="ctr"/>
                </a:tc>
                <a:tc>
                  <a:txBody>
                    <a:bodyPr/>
                    <a:lstStyle/>
                    <a:p>
                      <a:pPr algn="ctr" fontAlgn="ctr"/>
                      <a:r>
                        <a:rPr lang="uk-UA" sz="1300" u="none" strike="noStrike" noProof="0" dirty="0" smtClean="0">
                          <a:effectLst/>
                          <a:latin typeface="Times New Roman" pitchFamily="18" charset="0"/>
                          <a:cs typeface="Times New Roman" pitchFamily="18" charset="0"/>
                        </a:rPr>
                        <a:t>Текстильні машини</a:t>
                      </a:r>
                      <a:endParaRPr lang="uk-UA" sz="1300" b="0" i="0" u="none" strike="noStrike" noProof="0" dirty="0">
                        <a:solidFill>
                          <a:srgbClr val="333333"/>
                        </a:solidFill>
                        <a:effectLst/>
                        <a:latin typeface="Times New Roman" pitchFamily="18" charset="0"/>
                        <a:cs typeface="Times New Roman" pitchFamily="18" charset="0"/>
                      </a:endParaRPr>
                    </a:p>
                  </a:txBody>
                  <a:tcPr marL="2643" marR="2643" marT="2643" marB="0" anchor="ctr"/>
                </a:tc>
                <a:tc>
                  <a:txBody>
                    <a:bodyPr/>
                    <a:lstStyle/>
                    <a:p>
                      <a:pPr algn="ctr" fontAlgn="ctr"/>
                      <a:r>
                        <a:rPr lang="uk-UA" sz="1300" u="none" strike="noStrike" noProof="0" dirty="0" smtClean="0">
                          <a:effectLst/>
                          <a:latin typeface="Times New Roman" pitchFamily="18" charset="0"/>
                          <a:cs typeface="Times New Roman" pitchFamily="18" charset="0"/>
                        </a:rPr>
                        <a:t>Текстиль, виплавка чавуну; обробка заліза, водяний двигун, канат</a:t>
                      </a:r>
                      <a:endParaRPr lang="uk-UA" sz="1300" b="0" i="0" u="none" strike="noStrike" noProof="0" dirty="0">
                        <a:solidFill>
                          <a:srgbClr val="333333"/>
                        </a:solidFill>
                        <a:effectLst/>
                        <a:latin typeface="Times New Roman" pitchFamily="18" charset="0"/>
                        <a:cs typeface="Times New Roman" pitchFamily="18" charset="0"/>
                      </a:endParaRPr>
                    </a:p>
                  </a:txBody>
                  <a:tcPr marL="2643" marR="2643" marT="2643" marB="0" anchor="ctr"/>
                </a:tc>
              </a:tr>
              <a:tr h="504056">
                <a:tc>
                  <a:txBody>
                    <a:bodyPr/>
                    <a:lstStyle/>
                    <a:p>
                      <a:pPr algn="ctr" fontAlgn="ctr"/>
                      <a:r>
                        <a:rPr lang="uk-UA" sz="1300" u="none" strike="noStrike" noProof="0" smtClean="0">
                          <a:effectLst/>
                          <a:latin typeface="Times New Roman" pitchFamily="18" charset="0"/>
                          <a:cs typeface="Times New Roman" pitchFamily="18" charset="0"/>
                        </a:rPr>
                        <a:t>II</a:t>
                      </a:r>
                      <a:endParaRPr lang="uk-UA" sz="1300" b="0" i="0" u="none" strike="noStrike" noProof="0">
                        <a:solidFill>
                          <a:srgbClr val="333333"/>
                        </a:solidFill>
                        <a:effectLst/>
                        <a:latin typeface="Times New Roman" pitchFamily="18" charset="0"/>
                        <a:cs typeface="Times New Roman" pitchFamily="18" charset="0"/>
                      </a:endParaRPr>
                    </a:p>
                  </a:txBody>
                  <a:tcPr marL="2643" marR="2643" marT="2643" marB="0" anchor="ctr"/>
                </a:tc>
                <a:tc>
                  <a:txBody>
                    <a:bodyPr/>
                    <a:lstStyle/>
                    <a:p>
                      <a:pPr algn="ctr" fontAlgn="ctr"/>
                      <a:r>
                        <a:rPr lang="uk-UA" sz="1300" u="none" strike="noStrike" noProof="0" smtClean="0">
                          <a:effectLst/>
                          <a:latin typeface="Times New Roman" pitchFamily="18" charset="0"/>
                          <a:cs typeface="Times New Roman" pitchFamily="18" charset="0"/>
                        </a:rPr>
                        <a:t>1830–1880</a:t>
                      </a:r>
                      <a:endParaRPr lang="uk-UA" sz="1300" b="0" i="0" u="none" strike="noStrike" noProof="0">
                        <a:solidFill>
                          <a:srgbClr val="333333"/>
                        </a:solidFill>
                        <a:effectLst/>
                        <a:latin typeface="Times New Roman" pitchFamily="18" charset="0"/>
                        <a:cs typeface="Times New Roman" pitchFamily="18" charset="0"/>
                      </a:endParaRPr>
                    </a:p>
                  </a:txBody>
                  <a:tcPr marL="2643" marR="2643" marT="2643" marB="0" anchor="ctr"/>
                </a:tc>
                <a:tc>
                  <a:txBody>
                    <a:bodyPr/>
                    <a:lstStyle/>
                    <a:p>
                      <a:pPr algn="ctr" fontAlgn="ctr"/>
                      <a:r>
                        <a:rPr lang="uk-UA" sz="1300" u="none" strike="noStrike" noProof="0" dirty="0" smtClean="0">
                          <a:effectLst/>
                          <a:latin typeface="Times New Roman" pitchFamily="18" charset="0"/>
                          <a:cs typeface="Times New Roman" pitchFamily="18" charset="0"/>
                        </a:rPr>
                        <a:t>Паровий двигун</a:t>
                      </a:r>
                      <a:endParaRPr lang="uk-UA" sz="1300" b="0" i="0" u="none" strike="noStrike" noProof="0" dirty="0">
                        <a:solidFill>
                          <a:srgbClr val="333333"/>
                        </a:solidFill>
                        <a:effectLst/>
                        <a:latin typeface="Times New Roman" pitchFamily="18" charset="0"/>
                        <a:cs typeface="Times New Roman" pitchFamily="18" charset="0"/>
                      </a:endParaRPr>
                    </a:p>
                  </a:txBody>
                  <a:tcPr marL="2643" marR="2643" marT="2643" marB="0" anchor="ctr"/>
                </a:tc>
                <a:tc>
                  <a:txBody>
                    <a:bodyPr/>
                    <a:lstStyle/>
                    <a:p>
                      <a:pPr algn="ctr" fontAlgn="ctr"/>
                      <a:r>
                        <a:rPr lang="uk-UA" sz="1300" u="none" strike="noStrike" noProof="0" dirty="0" smtClean="0">
                          <a:effectLst/>
                          <a:latin typeface="Times New Roman" pitchFamily="18" charset="0"/>
                          <a:cs typeface="Times New Roman" pitchFamily="18" charset="0"/>
                        </a:rPr>
                        <a:t>Залізниці, пароплави; вугільна і </a:t>
                      </a:r>
                      <a:r>
                        <a:rPr lang="uk-UA" sz="1300" u="none" strike="noStrike" noProof="0" dirty="0" err="1" smtClean="0">
                          <a:effectLst/>
                          <a:latin typeface="Times New Roman" pitchFamily="18" charset="0"/>
                          <a:cs typeface="Times New Roman" pitchFamily="18" charset="0"/>
                        </a:rPr>
                        <a:t>станкоінструментальна</a:t>
                      </a:r>
                      <a:r>
                        <a:rPr lang="uk-UA" sz="1300" u="none" strike="noStrike" noProof="0" dirty="0" smtClean="0">
                          <a:effectLst/>
                          <a:latin typeface="Times New Roman" pitchFamily="18" charset="0"/>
                          <a:cs typeface="Times New Roman" pitchFamily="18" charset="0"/>
                        </a:rPr>
                        <a:t> промисловість, чорна металургія</a:t>
                      </a:r>
                      <a:endParaRPr lang="uk-UA" sz="1300" b="0" i="0" u="none" strike="noStrike" noProof="0" dirty="0">
                        <a:solidFill>
                          <a:srgbClr val="333333"/>
                        </a:solidFill>
                        <a:effectLst/>
                        <a:latin typeface="Times New Roman" pitchFamily="18" charset="0"/>
                        <a:cs typeface="Times New Roman" pitchFamily="18" charset="0"/>
                      </a:endParaRPr>
                    </a:p>
                  </a:txBody>
                  <a:tcPr marL="2643" marR="2643" marT="2643" marB="0" anchor="ctr"/>
                </a:tc>
              </a:tr>
              <a:tr h="504056">
                <a:tc>
                  <a:txBody>
                    <a:bodyPr/>
                    <a:lstStyle/>
                    <a:p>
                      <a:pPr algn="ctr" fontAlgn="ctr"/>
                      <a:r>
                        <a:rPr lang="uk-UA" sz="1300" u="none" strike="noStrike" noProof="0" smtClean="0">
                          <a:effectLst/>
                          <a:latin typeface="Times New Roman" pitchFamily="18" charset="0"/>
                          <a:cs typeface="Times New Roman" pitchFamily="18" charset="0"/>
                        </a:rPr>
                        <a:t>III</a:t>
                      </a:r>
                      <a:endParaRPr lang="uk-UA" sz="1300" b="0" i="0" u="none" strike="noStrike" noProof="0">
                        <a:solidFill>
                          <a:srgbClr val="333333"/>
                        </a:solidFill>
                        <a:effectLst/>
                        <a:latin typeface="Times New Roman" pitchFamily="18" charset="0"/>
                        <a:cs typeface="Times New Roman" pitchFamily="18" charset="0"/>
                      </a:endParaRPr>
                    </a:p>
                  </a:txBody>
                  <a:tcPr marL="2643" marR="2643" marT="2643" marB="0" anchor="ctr"/>
                </a:tc>
                <a:tc>
                  <a:txBody>
                    <a:bodyPr/>
                    <a:lstStyle/>
                    <a:p>
                      <a:pPr algn="ctr" fontAlgn="ctr"/>
                      <a:r>
                        <a:rPr lang="uk-UA" sz="1300" u="none" strike="noStrike" noProof="0" smtClean="0">
                          <a:effectLst/>
                          <a:latin typeface="Times New Roman" pitchFamily="18" charset="0"/>
                          <a:cs typeface="Times New Roman" pitchFamily="18" charset="0"/>
                        </a:rPr>
                        <a:t>1880–1930</a:t>
                      </a:r>
                      <a:endParaRPr lang="uk-UA" sz="1300" b="0" i="0" u="none" strike="noStrike" noProof="0">
                        <a:solidFill>
                          <a:srgbClr val="333333"/>
                        </a:solidFill>
                        <a:effectLst/>
                        <a:latin typeface="Times New Roman" pitchFamily="18" charset="0"/>
                        <a:cs typeface="Times New Roman" pitchFamily="18" charset="0"/>
                      </a:endParaRPr>
                    </a:p>
                  </a:txBody>
                  <a:tcPr marL="2643" marR="2643" marT="2643" marB="0" anchor="ctr"/>
                </a:tc>
                <a:tc>
                  <a:txBody>
                    <a:bodyPr/>
                    <a:lstStyle/>
                    <a:p>
                      <a:pPr algn="ctr" fontAlgn="ctr"/>
                      <a:r>
                        <a:rPr lang="uk-UA" sz="1300" u="none" strike="noStrike" noProof="0" dirty="0" smtClean="0">
                          <a:effectLst/>
                          <a:latin typeface="Times New Roman" pitchFamily="18" charset="0"/>
                          <a:cs typeface="Times New Roman" pitchFamily="18" charset="0"/>
                        </a:rPr>
                        <a:t>Електродвигун, сталеливарна промисловість</a:t>
                      </a:r>
                      <a:endParaRPr lang="uk-UA" sz="1300" b="0" i="0" u="none" strike="noStrike" noProof="0" dirty="0">
                        <a:solidFill>
                          <a:srgbClr val="333333"/>
                        </a:solidFill>
                        <a:effectLst/>
                        <a:latin typeface="Times New Roman" pitchFamily="18" charset="0"/>
                        <a:cs typeface="Times New Roman" pitchFamily="18" charset="0"/>
                      </a:endParaRPr>
                    </a:p>
                  </a:txBody>
                  <a:tcPr marL="2643" marR="2643" marT="2643" marB="0" anchor="ctr"/>
                </a:tc>
                <a:tc>
                  <a:txBody>
                    <a:bodyPr/>
                    <a:lstStyle/>
                    <a:p>
                      <a:pPr algn="ctr" fontAlgn="ctr"/>
                      <a:r>
                        <a:rPr lang="uk-UA" sz="1300" u="none" strike="noStrike" noProof="0" dirty="0" smtClean="0">
                          <a:effectLst/>
                          <a:latin typeface="Times New Roman" pitchFamily="18" charset="0"/>
                          <a:cs typeface="Times New Roman" pitchFamily="18" charset="0"/>
                        </a:rPr>
                        <a:t>Електротехніка, важке машинобудування, сталеливарна промисловість, неорганічна хімія, лінії електропередач</a:t>
                      </a:r>
                      <a:endParaRPr lang="uk-UA" sz="1300" b="0" i="0" u="none" strike="noStrike" noProof="0" dirty="0">
                        <a:solidFill>
                          <a:srgbClr val="333333"/>
                        </a:solidFill>
                        <a:effectLst/>
                        <a:latin typeface="Times New Roman" pitchFamily="18" charset="0"/>
                        <a:cs typeface="Times New Roman" pitchFamily="18" charset="0"/>
                      </a:endParaRPr>
                    </a:p>
                  </a:txBody>
                  <a:tcPr marL="2643" marR="2643" marT="2643" marB="0" anchor="ctr"/>
                </a:tc>
              </a:tr>
              <a:tr h="699141">
                <a:tc>
                  <a:txBody>
                    <a:bodyPr/>
                    <a:lstStyle/>
                    <a:p>
                      <a:pPr algn="ctr" fontAlgn="ctr"/>
                      <a:r>
                        <a:rPr lang="uk-UA" sz="1300" u="none" strike="noStrike" noProof="0" smtClean="0">
                          <a:effectLst/>
                          <a:latin typeface="Times New Roman" pitchFamily="18" charset="0"/>
                          <a:cs typeface="Times New Roman" pitchFamily="18" charset="0"/>
                        </a:rPr>
                        <a:t>IV</a:t>
                      </a:r>
                      <a:endParaRPr lang="uk-UA" sz="1300" b="0" i="0" u="none" strike="noStrike" noProof="0">
                        <a:solidFill>
                          <a:srgbClr val="333333"/>
                        </a:solidFill>
                        <a:effectLst/>
                        <a:latin typeface="Times New Roman" pitchFamily="18" charset="0"/>
                        <a:cs typeface="Times New Roman" pitchFamily="18" charset="0"/>
                      </a:endParaRPr>
                    </a:p>
                  </a:txBody>
                  <a:tcPr marL="2643" marR="2643" marT="2643" marB="0" anchor="ctr"/>
                </a:tc>
                <a:tc>
                  <a:txBody>
                    <a:bodyPr/>
                    <a:lstStyle/>
                    <a:p>
                      <a:pPr algn="ctr" fontAlgn="ctr"/>
                      <a:r>
                        <a:rPr lang="uk-UA" sz="1300" u="none" strike="noStrike" noProof="0" smtClean="0">
                          <a:effectLst/>
                          <a:latin typeface="Times New Roman" pitchFamily="18" charset="0"/>
                          <a:cs typeface="Times New Roman" pitchFamily="18" charset="0"/>
                        </a:rPr>
                        <a:t>1930–1970</a:t>
                      </a:r>
                      <a:endParaRPr lang="uk-UA" sz="1300" b="0" i="0" u="none" strike="noStrike" noProof="0">
                        <a:solidFill>
                          <a:srgbClr val="333333"/>
                        </a:solidFill>
                        <a:effectLst/>
                        <a:latin typeface="Times New Roman" pitchFamily="18" charset="0"/>
                        <a:cs typeface="Times New Roman" pitchFamily="18" charset="0"/>
                      </a:endParaRPr>
                    </a:p>
                  </a:txBody>
                  <a:tcPr marL="2643" marR="2643" marT="2643" marB="0" anchor="ctr"/>
                </a:tc>
                <a:tc>
                  <a:txBody>
                    <a:bodyPr/>
                    <a:lstStyle/>
                    <a:p>
                      <a:pPr algn="ctr" fontAlgn="ctr"/>
                      <a:r>
                        <a:rPr lang="uk-UA" sz="1300" u="none" strike="noStrike" noProof="0" smtClean="0">
                          <a:effectLst/>
                          <a:latin typeface="Times New Roman" pitchFamily="18" charset="0"/>
                          <a:cs typeface="Times New Roman" pitchFamily="18" charset="0"/>
                        </a:rPr>
                        <a:t>Двигун внутрішнього згоряння, нафтохімія</a:t>
                      </a:r>
                      <a:endParaRPr lang="uk-UA" sz="1300" b="0" i="0" u="none" strike="noStrike" noProof="0">
                        <a:solidFill>
                          <a:srgbClr val="333333"/>
                        </a:solidFill>
                        <a:effectLst/>
                        <a:latin typeface="Times New Roman" pitchFamily="18" charset="0"/>
                        <a:cs typeface="Times New Roman" pitchFamily="18" charset="0"/>
                      </a:endParaRPr>
                    </a:p>
                  </a:txBody>
                  <a:tcPr marL="2643" marR="2643" marT="2643" marB="0" anchor="ctr"/>
                </a:tc>
                <a:tc>
                  <a:txBody>
                    <a:bodyPr/>
                    <a:lstStyle/>
                    <a:p>
                      <a:pPr algn="ctr" fontAlgn="ctr"/>
                      <a:r>
                        <a:rPr lang="uk-UA" sz="1300" u="none" strike="noStrike" noProof="0" dirty="0" smtClean="0">
                          <a:solidFill>
                            <a:schemeClr val="tx1"/>
                          </a:solidFill>
                          <a:effectLst/>
                          <a:latin typeface="Times New Roman" pitchFamily="18" charset="0"/>
                          <a:cs typeface="Times New Roman" pitchFamily="18" charset="0"/>
                        </a:rPr>
                        <a:t>Автомобілебудування, літакобудування, ракетобудування, кольорова металургія, синтетичні матеріали, органічна хімія, виробництво і переробка нафти  </a:t>
                      </a:r>
                      <a:r>
                        <a:rPr lang="uk-UA" sz="1300" b="1" u="none" strike="noStrike" noProof="0" dirty="0" smtClean="0">
                          <a:solidFill>
                            <a:srgbClr val="C00000"/>
                          </a:solidFill>
                          <a:effectLst/>
                          <a:latin typeface="Times New Roman" pitchFamily="18" charset="0"/>
                          <a:cs typeface="Times New Roman" pitchFamily="18" charset="0"/>
                        </a:rPr>
                        <a:t>(Росія, Україна)</a:t>
                      </a:r>
                      <a:endParaRPr lang="uk-UA" sz="1300" b="1" i="0" u="none" strike="noStrike" noProof="0" dirty="0">
                        <a:solidFill>
                          <a:srgbClr val="C00000"/>
                        </a:solidFill>
                        <a:effectLst/>
                        <a:latin typeface="Times New Roman" pitchFamily="18" charset="0"/>
                        <a:cs typeface="Times New Roman" pitchFamily="18" charset="0"/>
                      </a:endParaRPr>
                    </a:p>
                  </a:txBody>
                  <a:tcPr marL="2643" marR="2643" marT="2643" marB="0" anchor="ctr"/>
                </a:tc>
              </a:tr>
              <a:tr h="707339">
                <a:tc>
                  <a:txBody>
                    <a:bodyPr/>
                    <a:lstStyle/>
                    <a:p>
                      <a:pPr algn="ctr" fontAlgn="ctr"/>
                      <a:r>
                        <a:rPr lang="uk-UA" sz="1300" u="none" strike="noStrike" noProof="0" smtClean="0">
                          <a:effectLst/>
                          <a:latin typeface="Times New Roman" pitchFamily="18" charset="0"/>
                          <a:cs typeface="Times New Roman" pitchFamily="18" charset="0"/>
                        </a:rPr>
                        <a:t>V</a:t>
                      </a:r>
                      <a:endParaRPr lang="uk-UA" sz="1300" b="0" i="0" u="none" strike="noStrike" noProof="0">
                        <a:solidFill>
                          <a:srgbClr val="333333"/>
                        </a:solidFill>
                        <a:effectLst/>
                        <a:latin typeface="Times New Roman" pitchFamily="18" charset="0"/>
                        <a:cs typeface="Times New Roman" pitchFamily="18" charset="0"/>
                      </a:endParaRPr>
                    </a:p>
                  </a:txBody>
                  <a:tcPr marL="2643" marR="2643" marT="2643" marB="0" anchor="ctr"/>
                </a:tc>
                <a:tc>
                  <a:txBody>
                    <a:bodyPr/>
                    <a:lstStyle/>
                    <a:p>
                      <a:pPr algn="ctr" fontAlgn="ctr"/>
                      <a:r>
                        <a:rPr lang="uk-UA" sz="1300" u="none" strike="noStrike" noProof="0" smtClean="0">
                          <a:effectLst/>
                          <a:latin typeface="Times New Roman" pitchFamily="18" charset="0"/>
                          <a:cs typeface="Times New Roman" pitchFamily="18" charset="0"/>
                        </a:rPr>
                        <a:t>1970–2010</a:t>
                      </a:r>
                      <a:endParaRPr lang="uk-UA" sz="1300" b="0" i="0" u="none" strike="noStrike" noProof="0">
                        <a:solidFill>
                          <a:srgbClr val="333333"/>
                        </a:solidFill>
                        <a:effectLst/>
                        <a:latin typeface="Times New Roman" pitchFamily="18" charset="0"/>
                        <a:cs typeface="Times New Roman" pitchFamily="18" charset="0"/>
                      </a:endParaRPr>
                    </a:p>
                  </a:txBody>
                  <a:tcPr marL="2643" marR="2643" marT="2643" marB="0" anchor="ctr"/>
                </a:tc>
                <a:tc>
                  <a:txBody>
                    <a:bodyPr/>
                    <a:lstStyle/>
                    <a:p>
                      <a:pPr algn="ctr" fontAlgn="ctr"/>
                      <a:r>
                        <a:rPr lang="uk-UA" sz="1300" u="none" strike="noStrike" noProof="0" smtClean="0">
                          <a:effectLst/>
                          <a:latin typeface="Times New Roman" pitchFamily="18" charset="0"/>
                          <a:cs typeface="Times New Roman" pitchFamily="18" charset="0"/>
                        </a:rPr>
                        <a:t>Мікроелектроніка, газифікація</a:t>
                      </a:r>
                      <a:endParaRPr lang="uk-UA" sz="1300" b="0" i="0" u="none" strike="noStrike" noProof="0">
                        <a:solidFill>
                          <a:srgbClr val="333333"/>
                        </a:solidFill>
                        <a:effectLst/>
                        <a:latin typeface="Times New Roman" pitchFamily="18" charset="0"/>
                        <a:cs typeface="Times New Roman" pitchFamily="18" charset="0"/>
                      </a:endParaRPr>
                    </a:p>
                  </a:txBody>
                  <a:tcPr marL="2643" marR="2643" marT="2643" marB="0" anchor="ctr"/>
                </a:tc>
                <a:tc>
                  <a:txBody>
                    <a:bodyPr/>
                    <a:lstStyle/>
                    <a:p>
                      <a:pPr algn="ctr" fontAlgn="ctr"/>
                      <a:r>
                        <a:rPr lang="uk-UA" sz="1300" u="none" strike="noStrike" noProof="0" dirty="0" smtClean="0">
                          <a:effectLst/>
                          <a:latin typeface="Times New Roman" pitchFamily="18" charset="0"/>
                          <a:cs typeface="Times New Roman" pitchFamily="18" charset="0"/>
                        </a:rPr>
                        <a:t>Електронна промисловість, комп'ютери, оптична промисловість, космонавтика, телекомунікації, </a:t>
                      </a:r>
                      <a:r>
                        <a:rPr lang="uk-UA" sz="1300" u="none" strike="noStrike" noProof="0" dirty="0" err="1" smtClean="0">
                          <a:effectLst/>
                          <a:latin typeface="Times New Roman" pitchFamily="18" charset="0"/>
                          <a:cs typeface="Times New Roman" pitchFamily="18" charset="0"/>
                        </a:rPr>
                        <a:t>роботобудування</a:t>
                      </a:r>
                      <a:r>
                        <a:rPr lang="uk-UA" sz="1300" u="none" strike="noStrike" noProof="0" dirty="0" smtClean="0">
                          <a:effectLst/>
                          <a:latin typeface="Times New Roman" pitchFamily="18" charset="0"/>
                          <a:cs typeface="Times New Roman" pitchFamily="18" charset="0"/>
                        </a:rPr>
                        <a:t>, газова промисловість, програмне забезпечення, інформаційні послуги</a:t>
                      </a:r>
                      <a:endParaRPr lang="uk-UA" sz="1300" b="0" i="0" u="none" strike="noStrike" noProof="0" dirty="0">
                        <a:solidFill>
                          <a:srgbClr val="333333"/>
                        </a:solidFill>
                        <a:effectLst/>
                        <a:latin typeface="Times New Roman" pitchFamily="18" charset="0"/>
                        <a:cs typeface="Times New Roman" pitchFamily="18" charset="0"/>
                      </a:endParaRPr>
                    </a:p>
                  </a:txBody>
                  <a:tcPr marL="2643" marR="2643" marT="2643" marB="0" anchor="ctr"/>
                </a:tc>
              </a:tr>
              <a:tr h="490560">
                <a:tc>
                  <a:txBody>
                    <a:bodyPr/>
                    <a:lstStyle/>
                    <a:p>
                      <a:pPr algn="ctr" fontAlgn="ctr"/>
                      <a:r>
                        <a:rPr lang="uk-UA" sz="1300" u="none" strike="noStrike" noProof="0" smtClean="0">
                          <a:effectLst/>
                          <a:latin typeface="Times New Roman" pitchFamily="18" charset="0"/>
                          <a:cs typeface="Times New Roman" pitchFamily="18" charset="0"/>
                        </a:rPr>
                        <a:t>VI</a:t>
                      </a:r>
                      <a:endParaRPr lang="uk-UA" sz="1300" b="0" i="0" u="none" strike="noStrike" noProof="0">
                        <a:solidFill>
                          <a:srgbClr val="333333"/>
                        </a:solidFill>
                        <a:effectLst/>
                        <a:latin typeface="Times New Roman" pitchFamily="18" charset="0"/>
                        <a:cs typeface="Times New Roman" pitchFamily="18" charset="0"/>
                      </a:endParaRPr>
                    </a:p>
                  </a:txBody>
                  <a:tcPr marL="2643" marR="2643" marT="2643" marB="0" anchor="ctr"/>
                </a:tc>
                <a:tc>
                  <a:txBody>
                    <a:bodyPr/>
                    <a:lstStyle/>
                    <a:p>
                      <a:pPr algn="ctr" fontAlgn="ctr"/>
                      <a:r>
                        <a:rPr lang="uk-UA" sz="1300" u="none" strike="noStrike" noProof="0" smtClean="0">
                          <a:effectLst/>
                          <a:latin typeface="Times New Roman" pitchFamily="18" charset="0"/>
                          <a:cs typeface="Times New Roman" pitchFamily="18" charset="0"/>
                        </a:rPr>
                        <a:t>2010–2050</a:t>
                      </a:r>
                      <a:endParaRPr lang="uk-UA" sz="1300" b="0" i="0" u="none" strike="noStrike" noProof="0">
                        <a:solidFill>
                          <a:srgbClr val="333333"/>
                        </a:solidFill>
                        <a:effectLst/>
                        <a:latin typeface="Times New Roman" pitchFamily="18" charset="0"/>
                        <a:cs typeface="Times New Roman" pitchFamily="18" charset="0"/>
                      </a:endParaRPr>
                    </a:p>
                  </a:txBody>
                  <a:tcPr marL="2643" marR="2643" marT="2643" marB="0" anchor="ctr"/>
                </a:tc>
                <a:tc>
                  <a:txBody>
                    <a:bodyPr/>
                    <a:lstStyle/>
                    <a:p>
                      <a:pPr algn="ctr" fontAlgn="ctr"/>
                      <a:r>
                        <a:rPr lang="uk-UA" sz="1300" u="none" strike="noStrike" noProof="0" dirty="0" smtClean="0">
                          <a:effectLst/>
                          <a:latin typeface="Times New Roman" pitchFamily="18" charset="0"/>
                          <a:cs typeface="Times New Roman" pitchFamily="18" charset="0"/>
                        </a:rPr>
                        <a:t>Квантово-вакуумні технології </a:t>
                      </a:r>
                      <a:endParaRPr lang="uk-UA" sz="1300" b="0" i="0" u="none" strike="noStrike" noProof="0" dirty="0">
                        <a:solidFill>
                          <a:srgbClr val="333333"/>
                        </a:solidFill>
                        <a:effectLst/>
                        <a:latin typeface="Times New Roman" pitchFamily="18" charset="0"/>
                        <a:cs typeface="Times New Roman" pitchFamily="18" charset="0"/>
                      </a:endParaRPr>
                    </a:p>
                  </a:txBody>
                  <a:tcPr marL="2643" marR="2643" marT="2643" marB="0" anchor="ctr"/>
                </a:tc>
                <a:tc>
                  <a:txBody>
                    <a:bodyPr/>
                    <a:lstStyle/>
                    <a:p>
                      <a:pPr algn="ctr" fontAlgn="ctr"/>
                      <a:r>
                        <a:rPr lang="uk-UA" sz="1300" u="none" strike="noStrike" noProof="0" dirty="0" err="1" smtClean="0">
                          <a:effectLst/>
                          <a:latin typeface="Times New Roman" pitchFamily="18" charset="0"/>
                          <a:cs typeface="Times New Roman" pitchFamily="18" charset="0"/>
                        </a:rPr>
                        <a:t>Нано</a:t>
                      </a:r>
                      <a:r>
                        <a:rPr lang="uk-UA" sz="1300" u="none" strike="noStrike" noProof="0" dirty="0" smtClean="0">
                          <a:effectLst/>
                          <a:latin typeface="Times New Roman" pitchFamily="18" charset="0"/>
                          <a:cs typeface="Times New Roman" pitchFamily="18" charset="0"/>
                        </a:rPr>
                        <a:t> -, </a:t>
                      </a:r>
                      <a:r>
                        <a:rPr lang="uk-UA" sz="1300" u="none" strike="noStrike" noProof="0" dirty="0" err="1" smtClean="0">
                          <a:effectLst/>
                          <a:latin typeface="Times New Roman" pitchFamily="18" charset="0"/>
                          <a:cs typeface="Times New Roman" pitchFamily="18" charset="0"/>
                        </a:rPr>
                        <a:t>біо-</a:t>
                      </a:r>
                      <a:r>
                        <a:rPr lang="uk-UA" sz="1300" u="none" strike="noStrike" noProof="0" dirty="0" smtClean="0">
                          <a:effectLst/>
                          <a:latin typeface="Times New Roman" pitchFamily="18" charset="0"/>
                          <a:cs typeface="Times New Roman" pitchFamily="18" charset="0"/>
                        </a:rPr>
                        <a:t>, інформаційні технології. Мета: медицина, екологія, підвищення якості життя (</a:t>
                      </a:r>
                      <a:r>
                        <a:rPr lang="uk-UA" sz="1300" b="1" u="none" strike="noStrike" noProof="0" dirty="0" smtClean="0">
                          <a:solidFill>
                            <a:srgbClr val="C00000"/>
                          </a:solidFill>
                          <a:effectLst/>
                          <a:latin typeface="Times New Roman" pitchFamily="18" charset="0"/>
                          <a:cs typeface="Times New Roman" pitchFamily="18" charset="0"/>
                        </a:rPr>
                        <a:t>Південна Корея, Японія, Америка, Європа</a:t>
                      </a:r>
                      <a:r>
                        <a:rPr lang="uk-UA" sz="1300" u="none" strike="noStrike" noProof="0" dirty="0" smtClean="0">
                          <a:effectLst/>
                          <a:latin typeface="Times New Roman" pitchFamily="18" charset="0"/>
                          <a:cs typeface="Times New Roman" pitchFamily="18" charset="0"/>
                        </a:rPr>
                        <a:t>)</a:t>
                      </a:r>
                      <a:endParaRPr lang="uk-UA" sz="1300" b="0" i="0" u="none" strike="noStrike" noProof="0" dirty="0">
                        <a:solidFill>
                          <a:srgbClr val="333333"/>
                        </a:solidFill>
                        <a:effectLst/>
                        <a:latin typeface="Times New Roman" pitchFamily="18" charset="0"/>
                        <a:cs typeface="Times New Roman" pitchFamily="18" charset="0"/>
                      </a:endParaRPr>
                    </a:p>
                  </a:txBody>
                  <a:tcPr marL="2643" marR="2643" marT="2643" marB="0" anchor="ctr"/>
                </a:tc>
              </a:tr>
            </a:tbl>
          </a:graphicData>
        </a:graphic>
      </p:graphicFrame>
      <p:sp>
        <p:nvSpPr>
          <p:cNvPr id="7" name="Прямоугольник 6"/>
          <p:cNvSpPr/>
          <p:nvPr/>
        </p:nvSpPr>
        <p:spPr>
          <a:xfrm>
            <a:off x="395536" y="764704"/>
            <a:ext cx="8568951" cy="2092881"/>
          </a:xfrm>
          <a:prstGeom prst="rect">
            <a:avLst/>
          </a:prstGeom>
        </p:spPr>
        <p:txBody>
          <a:bodyPr wrap="square">
            <a:spAutoFit/>
          </a:bodyPr>
          <a:lstStyle/>
          <a:p>
            <a:pPr algn="just"/>
            <a:r>
              <a:rPr lang="uk-UA" sz="1300" b="1" i="1" dirty="0" smtClean="0">
                <a:solidFill>
                  <a:srgbClr val="C00000"/>
                </a:solidFill>
                <a:latin typeface="Times New Roman" pitchFamily="18" charset="0"/>
                <a:cs typeface="Times New Roman" pitchFamily="18" charset="0"/>
              </a:rPr>
              <a:t>Технологічний уклад </a:t>
            </a:r>
            <a:r>
              <a:rPr lang="uk-UA" sz="1300" dirty="0" smtClean="0">
                <a:latin typeface="Times New Roman" pitchFamily="18" charset="0"/>
                <a:cs typeface="Times New Roman" pitchFamily="18" charset="0"/>
              </a:rPr>
              <a:t>- </a:t>
            </a:r>
            <a:r>
              <a:rPr lang="uk-UA" sz="1300" b="1" i="1" dirty="0" smtClean="0">
                <a:latin typeface="Times New Roman" pitchFamily="18" charset="0"/>
                <a:cs typeface="Times New Roman" pitchFamily="18" charset="0"/>
              </a:rPr>
              <a:t>сукупність технологій, характерних для певного рівня розвитку виробництва.</a:t>
            </a:r>
            <a:r>
              <a:rPr lang="uk-UA" sz="1300" dirty="0" smtClean="0">
                <a:latin typeface="Times New Roman" pitchFamily="18" charset="0"/>
                <a:cs typeface="Times New Roman" pitchFamily="18" charset="0"/>
              </a:rPr>
              <a:t> У зв'язку з науковим і техніко-технологічним прогресом відбувається перехід від більш низьких укладів до більш високих, прогресивних. </a:t>
            </a:r>
            <a:r>
              <a:rPr lang="uk-UA" sz="1300" b="1" i="1" dirty="0" smtClean="0">
                <a:latin typeface="Times New Roman" pitchFamily="18" charset="0"/>
                <a:cs typeface="Times New Roman" pitchFamily="18" charset="0"/>
              </a:rPr>
              <a:t>Йозеф </a:t>
            </a:r>
            <a:r>
              <a:rPr lang="uk-UA" sz="1300" b="1" i="1" dirty="0" err="1" smtClean="0">
                <a:latin typeface="Times New Roman" pitchFamily="18" charset="0"/>
                <a:cs typeface="Times New Roman" pitchFamily="18" charset="0"/>
              </a:rPr>
              <a:t>Шумпетер</a:t>
            </a:r>
            <a:r>
              <a:rPr lang="uk-UA" sz="1300" dirty="0" smtClean="0">
                <a:latin typeface="Times New Roman" pitchFamily="18" charset="0"/>
                <a:cs typeface="Times New Roman" pitchFamily="18" charset="0"/>
              </a:rPr>
              <a:t> у роботі «Теорія економічного розвитку» (1934 р.) зв'язав технологічні уклади </a:t>
            </a:r>
            <a:r>
              <a:rPr lang="uk-UA" sz="1300" b="1" i="1" dirty="0" smtClean="0">
                <a:solidFill>
                  <a:srgbClr val="C00000"/>
                </a:solidFill>
                <a:latin typeface="Times New Roman" pitchFamily="18" charset="0"/>
                <a:cs typeface="Times New Roman" pitchFamily="18" charset="0"/>
              </a:rPr>
              <a:t>з циклами </a:t>
            </a:r>
            <a:r>
              <a:rPr lang="uk-UA" sz="1300" b="1" i="1" dirty="0" err="1" smtClean="0">
                <a:solidFill>
                  <a:srgbClr val="C00000"/>
                </a:solidFill>
                <a:latin typeface="Times New Roman" pitchFamily="18" charset="0"/>
                <a:cs typeface="Times New Roman" pitchFamily="18" charset="0"/>
              </a:rPr>
              <a:t>Кондратьєва</a:t>
            </a:r>
            <a:r>
              <a:rPr lang="uk-UA" sz="1300" dirty="0" smtClean="0">
                <a:latin typeface="Times New Roman" pitchFamily="18" charset="0"/>
                <a:cs typeface="Times New Roman" pitchFamily="18" charset="0"/>
              </a:rPr>
              <a:t>. Починаючи з промислової революції 18 століття виділено </a:t>
            </a:r>
            <a:r>
              <a:rPr lang="uk-UA" sz="1300" b="1" i="1" dirty="0" smtClean="0">
                <a:solidFill>
                  <a:srgbClr val="C00000"/>
                </a:solidFill>
                <a:latin typeface="Times New Roman" pitchFamily="18" charset="0"/>
                <a:cs typeface="Times New Roman" pitchFamily="18" charset="0"/>
              </a:rPr>
              <a:t>6 технологічних укладів</a:t>
            </a:r>
            <a:r>
              <a:rPr lang="uk-UA" sz="1300" dirty="0" smtClean="0">
                <a:latin typeface="Times New Roman" pitchFamily="18" charset="0"/>
                <a:cs typeface="Times New Roman" pitchFamily="18" charset="0"/>
              </a:rPr>
              <a:t>.  Життєвий цикл технологічного укладу охоплює близько століття, при цьому період його домінування в розвитку економіки складає близько 40 </a:t>
            </a:r>
            <a:r>
              <a:rPr lang="uk-UA" sz="1300" dirty="0">
                <a:latin typeface="Times New Roman" pitchFamily="18" charset="0"/>
                <a:cs typeface="Times New Roman" pitchFamily="18" charset="0"/>
              </a:rPr>
              <a:t>років. </a:t>
            </a:r>
            <a:endParaRPr lang="uk-UA" sz="1300" dirty="0" smtClean="0">
              <a:latin typeface="Times New Roman" pitchFamily="18" charset="0"/>
              <a:cs typeface="Times New Roman" pitchFamily="18" charset="0"/>
            </a:endParaRPr>
          </a:p>
          <a:p>
            <a:pPr algn="just"/>
            <a:r>
              <a:rPr lang="uk-UA" sz="1300" b="1" i="1" dirty="0" smtClean="0">
                <a:latin typeface="Times New Roman" pitchFamily="18" charset="0"/>
                <a:cs typeface="Times New Roman" pitchFamily="18" charset="0"/>
              </a:rPr>
              <a:t>Комплекс </a:t>
            </a:r>
            <a:r>
              <a:rPr lang="uk-UA" sz="1300" b="1" i="1" dirty="0">
                <a:latin typeface="Times New Roman" pitchFamily="18" charset="0"/>
                <a:cs typeface="Times New Roman" pitchFamily="18" charset="0"/>
              </a:rPr>
              <a:t>базових технічно пов'язаних виробництв утворює </a:t>
            </a:r>
            <a:r>
              <a:rPr lang="uk-UA" sz="1300" b="1" i="1" dirty="0">
                <a:solidFill>
                  <a:srgbClr val="C00000"/>
                </a:solidFill>
                <a:latin typeface="Times New Roman" pitchFamily="18" charset="0"/>
                <a:cs typeface="Times New Roman" pitchFamily="18" charset="0"/>
              </a:rPr>
              <a:t>ядро технологічного укладу</a:t>
            </a:r>
            <a:r>
              <a:rPr lang="uk-UA" sz="1300" b="1" i="1" dirty="0">
                <a:latin typeface="Times New Roman" pitchFamily="18" charset="0"/>
                <a:cs typeface="Times New Roman" pitchFamily="18" charset="0"/>
              </a:rPr>
              <a:t>. Технологічні нововведення, що визначають формування ядра технологічного укладу і революційно змінюють економіку, отримали назву </a:t>
            </a:r>
            <a:r>
              <a:rPr lang="uk-UA" sz="1300" b="1" i="1" dirty="0">
                <a:solidFill>
                  <a:srgbClr val="C00000"/>
                </a:solidFill>
                <a:latin typeface="Times New Roman" pitchFamily="18" charset="0"/>
                <a:cs typeface="Times New Roman" pitchFamily="18" charset="0"/>
              </a:rPr>
              <a:t>ключовий фактор. </a:t>
            </a:r>
            <a:r>
              <a:rPr lang="uk-UA" sz="1300" b="1" i="1" dirty="0">
                <a:latin typeface="Times New Roman" pitchFamily="18" charset="0"/>
                <a:cs typeface="Times New Roman" pitchFamily="18" charset="0"/>
              </a:rPr>
              <a:t>Галузі, </a:t>
            </a:r>
            <a:r>
              <a:rPr lang="uk-UA" sz="1300" b="1" i="1" dirty="0" smtClean="0">
                <a:latin typeface="Times New Roman" pitchFamily="18" charset="0"/>
                <a:cs typeface="Times New Roman" pitchFamily="18" charset="0"/>
              </a:rPr>
              <a:t>що інтенсивно </a:t>
            </a:r>
            <a:r>
              <a:rPr lang="uk-UA" sz="1300" b="1" i="1" dirty="0">
                <a:latin typeface="Times New Roman" pitchFamily="18" charset="0"/>
                <a:cs typeface="Times New Roman" pitchFamily="18" charset="0"/>
              </a:rPr>
              <a:t>використовують ключовий фактор і які відіграють провідну роль у поширенні нового технологічного укладу, є його </a:t>
            </a:r>
            <a:r>
              <a:rPr lang="uk-UA" sz="1300" b="1" i="1" dirty="0">
                <a:solidFill>
                  <a:srgbClr val="C00000"/>
                </a:solidFill>
                <a:latin typeface="Times New Roman" pitchFamily="18" charset="0"/>
                <a:cs typeface="Times New Roman" pitchFamily="18" charset="0"/>
              </a:rPr>
              <a:t>несучими </a:t>
            </a:r>
            <a:r>
              <a:rPr lang="uk-UA" sz="1300" b="1" i="1" dirty="0" smtClean="0">
                <a:solidFill>
                  <a:srgbClr val="C00000"/>
                </a:solidFill>
                <a:latin typeface="Times New Roman" pitchFamily="18" charset="0"/>
                <a:cs typeface="Times New Roman" pitchFamily="18" charset="0"/>
              </a:rPr>
              <a:t>галузями.</a:t>
            </a:r>
            <a:endParaRPr lang="uk-UA" sz="1300" b="1" i="1" dirty="0">
              <a:solidFill>
                <a:srgbClr val="C00000"/>
              </a:solidFill>
              <a:latin typeface="Times New Roman" pitchFamily="18" charset="0"/>
              <a:cs typeface="Times New Roman" pitchFamily="18" charset="0"/>
            </a:endParaRPr>
          </a:p>
        </p:txBody>
      </p:sp>
      <p:sp>
        <p:nvSpPr>
          <p:cNvPr id="9"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dirty="0">
                <a:sym typeface="Symbol" pitchFamily="18" charset="2"/>
              </a:rPr>
              <a:t> </a:t>
            </a:r>
            <a:r>
              <a:rPr lang="uk-UA" sz="800" dirty="0"/>
              <a:t> Опанасюк  А.С.</a:t>
            </a:r>
            <a:endParaRPr lang="ru-RU" sz="800" dirty="0"/>
          </a:p>
        </p:txBody>
      </p:sp>
      <p:sp>
        <p:nvSpPr>
          <p:cNvPr id="3" name="Номер слайда 2"/>
          <p:cNvSpPr>
            <a:spLocks noGrp="1"/>
          </p:cNvSpPr>
          <p:nvPr>
            <p:ph type="sldNum" sz="quarter" idx="12"/>
          </p:nvPr>
        </p:nvSpPr>
        <p:spPr>
          <a:xfrm>
            <a:off x="6553200" y="6453336"/>
            <a:ext cx="2133600" cy="268139"/>
          </a:xfrm>
        </p:spPr>
        <p:txBody>
          <a:bodyPr/>
          <a:lstStyle/>
          <a:p>
            <a:fld id="{D3766815-3F79-4B59-8F54-D85D4AE0E431}" type="slidenum">
              <a:rPr lang="ru-RU" smtClean="0"/>
              <a:pPr/>
              <a:t>4</a:t>
            </a:fld>
            <a:endParaRPr lang="ru-RU"/>
          </a:p>
        </p:txBody>
      </p:sp>
    </p:spTree>
    <p:extLst>
      <p:ext uri="{BB962C8B-B14F-4D97-AF65-F5344CB8AC3E}">
        <p14:creationId xmlns="" xmlns:p14="http://schemas.microsoft.com/office/powerpoint/2010/main" val="172203116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Заголовок 1"/>
          <p:cNvSpPr>
            <a:spLocks noGrp="1"/>
          </p:cNvSpPr>
          <p:nvPr>
            <p:ph type="title"/>
          </p:nvPr>
        </p:nvSpPr>
        <p:spPr/>
        <p:txBody>
          <a:bodyPr>
            <a:normAutofit fontScale="90000"/>
          </a:bodyPr>
          <a:lstStyle/>
          <a:p>
            <a:r>
              <a:rPr lang="uk-UA" b="1" i="1" dirty="0" smtClean="0">
                <a:latin typeface="Arial" pitchFamily="34" charset="0"/>
                <a:cs typeface="Arial" pitchFamily="34" charset="0"/>
              </a:rPr>
              <a:t>РОЗУМНИЙ ГОДИННИК </a:t>
            </a:r>
            <a:br>
              <a:rPr lang="uk-UA" b="1" i="1" dirty="0" smtClean="0">
                <a:latin typeface="Arial" pitchFamily="34" charset="0"/>
                <a:cs typeface="Arial" pitchFamily="34" charset="0"/>
              </a:rPr>
            </a:br>
            <a:r>
              <a:rPr lang="en-US" b="1" i="1" dirty="0" smtClean="0">
                <a:latin typeface="Arial" pitchFamily="34" charset="0"/>
                <a:cs typeface="Arial" pitchFamily="34" charset="0"/>
              </a:rPr>
              <a:t>GALAXY GEAR</a:t>
            </a:r>
            <a:endParaRPr lang="ru-RU" b="1" i="1" dirty="0" smtClean="0">
              <a:latin typeface="Arial" pitchFamily="34" charset="0"/>
              <a:cs typeface="Arial" pitchFamily="34" charset="0"/>
            </a:endParaRPr>
          </a:p>
        </p:txBody>
      </p:sp>
      <p:sp>
        <p:nvSpPr>
          <p:cNvPr id="65539" name="Содержимое 2"/>
          <p:cNvSpPr>
            <a:spLocks noGrp="1"/>
          </p:cNvSpPr>
          <p:nvPr>
            <p:ph idx="1"/>
          </p:nvPr>
        </p:nvSpPr>
        <p:spPr>
          <a:xfrm>
            <a:off x="4122738" y="1600200"/>
            <a:ext cx="4635500" cy="4525963"/>
          </a:xfrm>
        </p:spPr>
        <p:txBody>
          <a:bodyPr/>
          <a:lstStyle/>
          <a:p>
            <a:pPr marL="0" indent="0" algn="just"/>
            <a:r>
              <a:rPr lang="uk-UA" sz="1300" dirty="0" smtClean="0">
                <a:latin typeface="Times New Roman" pitchFamily="18" charset="0"/>
                <a:cs typeface="Times New Roman" pitchFamily="18" charset="0"/>
              </a:rPr>
              <a:t>Компанія </a:t>
            </a:r>
            <a:r>
              <a:rPr lang="uk-UA" sz="1300" dirty="0" err="1" smtClean="0">
                <a:latin typeface="Times New Roman" pitchFamily="18" charset="0"/>
                <a:cs typeface="Times New Roman" pitchFamily="18" charset="0"/>
              </a:rPr>
              <a:t>Samsung</a:t>
            </a:r>
            <a:r>
              <a:rPr lang="uk-UA" sz="1300" dirty="0" smtClean="0">
                <a:latin typeface="Times New Roman" pitchFamily="18" charset="0"/>
                <a:cs typeface="Times New Roman" pitchFamily="18" charset="0"/>
              </a:rPr>
              <a:t> в ході спеціального заходу </a:t>
            </a:r>
            <a:r>
              <a:rPr lang="uk-UA" sz="1300" dirty="0" err="1" smtClean="0">
                <a:latin typeface="Times New Roman" pitchFamily="18" charset="0"/>
                <a:cs typeface="Times New Roman" pitchFamily="18" charset="0"/>
              </a:rPr>
              <a:t>Unpacked</a:t>
            </a:r>
            <a:r>
              <a:rPr lang="uk-UA" sz="1300" dirty="0" smtClean="0">
                <a:latin typeface="Times New Roman" pitchFamily="18" charset="0"/>
                <a:cs typeface="Times New Roman" pitchFamily="18" charset="0"/>
              </a:rPr>
              <a:t> 2, представила «розумний» годинник </a:t>
            </a:r>
            <a:r>
              <a:rPr lang="uk-UA" sz="1300" b="1" i="1" dirty="0" err="1" smtClean="0">
                <a:solidFill>
                  <a:srgbClr val="C00000"/>
                </a:solidFill>
                <a:latin typeface="Times New Roman" pitchFamily="18" charset="0"/>
                <a:cs typeface="Times New Roman" pitchFamily="18" charset="0"/>
              </a:rPr>
              <a:t>Galaxy</a:t>
            </a:r>
            <a:r>
              <a:rPr lang="uk-UA" sz="1300" b="1" i="1" dirty="0" smtClean="0">
                <a:solidFill>
                  <a:srgbClr val="C00000"/>
                </a:solidFill>
                <a:latin typeface="Times New Roman" pitchFamily="18" charset="0"/>
                <a:cs typeface="Times New Roman" pitchFamily="18" charset="0"/>
              </a:rPr>
              <a:t> </a:t>
            </a:r>
            <a:r>
              <a:rPr lang="uk-UA" sz="1300" b="1" i="1" dirty="0" err="1" smtClean="0">
                <a:solidFill>
                  <a:srgbClr val="C00000"/>
                </a:solidFill>
                <a:latin typeface="Times New Roman" pitchFamily="18" charset="0"/>
                <a:cs typeface="Times New Roman" pitchFamily="18" charset="0"/>
              </a:rPr>
              <a:t>Gear</a:t>
            </a:r>
            <a:r>
              <a:rPr lang="uk-UA" sz="1300" b="1" i="1" dirty="0" smtClean="0">
                <a:solidFill>
                  <a:srgbClr val="C00000"/>
                </a:solidFill>
                <a:latin typeface="Times New Roman" pitchFamily="18" charset="0"/>
                <a:cs typeface="Times New Roman" pitchFamily="18" charset="0"/>
              </a:rPr>
              <a:t>. </a:t>
            </a:r>
            <a:r>
              <a:rPr lang="uk-UA" sz="1300" dirty="0" smtClean="0">
                <a:latin typeface="Times New Roman" pitchFamily="18" charset="0"/>
                <a:cs typeface="Times New Roman" pitchFamily="18" charset="0"/>
              </a:rPr>
              <a:t>Новинка є «ідеальним компаньйоном» флагманського </a:t>
            </a:r>
            <a:r>
              <a:rPr lang="uk-UA" sz="1300" dirty="0" err="1" smtClean="0">
                <a:latin typeface="Times New Roman" pitchFamily="18" charset="0"/>
                <a:cs typeface="Times New Roman" pitchFamily="18" charset="0"/>
              </a:rPr>
              <a:t>смартфона</a:t>
            </a:r>
            <a:r>
              <a:rPr lang="uk-UA" sz="1300" dirty="0" smtClean="0">
                <a:latin typeface="Times New Roman" pitchFamily="18" charset="0"/>
                <a:cs typeface="Times New Roman" pitchFamily="18" charset="0"/>
              </a:rPr>
              <a:t> </a:t>
            </a:r>
            <a:r>
              <a:rPr lang="uk-UA" sz="1300" dirty="0" err="1" smtClean="0">
                <a:latin typeface="Times New Roman" pitchFamily="18" charset="0"/>
                <a:cs typeface="Times New Roman" pitchFamily="18" charset="0"/>
              </a:rPr>
              <a:t>Galaxy</a:t>
            </a:r>
            <a:r>
              <a:rPr lang="uk-UA" sz="1300" dirty="0" smtClean="0">
                <a:latin typeface="Times New Roman" pitchFamily="18" charset="0"/>
                <a:cs typeface="Times New Roman" pitchFamily="18" charset="0"/>
              </a:rPr>
              <a:t> </a:t>
            </a:r>
            <a:r>
              <a:rPr lang="uk-UA" sz="1300" dirty="0" err="1" smtClean="0">
                <a:latin typeface="Times New Roman" pitchFamily="18" charset="0"/>
                <a:cs typeface="Times New Roman" pitchFamily="18" charset="0"/>
              </a:rPr>
              <a:t>Note</a:t>
            </a:r>
            <a:r>
              <a:rPr lang="uk-UA" sz="1300" dirty="0" smtClean="0">
                <a:latin typeface="Times New Roman" pitchFamily="18" charset="0"/>
                <a:cs typeface="Times New Roman" pitchFamily="18" charset="0"/>
              </a:rPr>
              <a:t> 3. </a:t>
            </a:r>
            <a:r>
              <a:rPr lang="uk-UA" sz="1300" b="1" i="1" dirty="0" smtClean="0">
                <a:solidFill>
                  <a:srgbClr val="C00000"/>
                </a:solidFill>
                <a:latin typeface="Times New Roman" pitchFamily="18" charset="0"/>
                <a:cs typeface="Times New Roman" pitchFamily="18" charset="0"/>
              </a:rPr>
              <a:t>Пристрій підтримує голосове керування, дозволяє приймати дзвінки, а також переглядати повідомлення</a:t>
            </a:r>
            <a:r>
              <a:rPr lang="uk-UA" sz="1300" dirty="0" smtClean="0">
                <a:latin typeface="Times New Roman" pitchFamily="18" charset="0"/>
                <a:cs typeface="Times New Roman" pitchFamily="18" charset="0"/>
              </a:rPr>
              <a:t>. Годинники оснащені 1,63-дюймовим дисплеєм типу </a:t>
            </a:r>
            <a:r>
              <a:rPr lang="uk-UA" sz="1300" dirty="0" err="1" smtClean="0">
                <a:latin typeface="Times New Roman" pitchFamily="18" charset="0"/>
                <a:cs typeface="Times New Roman" pitchFamily="18" charset="0"/>
              </a:rPr>
              <a:t>Super</a:t>
            </a:r>
            <a:r>
              <a:rPr lang="uk-UA" sz="1300" dirty="0" smtClean="0">
                <a:latin typeface="Times New Roman" pitchFamily="18" charset="0"/>
                <a:cs typeface="Times New Roman" pitchFamily="18" charset="0"/>
              </a:rPr>
              <a:t> AMOLED з роздільною здатністю 320х320 </a:t>
            </a:r>
            <a:r>
              <a:rPr lang="uk-UA" sz="1300" dirty="0" err="1" smtClean="0">
                <a:latin typeface="Times New Roman" pitchFamily="18" charset="0"/>
                <a:cs typeface="Times New Roman" pitchFamily="18" charset="0"/>
              </a:rPr>
              <a:t>пікселів</a:t>
            </a:r>
            <a:r>
              <a:rPr lang="uk-UA" sz="1300" dirty="0" smtClean="0">
                <a:latin typeface="Times New Roman" pitchFamily="18" charset="0"/>
                <a:cs typeface="Times New Roman" pitchFamily="18" charset="0"/>
              </a:rPr>
              <a:t>. «Серцем» пристрою є процесор, що працює з частотою 800 </a:t>
            </a:r>
            <a:r>
              <a:rPr lang="uk-UA" sz="1300" dirty="0" err="1" smtClean="0">
                <a:latin typeface="Times New Roman" pitchFamily="18" charset="0"/>
                <a:cs typeface="Times New Roman" pitchFamily="18" charset="0"/>
              </a:rPr>
              <a:t>МГц</a:t>
            </a:r>
            <a:r>
              <a:rPr lang="uk-UA" sz="1300" dirty="0" smtClean="0">
                <a:latin typeface="Times New Roman" pitchFamily="18" charset="0"/>
                <a:cs typeface="Times New Roman" pitchFamily="18" charset="0"/>
              </a:rPr>
              <a:t>. Новинка оснащена вбудованою камерою, в основі якої лежить 1,9-мегапіксельний сенсор зі зворотним засвіченням і лінзи з </a:t>
            </a:r>
            <a:r>
              <a:rPr lang="uk-UA" sz="1300" dirty="0" err="1" smtClean="0">
                <a:latin typeface="Times New Roman" pitchFamily="18" charset="0"/>
                <a:cs typeface="Times New Roman" pitchFamily="18" charset="0"/>
              </a:rPr>
              <a:t>автофокусом</a:t>
            </a:r>
            <a:r>
              <a:rPr lang="uk-UA" sz="1300" dirty="0" smtClean="0">
                <a:latin typeface="Times New Roman" pitchFamily="18" charset="0"/>
                <a:cs typeface="Times New Roman" pitchFamily="18" charset="0"/>
              </a:rPr>
              <a:t>. Камері під силу здійснювати знімки низького розрізнення і знімати відео формату 720р тривалістю не більше 10 секунд. </a:t>
            </a:r>
          </a:p>
          <a:p>
            <a:pPr marL="0" indent="0" algn="just"/>
            <a:endParaRPr lang="uk-UA" sz="1400" dirty="0" smtClean="0">
              <a:latin typeface="Times New Roman" pitchFamily="18" charset="0"/>
              <a:cs typeface="Times New Roman" pitchFamily="18" charset="0"/>
            </a:endParaRPr>
          </a:p>
        </p:txBody>
      </p:sp>
      <p:pic>
        <p:nvPicPr>
          <p:cNvPr id="65540" name="Рисунок 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76250" y="1673225"/>
            <a:ext cx="3578225" cy="2368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5541" name="Прямоугольник 4"/>
          <p:cNvSpPr>
            <a:spLocks noChangeArrowheads="1"/>
          </p:cNvSpPr>
          <p:nvPr/>
        </p:nvSpPr>
        <p:spPr bwMode="auto">
          <a:xfrm>
            <a:off x="431800" y="4194175"/>
            <a:ext cx="8326438" cy="2292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just"/>
            <a:r>
              <a:rPr lang="uk-UA" sz="1300" dirty="0">
                <a:latin typeface="Times New Roman" pitchFamily="18" charset="0"/>
                <a:cs typeface="Times New Roman" pitchFamily="18" charset="0"/>
              </a:rPr>
              <a:t>У конфігурацію новинки входить 512 МБ оперативної пам'яті і 4 ГБ вбудованої флеш пам'яті. У </a:t>
            </a:r>
            <a:r>
              <a:rPr lang="uk-UA" sz="1300" dirty="0" smtClean="0">
                <a:latin typeface="Times New Roman" pitchFamily="18" charset="0"/>
                <a:cs typeface="Times New Roman" pitchFamily="18" charset="0"/>
              </a:rPr>
              <a:t>перелік </a:t>
            </a:r>
            <a:r>
              <a:rPr lang="uk-UA" sz="1300" dirty="0">
                <a:latin typeface="Times New Roman" pitchFamily="18" charset="0"/>
                <a:cs typeface="Times New Roman" pitchFamily="18" charset="0"/>
              </a:rPr>
              <a:t>характеристик також </a:t>
            </a:r>
            <a:r>
              <a:rPr lang="uk-UA" sz="1300" dirty="0" smtClean="0">
                <a:latin typeface="Times New Roman" pitchFamily="18" charset="0"/>
                <a:cs typeface="Times New Roman" pitchFamily="18" charset="0"/>
              </a:rPr>
              <a:t>входять </a:t>
            </a:r>
            <a:r>
              <a:rPr lang="uk-UA" sz="1300" dirty="0">
                <a:latin typeface="Times New Roman" pitchFamily="18" charset="0"/>
                <a:cs typeface="Times New Roman" pitchFamily="18" charset="0"/>
              </a:rPr>
              <a:t>два мікрофони (один з них працює на шумозаглушення), динамік, модуль бездротового зв'язку </a:t>
            </a:r>
            <a:r>
              <a:rPr lang="uk-UA" sz="1300" dirty="0" err="1">
                <a:latin typeface="Times New Roman" pitchFamily="18" charset="0"/>
                <a:cs typeface="Times New Roman" pitchFamily="18" charset="0"/>
              </a:rPr>
              <a:t>Bluetooth</a:t>
            </a:r>
            <a:r>
              <a:rPr lang="uk-UA" sz="1300" dirty="0">
                <a:latin typeface="Times New Roman" pitchFamily="18" charset="0"/>
                <a:cs typeface="Times New Roman" pitchFamily="18" charset="0"/>
              </a:rPr>
              <a:t> (4.0), акселерометр і гіроскоп. Ємність вбудованої батареї становить 315 </a:t>
            </a:r>
            <a:r>
              <a:rPr lang="uk-UA" sz="1300" dirty="0" err="1">
                <a:latin typeface="Times New Roman" pitchFamily="18" charset="0"/>
                <a:cs typeface="Times New Roman" pitchFamily="18" charset="0"/>
              </a:rPr>
              <a:t>мАг</a:t>
            </a:r>
            <a:r>
              <a:rPr lang="uk-UA" sz="1300" dirty="0">
                <a:latin typeface="Times New Roman" pitchFamily="18" charset="0"/>
                <a:cs typeface="Times New Roman" pitchFamily="18" charset="0"/>
              </a:rPr>
              <a:t>. Компанія </a:t>
            </a:r>
            <a:r>
              <a:rPr lang="uk-UA" sz="1300" dirty="0" err="1">
                <a:latin typeface="Times New Roman" pitchFamily="18" charset="0"/>
                <a:cs typeface="Times New Roman" pitchFamily="18" charset="0"/>
              </a:rPr>
              <a:t>Samsung</a:t>
            </a:r>
            <a:r>
              <a:rPr lang="uk-UA" sz="1300" dirty="0">
                <a:latin typeface="Times New Roman" pitchFamily="18" charset="0"/>
                <a:cs typeface="Times New Roman" pitchFamily="18" charset="0"/>
              </a:rPr>
              <a:t> запевняє, що її вистачить на один день «звичайного» використання пристрою. Великою несподіванкою є підтримка сторонніх розробників додатків. За словами </a:t>
            </a:r>
            <a:r>
              <a:rPr lang="uk-UA" sz="1300" dirty="0" err="1">
                <a:latin typeface="Times New Roman" pitchFamily="18" charset="0"/>
                <a:cs typeface="Times New Roman" pitchFamily="18" charset="0"/>
              </a:rPr>
              <a:t>Samsung</a:t>
            </a:r>
            <a:r>
              <a:rPr lang="uk-UA" sz="1300" dirty="0">
                <a:latin typeface="Times New Roman" pitchFamily="18" charset="0"/>
                <a:cs typeface="Times New Roman" pitchFamily="18" charset="0"/>
              </a:rPr>
              <a:t>, на старті «розумні» годинники отримають 70 додатків, в їх числі </a:t>
            </a:r>
            <a:r>
              <a:rPr lang="uk-UA" sz="1300" dirty="0" err="1">
                <a:latin typeface="Times New Roman" pitchFamily="18" charset="0"/>
                <a:cs typeface="Times New Roman" pitchFamily="18" charset="0"/>
              </a:rPr>
              <a:t>Evernote</a:t>
            </a:r>
            <a:r>
              <a:rPr lang="uk-UA" sz="1300" dirty="0">
                <a:latin typeface="Times New Roman" pitchFamily="18" charset="0"/>
                <a:cs typeface="Times New Roman" pitchFamily="18" charset="0"/>
              </a:rPr>
              <a:t> і </a:t>
            </a:r>
            <a:r>
              <a:rPr lang="uk-UA" sz="1300" dirty="0" err="1">
                <a:latin typeface="Times New Roman" pitchFamily="18" charset="0"/>
                <a:cs typeface="Times New Roman" pitchFamily="18" charset="0"/>
              </a:rPr>
              <a:t>Path</a:t>
            </a:r>
            <a:r>
              <a:rPr lang="uk-UA" sz="1300" dirty="0">
                <a:latin typeface="Times New Roman" pitchFamily="18" charset="0"/>
                <a:cs typeface="Times New Roman" pitchFamily="18" charset="0"/>
              </a:rPr>
              <a:t> (для обміну повідомленнями), </a:t>
            </a:r>
            <a:r>
              <a:rPr lang="uk-UA" sz="1300" dirty="0" err="1">
                <a:latin typeface="Times New Roman" pitchFamily="18" charset="0"/>
                <a:cs typeface="Times New Roman" pitchFamily="18" charset="0"/>
              </a:rPr>
              <a:t>Run</a:t>
            </a:r>
            <a:r>
              <a:rPr lang="uk-UA" sz="1300" dirty="0">
                <a:latin typeface="Times New Roman" pitchFamily="18" charset="0"/>
                <a:cs typeface="Times New Roman" pitchFamily="18" charset="0"/>
              </a:rPr>
              <a:t> </a:t>
            </a:r>
            <a:r>
              <a:rPr lang="uk-UA" sz="1300" dirty="0" err="1">
                <a:latin typeface="Times New Roman" pitchFamily="18" charset="0"/>
                <a:cs typeface="Times New Roman" pitchFamily="18" charset="0"/>
              </a:rPr>
              <a:t>Keeper</a:t>
            </a:r>
            <a:r>
              <a:rPr lang="uk-UA" sz="1300" dirty="0">
                <a:latin typeface="Times New Roman" pitchFamily="18" charset="0"/>
                <a:cs typeface="Times New Roman" pitchFamily="18" charset="0"/>
              </a:rPr>
              <a:t> і </a:t>
            </a:r>
            <a:r>
              <a:rPr lang="uk-UA" sz="1300" dirty="0" err="1">
                <a:latin typeface="Times New Roman" pitchFamily="18" charset="0"/>
                <a:cs typeface="Times New Roman" pitchFamily="18" charset="0"/>
              </a:rPr>
              <a:t>My</a:t>
            </a:r>
            <a:r>
              <a:rPr lang="uk-UA" sz="1300" dirty="0">
                <a:latin typeface="Times New Roman" pitchFamily="18" charset="0"/>
                <a:cs typeface="Times New Roman" pitchFamily="18" charset="0"/>
              </a:rPr>
              <a:t> </a:t>
            </a:r>
            <a:r>
              <a:rPr lang="uk-UA" sz="1300" dirty="0" err="1">
                <a:latin typeface="Times New Roman" pitchFamily="18" charset="0"/>
                <a:cs typeface="Times New Roman" pitchFamily="18" charset="0"/>
              </a:rPr>
              <a:t>Fitness</a:t>
            </a:r>
            <a:r>
              <a:rPr lang="uk-UA" sz="1300" dirty="0">
                <a:latin typeface="Times New Roman" pitchFamily="18" charset="0"/>
                <a:cs typeface="Times New Roman" pitchFamily="18" charset="0"/>
              </a:rPr>
              <a:t> </a:t>
            </a:r>
            <a:r>
              <a:rPr lang="uk-UA" sz="1300" dirty="0" err="1">
                <a:latin typeface="Times New Roman" pitchFamily="18" charset="0"/>
                <a:cs typeface="Times New Roman" pitchFamily="18" charset="0"/>
              </a:rPr>
              <a:t>Pal</a:t>
            </a:r>
            <a:r>
              <a:rPr lang="uk-UA" sz="1300" dirty="0">
                <a:latin typeface="Times New Roman" pitchFamily="18" charset="0"/>
                <a:cs typeface="Times New Roman" pitchFamily="18" charset="0"/>
              </a:rPr>
              <a:t> ( помічники в тренуваннях) і ряд інших (</a:t>
            </a:r>
            <a:r>
              <a:rPr lang="uk-UA" sz="1300" dirty="0" err="1">
                <a:latin typeface="Times New Roman" pitchFamily="18" charset="0"/>
                <a:cs typeface="Times New Roman" pitchFamily="18" charset="0"/>
              </a:rPr>
              <a:t>Trip</a:t>
            </a:r>
            <a:r>
              <a:rPr lang="uk-UA" sz="1300" dirty="0">
                <a:latin typeface="Times New Roman" pitchFamily="18" charset="0"/>
                <a:cs typeface="Times New Roman" pitchFamily="18" charset="0"/>
              </a:rPr>
              <a:t> </a:t>
            </a:r>
            <a:r>
              <a:rPr lang="uk-UA" sz="1300" dirty="0" err="1">
                <a:latin typeface="Times New Roman" pitchFamily="18" charset="0"/>
                <a:cs typeface="Times New Roman" pitchFamily="18" charset="0"/>
              </a:rPr>
              <a:t>It</a:t>
            </a:r>
            <a:r>
              <a:rPr lang="uk-UA" sz="1300" dirty="0">
                <a:latin typeface="Times New Roman" pitchFamily="18" charset="0"/>
                <a:cs typeface="Times New Roman" pitchFamily="18" charset="0"/>
              </a:rPr>
              <a:t>, </a:t>
            </a:r>
            <a:r>
              <a:rPr lang="uk-UA" sz="1300" dirty="0" err="1">
                <a:latin typeface="Times New Roman" pitchFamily="18" charset="0"/>
                <a:cs typeface="Times New Roman" pitchFamily="18" charset="0"/>
              </a:rPr>
              <a:t>Line</a:t>
            </a:r>
            <a:r>
              <a:rPr lang="uk-UA" sz="1300" dirty="0">
                <a:latin typeface="Times New Roman" pitchFamily="18" charset="0"/>
                <a:cs typeface="Times New Roman" pitchFamily="18" charset="0"/>
              </a:rPr>
              <a:t>, </a:t>
            </a:r>
            <a:r>
              <a:rPr lang="uk-UA" sz="1300" dirty="0" err="1">
                <a:latin typeface="Times New Roman" pitchFamily="18" charset="0"/>
                <a:cs typeface="Times New Roman" pitchFamily="18" charset="0"/>
              </a:rPr>
              <a:t>Vivino</a:t>
            </a:r>
            <a:r>
              <a:rPr lang="uk-UA" sz="1300" dirty="0">
                <a:latin typeface="Times New Roman" pitchFamily="18" charset="0"/>
                <a:cs typeface="Times New Roman" pitchFamily="18" charset="0"/>
              </a:rPr>
              <a:t> і навіть e </a:t>
            </a:r>
            <a:r>
              <a:rPr lang="uk-UA" sz="1300" dirty="0" err="1">
                <a:latin typeface="Times New Roman" pitchFamily="18" charset="0"/>
                <a:cs typeface="Times New Roman" pitchFamily="18" charset="0"/>
              </a:rPr>
              <a:t>Bay</a:t>
            </a:r>
            <a:r>
              <a:rPr lang="uk-UA" sz="1300" dirty="0">
                <a:latin typeface="Times New Roman" pitchFamily="18" charset="0"/>
                <a:cs typeface="Times New Roman" pitchFamily="18" charset="0"/>
              </a:rPr>
              <a:t>) . На жаль, роботу додатків поки оцінити не можливо. Спочатку годинники будуть сумісні тільки зі </a:t>
            </a:r>
            <a:r>
              <a:rPr lang="uk-UA" sz="1300" dirty="0" err="1">
                <a:latin typeface="Times New Roman" pitchFamily="18" charset="0"/>
                <a:cs typeface="Times New Roman" pitchFamily="18" charset="0"/>
              </a:rPr>
              <a:t>смартфоном</a:t>
            </a:r>
            <a:r>
              <a:rPr lang="uk-UA" sz="1300" dirty="0">
                <a:latin typeface="Times New Roman" pitchFamily="18" charset="0"/>
                <a:cs typeface="Times New Roman" pitchFamily="18" charset="0"/>
              </a:rPr>
              <a:t> </a:t>
            </a:r>
            <a:r>
              <a:rPr lang="uk-UA" sz="1300" dirty="0" err="1">
                <a:latin typeface="Times New Roman" pitchFamily="18" charset="0"/>
                <a:cs typeface="Times New Roman" pitchFamily="18" charset="0"/>
              </a:rPr>
              <a:t>Note</a:t>
            </a:r>
            <a:r>
              <a:rPr lang="uk-UA" sz="1300" dirty="0">
                <a:latin typeface="Times New Roman" pitchFamily="18" charset="0"/>
                <a:cs typeface="Times New Roman" pitchFamily="18" charset="0"/>
              </a:rPr>
              <a:t> 3 і </a:t>
            </a:r>
            <a:r>
              <a:rPr lang="uk-UA" sz="1300" dirty="0" err="1">
                <a:latin typeface="Times New Roman" pitchFamily="18" charset="0"/>
                <a:cs typeface="Times New Roman" pitchFamily="18" charset="0"/>
              </a:rPr>
              <a:t>Note</a:t>
            </a:r>
            <a:r>
              <a:rPr lang="uk-UA" sz="1300" dirty="0">
                <a:latin typeface="Times New Roman" pitchFamily="18" charset="0"/>
                <a:cs typeface="Times New Roman" pitchFamily="18" charset="0"/>
              </a:rPr>
              <a:t> 10.1. Власники </a:t>
            </a:r>
            <a:r>
              <a:rPr lang="uk-UA" sz="1300" dirty="0" err="1">
                <a:latin typeface="Times New Roman" pitchFamily="18" charset="0"/>
                <a:cs typeface="Times New Roman" pitchFamily="18" charset="0"/>
              </a:rPr>
              <a:t>Galaxy</a:t>
            </a:r>
            <a:r>
              <a:rPr lang="uk-UA" sz="1300" dirty="0">
                <a:latin typeface="Times New Roman" pitchFamily="18" charset="0"/>
                <a:cs typeface="Times New Roman" pitchFamily="18" charset="0"/>
              </a:rPr>
              <a:t> S4 зможуть випробувати пристрій тільки після того, як їх </a:t>
            </a:r>
            <a:r>
              <a:rPr lang="uk-UA" sz="1300" dirty="0" err="1">
                <a:latin typeface="Times New Roman" pitchFamily="18" charset="0"/>
                <a:cs typeface="Times New Roman" pitchFamily="18" charset="0"/>
              </a:rPr>
              <a:t>смартфони</a:t>
            </a:r>
            <a:r>
              <a:rPr lang="uk-UA" sz="1300" dirty="0">
                <a:latin typeface="Times New Roman" pitchFamily="18" charset="0"/>
                <a:cs typeface="Times New Roman" pitchFamily="18" charset="0"/>
              </a:rPr>
              <a:t> оновляться до </a:t>
            </a:r>
            <a:r>
              <a:rPr lang="uk-UA" sz="1300" dirty="0" err="1">
                <a:latin typeface="Times New Roman" pitchFamily="18" charset="0"/>
                <a:cs typeface="Times New Roman" pitchFamily="18" charset="0"/>
              </a:rPr>
              <a:t>Android</a:t>
            </a:r>
            <a:r>
              <a:rPr lang="uk-UA" sz="1300" dirty="0">
                <a:latin typeface="Times New Roman" pitchFamily="18" charset="0"/>
                <a:cs typeface="Times New Roman" pitchFamily="18" charset="0"/>
              </a:rPr>
              <a:t> версії 4.3. По суті, годинник </a:t>
            </a:r>
            <a:r>
              <a:rPr lang="uk-UA" sz="1300" dirty="0" err="1">
                <a:latin typeface="Times New Roman" pitchFamily="18" charset="0"/>
                <a:cs typeface="Times New Roman" pitchFamily="18" charset="0"/>
              </a:rPr>
              <a:t>Samsung</a:t>
            </a:r>
            <a:r>
              <a:rPr lang="uk-UA" sz="1300" dirty="0">
                <a:latin typeface="Times New Roman" pitchFamily="18" charset="0"/>
                <a:cs typeface="Times New Roman" pitchFamily="18" charset="0"/>
              </a:rPr>
              <a:t> </a:t>
            </a:r>
            <a:r>
              <a:rPr lang="uk-UA" sz="1300" dirty="0" err="1">
                <a:latin typeface="Times New Roman" pitchFamily="18" charset="0"/>
                <a:cs typeface="Times New Roman" pitchFamily="18" charset="0"/>
              </a:rPr>
              <a:t>Gear</a:t>
            </a:r>
            <a:r>
              <a:rPr lang="uk-UA" sz="1300" dirty="0">
                <a:latin typeface="Times New Roman" pitchFamily="18" charset="0"/>
                <a:cs typeface="Times New Roman" pitchFamily="18" charset="0"/>
              </a:rPr>
              <a:t> є «компаньйоном», що надає швидкий доступ до таких функцій як S </a:t>
            </a:r>
            <a:r>
              <a:rPr lang="uk-UA" sz="1300" dirty="0" err="1">
                <a:latin typeface="Times New Roman" pitchFamily="18" charset="0"/>
                <a:cs typeface="Times New Roman" pitchFamily="18" charset="0"/>
              </a:rPr>
              <a:t>Voice</a:t>
            </a:r>
            <a:r>
              <a:rPr lang="uk-UA" sz="1300" dirty="0">
                <a:latin typeface="Times New Roman" pitchFamily="18" charset="0"/>
                <a:cs typeface="Times New Roman" pitchFamily="18" charset="0"/>
              </a:rPr>
              <a:t> і </a:t>
            </a:r>
            <a:r>
              <a:rPr lang="uk-UA" sz="1300" dirty="0" err="1">
                <a:latin typeface="Times New Roman" pitchFamily="18" charset="0"/>
                <a:cs typeface="Times New Roman" pitchFamily="18" charset="0"/>
              </a:rPr>
              <a:t>Find</a:t>
            </a:r>
            <a:r>
              <a:rPr lang="uk-UA" sz="1300" dirty="0">
                <a:latin typeface="Times New Roman" pitchFamily="18" charset="0"/>
                <a:cs typeface="Times New Roman" pitchFamily="18" charset="0"/>
              </a:rPr>
              <a:t> </a:t>
            </a:r>
            <a:r>
              <a:rPr lang="uk-UA" sz="1300" dirty="0" err="1">
                <a:latin typeface="Times New Roman" pitchFamily="18" charset="0"/>
                <a:cs typeface="Times New Roman" pitchFamily="18" charset="0"/>
              </a:rPr>
              <a:t>My</a:t>
            </a:r>
            <a:r>
              <a:rPr lang="uk-UA" sz="1300" dirty="0">
                <a:latin typeface="Times New Roman" pitchFamily="18" charset="0"/>
                <a:cs typeface="Times New Roman" pitchFamily="18" charset="0"/>
              </a:rPr>
              <a:t> </a:t>
            </a:r>
            <a:r>
              <a:rPr lang="uk-UA" sz="1300" dirty="0" err="1">
                <a:latin typeface="Times New Roman" pitchFamily="18" charset="0"/>
                <a:cs typeface="Times New Roman" pitchFamily="18" charset="0"/>
              </a:rPr>
              <a:t>Device</a:t>
            </a:r>
            <a:r>
              <a:rPr lang="uk-UA" sz="1300" dirty="0">
                <a:latin typeface="Times New Roman" pitchFamily="18" charset="0"/>
                <a:cs typeface="Times New Roman" pitchFamily="18" charset="0"/>
              </a:rPr>
              <a:t> , крокоміру і додаткам, перерахованим вище.</a:t>
            </a:r>
            <a:endParaRPr lang="ru-RU" sz="1300" dirty="0"/>
          </a:p>
        </p:txBody>
      </p:sp>
      <p:sp>
        <p:nvSpPr>
          <p:cNvPr id="6"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dirty="0">
                <a:sym typeface="Symbol" pitchFamily="18" charset="2"/>
              </a:rPr>
              <a:t> </a:t>
            </a:r>
            <a:r>
              <a:rPr lang="uk-UA" sz="800" dirty="0"/>
              <a:t> Опанасюк  А.С.</a:t>
            </a:r>
            <a:endParaRPr lang="ru-RU" sz="800" dirty="0"/>
          </a:p>
        </p:txBody>
      </p:sp>
      <p:sp>
        <p:nvSpPr>
          <p:cNvPr id="2" name="Номер слайда 1"/>
          <p:cNvSpPr>
            <a:spLocks noGrp="1"/>
          </p:cNvSpPr>
          <p:nvPr>
            <p:ph type="sldNum" sz="quarter" idx="12"/>
          </p:nvPr>
        </p:nvSpPr>
        <p:spPr/>
        <p:txBody>
          <a:bodyPr/>
          <a:lstStyle/>
          <a:p>
            <a:fld id="{D3766815-3F79-4B59-8F54-D85D4AE0E431}" type="slidenum">
              <a:rPr lang="ru-RU" smtClean="0"/>
              <a:pPr/>
              <a:t>40</a:t>
            </a:fld>
            <a:endParaRPr lang="ru-RU"/>
          </a:p>
        </p:txBody>
      </p:sp>
    </p:spTree>
    <p:extLst>
      <p:ext uri="{BB962C8B-B14F-4D97-AF65-F5344CB8AC3E}">
        <p14:creationId xmlns="" xmlns:p14="http://schemas.microsoft.com/office/powerpoint/2010/main" val="211333841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5551"/>
            <a:ext cx="8229600" cy="1143000"/>
          </a:xfrm>
        </p:spPr>
        <p:txBody>
          <a:bodyPr>
            <a:normAutofit/>
          </a:bodyPr>
          <a:lstStyle/>
          <a:p>
            <a:r>
              <a:rPr lang="ru-RU" b="1" i="1" dirty="0" smtClean="0">
                <a:latin typeface="Arial" pitchFamily="34" charset="0"/>
                <a:cs typeface="Arial" pitchFamily="34" charset="0"/>
              </a:rPr>
              <a:t>КОМП'ЮТЕР «</a:t>
            </a:r>
            <a:r>
              <a:rPr lang="en-US" b="1" i="1" dirty="0" smtClean="0">
                <a:latin typeface="Arial" pitchFamily="34" charset="0"/>
                <a:cs typeface="Arial" pitchFamily="34" charset="0"/>
              </a:rPr>
              <a:t>EDISON</a:t>
            </a:r>
            <a:r>
              <a:rPr lang="uk-UA" b="1" i="1" dirty="0" smtClean="0">
                <a:latin typeface="Arial" pitchFamily="34" charset="0"/>
                <a:cs typeface="Arial" pitchFamily="34" charset="0"/>
              </a:rPr>
              <a:t>»</a:t>
            </a:r>
            <a:endParaRPr lang="ru-RU" b="1" i="1" dirty="0">
              <a:latin typeface="Arial" pitchFamily="34" charset="0"/>
              <a:cs typeface="Arial" pitchFamily="34" charset="0"/>
            </a:endParaRPr>
          </a:p>
        </p:txBody>
      </p:sp>
      <p:sp>
        <p:nvSpPr>
          <p:cNvPr id="3" name="Объект 2"/>
          <p:cNvSpPr>
            <a:spLocks noGrp="1"/>
          </p:cNvSpPr>
          <p:nvPr>
            <p:ph sz="half" idx="1"/>
          </p:nvPr>
        </p:nvSpPr>
        <p:spPr>
          <a:xfrm>
            <a:off x="3707904" y="1146533"/>
            <a:ext cx="5112568" cy="4525963"/>
          </a:xfrm>
        </p:spPr>
        <p:txBody>
          <a:bodyPr>
            <a:noAutofit/>
          </a:bodyPr>
          <a:lstStyle/>
          <a:p>
            <a:pPr marL="0" indent="0" algn="just"/>
            <a:r>
              <a:rPr lang="uk-UA" sz="1400" dirty="0" smtClean="0">
                <a:latin typeface="Times New Roman" pitchFamily="18" charset="0"/>
                <a:cs typeface="Times New Roman" pitchFamily="18" charset="0"/>
              </a:rPr>
              <a:t>Провідний розробник корпорація </a:t>
            </a:r>
            <a:r>
              <a:rPr lang="uk-UA" sz="1400" dirty="0" err="1" smtClean="0">
                <a:latin typeface="Times New Roman" pitchFamily="18" charset="0"/>
                <a:cs typeface="Times New Roman" pitchFamily="18" charset="0"/>
              </a:rPr>
              <a:t>Intel</a:t>
            </a:r>
            <a:r>
              <a:rPr lang="uk-UA" sz="1400" dirty="0" smtClean="0">
                <a:latin typeface="Times New Roman" pitchFamily="18" charset="0"/>
                <a:cs typeface="Times New Roman" pitchFamily="18" charset="0"/>
              </a:rPr>
              <a:t> яка спеціалізується на розробці процесорів для комп'ютерів, показала перед початком відкриття виставки </a:t>
            </a:r>
            <a:r>
              <a:rPr lang="en-US" sz="1400" dirty="0" smtClean="0">
                <a:latin typeface="Times New Roman" pitchFamily="18" charset="0"/>
                <a:cs typeface="Times New Roman" pitchFamily="18" charset="0"/>
              </a:rPr>
              <a:t>CES </a:t>
            </a:r>
            <a:r>
              <a:rPr lang="en-US" sz="1400" dirty="0">
                <a:latin typeface="Times New Roman" pitchFamily="18" charset="0"/>
                <a:cs typeface="Times New Roman" pitchFamily="18" charset="0"/>
              </a:rPr>
              <a:t>2014</a:t>
            </a:r>
            <a:r>
              <a:rPr lang="uk-UA" sz="1400" dirty="0" smtClean="0">
                <a:latin typeface="Times New Roman" pitchFamily="18" charset="0"/>
                <a:cs typeface="Times New Roman" pitchFamily="18" charset="0"/>
              </a:rPr>
              <a:t> р., </a:t>
            </a:r>
            <a:r>
              <a:rPr lang="uk-UA" sz="1400" b="1" i="1" dirty="0" smtClean="0">
                <a:latin typeface="Times New Roman" pitchFamily="18" charset="0"/>
                <a:cs typeface="Times New Roman" pitchFamily="18" charset="0"/>
              </a:rPr>
              <a:t>комп'ютер, який має розмір карти пам'яті формату SD</a:t>
            </a:r>
            <a:r>
              <a:rPr lang="uk-UA" sz="1400" dirty="0" smtClean="0">
                <a:latin typeface="Times New Roman" pitchFamily="18" charset="0"/>
                <a:cs typeface="Times New Roman" pitchFamily="18" charset="0"/>
              </a:rPr>
              <a:t>. Нововведення від корпорації </a:t>
            </a:r>
            <a:r>
              <a:rPr lang="uk-UA" sz="1400" dirty="0" err="1" smtClean="0">
                <a:latin typeface="Times New Roman" pitchFamily="18" charset="0"/>
                <a:cs typeface="Times New Roman" pitchFamily="18" charset="0"/>
              </a:rPr>
              <a:t>Intel</a:t>
            </a:r>
            <a:r>
              <a:rPr lang="uk-UA" sz="1400" dirty="0" smtClean="0">
                <a:latin typeface="Times New Roman" pitchFamily="18" charset="0"/>
                <a:cs typeface="Times New Roman" pitchFamily="18" charset="0"/>
              </a:rPr>
              <a:t> отримало ім'я свого розробника - </a:t>
            </a:r>
            <a:r>
              <a:rPr lang="uk-UA" sz="1400" b="1" i="1" dirty="0" err="1" smtClean="0">
                <a:solidFill>
                  <a:srgbClr val="C00000"/>
                </a:solidFill>
                <a:latin typeface="Times New Roman" pitchFamily="18" charset="0"/>
                <a:cs typeface="Times New Roman" pitchFamily="18" charset="0"/>
              </a:rPr>
              <a:t>Edison</a:t>
            </a:r>
            <a:r>
              <a:rPr lang="uk-UA" sz="1400" dirty="0" smtClean="0">
                <a:latin typeface="Times New Roman" pitchFamily="18" charset="0"/>
                <a:cs typeface="Times New Roman" pitchFamily="18" charset="0"/>
              </a:rPr>
              <a:t>. Корпорація </a:t>
            </a:r>
            <a:r>
              <a:rPr lang="uk-UA" sz="1400" dirty="0" err="1" smtClean="0">
                <a:latin typeface="Times New Roman" pitchFamily="18" charset="0"/>
                <a:cs typeface="Times New Roman" pitchFamily="18" charset="0"/>
              </a:rPr>
              <a:t>Intel</a:t>
            </a:r>
            <a:r>
              <a:rPr lang="uk-UA" sz="1400" dirty="0" smtClean="0">
                <a:latin typeface="Times New Roman" pitchFamily="18" charset="0"/>
                <a:cs typeface="Times New Roman" pitchFamily="18" charset="0"/>
              </a:rPr>
              <a:t> заявила, що ця новинка відноситься до «</a:t>
            </a:r>
            <a:r>
              <a:rPr lang="uk-UA" sz="1400" b="1" i="1" dirty="0" smtClean="0">
                <a:latin typeface="Times New Roman" pitchFamily="18" charset="0"/>
                <a:cs typeface="Times New Roman" pitchFamily="18" charset="0"/>
              </a:rPr>
              <a:t>ПК класу </a:t>
            </a:r>
            <a:r>
              <a:rPr lang="uk-UA" sz="1400" b="1" i="1" dirty="0" err="1" smtClean="0">
                <a:latin typeface="Times New Roman" pitchFamily="18" charset="0"/>
                <a:cs typeface="Times New Roman" pitchFamily="18" charset="0"/>
              </a:rPr>
              <a:t>Pentium</a:t>
            </a:r>
            <a:r>
              <a:rPr lang="uk-UA" sz="1400" dirty="0" smtClean="0">
                <a:latin typeface="Times New Roman" pitchFamily="18" charset="0"/>
                <a:cs typeface="Times New Roman" pitchFamily="18" charset="0"/>
              </a:rPr>
              <a:t>». Технічна оснащеність нутрощів цього комп'ютера побудована на системній основі кристалу </a:t>
            </a:r>
            <a:r>
              <a:rPr lang="uk-UA" sz="1400" dirty="0" err="1" smtClean="0">
                <a:latin typeface="Times New Roman" pitchFamily="18" charset="0"/>
                <a:cs typeface="Times New Roman" pitchFamily="18" charset="0"/>
              </a:rPr>
              <a:t>Quark</a:t>
            </a:r>
            <a:r>
              <a:rPr lang="uk-UA" sz="1400" dirty="0" smtClean="0">
                <a:latin typeface="Times New Roman" pitchFamily="18" charset="0"/>
                <a:cs typeface="Times New Roman" pitchFamily="18" charset="0"/>
              </a:rPr>
              <a:t>. Дана система була виготовлена </a:t>
            </a:r>
            <a:r>
              <a:rPr lang="uk-UA" sz="1400" dirty="0" err="1" smtClean="0">
                <a:latin typeface="Times New Roman" pitchFamily="18" charset="0"/>
                <a:cs typeface="Times New Roman" pitchFamily="18" charset="0"/>
              </a:rPr>
              <a:t>​​</a:t>
            </a:r>
            <a:r>
              <a:rPr lang="uk-UA" sz="1400" b="1" i="1" dirty="0" err="1" smtClean="0">
                <a:latin typeface="Times New Roman" pitchFamily="18" charset="0"/>
                <a:cs typeface="Times New Roman" pitchFamily="18" charset="0"/>
              </a:rPr>
              <a:t>за</a:t>
            </a:r>
            <a:r>
              <a:rPr lang="uk-UA" sz="1400" b="1" i="1" dirty="0" smtClean="0">
                <a:latin typeface="Times New Roman" pitchFamily="18" charset="0"/>
                <a:cs typeface="Times New Roman" pitchFamily="18" charset="0"/>
              </a:rPr>
              <a:t> 22 </a:t>
            </a:r>
            <a:r>
              <a:rPr lang="uk-UA" sz="1400" b="1" i="1" dirty="0" err="1" smtClean="0">
                <a:latin typeface="Times New Roman" pitchFamily="18" charset="0"/>
                <a:cs typeface="Times New Roman" pitchFamily="18" charset="0"/>
              </a:rPr>
              <a:t>нанометровим</a:t>
            </a:r>
            <a:r>
              <a:rPr lang="uk-UA" sz="1400" b="1" i="1" dirty="0" smtClean="0">
                <a:latin typeface="Times New Roman" pitchFamily="18" charset="0"/>
                <a:cs typeface="Times New Roman" pitchFamily="18" charset="0"/>
              </a:rPr>
              <a:t> технічним процесом</a:t>
            </a:r>
            <a:r>
              <a:rPr lang="uk-UA" sz="1400" dirty="0" smtClean="0">
                <a:latin typeface="Times New Roman" pitchFamily="18" charset="0"/>
                <a:cs typeface="Times New Roman" pitchFamily="18" charset="0"/>
              </a:rPr>
              <a:t>. Система </a:t>
            </a:r>
            <a:r>
              <a:rPr lang="uk-UA" sz="1400" dirty="0" err="1" smtClean="0">
                <a:latin typeface="Times New Roman" pitchFamily="18" charset="0"/>
                <a:cs typeface="Times New Roman" pitchFamily="18" charset="0"/>
              </a:rPr>
              <a:t>Quark</a:t>
            </a:r>
            <a:r>
              <a:rPr lang="uk-UA" sz="1400" dirty="0" smtClean="0">
                <a:latin typeface="Times New Roman" pitchFamily="18" charset="0"/>
                <a:cs typeface="Times New Roman" pitchFamily="18" charset="0"/>
              </a:rPr>
              <a:t> містить в собі 2 процесорних ядра, які мають аналогічну назву та архітектуру x86. Крім цього є NAND флеш-пам'ять. Незважаючи на маленькі розміри, цей міні-комп'ютер без будь-яких проблем може підтримувати бездротову трансляцію необхідних даних по </a:t>
            </a:r>
            <a:r>
              <a:rPr lang="uk-UA" sz="1400" dirty="0" err="1" smtClean="0">
                <a:latin typeface="Times New Roman" pitchFamily="18" charset="0"/>
                <a:cs typeface="Times New Roman" pitchFamily="18" charset="0"/>
              </a:rPr>
              <a:t>Bluetooth</a:t>
            </a:r>
            <a:r>
              <a:rPr lang="uk-UA" sz="1400" dirty="0" smtClean="0">
                <a:latin typeface="Times New Roman" pitchFamily="18" charset="0"/>
                <a:cs typeface="Times New Roman" pitchFamily="18" charset="0"/>
              </a:rPr>
              <a:t>, а також по Wi-Fi. Комп'ютер був представлений в робочій версії на основі оперативної системи </a:t>
            </a:r>
            <a:r>
              <a:rPr lang="uk-UA" sz="1400" dirty="0" err="1" smtClean="0">
                <a:latin typeface="Times New Roman" pitchFamily="18" charset="0"/>
                <a:cs typeface="Times New Roman" pitchFamily="18" charset="0"/>
              </a:rPr>
              <a:t>LinuxОС</a:t>
            </a:r>
            <a:r>
              <a:rPr lang="uk-UA" sz="1400" dirty="0" smtClean="0">
                <a:latin typeface="Times New Roman" pitchFamily="18" charset="0"/>
                <a:cs typeface="Times New Roman" pitchFamily="18" charset="0"/>
              </a:rPr>
              <a:t>, однак виробник заявляє що можливе застосовування і ОС. Корпорація </a:t>
            </a:r>
            <a:r>
              <a:rPr lang="uk-UA" sz="1400" dirty="0" err="1" smtClean="0">
                <a:latin typeface="Times New Roman" pitchFamily="18" charset="0"/>
                <a:cs typeface="Times New Roman" pitchFamily="18" charset="0"/>
              </a:rPr>
              <a:t>Intel</a:t>
            </a:r>
            <a:r>
              <a:rPr lang="uk-UA" sz="1400" dirty="0" smtClean="0">
                <a:latin typeface="Times New Roman" pitchFamily="18" charset="0"/>
                <a:cs typeface="Times New Roman" pitchFamily="18" charset="0"/>
              </a:rPr>
              <a:t> планує заснувати спеціально для продажу </a:t>
            </a:r>
            <a:r>
              <a:rPr lang="uk-UA" sz="1400" dirty="0" err="1" smtClean="0">
                <a:latin typeface="Times New Roman" pitchFamily="18" charset="0"/>
                <a:cs typeface="Times New Roman" pitchFamily="18" charset="0"/>
              </a:rPr>
              <a:t>Edison</a:t>
            </a:r>
            <a:r>
              <a:rPr lang="uk-UA" sz="1400" dirty="0" smtClean="0">
                <a:latin typeface="Times New Roman" pitchFamily="18" charset="0"/>
                <a:cs typeface="Times New Roman" pitchFamily="18" charset="0"/>
              </a:rPr>
              <a:t> окремий спеціалізований магазин. Як би того нам не хотілося, проте міні комп'ютер не визначений для того що б його використовували як окремий пристрій. </a:t>
            </a:r>
            <a:r>
              <a:rPr lang="uk-UA" sz="1400" b="1" i="1" dirty="0" err="1" smtClean="0">
                <a:solidFill>
                  <a:srgbClr val="C00000"/>
                </a:solidFill>
                <a:latin typeface="Times New Roman" pitchFamily="18" charset="0"/>
                <a:cs typeface="Times New Roman" pitchFamily="18" charset="0"/>
              </a:rPr>
              <a:t>Edison</a:t>
            </a:r>
            <a:r>
              <a:rPr lang="uk-UA" sz="1400" b="1" i="1" dirty="0" smtClean="0">
                <a:solidFill>
                  <a:srgbClr val="C00000"/>
                </a:solidFill>
                <a:latin typeface="Times New Roman" pitchFamily="18" charset="0"/>
                <a:cs typeface="Times New Roman" pitchFamily="18" charset="0"/>
              </a:rPr>
              <a:t> розробляли для вбудовування в побутову техніку</a:t>
            </a:r>
            <a:r>
              <a:rPr lang="uk-UA" sz="1400" dirty="0" smtClean="0">
                <a:solidFill>
                  <a:srgbClr val="C00000"/>
                </a:solidFill>
                <a:latin typeface="Times New Roman" pitchFamily="18" charset="0"/>
                <a:cs typeface="Times New Roman" pitchFamily="18" charset="0"/>
              </a:rPr>
              <a:t>, </a:t>
            </a:r>
            <a:r>
              <a:rPr lang="uk-UA" sz="1400" dirty="0" smtClean="0">
                <a:latin typeface="Times New Roman" pitchFamily="18" charset="0"/>
                <a:cs typeface="Times New Roman" pitchFamily="18" charset="0"/>
              </a:rPr>
              <a:t>а також в переносну електроніку, яка підключається до системи «</a:t>
            </a:r>
            <a:r>
              <a:rPr lang="uk-UA" sz="1400" dirty="0" err="1" smtClean="0">
                <a:latin typeface="Times New Roman" pitchFamily="18" charset="0"/>
                <a:cs typeface="Times New Roman" pitchFamily="18" charset="0"/>
              </a:rPr>
              <a:t>інтернет</a:t>
            </a:r>
            <a:r>
              <a:rPr lang="uk-UA" sz="1400" dirty="0" smtClean="0">
                <a:latin typeface="Times New Roman" pitchFamily="18" charset="0"/>
                <a:cs typeface="Times New Roman" pitchFamily="18" charset="0"/>
              </a:rPr>
              <a:t> предметів побуту».</a:t>
            </a:r>
          </a:p>
        </p:txBody>
      </p:sp>
      <p:pic>
        <p:nvPicPr>
          <p:cNvPr id="1026" name="Picture 2" descr="Intel Edison: компьютер размером с карту памяти SD"/>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67544" y="1150392"/>
            <a:ext cx="3108306" cy="2389510"/>
          </a:xfrm>
          <a:prstGeom prst="rect">
            <a:avLst/>
          </a:prstGeom>
          <a:noFill/>
          <a:extLst>
            <a:ext uri="{909E8E84-426E-40DD-AFC4-6F175D3DCCD1}">
              <a14:hiddenFill xmlns="" xmlns:a14="http://schemas.microsoft.com/office/drawing/2010/main">
                <a:solidFill>
                  <a:srgbClr val="FFFFFF"/>
                </a:solidFill>
              </a14:hiddenFill>
            </a:ext>
          </a:extLst>
        </p:spPr>
      </p:pic>
      <p:pic>
        <p:nvPicPr>
          <p:cNvPr id="1028" name="Picture 4" descr="Intel Edison: компьютер размером с карту памяти SD-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67544" y="3555843"/>
            <a:ext cx="3108306" cy="2297874"/>
          </a:xfrm>
          <a:prstGeom prst="rect">
            <a:avLst/>
          </a:prstGeom>
          <a:noFill/>
          <a:extLst>
            <a:ext uri="{909E8E84-426E-40DD-AFC4-6F175D3DCCD1}">
              <a14:hiddenFill xmlns="" xmlns:a14="http://schemas.microsoft.com/office/drawing/2010/main">
                <a:solidFill>
                  <a:srgbClr val="FFFFFF"/>
                </a:solidFill>
              </a14:hiddenFill>
            </a:ext>
          </a:extLst>
        </p:spPr>
      </p:pic>
      <p:sp>
        <p:nvSpPr>
          <p:cNvPr id="4" name="Номер слайда 3"/>
          <p:cNvSpPr>
            <a:spLocks noGrp="1"/>
          </p:cNvSpPr>
          <p:nvPr>
            <p:ph type="sldNum" sz="quarter" idx="12"/>
          </p:nvPr>
        </p:nvSpPr>
        <p:spPr/>
        <p:txBody>
          <a:bodyPr/>
          <a:lstStyle/>
          <a:p>
            <a:fld id="{D3766815-3F79-4B59-8F54-D85D4AE0E431}" type="slidenum">
              <a:rPr lang="ru-RU" smtClean="0"/>
              <a:pPr/>
              <a:t>41</a:t>
            </a:fld>
            <a:endParaRPr lang="ru-RU"/>
          </a:p>
        </p:txBody>
      </p:sp>
      <p:sp>
        <p:nvSpPr>
          <p:cNvPr id="7"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dirty="0">
                <a:sym typeface="Symbol" pitchFamily="18" charset="2"/>
              </a:rPr>
              <a:t> </a:t>
            </a:r>
            <a:r>
              <a:rPr lang="uk-UA" sz="800" dirty="0"/>
              <a:t> Опанасюк  А.С.</a:t>
            </a:r>
            <a:endParaRPr lang="ru-RU" sz="800" dirty="0"/>
          </a:p>
        </p:txBody>
      </p:sp>
    </p:spTree>
    <p:extLst>
      <p:ext uri="{BB962C8B-B14F-4D97-AF65-F5344CB8AC3E}">
        <p14:creationId xmlns="" xmlns:p14="http://schemas.microsoft.com/office/powerpoint/2010/main" val="98086053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0305"/>
            <a:ext cx="8229600" cy="1143000"/>
          </a:xfrm>
        </p:spPr>
        <p:txBody>
          <a:bodyPr>
            <a:normAutofit fontScale="90000"/>
          </a:bodyPr>
          <a:lstStyle/>
          <a:p>
            <a:r>
              <a:rPr lang="uk-UA" b="1" i="1" dirty="0" smtClean="0">
                <a:latin typeface="Arial" pitchFamily="34" charset="0"/>
                <a:cs typeface="Arial" pitchFamily="34" charset="0"/>
              </a:rPr>
              <a:t>ЧІП БЕЗДРОТОВОГО ЗВ'ЯЗКУ</a:t>
            </a:r>
            <a:endParaRPr lang="ru-RU" dirty="0">
              <a:latin typeface="Arial" pitchFamily="34" charset="0"/>
              <a:cs typeface="Arial" pitchFamily="34" charset="0"/>
            </a:endParaRPr>
          </a:p>
        </p:txBody>
      </p:sp>
      <p:sp>
        <p:nvSpPr>
          <p:cNvPr id="4" name="Объект 3"/>
          <p:cNvSpPr>
            <a:spLocks noGrp="1"/>
          </p:cNvSpPr>
          <p:nvPr>
            <p:ph sz="half" idx="2"/>
          </p:nvPr>
        </p:nvSpPr>
        <p:spPr>
          <a:xfrm>
            <a:off x="4860032" y="1173305"/>
            <a:ext cx="3960440" cy="4525963"/>
          </a:xfrm>
        </p:spPr>
        <p:txBody>
          <a:bodyPr>
            <a:noAutofit/>
          </a:bodyPr>
          <a:lstStyle/>
          <a:p>
            <a:pPr marL="0" indent="0" algn="just"/>
            <a:r>
              <a:rPr lang="uk-UA" sz="1300" dirty="0" smtClean="0">
                <a:latin typeface="Times New Roman" pitchFamily="18" charset="0"/>
                <a:cs typeface="Times New Roman" pitchFamily="18" charset="0"/>
              </a:rPr>
              <a:t>У лабораторії Стенфордського університету вдалося створити </a:t>
            </a:r>
            <a:r>
              <a:rPr lang="uk-UA" sz="1300" b="1" i="1" dirty="0" smtClean="0">
                <a:solidFill>
                  <a:srgbClr val="C00000"/>
                </a:solidFill>
                <a:latin typeface="Times New Roman" pitchFamily="18" charset="0"/>
                <a:cs typeface="Times New Roman" pitchFamily="18" charset="0"/>
              </a:rPr>
              <a:t>перший модуль бездротового зв'язку на одному чипі</a:t>
            </a:r>
            <a:r>
              <a:rPr lang="uk-UA" sz="1300" dirty="0" smtClean="0">
                <a:latin typeface="Times New Roman" pitchFamily="18" charset="0"/>
                <a:cs typeface="Times New Roman" pitchFamily="18" charset="0"/>
              </a:rPr>
              <a:t>, в якому поєднуються необхідні вимоги до мініатюрності, автономності і низькою собівартістю. Нові чипи призначені для задоволення зростаючого попиту на інтелектуальні датчики і засоби дистанційного керування. З ними пов'язують розвиток </a:t>
            </a:r>
            <a:r>
              <a:rPr lang="uk-UA" sz="1300" dirty="0" err="1" smtClean="0">
                <a:latin typeface="Times New Roman" pitchFamily="18" charset="0"/>
                <a:cs typeface="Times New Roman" pitchFamily="18" charset="0"/>
              </a:rPr>
              <a:t>інтернету</a:t>
            </a:r>
            <a:r>
              <a:rPr lang="uk-UA" sz="1300" dirty="0" smtClean="0">
                <a:latin typeface="Times New Roman" pitchFamily="18" charset="0"/>
                <a:cs typeface="Times New Roman" pitchFamily="18" charset="0"/>
              </a:rPr>
              <a:t> речей і можливість керувати чим завгодно через </a:t>
            </a:r>
            <a:r>
              <a:rPr lang="uk-UA" sz="1300" dirty="0" err="1" smtClean="0">
                <a:latin typeface="Times New Roman" pitchFamily="18" charset="0"/>
                <a:cs typeface="Times New Roman" pitchFamily="18" charset="0"/>
              </a:rPr>
              <a:t>веб-інтерфейс</a:t>
            </a:r>
            <a:r>
              <a:rPr lang="uk-UA" sz="1300" dirty="0" smtClean="0">
                <a:latin typeface="Times New Roman" pitchFamily="18" charset="0"/>
                <a:cs typeface="Times New Roman" pitchFamily="18" charset="0"/>
              </a:rPr>
              <a:t>. «Це повністю автономний пристрій розміром з мурашку, - коментує доцент кафедри електротехніки Стенфордського університету та головний розробник прототипу Амін </a:t>
            </a:r>
            <a:r>
              <a:rPr lang="uk-UA" sz="1300" dirty="0" err="1" smtClean="0">
                <a:latin typeface="Times New Roman" pitchFamily="18" charset="0"/>
                <a:cs typeface="Times New Roman" pitchFamily="18" charset="0"/>
              </a:rPr>
              <a:t>Арбабьян</a:t>
            </a:r>
            <a:r>
              <a:rPr lang="uk-UA" sz="1300" dirty="0" smtClean="0">
                <a:latin typeface="Times New Roman" pitchFamily="18" charset="0"/>
                <a:cs typeface="Times New Roman" pitchFamily="18" charset="0"/>
              </a:rPr>
              <a:t>. - Вони дуже дешеві у виробництві і </a:t>
            </a:r>
            <a:r>
              <a:rPr lang="uk-UA" sz="1300" b="1" i="1" dirty="0" smtClean="0">
                <a:solidFill>
                  <a:srgbClr val="C00000"/>
                </a:solidFill>
                <a:latin typeface="Times New Roman" pitchFamily="18" charset="0"/>
                <a:cs typeface="Times New Roman" pitchFamily="18" charset="0"/>
              </a:rPr>
              <a:t>не вимагають батарей</a:t>
            </a:r>
            <a:r>
              <a:rPr lang="uk-UA" sz="1300" dirty="0" smtClean="0">
                <a:latin typeface="Times New Roman" pitchFamily="18" charset="0"/>
                <a:cs typeface="Times New Roman" pitchFamily="18" charset="0"/>
              </a:rPr>
              <a:t>». Всі компоненти першої схеми були створені під мікроскопом. За рахунок високого ступеня інтеграції вдалося домогтися рекордно низьких показників енергоспоживання. Для підтримки працездатності їм достатньо кількох мікроват. </a:t>
            </a:r>
            <a:r>
              <a:rPr lang="uk-UA" sz="1300" b="1" i="1" dirty="0" smtClean="0">
                <a:solidFill>
                  <a:srgbClr val="C00000"/>
                </a:solidFill>
                <a:latin typeface="Times New Roman" pitchFamily="18" charset="0"/>
                <a:cs typeface="Times New Roman" pitchFamily="18" charset="0"/>
              </a:rPr>
              <a:t>Таку потужність можна отримати з енергії радіохвиль, присутніх практично повсюдно.</a:t>
            </a:r>
            <a:endParaRPr lang="en-US" sz="1300" b="1" i="1" dirty="0" smtClean="0">
              <a:solidFill>
                <a:srgbClr val="C00000"/>
              </a:solidFill>
              <a:latin typeface="Times New Roman" pitchFamily="18" charset="0"/>
              <a:cs typeface="Times New Roman" pitchFamily="18" charset="0"/>
            </a:endParaRPr>
          </a:p>
          <a:p>
            <a:pPr marL="0" indent="0" algn="just"/>
            <a:r>
              <a:rPr lang="uk-UA" sz="1300" dirty="0">
                <a:latin typeface="Times New Roman" pitchFamily="18" charset="0"/>
                <a:cs typeface="Times New Roman" pitchFamily="18" charset="0"/>
              </a:rPr>
              <a:t>Радіус дії кожного автономного </a:t>
            </a:r>
            <a:r>
              <a:rPr lang="uk-UA" sz="1300" dirty="0" smtClean="0">
                <a:latin typeface="Times New Roman" pitchFamily="18" charset="0"/>
                <a:cs typeface="Times New Roman" pitchFamily="18" charset="0"/>
              </a:rPr>
              <a:t>чипа </a:t>
            </a:r>
            <a:r>
              <a:rPr lang="uk-UA" sz="1300" dirty="0">
                <a:latin typeface="Times New Roman" pitchFamily="18" charset="0"/>
                <a:cs typeface="Times New Roman" pitchFamily="18" charset="0"/>
              </a:rPr>
              <a:t>оцінюється в півметра, проте він може бути розширений за рахунок формування бездротової мережі, в якій інші подібні </a:t>
            </a:r>
            <a:r>
              <a:rPr lang="uk-UA" sz="1300" dirty="0" smtClean="0">
                <a:latin typeface="Times New Roman" pitchFamily="18" charset="0"/>
                <a:cs typeface="Times New Roman" pitchFamily="18" charset="0"/>
              </a:rPr>
              <a:t>чипи використовуються </a:t>
            </a:r>
            <a:r>
              <a:rPr lang="uk-UA" sz="1300" dirty="0">
                <a:latin typeface="Times New Roman" pitchFamily="18" charset="0"/>
                <a:cs typeface="Times New Roman" pitchFamily="18" charset="0"/>
              </a:rPr>
              <a:t>як </a:t>
            </a:r>
            <a:r>
              <a:rPr lang="uk-UA" sz="1300" dirty="0" smtClean="0">
                <a:latin typeface="Times New Roman" pitchFamily="18" charset="0"/>
                <a:cs typeface="Times New Roman" pitchFamily="18" charset="0"/>
              </a:rPr>
              <a:t>ретранслятори </a:t>
            </a:r>
            <a:r>
              <a:rPr lang="uk-UA" sz="1300" dirty="0">
                <a:latin typeface="Times New Roman" pitchFamily="18" charset="0"/>
                <a:cs typeface="Times New Roman" pitchFamily="18" charset="0"/>
              </a:rPr>
              <a:t>сигналу</a:t>
            </a:r>
            <a:r>
              <a:rPr lang="uk-UA" sz="1300" b="1" i="1" dirty="0">
                <a:solidFill>
                  <a:srgbClr val="C00000"/>
                </a:solidFill>
                <a:latin typeface="Times New Roman" pitchFamily="18" charset="0"/>
                <a:cs typeface="Times New Roman" pitchFamily="18" charset="0"/>
              </a:rPr>
              <a:t>.</a:t>
            </a:r>
          </a:p>
        </p:txBody>
      </p:sp>
      <p:sp>
        <p:nvSpPr>
          <p:cNvPr id="5" name="Номер слайда 4"/>
          <p:cNvSpPr>
            <a:spLocks noGrp="1"/>
          </p:cNvSpPr>
          <p:nvPr>
            <p:ph type="sldNum" sz="quarter" idx="12"/>
          </p:nvPr>
        </p:nvSpPr>
        <p:spPr/>
        <p:txBody>
          <a:bodyPr/>
          <a:lstStyle/>
          <a:p>
            <a:fld id="{D3766815-3F79-4B59-8F54-D85D4AE0E431}" type="slidenum">
              <a:rPr lang="ru-RU" smtClean="0"/>
              <a:pPr/>
              <a:t>42</a:t>
            </a:fld>
            <a:endParaRPr lang="ru-RU" dirty="0"/>
          </a:p>
        </p:txBody>
      </p:sp>
      <p:pic>
        <p:nvPicPr>
          <p:cNvPr id="1026" name="Picture 2" descr="Фрагмент предыдущего изображения чипа, увеличенный в 55 раз (фото: Amin Arbabian / Stanford University)."/>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67544" y="3874139"/>
            <a:ext cx="4329819" cy="2514626"/>
          </a:xfrm>
          <a:prstGeom prst="rect">
            <a:avLst/>
          </a:prstGeom>
          <a:noFill/>
          <a:extLst>
            <a:ext uri="{909E8E84-426E-40DD-AFC4-6F175D3DCCD1}">
              <a14:hiddenFill xmlns="" xmlns:a14="http://schemas.microsoft.com/office/drawing/2010/main">
                <a:solidFill>
                  <a:srgbClr val="FFFFFF"/>
                </a:solidFill>
              </a14:hiddenFill>
            </a:ext>
          </a:extLst>
        </p:spPr>
      </p:pic>
      <p:pic>
        <p:nvPicPr>
          <p:cNvPr id="1028" name="Picture 4" descr="Размеры автономного чипа для IoT в сравнении с одноцентовой монетой (фото: stanford.edu)."/>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67544" y="1254155"/>
            <a:ext cx="4320480" cy="2619984"/>
          </a:xfrm>
          <a:prstGeom prst="rect">
            <a:avLst/>
          </a:prstGeom>
          <a:noFill/>
          <a:extLst>
            <a:ext uri="{909E8E84-426E-40DD-AFC4-6F175D3DCCD1}">
              <a14:hiddenFill xmlns="" xmlns:a14="http://schemas.microsoft.com/office/drawing/2010/main">
                <a:solidFill>
                  <a:srgbClr val="FFFFFF"/>
                </a:solidFill>
              </a14:hiddenFill>
            </a:ext>
          </a:extLst>
        </p:spPr>
      </p:pic>
      <p:sp>
        <p:nvSpPr>
          <p:cNvPr id="7"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dirty="0">
                <a:sym typeface="Symbol" pitchFamily="18" charset="2"/>
              </a:rPr>
              <a:t> </a:t>
            </a:r>
            <a:r>
              <a:rPr lang="uk-UA" sz="800" dirty="0"/>
              <a:t> Опанасюк  А.С.</a:t>
            </a:r>
            <a:endParaRPr lang="ru-RU" sz="800" dirty="0"/>
          </a:p>
        </p:txBody>
      </p:sp>
    </p:spTree>
    <p:extLst>
      <p:ext uri="{BB962C8B-B14F-4D97-AF65-F5344CB8AC3E}">
        <p14:creationId xmlns="" xmlns:p14="http://schemas.microsoft.com/office/powerpoint/2010/main" val="111636975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Заголовок 1"/>
          <p:cNvSpPr>
            <a:spLocks noGrp="1"/>
          </p:cNvSpPr>
          <p:nvPr>
            <p:ph type="title"/>
          </p:nvPr>
        </p:nvSpPr>
        <p:spPr>
          <a:xfrm>
            <a:off x="476250" y="0"/>
            <a:ext cx="8229600" cy="1143000"/>
          </a:xfrm>
        </p:spPr>
        <p:txBody>
          <a:bodyPr/>
          <a:lstStyle/>
          <a:p>
            <a:r>
              <a:rPr lang="uk-UA" b="1" i="1" dirty="0" smtClean="0">
                <a:latin typeface="Arial" pitchFamily="34" charset="0"/>
                <a:cs typeface="Arial" pitchFamily="34" charset="0"/>
              </a:rPr>
              <a:t>РОЗУМНИЙ ПИЛ</a:t>
            </a:r>
            <a:endParaRPr lang="ru-RU" b="1" i="1" dirty="0" smtClean="0">
              <a:latin typeface="Arial" pitchFamily="34" charset="0"/>
              <a:cs typeface="Arial" pitchFamily="34" charset="0"/>
            </a:endParaRPr>
          </a:p>
        </p:txBody>
      </p:sp>
      <p:sp>
        <p:nvSpPr>
          <p:cNvPr id="66563" name="Содержимое 2"/>
          <p:cNvSpPr>
            <a:spLocks noGrp="1"/>
          </p:cNvSpPr>
          <p:nvPr>
            <p:ph idx="1"/>
          </p:nvPr>
        </p:nvSpPr>
        <p:spPr>
          <a:xfrm>
            <a:off x="4122738" y="1223962"/>
            <a:ext cx="4697734" cy="4941341"/>
          </a:xfrm>
        </p:spPr>
        <p:txBody>
          <a:bodyPr>
            <a:normAutofit lnSpcReduction="10000"/>
          </a:bodyPr>
          <a:lstStyle/>
          <a:p>
            <a:pPr marL="0" indent="0" algn="just"/>
            <a:r>
              <a:rPr lang="uk-UA" sz="1400" dirty="0" smtClean="0">
                <a:latin typeface="Times New Roman" pitchFamily="18" charset="0"/>
                <a:cs typeface="Times New Roman" pitchFamily="18" charset="0"/>
              </a:rPr>
              <a:t>Наступне покоління обчислювальних машин зможе виконувати ще більшу кількість операцій, а їх розміри зменшаться до смітинки.  </a:t>
            </a:r>
            <a:r>
              <a:rPr lang="uk-UA" sz="1400" b="1" i="1" dirty="0" smtClean="0">
                <a:latin typeface="Times New Roman" pitchFamily="18" charset="0"/>
                <a:cs typeface="Times New Roman" pitchFamily="18" charset="0"/>
              </a:rPr>
              <a:t>Крихітні комп'ютери, які отримали в наукових колах назву </a:t>
            </a:r>
            <a:r>
              <a:rPr lang="uk-UA" sz="1400" b="1" i="1" dirty="0" smtClean="0">
                <a:solidFill>
                  <a:srgbClr val="C00000"/>
                </a:solidFill>
                <a:latin typeface="Times New Roman" pitchFamily="18" charset="0"/>
                <a:cs typeface="Times New Roman" pitchFamily="18" charset="0"/>
              </a:rPr>
              <a:t>«розумний пил», </a:t>
            </a:r>
            <a:r>
              <a:rPr lang="uk-UA" sz="1400" b="1" i="1" dirty="0" smtClean="0">
                <a:latin typeface="Times New Roman" pitchFamily="18" charset="0"/>
                <a:cs typeface="Times New Roman" pitchFamily="18" charset="0"/>
              </a:rPr>
              <a:t>не відрізнятимуться від своїх старших побратимів нічим, крім розмірів. </a:t>
            </a:r>
            <a:r>
              <a:rPr lang="uk-UA" sz="1400" dirty="0" smtClean="0">
                <a:latin typeface="Times New Roman" pitchFamily="18" charset="0"/>
                <a:cs typeface="Times New Roman" pitchFamily="18" charset="0"/>
              </a:rPr>
              <a:t>Вони як і раніше будуть працювати на базі мініатюрних процесорів під управлінням стандартної операційної системи з доступом до таких же невеликим модулям оперативної та флеш-пам'яті. У перспективі подібні мікрокомп'ютери сотнями, а, можливо, навіть і тисячами, будуть вбудовані в будівлі та інші об'єкти навколо нас.</a:t>
            </a:r>
          </a:p>
          <a:p>
            <a:pPr marL="0" indent="0" algn="just"/>
            <a:r>
              <a:rPr lang="uk-UA" sz="1400" b="1" i="1" dirty="0" smtClean="0">
                <a:latin typeface="Times New Roman" pitchFamily="18" charset="0"/>
                <a:cs typeface="Times New Roman" pitchFamily="18" charset="0"/>
              </a:rPr>
              <a:t>Свої перші прототипи «розумного пилу» вчені Мічиганського університету в </a:t>
            </a:r>
            <a:r>
              <a:rPr lang="uk-UA" sz="1400" b="1" i="1" dirty="0" err="1" smtClean="0">
                <a:latin typeface="Times New Roman" pitchFamily="18" charset="0"/>
                <a:cs typeface="Times New Roman" pitchFamily="18" charset="0"/>
              </a:rPr>
              <a:t>Енн</a:t>
            </a:r>
            <a:r>
              <a:rPr lang="uk-UA" sz="1400" b="1" i="1" dirty="0" smtClean="0">
                <a:latin typeface="Times New Roman" pitchFamily="18" charset="0"/>
                <a:cs typeface="Times New Roman" pitchFamily="18" charset="0"/>
              </a:rPr>
              <a:t> </a:t>
            </a:r>
            <a:r>
              <a:rPr lang="uk-UA" sz="1400" b="1" i="1" dirty="0" err="1" smtClean="0">
                <a:latin typeface="Times New Roman" pitchFamily="18" charset="0"/>
                <a:cs typeface="Times New Roman" pitchFamily="18" charset="0"/>
              </a:rPr>
              <a:t>Арбор</a:t>
            </a:r>
            <a:r>
              <a:rPr lang="uk-UA" sz="1400" b="1" i="1" dirty="0" smtClean="0">
                <a:latin typeface="Times New Roman" pitchFamily="18" charset="0"/>
                <a:cs typeface="Times New Roman" pitchFamily="18" charset="0"/>
              </a:rPr>
              <a:t> (США) назвали </a:t>
            </a:r>
            <a:r>
              <a:rPr lang="uk-UA" sz="1400" b="1" i="1" dirty="0" err="1" smtClean="0">
                <a:solidFill>
                  <a:srgbClr val="C00000"/>
                </a:solidFill>
                <a:latin typeface="Times New Roman" pitchFamily="18" charset="0"/>
                <a:cs typeface="Times New Roman" pitchFamily="18" charset="0"/>
              </a:rPr>
              <a:t>Michigan</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Micro</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Motes</a:t>
            </a:r>
            <a:r>
              <a:rPr lang="uk-UA" sz="1400" i="1" dirty="0" smtClean="0">
                <a:latin typeface="Times New Roman" pitchFamily="18" charset="0"/>
                <a:cs typeface="Times New Roman" pitchFamily="18" charset="0"/>
              </a:rPr>
              <a:t>. </a:t>
            </a:r>
            <a:r>
              <a:rPr lang="uk-UA" sz="1400" dirty="0" smtClean="0">
                <a:latin typeface="Times New Roman" pitchFamily="18" charset="0"/>
                <a:cs typeface="Times New Roman" pitchFamily="18" charset="0"/>
              </a:rPr>
              <a:t>Пристрої розміром в </a:t>
            </a:r>
            <a:r>
              <a:rPr lang="uk-UA" sz="1400" b="1" i="1" dirty="0" smtClean="0">
                <a:latin typeface="Times New Roman" pitchFamily="18" charset="0"/>
                <a:cs typeface="Times New Roman" pitchFamily="18" charset="0"/>
              </a:rPr>
              <a:t>кубічний міліметр </a:t>
            </a:r>
            <a:r>
              <a:rPr lang="uk-UA" sz="1400" dirty="0" smtClean="0">
                <a:latin typeface="Times New Roman" pitchFamily="18" charset="0"/>
                <a:cs typeface="Times New Roman" pitchFamily="18" charset="0"/>
              </a:rPr>
              <a:t>обладнані датчиками контролю температури і руху, які передають інформацію по радіозв'язку.</a:t>
            </a:r>
          </a:p>
          <a:p>
            <a:pPr marL="0" indent="0" algn="just"/>
            <a:r>
              <a:rPr lang="uk-UA" sz="1400" dirty="0" smtClean="0">
                <a:latin typeface="Times New Roman" pitchFamily="18" charset="0"/>
                <a:cs typeface="Times New Roman" pitchFamily="18" charset="0"/>
              </a:rPr>
              <a:t>Мікроскопічні пилинки будуть живитися енергією від навколишнього середовища. Датчик поблизу джерела світла може використовувати крихітні сонячні панелі, в той час як інші сенсори за інших умов - виробляти електрику за рахунок різниці температур.</a:t>
            </a:r>
          </a:p>
        </p:txBody>
      </p:sp>
      <p:sp>
        <p:nvSpPr>
          <p:cNvPr id="66564" name="Номер слайда 3"/>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A8BBB47-BF25-4A86-A300-1A860AF7805D}" type="slidenum">
              <a:rPr lang="ru-RU" smtClean="0"/>
              <a:pPr eaLnBrk="1" hangingPunct="1"/>
              <a:t>43</a:t>
            </a:fld>
            <a:endParaRPr lang="ru-RU" smtClean="0"/>
          </a:p>
        </p:txBody>
      </p:sp>
      <p:pic>
        <p:nvPicPr>
          <p:cNvPr id="66565"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22288" y="1268413"/>
            <a:ext cx="3419475" cy="1860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6566"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22288" y="3114675"/>
            <a:ext cx="3419475" cy="22304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dirty="0">
                <a:sym typeface="Symbol" pitchFamily="18" charset="2"/>
              </a:rPr>
              <a:t> </a:t>
            </a:r>
            <a:r>
              <a:rPr lang="uk-UA" sz="800" dirty="0"/>
              <a:t> Опанасюк  А.С.</a:t>
            </a:r>
            <a:endParaRPr lang="ru-RU" sz="800" dirty="0"/>
          </a:p>
        </p:txBody>
      </p:sp>
    </p:spTree>
    <p:extLst>
      <p:ext uri="{BB962C8B-B14F-4D97-AF65-F5344CB8AC3E}">
        <p14:creationId xmlns="" xmlns:p14="http://schemas.microsoft.com/office/powerpoint/2010/main" val="322907270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82600" y="116632"/>
            <a:ext cx="8229600" cy="1143000"/>
          </a:xfrm>
        </p:spPr>
        <p:txBody>
          <a:bodyPr>
            <a:noAutofit/>
          </a:bodyPr>
          <a:lstStyle/>
          <a:p>
            <a:r>
              <a:rPr lang="uk-UA" sz="3600" b="1" i="1" dirty="0" smtClean="0">
                <a:latin typeface="Arial" pitchFamily="34" charset="0"/>
                <a:cs typeface="Arial" pitchFamily="34" charset="0"/>
              </a:rPr>
              <a:t>TERAHERTZ MONOLITIC INTEGRATED CIRCUIT</a:t>
            </a:r>
            <a:endParaRPr lang="ru-RU" sz="3600" b="1" i="1" dirty="0">
              <a:latin typeface="Arial" pitchFamily="34" charset="0"/>
              <a:cs typeface="Arial" pitchFamily="34" charset="0"/>
            </a:endParaRPr>
          </a:p>
        </p:txBody>
      </p:sp>
      <p:sp>
        <p:nvSpPr>
          <p:cNvPr id="3" name="Объект 2"/>
          <p:cNvSpPr>
            <a:spLocks noGrp="1"/>
          </p:cNvSpPr>
          <p:nvPr>
            <p:ph idx="1"/>
          </p:nvPr>
        </p:nvSpPr>
        <p:spPr>
          <a:xfrm>
            <a:off x="3275856" y="1312041"/>
            <a:ext cx="5472608" cy="2332984"/>
          </a:xfrm>
        </p:spPr>
        <p:txBody>
          <a:bodyPr>
            <a:noAutofit/>
          </a:bodyPr>
          <a:lstStyle/>
          <a:p>
            <a:pPr marL="0" indent="0" algn="just"/>
            <a:r>
              <a:rPr lang="uk-UA" sz="1400" dirty="0" smtClean="0">
                <a:latin typeface="Times New Roman" pitchFamily="18" charset="0"/>
                <a:cs typeface="Times New Roman" pitchFamily="18" charset="0"/>
              </a:rPr>
              <a:t>Агентство DARPA (</a:t>
            </a:r>
            <a:r>
              <a:rPr lang="uk-UA" sz="1400" dirty="0" err="1" smtClean="0">
                <a:latin typeface="Times New Roman" pitchFamily="18" charset="0"/>
                <a:cs typeface="Times New Roman" pitchFamily="18" charset="0"/>
              </a:rPr>
              <a:t>Defence</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Advanced</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Research</a:t>
            </a:r>
            <a:r>
              <a:rPr lang="uk-UA" sz="1400" dirty="0" smtClean="0">
                <a:latin typeface="Times New Roman" pitchFamily="18" charset="0"/>
                <a:cs typeface="Times New Roman" pitchFamily="18" charset="0"/>
              </a:rPr>
              <a:t> Project </a:t>
            </a:r>
            <a:r>
              <a:rPr lang="uk-UA" sz="1400" dirty="0" err="1" smtClean="0">
                <a:latin typeface="Times New Roman" pitchFamily="18" charset="0"/>
                <a:cs typeface="Times New Roman" pitchFamily="18" charset="0"/>
              </a:rPr>
              <a:t>Agency</a:t>
            </a:r>
            <a:r>
              <a:rPr lang="uk-UA" sz="1400" dirty="0" smtClean="0">
                <a:latin typeface="Times New Roman" pitchFamily="18" charset="0"/>
                <a:cs typeface="Times New Roman" pitchFamily="18" charset="0"/>
              </a:rPr>
              <a:t>) відповідає за розробку нових технологій для збройних сил США. На цей раз </a:t>
            </a:r>
            <a:r>
              <a:rPr lang="uk-UA" sz="1400" b="1" i="1" dirty="0" smtClean="0">
                <a:latin typeface="Times New Roman" pitchFamily="18" charset="0"/>
                <a:cs typeface="Times New Roman" pitchFamily="18" charset="0"/>
              </a:rPr>
              <a:t>інженери агентства </a:t>
            </a:r>
            <a:r>
              <a:rPr lang="uk-UA" sz="1400" dirty="0" smtClean="0">
                <a:latin typeface="Times New Roman" pitchFamily="18" charset="0"/>
                <a:cs typeface="Times New Roman" pitchFamily="18" charset="0"/>
              </a:rPr>
              <a:t>встановили своєрідний рекорд, </a:t>
            </a:r>
            <a:r>
              <a:rPr lang="uk-UA" sz="1400" b="1" i="1" dirty="0" smtClean="0">
                <a:latin typeface="Times New Roman" pitchFamily="18" charset="0"/>
                <a:cs typeface="Times New Roman" pitchFamily="18" charset="0"/>
              </a:rPr>
              <a:t>створивши </a:t>
            </a:r>
            <a:r>
              <a:rPr lang="uk-UA" sz="1400" b="1" i="1" dirty="0" smtClean="0">
                <a:solidFill>
                  <a:srgbClr val="C00000"/>
                </a:solidFill>
                <a:latin typeface="Times New Roman" pitchFamily="18" charset="0"/>
                <a:cs typeface="Times New Roman" pitchFamily="18" charset="0"/>
              </a:rPr>
              <a:t>найшвидший процесор у світі, здатний за один такт виконувати трильйон операцій</a:t>
            </a:r>
            <a:r>
              <a:rPr lang="uk-UA" sz="1400" b="1" i="1" dirty="0" smtClean="0">
                <a:latin typeface="Times New Roman" pitchFamily="18" charset="0"/>
                <a:cs typeface="Times New Roman" pitchFamily="18" charset="0"/>
              </a:rPr>
              <a:t>.</a:t>
            </a:r>
            <a:r>
              <a:rPr lang="uk-UA" sz="1400" dirty="0" smtClean="0">
                <a:latin typeface="Times New Roman" pitchFamily="18" charset="0"/>
                <a:cs typeface="Times New Roman" pitchFamily="18" charset="0"/>
              </a:rPr>
              <a:t> Якщо власники потужних </a:t>
            </a:r>
            <a:r>
              <a:rPr lang="uk-UA" sz="1400" dirty="0" err="1" smtClean="0">
                <a:latin typeface="Times New Roman" pitchFamily="18" charset="0"/>
                <a:cs typeface="Times New Roman" pitchFamily="18" charset="0"/>
              </a:rPr>
              <a:t>Mac</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Pro</a:t>
            </a:r>
            <a:r>
              <a:rPr lang="uk-UA" sz="1400" dirty="0" smtClean="0">
                <a:latin typeface="Times New Roman" pitchFamily="18" charset="0"/>
                <a:cs typeface="Times New Roman" pitchFamily="18" charset="0"/>
              </a:rPr>
              <a:t> з частотою </a:t>
            </a:r>
            <a:r>
              <a:rPr lang="uk-UA" sz="1400" dirty="0" err="1" smtClean="0">
                <a:latin typeface="Times New Roman" pitchFamily="18" charset="0"/>
                <a:cs typeface="Times New Roman" pitchFamily="18" charset="0"/>
              </a:rPr>
              <a:t>шестиядерного</a:t>
            </a:r>
            <a:r>
              <a:rPr lang="uk-UA" sz="1400" dirty="0" smtClean="0">
                <a:latin typeface="Times New Roman" pitchFamily="18" charset="0"/>
                <a:cs typeface="Times New Roman" pitchFamily="18" charset="0"/>
              </a:rPr>
              <a:t> процесора на рівні </a:t>
            </a:r>
            <a:r>
              <a:rPr lang="uk-UA" sz="1400" b="1" i="1" dirty="0" smtClean="0">
                <a:solidFill>
                  <a:srgbClr val="C00000"/>
                </a:solidFill>
                <a:latin typeface="Times New Roman" pitchFamily="18" charset="0"/>
                <a:cs typeface="Times New Roman" pitchFamily="18" charset="0"/>
              </a:rPr>
              <a:t>3,9 ГГц </a:t>
            </a:r>
            <a:r>
              <a:rPr lang="uk-UA" sz="1400" dirty="0" smtClean="0">
                <a:latin typeface="Times New Roman" pitchFamily="18" charset="0"/>
                <a:cs typeface="Times New Roman" pitchFamily="18" charset="0"/>
              </a:rPr>
              <a:t>раніше вважали себе особливо просунутими користувачами, то тепер їм доведеться визнати той факт, що їх CPU не такий вже і продуктивний. Адже інтегральна </a:t>
            </a:r>
            <a:r>
              <a:rPr lang="uk-UA" sz="1400" dirty="0" err="1" smtClean="0">
                <a:latin typeface="Times New Roman" pitchFamily="18" charset="0"/>
                <a:cs typeface="Times New Roman" pitchFamily="18" charset="0"/>
              </a:rPr>
              <a:t>твердотільна</a:t>
            </a:r>
            <a:r>
              <a:rPr lang="uk-UA" sz="1400" dirty="0" smtClean="0">
                <a:latin typeface="Times New Roman" pitchFamily="18" charset="0"/>
                <a:cs typeface="Times New Roman" pitchFamily="18" charset="0"/>
              </a:rPr>
              <a:t> схема, розроблена в DARPA, більш ніж в 250 разів швидша. </a:t>
            </a:r>
            <a:endParaRPr lang="en-US" sz="1400" dirty="0" smtClean="0">
              <a:latin typeface="Times New Roman" pitchFamily="18" charset="0"/>
              <a:cs typeface="Times New Roman" pitchFamily="18" charset="0"/>
            </a:endParaRPr>
          </a:p>
          <a:p>
            <a:pPr marL="0" indent="0" algn="just"/>
            <a:r>
              <a:rPr lang="uk-UA" sz="1200" dirty="0" smtClean="0">
                <a:latin typeface="Times New Roman" pitchFamily="18" charset="0"/>
                <a:cs typeface="Times New Roman" pitchFamily="18" charset="0"/>
              </a:rPr>
              <a:t> </a:t>
            </a:r>
            <a:endParaRPr lang="uk-UA" sz="1200" dirty="0">
              <a:latin typeface="Times New Roman" pitchFamily="18" charset="0"/>
              <a:cs typeface="Times New Roman" pitchFamily="18" charset="0"/>
            </a:endParaRPr>
          </a:p>
        </p:txBody>
      </p:sp>
      <p:sp>
        <p:nvSpPr>
          <p:cNvPr id="4" name="Номер слайда 3"/>
          <p:cNvSpPr>
            <a:spLocks noGrp="1"/>
          </p:cNvSpPr>
          <p:nvPr>
            <p:ph type="sldNum" sz="quarter" idx="12"/>
          </p:nvPr>
        </p:nvSpPr>
        <p:spPr/>
        <p:txBody>
          <a:bodyPr/>
          <a:lstStyle/>
          <a:p>
            <a:fld id="{D3766815-3F79-4B59-8F54-D85D4AE0E431}" type="slidenum">
              <a:rPr lang="ru-RU" smtClean="0"/>
              <a:pPr/>
              <a:t>44</a:t>
            </a:fld>
            <a:endParaRPr lang="ru-RU" dirty="0"/>
          </a:p>
        </p:txBody>
      </p:sp>
      <p:pic>
        <p:nvPicPr>
          <p:cNvPr id="1026" name="Picture 2" descr="В США создали самый быстрый процессор в мире"/>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37762" y="1424045"/>
            <a:ext cx="2808312" cy="2108190"/>
          </a:xfrm>
          <a:prstGeom prst="rect">
            <a:avLst/>
          </a:prstGeom>
          <a:noFill/>
          <a:extLst>
            <a:ext uri="{909E8E84-426E-40DD-AFC4-6F175D3DCCD1}">
              <a14:hiddenFill xmlns="" xmlns:a14="http://schemas.microsoft.com/office/drawing/2010/main">
                <a:solidFill>
                  <a:srgbClr val="FFFFFF"/>
                </a:solidFill>
              </a14:hiddenFill>
            </a:ext>
          </a:extLst>
        </p:spPr>
      </p:pic>
      <p:sp>
        <p:nvSpPr>
          <p:cNvPr id="5" name="Прямоугольник 4"/>
          <p:cNvSpPr/>
          <p:nvPr/>
        </p:nvSpPr>
        <p:spPr>
          <a:xfrm>
            <a:off x="389516" y="3532235"/>
            <a:ext cx="8358948" cy="3108543"/>
          </a:xfrm>
          <a:prstGeom prst="rect">
            <a:avLst/>
          </a:prstGeom>
        </p:spPr>
        <p:txBody>
          <a:bodyPr wrap="square">
            <a:spAutoFit/>
          </a:bodyPr>
          <a:lstStyle/>
          <a:p>
            <a:pPr algn="just"/>
            <a:r>
              <a:rPr lang="uk-UA" sz="1400" dirty="0">
                <a:latin typeface="Times New Roman" pitchFamily="18" charset="0"/>
                <a:cs typeface="Times New Roman" pitchFamily="18" charset="0"/>
              </a:rPr>
              <a:t>Процесор був названий </a:t>
            </a:r>
            <a:r>
              <a:rPr lang="uk-UA" sz="1400" b="1" i="1" dirty="0" err="1">
                <a:solidFill>
                  <a:srgbClr val="C00000"/>
                </a:solidFill>
                <a:latin typeface="Times New Roman" pitchFamily="18" charset="0"/>
                <a:cs typeface="Times New Roman" pitchFamily="18" charset="0"/>
              </a:rPr>
              <a:t>Terahertz</a:t>
            </a:r>
            <a:r>
              <a:rPr lang="uk-UA" sz="1400" b="1" i="1" dirty="0">
                <a:solidFill>
                  <a:srgbClr val="C00000"/>
                </a:solidFill>
                <a:latin typeface="Times New Roman" pitchFamily="18" charset="0"/>
                <a:cs typeface="Times New Roman" pitchFamily="18" charset="0"/>
              </a:rPr>
              <a:t> </a:t>
            </a:r>
            <a:r>
              <a:rPr lang="uk-UA" sz="1400" b="1" i="1" dirty="0" err="1">
                <a:solidFill>
                  <a:srgbClr val="C00000"/>
                </a:solidFill>
                <a:latin typeface="Times New Roman" pitchFamily="18" charset="0"/>
                <a:cs typeface="Times New Roman" pitchFamily="18" charset="0"/>
              </a:rPr>
              <a:t>Monolitic</a:t>
            </a:r>
            <a:r>
              <a:rPr lang="uk-UA" sz="1400" b="1" i="1" dirty="0">
                <a:solidFill>
                  <a:srgbClr val="C00000"/>
                </a:solidFill>
                <a:latin typeface="Times New Roman" pitchFamily="18" charset="0"/>
                <a:cs typeface="Times New Roman" pitchFamily="18" charset="0"/>
              </a:rPr>
              <a:t> </a:t>
            </a:r>
            <a:r>
              <a:rPr lang="uk-UA" sz="1400" b="1" i="1" dirty="0" err="1">
                <a:solidFill>
                  <a:srgbClr val="C00000"/>
                </a:solidFill>
                <a:latin typeface="Times New Roman" pitchFamily="18" charset="0"/>
                <a:cs typeface="Times New Roman" pitchFamily="18" charset="0"/>
              </a:rPr>
              <a:t>Integrated</a:t>
            </a:r>
            <a:r>
              <a:rPr lang="uk-UA" sz="1400" b="1" i="1" dirty="0">
                <a:solidFill>
                  <a:srgbClr val="C00000"/>
                </a:solidFill>
                <a:latin typeface="Times New Roman" pitchFamily="18" charset="0"/>
                <a:cs typeface="Times New Roman" pitchFamily="18" charset="0"/>
              </a:rPr>
              <a:t> </a:t>
            </a:r>
            <a:r>
              <a:rPr lang="uk-UA" sz="1400" b="1" i="1" dirty="0" err="1">
                <a:solidFill>
                  <a:srgbClr val="C00000"/>
                </a:solidFill>
                <a:latin typeface="Times New Roman" pitchFamily="18" charset="0"/>
                <a:cs typeface="Times New Roman" pitchFamily="18" charset="0"/>
              </a:rPr>
              <a:t>Circuit</a:t>
            </a:r>
            <a:r>
              <a:rPr lang="uk-UA" sz="1400" b="1" i="1" dirty="0">
                <a:solidFill>
                  <a:srgbClr val="C00000"/>
                </a:solidFill>
                <a:latin typeface="Times New Roman" pitchFamily="18" charset="0"/>
                <a:cs typeface="Times New Roman" pitchFamily="18" charset="0"/>
              </a:rPr>
              <a:t> (TMIС), </a:t>
            </a:r>
            <a:r>
              <a:rPr lang="uk-UA" sz="1400" dirty="0">
                <a:latin typeface="Times New Roman" pitchFamily="18" charset="0"/>
                <a:cs typeface="Times New Roman" pitchFamily="18" charset="0"/>
              </a:rPr>
              <a:t>а розробила його компанія </a:t>
            </a:r>
            <a:r>
              <a:rPr lang="uk-UA" sz="1400" b="1" i="1" dirty="0" err="1">
                <a:solidFill>
                  <a:srgbClr val="C00000"/>
                </a:solidFill>
                <a:latin typeface="Times New Roman" pitchFamily="18" charset="0"/>
                <a:cs typeface="Times New Roman" pitchFamily="18" charset="0"/>
              </a:rPr>
              <a:t>Northrop</a:t>
            </a:r>
            <a:r>
              <a:rPr lang="uk-UA" sz="1400" b="1" i="1" dirty="0">
                <a:solidFill>
                  <a:srgbClr val="C00000"/>
                </a:solidFill>
                <a:latin typeface="Times New Roman" pitchFamily="18" charset="0"/>
                <a:cs typeface="Times New Roman" pitchFamily="18" charset="0"/>
              </a:rPr>
              <a:t> </a:t>
            </a:r>
            <a:r>
              <a:rPr lang="uk-UA" sz="1400" b="1" i="1" dirty="0" err="1">
                <a:solidFill>
                  <a:srgbClr val="C00000"/>
                </a:solidFill>
                <a:latin typeface="Times New Roman" pitchFamily="18" charset="0"/>
                <a:cs typeface="Times New Roman" pitchFamily="18" charset="0"/>
              </a:rPr>
              <a:t>Grumman</a:t>
            </a:r>
            <a:r>
              <a:rPr lang="uk-UA" sz="1400" dirty="0">
                <a:latin typeface="Times New Roman" pitchFamily="18" charset="0"/>
                <a:cs typeface="Times New Roman" pitchFamily="18" charset="0"/>
              </a:rPr>
              <a:t>, </a:t>
            </a:r>
            <a:r>
              <a:rPr lang="uk-UA" sz="1400" b="1" i="1" dirty="0">
                <a:latin typeface="Times New Roman" pitchFamily="18" charset="0"/>
                <a:cs typeface="Times New Roman" pitchFamily="18" charset="0"/>
              </a:rPr>
              <a:t>що є частиною агентства DARPA</a:t>
            </a:r>
            <a:r>
              <a:rPr lang="uk-UA" sz="1400" dirty="0">
                <a:latin typeface="Times New Roman" pitchFamily="18" charset="0"/>
                <a:cs typeface="Times New Roman" pitchFamily="18" charset="0"/>
              </a:rPr>
              <a:t>. Даний процесор розроблявся в рамках програми, метою якої було створення електроніки, здатної працювати на тактовій частоті, яка дорівнює або перевищує 1 </a:t>
            </a:r>
            <a:r>
              <a:rPr lang="uk-UA" sz="1400" dirty="0" err="1">
                <a:latin typeface="Times New Roman" pitchFamily="18" charset="0"/>
                <a:cs typeface="Times New Roman" pitchFamily="18" charset="0"/>
              </a:rPr>
              <a:t>ТГц</a:t>
            </a:r>
            <a:r>
              <a:rPr lang="uk-UA" sz="1400" dirty="0">
                <a:latin typeface="Times New Roman" pitchFamily="18" charset="0"/>
                <a:cs typeface="Times New Roman" pitchFamily="18" charset="0"/>
              </a:rPr>
              <a:t>. Колишній рекорд швидкості продуктивності процесора становив 850 ГГц і був встановлений в 2012 році цими ж людьми. Пальма першості як і раніше залишається в руках інженерів DARPA, так як їм вдалося обійти існуючий рекорд на вражаючі 150 ГГц. </a:t>
            </a:r>
          </a:p>
          <a:p>
            <a:pPr algn="just"/>
            <a:r>
              <a:rPr lang="uk-UA" sz="1400" b="1" i="1" dirty="0">
                <a:solidFill>
                  <a:srgbClr val="C00000"/>
                </a:solidFill>
                <a:latin typeface="Times New Roman" pitchFamily="18" charset="0"/>
                <a:cs typeface="Times New Roman" pitchFamily="18" charset="0"/>
              </a:rPr>
              <a:t>Чіп, розроблений в стінах DARPA, демонструє різницю між вхідним і вихідним сигналом всього 6 децибел, при роботі на тактовій частоті в 1 </a:t>
            </a:r>
            <a:r>
              <a:rPr lang="uk-UA" sz="1400" b="1" i="1" dirty="0" err="1">
                <a:solidFill>
                  <a:srgbClr val="C00000"/>
                </a:solidFill>
                <a:latin typeface="Times New Roman" pitchFamily="18" charset="0"/>
                <a:cs typeface="Times New Roman" pitchFamily="18" charset="0"/>
              </a:rPr>
              <a:t>ТГц</a:t>
            </a:r>
            <a:r>
              <a:rPr lang="uk-UA" sz="1400" b="1" i="1" dirty="0">
                <a:solidFill>
                  <a:srgbClr val="C00000"/>
                </a:solidFill>
                <a:latin typeface="Times New Roman" pitchFamily="18" charset="0"/>
                <a:cs typeface="Times New Roman" pitchFamily="18" charset="0"/>
              </a:rPr>
              <a:t>. </a:t>
            </a:r>
            <a:r>
              <a:rPr lang="uk-UA" sz="1400" dirty="0">
                <a:latin typeface="Times New Roman" pitchFamily="18" charset="0"/>
                <a:cs typeface="Times New Roman" pitchFamily="18" charset="0"/>
              </a:rPr>
              <a:t>Це є прекрасним показником, який дозволить використовувати дану технологію в умовах реальних обчислень вже зовсім скоро. </a:t>
            </a:r>
          </a:p>
          <a:p>
            <a:pPr algn="just"/>
            <a:r>
              <a:rPr lang="uk-UA" sz="1400" dirty="0">
                <a:latin typeface="Times New Roman" pitchFamily="18" charset="0"/>
                <a:cs typeface="Times New Roman" pitchFamily="18" charset="0"/>
              </a:rPr>
              <a:t>«Цей прорив у дослідженнях може привести нас до революційних технологій, таким як візуальні системи безпеки високого </a:t>
            </a:r>
            <a:r>
              <a:rPr lang="uk-UA" sz="1400" dirty="0" smtClean="0">
                <a:latin typeface="Times New Roman" pitchFamily="18" charset="0"/>
                <a:cs typeface="Times New Roman" pitchFamily="18" charset="0"/>
              </a:rPr>
              <a:t>розрізнення, </a:t>
            </a:r>
            <a:r>
              <a:rPr lang="uk-UA" sz="1400" dirty="0">
                <a:latin typeface="Times New Roman" pitchFamily="18" charset="0"/>
                <a:cs typeface="Times New Roman" pitchFamily="18" charset="0"/>
              </a:rPr>
              <a:t>покращені радарні технології для автомобілів, забезпечених автопілотом, комунікаційні мережі, які передають дані на величезних швидкостях, а також спектрометри, які визначатимуть наявність потенційно небезпечних вибухових речовин або хімічних сполук з куди більшою точністю», - поділився з пресою керівник досліджень </a:t>
            </a:r>
            <a:r>
              <a:rPr lang="uk-UA" sz="1400" b="1" dirty="0" err="1">
                <a:solidFill>
                  <a:srgbClr val="C00000"/>
                </a:solidFill>
                <a:latin typeface="Times New Roman" pitchFamily="18" charset="0"/>
                <a:cs typeface="Times New Roman" pitchFamily="18" charset="0"/>
              </a:rPr>
              <a:t>Дев</a:t>
            </a:r>
            <a:r>
              <a:rPr lang="uk-UA" sz="1400" b="1" dirty="0">
                <a:solidFill>
                  <a:srgbClr val="C00000"/>
                </a:solidFill>
                <a:latin typeface="Times New Roman" pitchFamily="18" charset="0"/>
                <a:cs typeface="Times New Roman" pitchFamily="18" charset="0"/>
              </a:rPr>
              <a:t> </a:t>
            </a:r>
            <a:r>
              <a:rPr lang="uk-UA" sz="1400" b="1" dirty="0" err="1">
                <a:solidFill>
                  <a:srgbClr val="C00000"/>
                </a:solidFill>
                <a:latin typeface="Times New Roman" pitchFamily="18" charset="0"/>
                <a:cs typeface="Times New Roman" pitchFamily="18" charset="0"/>
              </a:rPr>
              <a:t>Палмер</a:t>
            </a:r>
            <a:r>
              <a:rPr lang="uk-UA" sz="1400" dirty="0">
                <a:latin typeface="Times New Roman" pitchFamily="18" charset="0"/>
                <a:cs typeface="Times New Roman" pitchFamily="18" charset="0"/>
              </a:rPr>
              <a:t>. </a:t>
            </a:r>
          </a:p>
        </p:txBody>
      </p:sp>
      <p:sp>
        <p:nvSpPr>
          <p:cNvPr id="7"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dirty="0">
                <a:sym typeface="Symbol" pitchFamily="18" charset="2"/>
              </a:rPr>
              <a:t> </a:t>
            </a:r>
            <a:r>
              <a:rPr lang="uk-UA" sz="800" dirty="0"/>
              <a:t> Опанасюк  А.С.</a:t>
            </a:r>
            <a:endParaRPr lang="ru-RU" sz="800" dirty="0"/>
          </a:p>
        </p:txBody>
      </p:sp>
    </p:spTree>
    <p:extLst>
      <p:ext uri="{BB962C8B-B14F-4D97-AF65-F5344CB8AC3E}">
        <p14:creationId xmlns="" xmlns:p14="http://schemas.microsoft.com/office/powerpoint/2010/main" val="356049758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84844" y="0"/>
            <a:ext cx="8229600" cy="1143000"/>
          </a:xfrm>
        </p:spPr>
        <p:txBody>
          <a:bodyPr/>
          <a:lstStyle/>
          <a:p>
            <a:r>
              <a:rPr lang="en-US" b="1" i="1" dirty="0" smtClean="0">
                <a:latin typeface="Arial" pitchFamily="34" charset="0"/>
                <a:cs typeface="Arial" pitchFamily="34" charset="0"/>
              </a:rPr>
              <a:t>C</a:t>
            </a:r>
            <a:r>
              <a:rPr lang="uk-UA" b="1" i="1" dirty="0" smtClean="0">
                <a:latin typeface="Arial" pitchFamily="34" charset="0"/>
                <a:cs typeface="Arial" pitchFamily="34" charset="0"/>
              </a:rPr>
              <a:t>УПЕРВЕНЧЕСТЕРИ</a:t>
            </a:r>
            <a:endParaRPr lang="ru-RU" b="1" i="1" dirty="0">
              <a:latin typeface="Arial" pitchFamily="34" charset="0"/>
              <a:cs typeface="Arial" pitchFamily="34" charset="0"/>
            </a:endParaRPr>
          </a:p>
        </p:txBody>
      </p:sp>
      <p:sp>
        <p:nvSpPr>
          <p:cNvPr id="3" name="Объект 2"/>
          <p:cNvSpPr>
            <a:spLocks noGrp="1"/>
          </p:cNvSpPr>
          <p:nvPr>
            <p:ph sz="half" idx="1"/>
          </p:nvPr>
        </p:nvSpPr>
        <p:spPr/>
        <p:txBody>
          <a:bodyPr>
            <a:normAutofit/>
          </a:bodyPr>
          <a:lstStyle/>
          <a:p>
            <a:endParaRPr lang="ru-RU" dirty="0"/>
          </a:p>
        </p:txBody>
      </p:sp>
      <p:sp>
        <p:nvSpPr>
          <p:cNvPr id="4" name="Объект 3"/>
          <p:cNvSpPr>
            <a:spLocks noGrp="1"/>
          </p:cNvSpPr>
          <p:nvPr>
            <p:ph sz="half" idx="2"/>
          </p:nvPr>
        </p:nvSpPr>
        <p:spPr>
          <a:xfrm>
            <a:off x="4628396" y="1052736"/>
            <a:ext cx="4120067" cy="5400600"/>
          </a:xfrm>
        </p:spPr>
        <p:txBody>
          <a:bodyPr>
            <a:noAutofit/>
          </a:bodyPr>
          <a:lstStyle/>
          <a:p>
            <a:pPr marL="0" indent="0" algn="just"/>
            <a:r>
              <a:rPr lang="uk-UA" sz="1400" dirty="0" smtClean="0">
                <a:latin typeface="Times New Roman" pitchFamily="18" charset="0"/>
                <a:cs typeface="Times New Roman" pitchFamily="18" charset="0"/>
              </a:rPr>
              <a:t>19 лютого 2014 р., </a:t>
            </a:r>
            <a:r>
              <a:rPr lang="uk-UA" sz="1400" b="1" i="1" dirty="0" err="1" smtClean="0">
                <a:solidFill>
                  <a:srgbClr val="C00000"/>
                </a:solidFill>
                <a:latin typeface="Times New Roman" pitchFamily="18" charset="0"/>
                <a:cs typeface="Times New Roman" pitchFamily="18" charset="0"/>
              </a:rPr>
              <a:t>Toshiba</a:t>
            </a:r>
            <a:r>
              <a:rPr lang="uk-UA" sz="1400" b="1" i="1" dirty="0" smtClean="0">
                <a:latin typeface="Times New Roman" pitchFamily="18" charset="0"/>
                <a:cs typeface="Times New Roman" pitchFamily="18" charset="0"/>
              </a:rPr>
              <a:t> продемонструвала вінчестер ємністю 5 </a:t>
            </a:r>
            <a:r>
              <a:rPr lang="uk-UA" sz="1400" b="1" i="1" dirty="0" err="1" smtClean="0">
                <a:latin typeface="Times New Roman" pitchFamily="18" charset="0"/>
                <a:cs typeface="Times New Roman" pitchFamily="18" charset="0"/>
              </a:rPr>
              <a:t>Тбайт</a:t>
            </a:r>
            <a:r>
              <a:rPr lang="uk-UA" sz="1400" b="1" i="1" dirty="0" smtClean="0">
                <a:latin typeface="Times New Roman" pitchFamily="18" charset="0"/>
                <a:cs typeface="Times New Roman" pitchFamily="18" charset="0"/>
              </a:rPr>
              <a:t>. </a:t>
            </a:r>
            <a:r>
              <a:rPr lang="uk-UA" sz="1400" dirty="0" smtClean="0">
                <a:latin typeface="Times New Roman" pitchFamily="18" charset="0"/>
                <a:cs typeface="Times New Roman" pitchFamily="18" charset="0"/>
              </a:rPr>
              <a:t>Детальна інформація про новинку не озвучена, але повідомляється , що пристрій отримає два інтерфейсу - SATA 6 </a:t>
            </a:r>
            <a:r>
              <a:rPr lang="uk-UA" sz="1400" dirty="0" err="1" smtClean="0">
                <a:latin typeface="Times New Roman" pitchFamily="18" charset="0"/>
                <a:cs typeface="Times New Roman" pitchFamily="18" charset="0"/>
              </a:rPr>
              <a:t>Гбіт</a:t>
            </a:r>
            <a:r>
              <a:rPr lang="uk-UA" sz="1400" dirty="0" smtClean="0">
                <a:latin typeface="Times New Roman" pitchFamily="18" charset="0"/>
                <a:cs typeface="Times New Roman" pitchFamily="18" charset="0"/>
              </a:rPr>
              <a:t>/с і SAS 6 </a:t>
            </a:r>
            <a:r>
              <a:rPr lang="uk-UA" sz="1400" dirty="0" err="1" smtClean="0">
                <a:latin typeface="Times New Roman" pitchFamily="18" charset="0"/>
                <a:cs typeface="Times New Roman" pitchFamily="18" charset="0"/>
              </a:rPr>
              <a:t>Гбіт</a:t>
            </a:r>
            <a:r>
              <a:rPr lang="uk-UA" sz="1400" dirty="0" smtClean="0">
                <a:latin typeface="Times New Roman" pitchFamily="18" charset="0"/>
                <a:cs typeface="Times New Roman" pitchFamily="18" charset="0"/>
              </a:rPr>
              <a:t>/с.</a:t>
            </a:r>
          </a:p>
          <a:p>
            <a:pPr marL="0" indent="0" algn="just"/>
            <a:r>
              <a:rPr lang="uk-UA" sz="1400" dirty="0" smtClean="0">
                <a:latin typeface="Times New Roman" pitchFamily="18" charset="0"/>
                <a:cs typeface="Times New Roman" pitchFamily="18" charset="0"/>
              </a:rPr>
              <a:t>Ще більш місткі HDD готує </a:t>
            </a:r>
            <a:r>
              <a:rPr lang="uk-UA" sz="1400" b="1" i="1" dirty="0" err="1" smtClean="0">
                <a:solidFill>
                  <a:srgbClr val="C00000"/>
                </a:solidFill>
                <a:latin typeface="Times New Roman" pitchFamily="18" charset="0"/>
                <a:cs typeface="Times New Roman" pitchFamily="18" charset="0"/>
              </a:rPr>
              <a:t>Seagate</a:t>
            </a:r>
            <a:r>
              <a:rPr lang="uk-UA" sz="1400" dirty="0" smtClean="0">
                <a:solidFill>
                  <a:srgbClr val="C00000"/>
                </a:solidFill>
                <a:latin typeface="Times New Roman" pitchFamily="18" charset="0"/>
                <a:cs typeface="Times New Roman" pitchFamily="18" charset="0"/>
              </a:rPr>
              <a:t>.</a:t>
            </a:r>
            <a:r>
              <a:rPr lang="uk-UA" sz="1400" dirty="0" smtClean="0">
                <a:latin typeface="Times New Roman" pitchFamily="18" charset="0"/>
                <a:cs typeface="Times New Roman" pitchFamily="18" charset="0"/>
              </a:rPr>
              <a:t> Раніше повідомлялося, що в другому кварталі компанія випустить 3,5 - дюймовий </a:t>
            </a:r>
            <a:r>
              <a:rPr lang="uk-UA" sz="1400" b="1" i="1" dirty="0" smtClean="0">
                <a:latin typeface="Times New Roman" pitchFamily="18" charset="0"/>
                <a:cs typeface="Times New Roman" pitchFamily="18" charset="0"/>
              </a:rPr>
              <a:t>жорсткий диск об'ємом 6 </a:t>
            </a:r>
            <a:r>
              <a:rPr lang="uk-UA" sz="1400" b="1" i="1" dirty="0" err="1" smtClean="0">
                <a:latin typeface="Times New Roman" pitchFamily="18" charset="0"/>
                <a:cs typeface="Times New Roman" pitchFamily="18" charset="0"/>
              </a:rPr>
              <a:t>Тбайт</a:t>
            </a:r>
            <a:r>
              <a:rPr lang="uk-UA" sz="1400" b="1" i="1" dirty="0" smtClean="0">
                <a:latin typeface="Times New Roman" pitchFamily="18" charset="0"/>
                <a:cs typeface="Times New Roman" pitchFamily="18" charset="0"/>
              </a:rPr>
              <a:t> і швидкістю обертання шпинделя 7200 оборотів в хвилину.</a:t>
            </a:r>
          </a:p>
          <a:p>
            <a:pPr marL="0" indent="0" algn="just"/>
            <a:r>
              <a:rPr lang="uk-UA" sz="1400" b="1" i="1" dirty="0" smtClean="0">
                <a:latin typeface="Times New Roman" pitchFamily="18" charset="0"/>
                <a:cs typeface="Times New Roman" pitchFamily="18" charset="0"/>
              </a:rPr>
              <a:t>6 - </a:t>
            </a:r>
            <a:r>
              <a:rPr lang="uk-UA" sz="1400" b="1" i="1" dirty="0" err="1" smtClean="0">
                <a:latin typeface="Times New Roman" pitchFamily="18" charset="0"/>
                <a:cs typeface="Times New Roman" pitchFamily="18" charset="0"/>
              </a:rPr>
              <a:t>терабайтний</a:t>
            </a:r>
            <a:r>
              <a:rPr lang="uk-UA" sz="1400" b="1" i="1" dirty="0" smtClean="0">
                <a:latin typeface="Times New Roman" pitchFamily="18" charset="0"/>
                <a:cs typeface="Times New Roman" pitchFamily="18" charset="0"/>
              </a:rPr>
              <a:t> накопичувач </a:t>
            </a:r>
            <a:r>
              <a:rPr lang="uk-UA" sz="1400" dirty="0" smtClean="0">
                <a:latin typeface="Times New Roman" pitchFamily="18" charset="0"/>
                <a:cs typeface="Times New Roman" pitchFamily="18" charset="0"/>
              </a:rPr>
              <a:t>також пропонує компанія </a:t>
            </a:r>
            <a:r>
              <a:rPr lang="uk-UA" sz="1400" b="1" i="1" dirty="0" smtClean="0">
                <a:solidFill>
                  <a:srgbClr val="C00000"/>
                </a:solidFill>
                <a:latin typeface="Times New Roman" pitchFamily="18" charset="0"/>
                <a:cs typeface="Times New Roman" pitchFamily="18" charset="0"/>
              </a:rPr>
              <a:t>HGST</a:t>
            </a:r>
            <a:r>
              <a:rPr lang="uk-UA" sz="1400" dirty="0" smtClean="0">
                <a:latin typeface="Times New Roman" pitchFamily="18" charset="0"/>
                <a:cs typeface="Times New Roman" pitchFamily="18" charset="0"/>
              </a:rPr>
              <a:t>, що є підрозділом </a:t>
            </a:r>
            <a:r>
              <a:rPr lang="uk-UA" sz="1400" b="1" i="1" dirty="0" err="1" smtClean="0">
                <a:solidFill>
                  <a:srgbClr val="C00000"/>
                </a:solidFill>
                <a:latin typeface="Times New Roman" pitchFamily="18" charset="0"/>
                <a:cs typeface="Times New Roman" pitchFamily="18" charset="0"/>
              </a:rPr>
              <a:t>Western</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Digital</a:t>
            </a:r>
            <a:r>
              <a:rPr lang="uk-UA" sz="1400" b="1" i="1" dirty="0" smtClean="0">
                <a:solidFill>
                  <a:srgbClr val="C00000"/>
                </a:solidFill>
                <a:latin typeface="Times New Roman" pitchFamily="18" charset="0"/>
                <a:cs typeface="Times New Roman" pitchFamily="18" charset="0"/>
              </a:rPr>
              <a:t>. </a:t>
            </a:r>
            <a:r>
              <a:rPr lang="uk-UA" sz="1400" dirty="0" smtClean="0">
                <a:latin typeface="Times New Roman" pitchFamily="18" charset="0"/>
                <a:cs typeface="Times New Roman" pitchFamily="18" charset="0"/>
              </a:rPr>
              <a:t>Йдеться про </a:t>
            </a:r>
            <a:r>
              <a:rPr lang="uk-UA" sz="1400" b="1" i="1" dirty="0" smtClean="0">
                <a:latin typeface="Times New Roman" pitchFamily="18" charset="0"/>
                <a:cs typeface="Times New Roman" pitchFamily="18" charset="0"/>
              </a:rPr>
              <a:t>модель </a:t>
            </a:r>
            <a:r>
              <a:rPr lang="uk-UA" sz="1400" b="1" i="1" dirty="0" err="1" smtClean="0">
                <a:latin typeface="Times New Roman" pitchFamily="18" charset="0"/>
                <a:cs typeface="Times New Roman" pitchFamily="18" charset="0"/>
              </a:rPr>
              <a:t>Ultrastar</a:t>
            </a:r>
            <a:r>
              <a:rPr lang="uk-UA" sz="1400" b="1" i="1" dirty="0" smtClean="0">
                <a:latin typeface="Times New Roman" pitchFamily="18" charset="0"/>
                <a:cs typeface="Times New Roman" pitchFamily="18" charset="0"/>
              </a:rPr>
              <a:t> He6</a:t>
            </a:r>
            <a:r>
              <a:rPr lang="uk-UA" sz="1400" dirty="0" smtClean="0">
                <a:latin typeface="Times New Roman" pitchFamily="18" charset="0"/>
                <a:cs typeface="Times New Roman" pitchFamily="18" charset="0"/>
              </a:rPr>
              <a:t>, у якій герметична зона заповнена не повітрям, а легким гелієм. Така технологія дозволяє знизити потужність що споживається і збільшити місткість HDD за рахунок використання додаткових пластин. У японській роздробі </a:t>
            </a:r>
            <a:r>
              <a:rPr lang="uk-UA" sz="1400" dirty="0" err="1" smtClean="0">
                <a:latin typeface="Times New Roman" pitchFamily="18" charset="0"/>
                <a:cs typeface="Times New Roman" pitchFamily="18" charset="0"/>
              </a:rPr>
              <a:t>Ultrastar</a:t>
            </a:r>
            <a:r>
              <a:rPr lang="uk-UA" sz="1400" dirty="0" smtClean="0">
                <a:latin typeface="Times New Roman" pitchFamily="18" charset="0"/>
                <a:cs typeface="Times New Roman" pitchFamily="18" charset="0"/>
              </a:rPr>
              <a:t> He6 продається за ціною близько $ 624.</a:t>
            </a:r>
          </a:p>
          <a:p>
            <a:pPr marL="0" indent="0" algn="just"/>
            <a:r>
              <a:rPr lang="uk-UA" sz="1400" dirty="0" smtClean="0">
                <a:latin typeface="Times New Roman" pitchFamily="18" charset="0"/>
                <a:cs typeface="Times New Roman" pitchFamily="18" charset="0"/>
              </a:rPr>
              <a:t>Що стосується </a:t>
            </a:r>
            <a:r>
              <a:rPr lang="uk-UA" sz="1400" dirty="0" err="1" smtClean="0">
                <a:latin typeface="Times New Roman" pitchFamily="18" charset="0"/>
                <a:cs typeface="Times New Roman" pitchFamily="18" charset="0"/>
              </a:rPr>
              <a:t>Toshiba</a:t>
            </a:r>
            <a:r>
              <a:rPr lang="uk-UA" sz="1400" dirty="0" smtClean="0">
                <a:latin typeface="Times New Roman" pitchFamily="18" charset="0"/>
                <a:cs typeface="Times New Roman" pitchFamily="18" charset="0"/>
              </a:rPr>
              <a:t>, крім 5 - </a:t>
            </a:r>
            <a:r>
              <a:rPr lang="uk-UA" sz="1400" dirty="0" err="1" smtClean="0">
                <a:latin typeface="Times New Roman" pitchFamily="18" charset="0"/>
                <a:cs typeface="Times New Roman" pitchFamily="18" charset="0"/>
              </a:rPr>
              <a:t>терабайтного</a:t>
            </a:r>
            <a:r>
              <a:rPr lang="uk-UA" sz="1400" dirty="0" smtClean="0">
                <a:latin typeface="Times New Roman" pitchFamily="18" charset="0"/>
                <a:cs typeface="Times New Roman" pitchFamily="18" charset="0"/>
              </a:rPr>
              <a:t> жорсткого диска, компанія готує до показу корпоративні та споживчі </a:t>
            </a:r>
            <a:r>
              <a:rPr lang="uk-UA" sz="1400" dirty="0" err="1" smtClean="0">
                <a:latin typeface="Times New Roman" pitchFamily="18" charset="0"/>
                <a:cs typeface="Times New Roman" pitchFamily="18" charset="0"/>
              </a:rPr>
              <a:t>твердотільні</a:t>
            </a:r>
            <a:r>
              <a:rPr lang="uk-UA" sz="1400" dirty="0" smtClean="0">
                <a:latin typeface="Times New Roman" pitchFamily="18" charset="0"/>
                <a:cs typeface="Times New Roman" pitchFamily="18" charset="0"/>
              </a:rPr>
              <a:t> накопичувачі, в яких використовується пам'ять NAND </a:t>
            </a:r>
            <a:r>
              <a:rPr lang="uk-UA" sz="1400" dirty="0" err="1" smtClean="0">
                <a:latin typeface="Times New Roman" pitchFamily="18" charset="0"/>
                <a:cs typeface="Times New Roman" pitchFamily="18" charset="0"/>
              </a:rPr>
              <a:t>Flash</a:t>
            </a:r>
            <a:r>
              <a:rPr lang="uk-UA" sz="1400" dirty="0" smtClean="0">
                <a:latin typeface="Times New Roman" pitchFamily="18" charset="0"/>
                <a:cs typeface="Times New Roman" pitchFamily="18" charset="0"/>
              </a:rPr>
              <a:t>, виготовлена </a:t>
            </a:r>
            <a:r>
              <a:rPr lang="uk-UA" sz="1400" dirty="0" err="1" smtClean="0">
                <a:latin typeface="Times New Roman" pitchFamily="18" charset="0"/>
                <a:cs typeface="Times New Roman" pitchFamily="18" charset="0"/>
              </a:rPr>
              <a:t>​​за</a:t>
            </a:r>
            <a:r>
              <a:rPr lang="uk-UA" sz="1400" dirty="0" smtClean="0">
                <a:latin typeface="Times New Roman" pitchFamily="18" charset="0"/>
                <a:cs typeface="Times New Roman" pitchFamily="18" charset="0"/>
              </a:rPr>
              <a:t> 19-нм </a:t>
            </a:r>
            <a:r>
              <a:rPr lang="uk-UA" sz="1400" dirty="0" err="1" smtClean="0">
                <a:latin typeface="Times New Roman" pitchFamily="18" charset="0"/>
                <a:cs typeface="Times New Roman" pitchFamily="18" charset="0"/>
              </a:rPr>
              <a:t>техпроцесом</a:t>
            </a:r>
            <a:r>
              <a:rPr lang="uk-UA" sz="1400" dirty="0" smtClean="0">
                <a:latin typeface="Times New Roman" pitchFamily="18" charset="0"/>
                <a:cs typeface="Times New Roman" pitchFamily="18" charset="0"/>
              </a:rPr>
              <a:t>. </a:t>
            </a:r>
            <a:endParaRPr lang="uk-UA" sz="1400" dirty="0">
              <a:latin typeface="Times New Roman" pitchFamily="18" charset="0"/>
              <a:cs typeface="Times New Roman" pitchFamily="18" charset="0"/>
            </a:endParaRPr>
          </a:p>
        </p:txBody>
      </p:sp>
      <p:pic>
        <p:nvPicPr>
          <p:cNvPr id="3074" name="Picture 2" descr="Через неделю Toshiba покажет жесткий диск ёмкостью 5 Тбайт"/>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03586" y="1124744"/>
            <a:ext cx="4117289" cy="2642079"/>
          </a:xfrm>
          <a:prstGeom prst="rect">
            <a:avLst/>
          </a:prstGeom>
          <a:noFill/>
          <a:extLst>
            <a:ext uri="{909E8E84-426E-40DD-AFC4-6F175D3DCCD1}">
              <a14:hiddenFill xmlns="" xmlns:a14="http://schemas.microsoft.com/office/drawing/2010/main">
                <a:solidFill>
                  <a:srgbClr val="FFFFFF"/>
                </a:solidFill>
              </a14:hiddenFill>
            </a:ext>
          </a:extLst>
        </p:spPr>
      </p:pic>
      <p:pic>
        <p:nvPicPr>
          <p:cNvPr id="3076" name="Picture 4" descr="Через неделю Toshiba покажет жесткий диск ёмкостью 5 Тбайт"/>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82355" y="3766823"/>
            <a:ext cx="4104456" cy="1923231"/>
          </a:xfrm>
          <a:prstGeom prst="rect">
            <a:avLst/>
          </a:prstGeom>
          <a:noFill/>
          <a:extLst>
            <a:ext uri="{909E8E84-426E-40DD-AFC4-6F175D3DCCD1}">
              <a14:hiddenFill xmlns="" xmlns:a14="http://schemas.microsoft.com/office/drawing/2010/main">
                <a:solidFill>
                  <a:srgbClr val="FFFFFF"/>
                </a:solidFill>
              </a14:hiddenFill>
            </a:ext>
          </a:extLst>
        </p:spPr>
      </p:pic>
      <p:sp>
        <p:nvSpPr>
          <p:cNvPr id="5" name="Номер слайда 4"/>
          <p:cNvSpPr>
            <a:spLocks noGrp="1"/>
          </p:cNvSpPr>
          <p:nvPr>
            <p:ph type="sldNum" sz="quarter" idx="12"/>
          </p:nvPr>
        </p:nvSpPr>
        <p:spPr/>
        <p:txBody>
          <a:bodyPr/>
          <a:lstStyle/>
          <a:p>
            <a:fld id="{D3766815-3F79-4B59-8F54-D85D4AE0E431}" type="slidenum">
              <a:rPr lang="ru-RU" smtClean="0"/>
              <a:pPr/>
              <a:t>45</a:t>
            </a:fld>
            <a:endParaRPr lang="ru-RU"/>
          </a:p>
        </p:txBody>
      </p:sp>
      <p:sp>
        <p:nvSpPr>
          <p:cNvPr id="8"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dirty="0">
                <a:sym typeface="Symbol" pitchFamily="18" charset="2"/>
              </a:rPr>
              <a:t> </a:t>
            </a:r>
            <a:r>
              <a:rPr lang="uk-UA" sz="800" dirty="0"/>
              <a:t> Опанасюк  А.С.</a:t>
            </a:r>
            <a:endParaRPr lang="ru-RU" sz="800" dirty="0"/>
          </a:p>
        </p:txBody>
      </p:sp>
    </p:spTree>
    <p:extLst>
      <p:ext uri="{BB962C8B-B14F-4D97-AF65-F5344CB8AC3E}">
        <p14:creationId xmlns="" xmlns:p14="http://schemas.microsoft.com/office/powerpoint/2010/main" val="5900469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Заголовок 1"/>
          <p:cNvSpPr>
            <a:spLocks noGrp="1"/>
          </p:cNvSpPr>
          <p:nvPr>
            <p:ph type="title"/>
          </p:nvPr>
        </p:nvSpPr>
        <p:spPr>
          <a:xfrm>
            <a:off x="431800" y="0"/>
            <a:ext cx="8229600" cy="1143000"/>
          </a:xfrm>
        </p:spPr>
        <p:txBody>
          <a:bodyPr/>
          <a:lstStyle/>
          <a:p>
            <a:r>
              <a:rPr lang="uk-UA" b="1" i="1" dirty="0" smtClean="0">
                <a:latin typeface="Arial" pitchFamily="34" charset="0"/>
                <a:cs typeface="Arial" pitchFamily="34" charset="0"/>
              </a:rPr>
              <a:t>ФЛЕШ ПАМ</a:t>
            </a:r>
            <a:r>
              <a:rPr lang="uk-UA" dirty="0" smtClean="0">
                <a:latin typeface="Arial" pitchFamily="34" charset="0"/>
                <a:cs typeface="Arial" pitchFamily="34" charset="0"/>
              </a:rPr>
              <a:t>'</a:t>
            </a:r>
            <a:r>
              <a:rPr lang="uk-UA" b="1" i="1" dirty="0" smtClean="0">
                <a:latin typeface="Arial" pitchFamily="34" charset="0"/>
                <a:cs typeface="Arial" pitchFamily="34" charset="0"/>
              </a:rPr>
              <a:t>ЯТЬ</a:t>
            </a:r>
            <a:endParaRPr lang="ru-RU" b="1" i="1" dirty="0" smtClean="0">
              <a:latin typeface="Arial" pitchFamily="34" charset="0"/>
              <a:cs typeface="Arial" pitchFamily="34" charset="0"/>
            </a:endParaRPr>
          </a:p>
        </p:txBody>
      </p:sp>
      <p:sp>
        <p:nvSpPr>
          <p:cNvPr id="49155" name="Содержимое 3"/>
          <p:cNvSpPr>
            <a:spLocks noGrp="1"/>
          </p:cNvSpPr>
          <p:nvPr>
            <p:ph sz="half" idx="2"/>
          </p:nvPr>
        </p:nvSpPr>
        <p:spPr>
          <a:xfrm>
            <a:off x="4616450" y="1179513"/>
            <a:ext cx="4186238" cy="2970212"/>
          </a:xfrm>
        </p:spPr>
        <p:txBody>
          <a:bodyPr>
            <a:noAutofit/>
          </a:bodyPr>
          <a:lstStyle/>
          <a:p>
            <a:pPr marL="0" indent="0" algn="just">
              <a:buFontTx/>
              <a:buNone/>
            </a:pPr>
            <a:r>
              <a:rPr lang="uk-UA" sz="1600" dirty="0" smtClean="0">
                <a:latin typeface="Times New Roman" pitchFamily="18" charset="0"/>
                <a:cs typeface="Times New Roman" pitchFamily="18" charset="0"/>
              </a:rPr>
              <a:t>Індустрія мобільних накопичувачів на флеш-пам'яті встановила черговий рекорд - на виставці CES в </a:t>
            </a:r>
            <a:r>
              <a:rPr lang="uk-UA" sz="1600" dirty="0" err="1" smtClean="0">
                <a:latin typeface="Times New Roman" pitchFamily="18" charset="0"/>
                <a:cs typeface="Times New Roman" pitchFamily="18" charset="0"/>
              </a:rPr>
              <a:t>Лас-Вегасі</a:t>
            </a:r>
            <a:r>
              <a:rPr lang="uk-UA" sz="1600" dirty="0" smtClean="0">
                <a:latin typeface="Times New Roman" pitchFamily="18" charset="0"/>
                <a:cs typeface="Times New Roman" pitchFamily="18" charset="0"/>
              </a:rPr>
              <a:t> (2013 р.) компанією </a:t>
            </a:r>
            <a:r>
              <a:rPr lang="uk-UA" sz="1600" dirty="0" err="1" smtClean="0">
                <a:latin typeface="Times New Roman" pitchFamily="18" charset="0"/>
                <a:cs typeface="Times New Roman" pitchFamily="18" charset="0"/>
              </a:rPr>
              <a:t>Kingston</a:t>
            </a:r>
            <a:r>
              <a:rPr lang="uk-UA" sz="1600" dirty="0" smtClean="0">
                <a:latin typeface="Times New Roman" pitchFamily="18" charset="0"/>
                <a:cs typeface="Times New Roman" pitchFamily="18" charset="0"/>
              </a:rPr>
              <a:t> була представлена </a:t>
            </a:r>
            <a:r>
              <a:rPr lang="uk-UA" sz="1600" dirty="0" err="1" smtClean="0">
                <a:latin typeface="Times New Roman" pitchFamily="18" charset="0"/>
                <a:cs typeface="Times New Roman" pitchFamily="18" charset="0"/>
              </a:rPr>
              <a:t>​​</a:t>
            </a:r>
            <a:r>
              <a:rPr lang="uk-UA" sz="1600" b="1" i="1" dirty="0" err="1" smtClean="0">
                <a:latin typeface="Times New Roman" pitchFamily="18" charset="0"/>
                <a:cs typeface="Times New Roman" pitchFamily="18" charset="0"/>
              </a:rPr>
              <a:t>флешка</a:t>
            </a:r>
            <a:r>
              <a:rPr lang="uk-UA" sz="1600" b="1" i="1" dirty="0" smtClean="0">
                <a:latin typeface="Times New Roman" pitchFamily="18" charset="0"/>
                <a:cs typeface="Times New Roman" pitchFamily="18" charset="0"/>
              </a:rPr>
              <a:t> воістину астрономічною ємності </a:t>
            </a:r>
            <a:r>
              <a:rPr lang="uk-UA" sz="1600" dirty="0" smtClean="0">
                <a:latin typeface="Times New Roman" pitchFamily="18" charset="0"/>
                <a:cs typeface="Times New Roman" pitchFamily="18" charset="0"/>
              </a:rPr>
              <a:t>- </a:t>
            </a:r>
            <a:r>
              <a:rPr lang="uk-UA" sz="1600" b="1" i="1" dirty="0" smtClean="0">
                <a:solidFill>
                  <a:srgbClr val="C00000"/>
                </a:solidFill>
                <a:latin typeface="Times New Roman" pitchFamily="18" charset="0"/>
                <a:cs typeface="Times New Roman" pitchFamily="18" charset="0"/>
              </a:rPr>
              <a:t>1 </a:t>
            </a:r>
            <a:r>
              <a:rPr lang="uk-UA" sz="1600" b="1" i="1" dirty="0" err="1" smtClean="0">
                <a:solidFill>
                  <a:srgbClr val="C00000"/>
                </a:solidFill>
                <a:latin typeface="Times New Roman" pitchFamily="18" charset="0"/>
                <a:cs typeface="Times New Roman" pitchFamily="18" charset="0"/>
              </a:rPr>
              <a:t>Тб</a:t>
            </a:r>
            <a:r>
              <a:rPr lang="uk-UA" sz="1600" b="1" dirty="0" smtClean="0">
                <a:solidFill>
                  <a:srgbClr val="C00000"/>
                </a:solidFill>
                <a:latin typeface="Times New Roman" pitchFamily="18" charset="0"/>
                <a:cs typeface="Times New Roman" pitchFamily="18" charset="0"/>
              </a:rPr>
              <a:t>.</a:t>
            </a:r>
            <a:r>
              <a:rPr lang="uk-UA" sz="1600" dirty="0" smtClean="0">
                <a:latin typeface="Times New Roman" pitchFamily="18" charset="0"/>
                <a:cs typeface="Times New Roman" pitchFamily="18" charset="0"/>
              </a:rPr>
              <a:t>  Модель </a:t>
            </a:r>
            <a:r>
              <a:rPr lang="uk-UA" sz="1600" dirty="0" err="1" smtClean="0">
                <a:latin typeface="Times New Roman" pitchFamily="18" charset="0"/>
                <a:cs typeface="Times New Roman" pitchFamily="18" charset="0"/>
              </a:rPr>
              <a:t>DataTraveller</a:t>
            </a:r>
            <a:r>
              <a:rPr lang="uk-UA" sz="1600" dirty="0" smtClean="0">
                <a:latin typeface="Times New Roman" pitchFamily="18" charset="0"/>
                <a:cs typeface="Times New Roman" pitchFamily="18" charset="0"/>
              </a:rPr>
              <a:t> </a:t>
            </a:r>
            <a:r>
              <a:rPr lang="uk-UA" sz="1600" dirty="0" err="1" smtClean="0">
                <a:latin typeface="Times New Roman" pitchFamily="18" charset="0"/>
                <a:cs typeface="Times New Roman" pitchFamily="18" charset="0"/>
              </a:rPr>
              <a:t>HyperX</a:t>
            </a:r>
            <a:r>
              <a:rPr lang="uk-UA" sz="1600" dirty="0" smtClean="0">
                <a:latin typeface="Times New Roman" pitchFamily="18" charset="0"/>
                <a:cs typeface="Times New Roman" pitchFamily="18" charset="0"/>
              </a:rPr>
              <a:t> </a:t>
            </a:r>
            <a:r>
              <a:rPr lang="uk-UA" sz="1600" dirty="0" err="1" smtClean="0">
                <a:latin typeface="Times New Roman" pitchFamily="18" charset="0"/>
                <a:cs typeface="Times New Roman" pitchFamily="18" charset="0"/>
              </a:rPr>
              <a:t>Predator</a:t>
            </a:r>
            <a:r>
              <a:rPr lang="uk-UA" sz="1600" dirty="0" smtClean="0">
                <a:latin typeface="Times New Roman" pitchFamily="18" charset="0"/>
                <a:cs typeface="Times New Roman" pitchFamily="18" charset="0"/>
              </a:rPr>
              <a:t> 3.0 має звичні для такого виду пристроїв розміри - 7,1 см в довжину і 2,5 см в ширину, працює через інтерфейс USB 3.0 і буде випускатися у двох варіантах - об'ємом 1 </a:t>
            </a:r>
            <a:r>
              <a:rPr lang="uk-UA" sz="1600" dirty="0" err="1" smtClean="0">
                <a:latin typeface="Times New Roman" pitchFamily="18" charset="0"/>
                <a:cs typeface="Times New Roman" pitchFamily="18" charset="0"/>
              </a:rPr>
              <a:t>Тб</a:t>
            </a:r>
            <a:r>
              <a:rPr lang="uk-UA" sz="1600" dirty="0" smtClean="0">
                <a:latin typeface="Times New Roman" pitchFamily="18" charset="0"/>
                <a:cs typeface="Times New Roman" pitchFamily="18" charset="0"/>
              </a:rPr>
              <a:t> і 512 </a:t>
            </a:r>
            <a:r>
              <a:rPr lang="uk-UA" sz="1600" dirty="0" err="1" smtClean="0">
                <a:latin typeface="Times New Roman" pitchFamily="18" charset="0"/>
                <a:cs typeface="Times New Roman" pitchFamily="18" charset="0"/>
              </a:rPr>
              <a:t>Гб</a:t>
            </a:r>
            <a:r>
              <a:rPr lang="uk-UA" sz="1600" dirty="0" smtClean="0">
                <a:latin typeface="Times New Roman" pitchFamily="18" charset="0"/>
                <a:cs typeface="Times New Roman" pitchFamily="18" charset="0"/>
              </a:rPr>
              <a:t>. Ціна на старшу модель </a:t>
            </a:r>
            <a:r>
              <a:rPr lang="uk-UA" sz="1600" b="1" dirty="0" smtClean="0">
                <a:solidFill>
                  <a:srgbClr val="C00000"/>
                </a:solidFill>
                <a:latin typeface="Times New Roman" pitchFamily="18" charset="0"/>
                <a:cs typeface="Times New Roman" pitchFamily="18" charset="0"/>
              </a:rPr>
              <a:t>$3400</a:t>
            </a:r>
            <a:r>
              <a:rPr lang="uk-UA" sz="1600" dirty="0" smtClean="0">
                <a:latin typeface="Times New Roman" pitchFamily="18" charset="0"/>
                <a:cs typeface="Times New Roman" pitchFamily="18" charset="0"/>
              </a:rPr>
              <a:t>, вартість молодшої моделі буде становити </a:t>
            </a:r>
            <a:r>
              <a:rPr lang="uk-UA" sz="1600" b="1" dirty="0" smtClean="0">
                <a:solidFill>
                  <a:srgbClr val="C00000"/>
                </a:solidFill>
                <a:latin typeface="Times New Roman" pitchFamily="18" charset="0"/>
                <a:cs typeface="Times New Roman" pitchFamily="18" charset="0"/>
              </a:rPr>
              <a:t>$ 1750</a:t>
            </a:r>
            <a:r>
              <a:rPr lang="uk-UA" sz="1600" dirty="0" smtClean="0">
                <a:latin typeface="Times New Roman" pitchFamily="18" charset="0"/>
                <a:cs typeface="Times New Roman" pitchFamily="18" charset="0"/>
              </a:rPr>
              <a:t>. Швидкість запису - 160 Мб/ </a:t>
            </a:r>
            <a:r>
              <a:rPr lang="uk-UA" sz="1600" dirty="0" err="1" smtClean="0">
                <a:latin typeface="Times New Roman" pitchFamily="18" charset="0"/>
                <a:cs typeface="Times New Roman" pitchFamily="18" charset="0"/>
              </a:rPr>
              <a:t>сек</a:t>
            </a:r>
            <a:r>
              <a:rPr lang="uk-UA" sz="1600" dirty="0" smtClean="0">
                <a:latin typeface="Times New Roman" pitchFamily="18" charset="0"/>
                <a:cs typeface="Times New Roman" pitchFamily="18" charset="0"/>
              </a:rPr>
              <a:t>, читання - 240 Мб /сек.</a:t>
            </a:r>
          </a:p>
          <a:p>
            <a:pPr marL="0" indent="0" algn="just">
              <a:buFontTx/>
              <a:buNone/>
            </a:pPr>
            <a:r>
              <a:rPr lang="uk-UA" sz="1600" dirty="0" smtClean="0">
                <a:latin typeface="Times New Roman" pitchFamily="18" charset="0"/>
                <a:cs typeface="Times New Roman" pitchFamily="18" charset="0"/>
              </a:rPr>
              <a:t>Компанія </a:t>
            </a:r>
            <a:r>
              <a:rPr lang="uk-UA" sz="1600" dirty="0" err="1" smtClean="0">
                <a:latin typeface="Times New Roman" pitchFamily="18" charset="0"/>
                <a:cs typeface="Times New Roman" pitchFamily="18" charset="0"/>
              </a:rPr>
              <a:t>Victorinox</a:t>
            </a:r>
            <a:r>
              <a:rPr lang="uk-UA" sz="1600" dirty="0" smtClean="0">
                <a:latin typeface="Times New Roman" pitchFamily="18" charset="0"/>
                <a:cs typeface="Times New Roman" pitchFamily="18" charset="0"/>
              </a:rPr>
              <a:t> представила відповідну продукцію близько року тому, а накопичувачі </a:t>
            </a:r>
            <a:r>
              <a:rPr lang="uk-UA" sz="1600" dirty="0" err="1" smtClean="0">
                <a:latin typeface="Times New Roman" pitchFamily="18" charset="0"/>
                <a:cs typeface="Times New Roman" pitchFamily="18" charset="0"/>
              </a:rPr>
              <a:t>Transcend</a:t>
            </a:r>
            <a:r>
              <a:rPr lang="uk-UA" sz="1600" dirty="0" smtClean="0">
                <a:latin typeface="Times New Roman" pitchFamily="18" charset="0"/>
                <a:cs typeface="Times New Roman" pitchFamily="18" charset="0"/>
              </a:rPr>
              <a:t>, об'єм пам'яті яких в два рази більший і зовсім були помічені на ринку на початку вересня 2011 року.</a:t>
            </a:r>
          </a:p>
        </p:txBody>
      </p:sp>
      <p:pic>
        <p:nvPicPr>
          <p:cNvPr id="4915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22288" y="1179513"/>
            <a:ext cx="3870325" cy="3070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9157"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pic>
        <p:nvPicPr>
          <p:cNvPr id="49158" name="Picture 6"/>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22288" y="3948113"/>
            <a:ext cx="3870325" cy="2419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9159" name="Номер слайда 6"/>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67D64DC-DE1E-4CDA-A856-5548181E95B1}" type="slidenum">
              <a:rPr lang="ru-RU" smtClean="0"/>
              <a:pPr eaLnBrk="1" hangingPunct="1"/>
              <a:t>46</a:t>
            </a:fld>
            <a:endParaRPr lang="ru-RU" smtClean="0"/>
          </a:p>
        </p:txBody>
      </p:sp>
    </p:spTree>
    <p:extLst>
      <p:ext uri="{BB962C8B-B14F-4D97-AF65-F5344CB8AC3E}">
        <p14:creationId xmlns="" xmlns:p14="http://schemas.microsoft.com/office/powerpoint/2010/main" val="289258697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1143000"/>
          </a:xfrm>
        </p:spPr>
        <p:txBody>
          <a:bodyPr>
            <a:normAutofit fontScale="90000"/>
          </a:bodyPr>
          <a:lstStyle/>
          <a:p>
            <a:r>
              <a:rPr lang="ru-RU" b="1" i="1" dirty="0" smtClean="0">
                <a:latin typeface="Arial" pitchFamily="34" charset="0"/>
                <a:cs typeface="Arial" pitchFamily="34" charset="0"/>
              </a:rPr>
              <a:t>КВАРЦОВИЙ АНАЛОГ </a:t>
            </a:r>
            <a:r>
              <a:rPr lang="en-GB" b="1" i="1" dirty="0" smtClean="0">
                <a:latin typeface="Arial" pitchFamily="34" charset="0"/>
                <a:cs typeface="Arial" pitchFamily="34" charset="0"/>
              </a:rPr>
              <a:t>BLU-RAY</a:t>
            </a:r>
            <a:r>
              <a:rPr lang="en-GB" dirty="0"/>
              <a:t/>
            </a:r>
            <a:br>
              <a:rPr lang="en-GB" dirty="0"/>
            </a:br>
            <a:endParaRPr lang="ru-RU" dirty="0"/>
          </a:p>
        </p:txBody>
      </p:sp>
      <p:sp>
        <p:nvSpPr>
          <p:cNvPr id="4" name="Объект 3"/>
          <p:cNvSpPr>
            <a:spLocks noGrp="1"/>
          </p:cNvSpPr>
          <p:nvPr>
            <p:ph sz="half" idx="2"/>
          </p:nvPr>
        </p:nvSpPr>
        <p:spPr>
          <a:xfrm>
            <a:off x="3635896" y="980728"/>
            <a:ext cx="5112568" cy="5145435"/>
          </a:xfrm>
        </p:spPr>
        <p:txBody>
          <a:bodyPr>
            <a:noAutofit/>
          </a:bodyPr>
          <a:lstStyle/>
          <a:p>
            <a:pPr marL="0" indent="0" algn="just"/>
            <a:r>
              <a:rPr lang="uk-UA" sz="1400" b="1" i="1" dirty="0" smtClean="0">
                <a:latin typeface="Times New Roman" pitchFamily="18" charset="0"/>
                <a:cs typeface="Times New Roman" pitchFamily="18" charset="0"/>
              </a:rPr>
              <a:t>Компанія </a:t>
            </a:r>
            <a:r>
              <a:rPr lang="uk-UA" sz="1400" b="1" i="1" dirty="0" err="1" smtClean="0">
                <a:solidFill>
                  <a:srgbClr val="C00000"/>
                </a:solidFill>
                <a:latin typeface="Times New Roman" pitchFamily="18" charset="0"/>
                <a:cs typeface="Times New Roman" pitchFamily="18" charset="0"/>
              </a:rPr>
              <a:t>Hitachi</a:t>
            </a:r>
            <a:r>
              <a:rPr lang="uk-UA" sz="1400" b="1" i="1" dirty="0" smtClean="0">
                <a:latin typeface="Times New Roman" pitchFamily="18" charset="0"/>
                <a:cs typeface="Times New Roman" pitchFamily="18" charset="0"/>
              </a:rPr>
              <a:t> повідомила про нову технологію зберігання інформації</a:t>
            </a:r>
            <a:r>
              <a:rPr lang="uk-UA" sz="1400" dirty="0" smtClean="0">
                <a:latin typeface="Times New Roman" pitchFamily="18" charset="0"/>
                <a:cs typeface="Times New Roman" pitchFamily="18" charset="0"/>
              </a:rPr>
              <a:t>. Фахівці цієї компанії розробили метод запису і </a:t>
            </a:r>
            <a:r>
              <a:rPr lang="uk-UA" sz="1400" dirty="0" err="1" smtClean="0">
                <a:latin typeface="Times New Roman" pitchFamily="18" charset="0"/>
                <a:cs typeface="Times New Roman" pitchFamily="18" charset="0"/>
              </a:rPr>
              <a:t>считування</a:t>
            </a:r>
            <a:r>
              <a:rPr lang="uk-UA" sz="1400" dirty="0" smtClean="0">
                <a:latin typeface="Times New Roman" pitchFamily="18" charset="0"/>
                <a:cs typeface="Times New Roman" pitchFamily="18" charset="0"/>
              </a:rPr>
              <a:t> даних з використанням як носіїв пластинок кварцового скла. Як стверджується, </a:t>
            </a:r>
            <a:r>
              <a:rPr lang="uk-UA" sz="1400" b="1" i="1" dirty="0" smtClean="0">
                <a:latin typeface="Times New Roman" pitchFamily="18" charset="0"/>
                <a:cs typeface="Times New Roman" pitchFamily="18" charset="0"/>
              </a:rPr>
              <a:t>інформація на такому носії може зберігатися </a:t>
            </a:r>
            <a:r>
              <a:rPr lang="uk-UA" sz="1400" b="1" i="1" dirty="0" err="1" smtClean="0">
                <a:latin typeface="Times New Roman" pitchFamily="18" charset="0"/>
                <a:cs typeface="Times New Roman" pitchFamily="18" charset="0"/>
              </a:rPr>
              <a:t>больше</a:t>
            </a:r>
            <a:r>
              <a:rPr lang="uk-UA" sz="1400" b="1" i="1" dirty="0" smtClean="0">
                <a:latin typeface="Times New Roman" pitchFamily="18" charset="0"/>
                <a:cs typeface="Times New Roman" pitchFamily="18" charset="0"/>
              </a:rPr>
              <a:t> ніж 300 млн. років</a:t>
            </a:r>
            <a:r>
              <a:rPr lang="uk-UA" sz="1400" dirty="0" smtClean="0">
                <a:latin typeface="Times New Roman" pitchFamily="18" charset="0"/>
                <a:cs typeface="Times New Roman" pitchFamily="18" charset="0"/>
              </a:rPr>
              <a:t>. </a:t>
            </a:r>
          </a:p>
          <a:p>
            <a:pPr marL="0" indent="0" algn="just"/>
            <a:r>
              <a:rPr lang="uk-UA" sz="1400" dirty="0" smtClean="0">
                <a:latin typeface="Times New Roman" pitchFamily="18" charset="0"/>
                <a:cs typeface="Times New Roman" pitchFamily="18" charset="0"/>
              </a:rPr>
              <a:t>Для запису використовується лазер, здатний формувати в товщі скла мікроскопічні точки. Для читання використовується звичайний оптичний мікроскоп. Є можливість записувати інформацію шарами, </a:t>
            </a:r>
            <a:r>
              <a:rPr lang="uk-UA" sz="1400" dirty="0" err="1" smtClean="0">
                <a:latin typeface="Times New Roman" pitchFamily="18" charset="0"/>
                <a:cs typeface="Times New Roman" pitchFamily="18" charset="0"/>
              </a:rPr>
              <a:t>перефокусуючи</a:t>
            </a:r>
            <a:r>
              <a:rPr lang="uk-UA" sz="1400" dirty="0" smtClean="0">
                <a:latin typeface="Times New Roman" pitchFamily="18" charset="0"/>
                <a:cs typeface="Times New Roman" pitchFamily="18" charset="0"/>
              </a:rPr>
              <a:t> лазер. </a:t>
            </a:r>
          </a:p>
          <a:p>
            <a:pPr marL="0" indent="0" algn="just"/>
            <a:r>
              <a:rPr lang="uk-UA" sz="1400" dirty="0" smtClean="0">
                <a:latin typeface="Times New Roman" pitchFamily="18" charset="0"/>
                <a:cs typeface="Times New Roman" pitchFamily="18" charset="0"/>
              </a:rPr>
              <a:t>Секрет формування точок полягає в </a:t>
            </a:r>
            <a:r>
              <a:rPr lang="uk-UA" sz="1400" dirty="0" err="1" smtClean="0">
                <a:latin typeface="Times New Roman" pitchFamily="18" charset="0"/>
                <a:cs typeface="Times New Roman" pitchFamily="18" charset="0"/>
              </a:rPr>
              <a:t>надкоротких</a:t>
            </a:r>
            <a:r>
              <a:rPr lang="uk-UA" sz="1400" dirty="0" smtClean="0">
                <a:latin typeface="Times New Roman" pitchFamily="18" charset="0"/>
                <a:cs typeface="Times New Roman" pitchFamily="18" charset="0"/>
              </a:rPr>
              <a:t> імпульсах - порядку </a:t>
            </a:r>
            <a:r>
              <a:rPr lang="uk-UA" sz="1400" dirty="0" err="1" smtClean="0">
                <a:latin typeface="Times New Roman" pitchFamily="18" charset="0"/>
                <a:cs typeface="Times New Roman" pitchFamily="18" charset="0"/>
              </a:rPr>
              <a:t>фемтосекунд</a:t>
            </a:r>
            <a:r>
              <a:rPr lang="uk-UA" sz="1400" dirty="0" smtClean="0">
                <a:latin typeface="Times New Roman" pitchFamily="18" charset="0"/>
                <a:cs typeface="Times New Roman" pitchFamily="18" charset="0"/>
              </a:rPr>
              <a:t> - і застосуванні просторово-фазового модулятора, здатного одночасно міняти фазу і амплітуду променя лазера. Модулятор дає можливість протягом одного імпульсу формувати до 100 точок. </a:t>
            </a:r>
          </a:p>
          <a:p>
            <a:pPr marL="0" indent="0" algn="just"/>
            <a:r>
              <a:rPr lang="uk-UA" sz="1400" dirty="0" smtClean="0">
                <a:latin typeface="Times New Roman" pitchFamily="18" charset="0"/>
                <a:cs typeface="Times New Roman" pitchFamily="18" charset="0"/>
              </a:rPr>
              <a:t>Прототип носія являє собою пластину площею 2 </a:t>
            </a:r>
            <a:r>
              <a:rPr lang="uk-UA" sz="1400" dirty="0" err="1" smtClean="0">
                <a:latin typeface="Times New Roman" pitchFamily="18" charset="0"/>
                <a:cs typeface="Times New Roman" pitchFamily="18" charset="0"/>
              </a:rPr>
              <a:t>см²</a:t>
            </a:r>
            <a:r>
              <a:rPr lang="uk-UA" sz="1400" dirty="0" smtClean="0">
                <a:latin typeface="Times New Roman" pitchFamily="18" charset="0"/>
                <a:cs typeface="Times New Roman" pitchFamily="18" charset="0"/>
              </a:rPr>
              <a:t> і товщиною 2 мм. Носій невразливий для радіохвиль, хімічних реактивів, високої температури. Що стосується останнього фактора, «скельце» без наслідків може витримати нагрівання до 1000 </a:t>
            </a:r>
            <a:r>
              <a:rPr lang="uk-UA" sz="1400" baseline="30000" dirty="0" smtClean="0">
                <a:latin typeface="Times New Roman" pitchFamily="18" charset="0"/>
                <a:cs typeface="Times New Roman" pitchFamily="18" charset="0"/>
              </a:rPr>
              <a:t>0</a:t>
            </a:r>
            <a:r>
              <a:rPr lang="uk-UA" sz="1400" dirty="0" smtClean="0">
                <a:latin typeface="Times New Roman" pitchFamily="18" charset="0"/>
                <a:cs typeface="Times New Roman" pitchFamily="18" charset="0"/>
              </a:rPr>
              <a:t>С протягом двох годин. </a:t>
            </a:r>
          </a:p>
          <a:p>
            <a:pPr marL="0" indent="0" algn="just"/>
            <a:r>
              <a:rPr lang="uk-UA" sz="1400" dirty="0">
                <a:latin typeface="Times New Roman" pitchFamily="18" charset="0"/>
                <a:cs typeface="Times New Roman" pitchFamily="18" charset="0"/>
              </a:rPr>
              <a:t>У </a:t>
            </a:r>
            <a:r>
              <a:rPr lang="uk-UA" sz="1400" dirty="0" smtClean="0">
                <a:latin typeface="Times New Roman" pitchFamily="18" charset="0"/>
                <a:cs typeface="Times New Roman" pitchFamily="18" charset="0"/>
              </a:rPr>
              <a:t>2014 р. було </a:t>
            </a:r>
            <a:r>
              <a:rPr lang="uk-UA" sz="1400" dirty="0">
                <a:latin typeface="Times New Roman" pitchFamily="18" charset="0"/>
                <a:cs typeface="Times New Roman" pitchFamily="18" charset="0"/>
              </a:rPr>
              <a:t>показано, що при використанні </a:t>
            </a:r>
            <a:r>
              <a:rPr lang="uk-UA" sz="1400" dirty="0" smtClean="0">
                <a:latin typeface="Times New Roman" pitchFamily="18" charset="0"/>
                <a:cs typeface="Times New Roman" pitchFamily="18" charset="0"/>
              </a:rPr>
              <a:t>алгоритму, що подавляє шум, </a:t>
            </a:r>
            <a:r>
              <a:rPr lang="uk-UA" sz="1400" dirty="0">
                <a:latin typeface="Times New Roman" pitchFamily="18" charset="0"/>
                <a:cs typeface="Times New Roman" pitchFamily="18" charset="0"/>
              </a:rPr>
              <a:t>і об'єктива зчитувального мікроскопа з корекцією сферичних аберацій можна з двох сторін диска з плавленого кварцу записати по 50 шарів з інтервалом між ними 60 мкм. </a:t>
            </a:r>
            <a:r>
              <a:rPr lang="uk-UA" sz="1400" b="1" i="1" dirty="0">
                <a:solidFill>
                  <a:srgbClr val="C00000"/>
                </a:solidFill>
                <a:latin typeface="Times New Roman" pitchFamily="18" charset="0"/>
                <a:cs typeface="Times New Roman" pitchFamily="18" charset="0"/>
              </a:rPr>
              <a:t>Це дає загальну ємність 1,5 ГБ на квадратний дюйм.</a:t>
            </a:r>
          </a:p>
        </p:txBody>
      </p:sp>
      <p:sp>
        <p:nvSpPr>
          <p:cNvPr id="5" name="Номер слайда 4"/>
          <p:cNvSpPr>
            <a:spLocks noGrp="1"/>
          </p:cNvSpPr>
          <p:nvPr>
            <p:ph type="sldNum" sz="quarter" idx="12"/>
          </p:nvPr>
        </p:nvSpPr>
        <p:spPr/>
        <p:txBody>
          <a:bodyPr/>
          <a:lstStyle/>
          <a:p>
            <a:fld id="{D3766815-3F79-4B59-8F54-D85D4AE0E431}" type="slidenum">
              <a:rPr lang="ru-RU" smtClean="0"/>
              <a:pPr/>
              <a:t>47</a:t>
            </a:fld>
            <a:endParaRPr lang="ru-RU"/>
          </a:p>
        </p:txBody>
      </p:sp>
      <p:pic>
        <p:nvPicPr>
          <p:cNvPr id="1028" name="Picture 4" descr="В Hitachi научились записывать информацию в кусочках кварцевого стекла"/>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21126" y="4869160"/>
            <a:ext cx="3084823" cy="1547570"/>
          </a:xfrm>
          <a:prstGeom prst="rect">
            <a:avLst/>
          </a:prstGeom>
          <a:noFill/>
          <a:extLst>
            <a:ext uri="{909E8E84-426E-40DD-AFC4-6F175D3DCCD1}">
              <a14:hiddenFill xmlns="" xmlns:a14="http://schemas.microsoft.com/office/drawing/2010/main">
                <a:solidFill>
                  <a:srgbClr val="FFFFFF"/>
                </a:solidFill>
              </a14:hiddenFill>
            </a:ext>
          </a:extLst>
        </p:spPr>
      </p:pic>
      <p:pic>
        <p:nvPicPr>
          <p:cNvPr id="1030" name="Picture 6" descr="Новый носитель информации на основе кварцевого стекла"/>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21127" y="1200515"/>
            <a:ext cx="3084823" cy="1728192"/>
          </a:xfrm>
          <a:prstGeom prst="rect">
            <a:avLst/>
          </a:prstGeom>
          <a:noFill/>
          <a:extLst>
            <a:ext uri="{909E8E84-426E-40DD-AFC4-6F175D3DCCD1}">
              <a14:hiddenFill xmlns="" xmlns:a14="http://schemas.microsoft.com/office/drawing/2010/main">
                <a:solidFill>
                  <a:srgbClr val="FFFFFF"/>
                </a:solidFill>
              </a14:hiddenFill>
            </a:ext>
          </a:extLst>
        </p:spPr>
      </p:pic>
      <p:pic>
        <p:nvPicPr>
          <p:cNvPr id="1033" name="Picture 9"/>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421919" y="2928707"/>
            <a:ext cx="3084031" cy="201246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34" name="Picture 10"/>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421919" y="2928707"/>
            <a:ext cx="466725" cy="4762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80177234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Заголовок 1"/>
          <p:cNvSpPr>
            <a:spLocks noGrp="1"/>
          </p:cNvSpPr>
          <p:nvPr>
            <p:ph type="title"/>
          </p:nvPr>
        </p:nvSpPr>
        <p:spPr>
          <a:xfrm>
            <a:off x="476250" y="142875"/>
            <a:ext cx="8229600" cy="1143000"/>
          </a:xfrm>
        </p:spPr>
        <p:txBody>
          <a:bodyPr/>
          <a:lstStyle/>
          <a:p>
            <a:r>
              <a:rPr lang="uk-UA" sz="4000" b="1" i="1" dirty="0" smtClean="0">
                <a:latin typeface="Arial" pitchFamily="34" charset="0"/>
                <a:cs typeface="Arial" pitchFamily="34" charset="0"/>
              </a:rPr>
              <a:t>ПІКОПРОЕКТОРИ</a:t>
            </a:r>
            <a:endParaRPr lang="ru-RU" sz="4000" b="1" i="1" dirty="0" smtClean="0">
              <a:latin typeface="Arial" pitchFamily="34" charset="0"/>
              <a:cs typeface="Arial" pitchFamily="34" charset="0"/>
            </a:endParaRPr>
          </a:p>
        </p:txBody>
      </p:sp>
      <p:sp>
        <p:nvSpPr>
          <p:cNvPr id="96259" name="Содержимое 2"/>
          <p:cNvSpPr>
            <a:spLocks noGrp="1"/>
          </p:cNvSpPr>
          <p:nvPr>
            <p:ph idx="1"/>
          </p:nvPr>
        </p:nvSpPr>
        <p:spPr>
          <a:xfrm>
            <a:off x="4662488" y="1493838"/>
            <a:ext cx="3979862" cy="4525962"/>
          </a:xfrm>
        </p:spPr>
        <p:txBody>
          <a:bodyPr>
            <a:normAutofit lnSpcReduction="10000"/>
          </a:bodyPr>
          <a:lstStyle/>
          <a:p>
            <a:pPr marL="0" indent="0" algn="just">
              <a:buFontTx/>
              <a:buNone/>
            </a:pPr>
            <a:r>
              <a:rPr lang="uk-UA" sz="1400" b="1" i="1" dirty="0" err="1" smtClean="0">
                <a:latin typeface="Times New Roman" pitchFamily="18" charset="0"/>
                <a:cs typeface="Times New Roman" pitchFamily="18" charset="0"/>
              </a:rPr>
              <a:t>Пікопроектори</a:t>
            </a:r>
            <a:r>
              <a:rPr lang="uk-UA" sz="1400" dirty="0" smtClean="0">
                <a:latin typeface="Times New Roman" pitchFamily="18" charset="0"/>
                <a:cs typeface="Times New Roman" pitchFamily="18" charset="0"/>
              </a:rPr>
              <a:t> ще не встигли увійти в моду, хоча ця технологія продовжує розвиватися і набирати обороти по всіх фронтах. </a:t>
            </a:r>
            <a:r>
              <a:rPr lang="uk-UA" sz="1400" b="1" i="1" dirty="0" smtClean="0">
                <a:latin typeface="Times New Roman" pitchFamily="18" charset="0"/>
                <a:cs typeface="Times New Roman" pitchFamily="18" charset="0"/>
              </a:rPr>
              <a:t>Черговий продукт представила компанія AAXA, її новий </a:t>
            </a:r>
            <a:r>
              <a:rPr lang="uk-UA" sz="1400" b="1" i="1" dirty="0" err="1" smtClean="0">
                <a:latin typeface="Times New Roman" pitchFamily="18" charset="0"/>
                <a:cs typeface="Times New Roman" pitchFamily="18" charset="0"/>
              </a:rPr>
              <a:t>пікопроектор</a:t>
            </a:r>
            <a:r>
              <a:rPr lang="uk-UA" sz="1400" b="1" i="1" dirty="0" smtClean="0">
                <a:latin typeface="Times New Roman" pitchFamily="18" charset="0"/>
                <a:cs typeface="Times New Roman" pitchFamily="18" charset="0"/>
              </a:rPr>
              <a:t> P4 проголошується найяскравішим у світі, оскільки на його борту присутнє </a:t>
            </a:r>
            <a:r>
              <a:rPr lang="uk-UA" sz="1400" b="1" i="1" dirty="0" err="1" smtClean="0">
                <a:latin typeface="Times New Roman" pitchFamily="18" charset="0"/>
                <a:cs typeface="Times New Roman" pitchFamily="18" charset="0"/>
              </a:rPr>
              <a:t>світлодіодне</a:t>
            </a:r>
            <a:r>
              <a:rPr lang="uk-UA" sz="1400" b="1" i="1" dirty="0" smtClean="0">
                <a:latin typeface="Times New Roman" pitchFamily="18" charset="0"/>
                <a:cs typeface="Times New Roman" pitchFamily="18" charset="0"/>
              </a:rPr>
              <a:t> підсвічування на 80 люменів.</a:t>
            </a:r>
          </a:p>
          <a:p>
            <a:pPr marL="0" indent="0" algn="just">
              <a:buFontTx/>
              <a:buNone/>
            </a:pPr>
            <a:r>
              <a:rPr lang="uk-UA" sz="1400" dirty="0" smtClean="0">
                <a:latin typeface="Times New Roman" pitchFamily="18" charset="0"/>
                <a:cs typeface="Times New Roman" pitchFamily="18" charset="0"/>
              </a:rPr>
              <a:t>AAXA P4 відноситься до категорії «розумних» пристроїв, він працює під управлінням мобільної операційної системи Windows CE 6.0 і має процесор з тактовою частотою 750 Мгц. Розрізнення на виході складає 1280x800 точок, проектор оснащений двома гігабайтами вбудованої пам'яті і </a:t>
            </a:r>
            <a:r>
              <a:rPr lang="uk-UA" sz="1400" dirty="0" err="1" smtClean="0">
                <a:latin typeface="Times New Roman" pitchFamily="18" charset="0"/>
                <a:cs typeface="Times New Roman" pitchFamily="18" charset="0"/>
              </a:rPr>
              <a:t>слотом</a:t>
            </a:r>
            <a:r>
              <a:rPr lang="uk-UA" sz="1400" dirty="0" smtClean="0">
                <a:latin typeface="Times New Roman" pitchFamily="18" charset="0"/>
                <a:cs typeface="Times New Roman" pitchFamily="18" charset="0"/>
              </a:rPr>
              <a:t> для карт формату SDHC. Виробник запевняє, що продуктивності пристрою вистачить для відтворення відео 720 p. За задоволення від потужного процесора і яскравої лампи довелося заплатити свою ціну, вбудованого акумулятора вистачає лише на 75 хвилин автономної роботи. </a:t>
            </a:r>
            <a:r>
              <a:rPr lang="uk-UA" sz="1400" b="1" i="1" dirty="0" smtClean="0">
                <a:latin typeface="Times New Roman" pitchFamily="18" charset="0"/>
                <a:cs typeface="Times New Roman" pitchFamily="18" charset="0"/>
              </a:rPr>
              <a:t>Вартість </a:t>
            </a:r>
            <a:r>
              <a:rPr lang="uk-UA" sz="1400" b="1" i="1" dirty="0" err="1" smtClean="0">
                <a:latin typeface="Times New Roman" pitchFamily="18" charset="0"/>
                <a:cs typeface="Times New Roman" pitchFamily="18" charset="0"/>
              </a:rPr>
              <a:t>пікопроектора</a:t>
            </a:r>
            <a:r>
              <a:rPr lang="uk-UA" sz="1400" b="1" i="1" dirty="0" smtClean="0">
                <a:latin typeface="Times New Roman" pitchFamily="18" charset="0"/>
                <a:cs typeface="Times New Roman" pitchFamily="18" charset="0"/>
              </a:rPr>
              <a:t> AAXA P4 складає 399 доларів</a:t>
            </a:r>
            <a:r>
              <a:rPr lang="uk-UA" sz="1400" dirty="0" smtClean="0">
                <a:latin typeface="Times New Roman" pitchFamily="18" charset="0"/>
                <a:cs typeface="Times New Roman" pitchFamily="18" charset="0"/>
              </a:rPr>
              <a:t>.</a:t>
            </a:r>
          </a:p>
        </p:txBody>
      </p:sp>
      <p:pic>
        <p:nvPicPr>
          <p:cNvPr id="96260" name="Рисунок 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76250" y="1538288"/>
            <a:ext cx="4005263" cy="3733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6261"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96262" name="Номер слайда 5"/>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EA5C023-E27A-43D9-B843-94FC5D9B6513}" type="slidenum">
              <a:rPr lang="ru-RU" smtClean="0"/>
              <a:pPr eaLnBrk="1" hangingPunct="1"/>
              <a:t>48</a:t>
            </a:fld>
            <a:endParaRPr lang="ru-RU" smtClean="0"/>
          </a:p>
        </p:txBody>
      </p:sp>
    </p:spTree>
    <p:extLst>
      <p:ext uri="{BB962C8B-B14F-4D97-AF65-F5344CB8AC3E}">
        <p14:creationId xmlns="" xmlns:p14="http://schemas.microsoft.com/office/powerpoint/2010/main" val="20350792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Заголовок 1"/>
          <p:cNvSpPr>
            <a:spLocks noGrp="1"/>
          </p:cNvSpPr>
          <p:nvPr>
            <p:ph type="title"/>
          </p:nvPr>
        </p:nvSpPr>
        <p:spPr>
          <a:xfrm>
            <a:off x="476250" y="142875"/>
            <a:ext cx="8229600" cy="1143000"/>
          </a:xfrm>
        </p:spPr>
        <p:txBody>
          <a:bodyPr/>
          <a:lstStyle/>
          <a:p>
            <a:r>
              <a:rPr lang="uk-UA" sz="4000" b="1" i="1" dirty="0" smtClean="0">
                <a:latin typeface="Arial" pitchFamily="34" charset="0"/>
                <a:cs typeface="Arial" pitchFamily="34" charset="0"/>
              </a:rPr>
              <a:t>ПІКОПРОЕКТОРИ</a:t>
            </a:r>
            <a:endParaRPr lang="ru-RU" sz="4000" dirty="0" smtClean="0">
              <a:latin typeface="Arial" pitchFamily="34" charset="0"/>
              <a:cs typeface="Arial" pitchFamily="34" charset="0"/>
            </a:endParaRPr>
          </a:p>
        </p:txBody>
      </p:sp>
      <p:sp>
        <p:nvSpPr>
          <p:cNvPr id="97283" name="Содержимое 2"/>
          <p:cNvSpPr>
            <a:spLocks noGrp="1"/>
          </p:cNvSpPr>
          <p:nvPr>
            <p:ph idx="1"/>
          </p:nvPr>
        </p:nvSpPr>
        <p:spPr>
          <a:xfrm>
            <a:off x="4976813" y="1600200"/>
            <a:ext cx="3709987" cy="4525963"/>
          </a:xfrm>
        </p:spPr>
        <p:txBody>
          <a:bodyPr>
            <a:normAutofit lnSpcReduction="10000"/>
          </a:bodyPr>
          <a:lstStyle/>
          <a:p>
            <a:pPr marL="0" indent="0" algn="just">
              <a:buFontTx/>
              <a:buNone/>
            </a:pPr>
            <a:r>
              <a:rPr lang="uk-UA" sz="1600" b="1" i="1" dirty="0" smtClean="0">
                <a:latin typeface="Times New Roman" pitchFamily="18" charset="0"/>
                <a:cs typeface="Times New Roman" pitchFamily="18" charset="0"/>
              </a:rPr>
              <a:t>Компанія </a:t>
            </a:r>
            <a:r>
              <a:rPr lang="uk-UA" sz="1600" b="1" i="1" dirty="0" err="1" smtClean="0">
                <a:latin typeface="Times New Roman" pitchFamily="18" charset="0"/>
                <a:cs typeface="Times New Roman" pitchFamily="18" charset="0"/>
              </a:rPr>
              <a:t>Samsung</a:t>
            </a:r>
            <a:r>
              <a:rPr lang="uk-UA" sz="1600" b="1" i="1" dirty="0" smtClean="0">
                <a:latin typeface="Times New Roman" pitchFamily="18" charset="0"/>
                <a:cs typeface="Times New Roman" pitchFamily="18" charset="0"/>
              </a:rPr>
              <a:t> розробила новий піко-проектор EAD-R10. </a:t>
            </a:r>
            <a:r>
              <a:rPr lang="uk-UA" sz="1600" dirty="0" smtClean="0">
                <a:latin typeface="Times New Roman" pitchFamily="18" charset="0"/>
                <a:cs typeface="Times New Roman" pitchFamily="18" charset="0"/>
              </a:rPr>
              <a:t>Новий піко-проектор вже доступний на корейському ринку. Він призначений для пристроїв лінійки </a:t>
            </a:r>
            <a:r>
              <a:rPr lang="uk-UA" sz="1600" dirty="0" err="1" smtClean="0">
                <a:latin typeface="Times New Roman" pitchFamily="18" charset="0"/>
                <a:cs typeface="Times New Roman" pitchFamily="18" charset="0"/>
              </a:rPr>
              <a:t>Samsung</a:t>
            </a:r>
            <a:r>
              <a:rPr lang="uk-UA" sz="1600" dirty="0" smtClean="0">
                <a:latin typeface="Times New Roman" pitchFamily="18" charset="0"/>
                <a:cs typeface="Times New Roman" pitchFamily="18" charset="0"/>
              </a:rPr>
              <a:t> </a:t>
            </a:r>
            <a:r>
              <a:rPr lang="uk-UA" sz="1600" dirty="0" err="1" smtClean="0">
                <a:latin typeface="Times New Roman" pitchFamily="18" charset="0"/>
                <a:cs typeface="Times New Roman" pitchFamily="18" charset="0"/>
              </a:rPr>
              <a:t>Galaxy</a:t>
            </a:r>
            <a:r>
              <a:rPr lang="uk-UA" sz="1600" dirty="0" smtClean="0">
                <a:latin typeface="Times New Roman" pitchFamily="18" charset="0"/>
                <a:cs typeface="Times New Roman" pitchFamily="18" charset="0"/>
              </a:rPr>
              <a:t>, що мають підтримку технології MHL.</a:t>
            </a:r>
            <a:r>
              <a:rPr lang="en-US" sz="1600" dirty="0" smtClean="0">
                <a:latin typeface="Times New Roman" pitchFamily="18" charset="0"/>
                <a:cs typeface="Times New Roman" pitchFamily="18" charset="0"/>
              </a:rPr>
              <a:t> </a:t>
            </a:r>
            <a:r>
              <a:rPr lang="uk-UA" sz="1600" dirty="0" err="1" smtClean="0">
                <a:latin typeface="Times New Roman" pitchFamily="18" charset="0"/>
                <a:cs typeface="Times New Roman" pitchFamily="18" charset="0"/>
              </a:rPr>
              <a:t>Samsung</a:t>
            </a:r>
            <a:r>
              <a:rPr lang="uk-UA" sz="1600" dirty="0" smtClean="0">
                <a:latin typeface="Times New Roman" pitchFamily="18" charset="0"/>
                <a:cs typeface="Times New Roman" pitchFamily="18" charset="0"/>
              </a:rPr>
              <a:t> EAD-R10 забезпечує яскравість до 20 ANSI люмен і може проектувати зображення з роздільною здатністю 640 х 360 точок. У піко-проекторі передбачені гучний динамік, порт HDMI </a:t>
            </a:r>
            <a:r>
              <a:rPr lang="uk-UA" sz="1600" dirty="0" err="1" smtClean="0">
                <a:latin typeface="Times New Roman" pitchFamily="18" charset="0"/>
                <a:cs typeface="Times New Roman" pitchFamily="18" charset="0"/>
              </a:rPr>
              <a:t>out</a:t>
            </a:r>
            <a:r>
              <a:rPr lang="uk-UA" sz="1600" dirty="0" smtClean="0">
                <a:latin typeface="Times New Roman" pitchFamily="18" charset="0"/>
                <a:cs typeface="Times New Roman" pitchFamily="18" charset="0"/>
              </a:rPr>
              <a:t>, підтримка офісних файлів і акумулятор ємністю 1650 </a:t>
            </a:r>
            <a:r>
              <a:rPr lang="uk-UA" sz="1600" dirty="0" err="1" smtClean="0">
                <a:latin typeface="Times New Roman" pitchFamily="18" charset="0"/>
                <a:cs typeface="Times New Roman" pitchFamily="18" charset="0"/>
              </a:rPr>
              <a:t>мАч</a:t>
            </a:r>
            <a:r>
              <a:rPr lang="uk-UA" sz="1600" dirty="0" smtClean="0">
                <a:latin typeface="Times New Roman" pitchFamily="18" charset="0"/>
                <a:cs typeface="Times New Roman" pitchFamily="18" charset="0"/>
              </a:rPr>
              <a:t>. Його розміри 116 х 60,4 </a:t>
            </a:r>
            <a:r>
              <a:rPr lang="uk-UA" sz="1600" dirty="0" err="1" smtClean="0">
                <a:latin typeface="Times New Roman" pitchFamily="18" charset="0"/>
                <a:cs typeface="Times New Roman" pitchFamily="18" charset="0"/>
              </a:rPr>
              <a:t>х</a:t>
            </a:r>
            <a:r>
              <a:rPr lang="uk-UA" sz="1600" dirty="0" smtClean="0">
                <a:latin typeface="Times New Roman" pitchFamily="18" charset="0"/>
                <a:cs typeface="Times New Roman" pitchFamily="18" charset="0"/>
              </a:rPr>
              <a:t> 12,2 мм, вага - 108 г. </a:t>
            </a:r>
          </a:p>
          <a:p>
            <a:pPr marL="0" indent="0" algn="just">
              <a:buFontTx/>
              <a:buNone/>
            </a:pPr>
            <a:r>
              <a:rPr lang="uk-UA" sz="1600" b="1" i="1" dirty="0" smtClean="0">
                <a:latin typeface="Times New Roman" pitchFamily="18" charset="0"/>
                <a:cs typeface="Times New Roman" pitchFamily="18" charset="0"/>
              </a:rPr>
              <a:t>Вартість </a:t>
            </a:r>
            <a:r>
              <a:rPr lang="uk-UA" sz="1600" b="1" i="1" dirty="0" err="1" smtClean="0">
                <a:latin typeface="Times New Roman" pitchFamily="18" charset="0"/>
                <a:cs typeface="Times New Roman" pitchFamily="18" charset="0"/>
              </a:rPr>
              <a:t>Samsung</a:t>
            </a:r>
            <a:r>
              <a:rPr lang="uk-UA" sz="1600" b="1" i="1" dirty="0" smtClean="0">
                <a:latin typeface="Times New Roman" pitchFamily="18" charset="0"/>
                <a:cs typeface="Times New Roman" pitchFamily="18" charset="0"/>
              </a:rPr>
              <a:t> EAD-R10 на корейському ринку складає близько </a:t>
            </a:r>
          </a:p>
          <a:p>
            <a:pPr marL="0" indent="0" algn="just">
              <a:buFontTx/>
              <a:buNone/>
            </a:pPr>
            <a:r>
              <a:rPr lang="uk-UA" sz="1600" b="1" i="1" dirty="0" smtClean="0">
                <a:latin typeface="Times New Roman" pitchFamily="18" charset="0"/>
                <a:cs typeface="Times New Roman" pitchFamily="18" charset="0"/>
              </a:rPr>
              <a:t>$ 221.</a:t>
            </a:r>
          </a:p>
        </p:txBody>
      </p:sp>
      <p:pic>
        <p:nvPicPr>
          <p:cNvPr id="97284"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01675" y="1584325"/>
            <a:ext cx="4005263" cy="2362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7285"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pic>
        <p:nvPicPr>
          <p:cNvPr id="97286" name="Picture 6"/>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01675" y="3833813"/>
            <a:ext cx="4005263" cy="22907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7287" name="Номер слайда 6"/>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173DA08-2428-42E1-ACCC-FDAF8E360E78}" type="slidenum">
              <a:rPr lang="ru-RU" smtClean="0"/>
              <a:pPr eaLnBrk="1" hangingPunct="1"/>
              <a:t>49</a:t>
            </a:fld>
            <a:endParaRPr lang="ru-RU" smtClean="0"/>
          </a:p>
        </p:txBody>
      </p:sp>
    </p:spTree>
    <p:extLst>
      <p:ext uri="{BB962C8B-B14F-4D97-AF65-F5344CB8AC3E}">
        <p14:creationId xmlns="" xmlns:p14="http://schemas.microsoft.com/office/powerpoint/2010/main" val="332819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lstStyle/>
          <a:p>
            <a:r>
              <a:rPr lang="uk-UA" b="1" i="1" dirty="0">
                <a:latin typeface="Arial" pitchFamily="34" charset="0"/>
                <a:cs typeface="Arial" pitchFamily="34" charset="0"/>
              </a:rPr>
              <a:t>ТЕХНОЛОГІЧНІ УКЛАДИ</a:t>
            </a:r>
            <a:endParaRPr lang="ru-RU" dirty="0">
              <a:latin typeface="Arial" pitchFamily="34" charset="0"/>
              <a:cs typeface="Arial" pitchFamily="34" charset="0"/>
            </a:endParaRPr>
          </a:p>
        </p:txBody>
      </p:sp>
      <p:sp>
        <p:nvSpPr>
          <p:cNvPr id="3" name="Объект 2"/>
          <p:cNvSpPr>
            <a:spLocks noGrp="1"/>
          </p:cNvSpPr>
          <p:nvPr>
            <p:ph idx="1"/>
          </p:nvPr>
        </p:nvSpPr>
        <p:spPr>
          <a:xfrm>
            <a:off x="467544" y="908720"/>
            <a:ext cx="8352928" cy="5328592"/>
          </a:xfrm>
        </p:spPr>
        <p:txBody>
          <a:bodyPr>
            <a:noAutofit/>
          </a:bodyPr>
          <a:lstStyle/>
          <a:p>
            <a:pPr marL="0" indent="0" algn="just"/>
            <a:r>
              <a:rPr lang="uk-UA" sz="1200" b="1" i="1" dirty="0" err="1" smtClean="0">
                <a:solidFill>
                  <a:srgbClr val="C00000"/>
                </a:solidFill>
                <a:latin typeface="Times New Roman" pitchFamily="18" charset="0"/>
                <a:cs typeface="Times New Roman" pitchFamily="18" charset="0"/>
              </a:rPr>
              <a:t>Доіндустріальні</a:t>
            </a:r>
            <a:r>
              <a:rPr lang="uk-UA" sz="1200" b="1" i="1" dirty="0" smtClean="0">
                <a:solidFill>
                  <a:srgbClr val="C00000"/>
                </a:solidFill>
                <a:latin typeface="Times New Roman" pitchFamily="18" charset="0"/>
                <a:cs typeface="Times New Roman" pitchFamily="18" charset="0"/>
              </a:rPr>
              <a:t> уклади </a:t>
            </a:r>
            <a:r>
              <a:rPr lang="uk-UA" sz="1200" dirty="0" smtClean="0">
                <a:latin typeface="Times New Roman" pitchFamily="18" charset="0"/>
                <a:cs typeface="Times New Roman" pitchFamily="18" charset="0"/>
              </a:rPr>
              <a:t>базувалися на мускульній, ручній, кінній енергетиці людини і тварин. Усі винаходи того часу, які дійшли і до нашого часу, стосувалися підсилення м'язової сили людини і тварин (гвинт, важіль, колесо, редуктор, гончарний круг, міхи в кузні, механічна прядка, ручний ткацький верстат) .</a:t>
            </a:r>
          </a:p>
          <a:p>
            <a:pPr marL="0" indent="0" algn="just"/>
            <a:r>
              <a:rPr lang="uk-UA" sz="1200" b="1" i="1" dirty="0" smtClean="0">
                <a:solidFill>
                  <a:srgbClr val="C00000"/>
                </a:solidFill>
                <a:latin typeface="Times New Roman" pitchFamily="18" charset="0"/>
                <a:cs typeface="Times New Roman" pitchFamily="18" charset="0"/>
              </a:rPr>
              <a:t>Початок індустріальних періодів технологічних укладів припадає на кінець XVIII - початок XIX століть</a:t>
            </a:r>
            <a:r>
              <a:rPr lang="uk-UA" sz="1200" b="1" dirty="0" smtClean="0">
                <a:solidFill>
                  <a:srgbClr val="C00000"/>
                </a:solidFill>
                <a:latin typeface="Times New Roman" pitchFamily="18" charset="0"/>
                <a:cs typeface="Times New Roman" pitchFamily="18" charset="0"/>
              </a:rPr>
              <a:t>.</a:t>
            </a:r>
          </a:p>
          <a:p>
            <a:pPr marL="0" indent="0" algn="just"/>
            <a:r>
              <a:rPr lang="uk-UA" sz="1200" b="1" i="1" dirty="0" smtClean="0">
                <a:solidFill>
                  <a:srgbClr val="C00000"/>
                </a:solidFill>
                <a:latin typeface="Times New Roman" pitchFamily="18" charset="0"/>
                <a:cs typeface="Times New Roman" pitchFamily="18" charset="0"/>
              </a:rPr>
              <a:t>Перший технологічний уклад </a:t>
            </a:r>
            <a:r>
              <a:rPr lang="uk-UA" sz="1200" dirty="0" smtClean="0">
                <a:latin typeface="Times New Roman" pitchFamily="18" charset="0"/>
                <a:cs typeface="Times New Roman" pitchFamily="18" charset="0"/>
              </a:rPr>
              <a:t>характеризується використанням енергії води в текстильній промисловості, водних млинів, приводів різноманітних механізмів.</a:t>
            </a:r>
          </a:p>
          <a:p>
            <a:pPr marL="0" indent="0" algn="just"/>
            <a:r>
              <a:rPr lang="uk-UA" sz="1200" b="1" i="1" dirty="0" smtClean="0">
                <a:solidFill>
                  <a:srgbClr val="C00000"/>
                </a:solidFill>
                <a:latin typeface="Times New Roman" pitchFamily="18" charset="0"/>
                <a:cs typeface="Times New Roman" pitchFamily="18" charset="0"/>
              </a:rPr>
              <a:t>Другий технологічний уклад</a:t>
            </a:r>
            <a:r>
              <a:rPr lang="uk-UA" sz="1200" i="1" dirty="0" smtClean="0">
                <a:latin typeface="Times New Roman" pitchFamily="18" charset="0"/>
                <a:cs typeface="Times New Roman" pitchFamily="18" charset="0"/>
              </a:rPr>
              <a:t> </a:t>
            </a:r>
            <a:r>
              <a:rPr lang="uk-UA" sz="1200" dirty="0" smtClean="0">
                <a:latin typeface="Times New Roman" pitchFamily="18" charset="0"/>
                <a:cs typeface="Times New Roman" pitchFamily="18" charset="0"/>
              </a:rPr>
              <a:t>- використанням енергії пари та вугілля: парова машина, паровий двигун, паровоз, пароплави, парові приводи прядильних і ткацьких верстатів, парові млини, паровий молот. Відбувається поступове звільнення людини від важкої ручної праці. </a:t>
            </a:r>
            <a:r>
              <a:rPr lang="uk-UA" sz="1200" b="1" i="1" dirty="0" smtClean="0">
                <a:latin typeface="Times New Roman" pitchFamily="18" charset="0"/>
                <a:cs typeface="Times New Roman" pitchFamily="18" charset="0"/>
              </a:rPr>
              <a:t>У людини з'являється більше вільного часу.</a:t>
            </a:r>
          </a:p>
          <a:p>
            <a:pPr marL="0" indent="0" algn="just"/>
            <a:r>
              <a:rPr lang="uk-UA" sz="1200" b="1" i="1" dirty="0" smtClean="0">
                <a:solidFill>
                  <a:srgbClr val="C00000"/>
                </a:solidFill>
                <a:latin typeface="Times New Roman" pitchFamily="18" charset="0"/>
                <a:cs typeface="Times New Roman" pitchFamily="18" charset="0"/>
              </a:rPr>
              <a:t>Третій технологічний уклад</a:t>
            </a:r>
            <a:r>
              <a:rPr lang="uk-UA" sz="1200" dirty="0" smtClean="0">
                <a:latin typeface="Times New Roman" pitchFamily="18" charset="0"/>
                <a:cs typeface="Times New Roman" pitchFamily="18" charset="0"/>
              </a:rPr>
              <a:t>. Використання електричної енергії, важке машинобудування, електротехнічна і радіотехнічна промисловість, радіозв'язок, телеграф, побутова техніка. </a:t>
            </a:r>
            <a:r>
              <a:rPr lang="uk-UA" sz="1200" b="1" i="1" dirty="0" smtClean="0">
                <a:latin typeface="Times New Roman" pitchFamily="18" charset="0"/>
                <a:cs typeface="Times New Roman" pitchFamily="18" charset="0"/>
              </a:rPr>
              <a:t>Підвищення якості життя.</a:t>
            </a:r>
          </a:p>
          <a:p>
            <a:pPr marL="0" indent="0" algn="just"/>
            <a:r>
              <a:rPr lang="uk-UA" sz="1200" b="1" i="1" dirty="0" smtClean="0">
                <a:solidFill>
                  <a:srgbClr val="C00000"/>
                </a:solidFill>
                <a:latin typeface="Times New Roman" pitchFamily="18" charset="0"/>
                <a:cs typeface="Times New Roman" pitchFamily="18" charset="0"/>
              </a:rPr>
              <a:t>Четвертий технологічний уклад</a:t>
            </a:r>
            <a:r>
              <a:rPr lang="uk-UA" sz="1200" dirty="0" smtClean="0">
                <a:latin typeface="Times New Roman" pitchFamily="18" charset="0"/>
                <a:cs typeface="Times New Roman" pitchFamily="18" charset="0"/>
              </a:rPr>
              <a:t>. Використання енергії вуглеводнів. Широке використання двигунів внутрішнього згоряння, електродвигуни, автомобілі, трактори, літаки, синтетичні полімерні матеріали, початок ядерної енергетики.</a:t>
            </a:r>
          </a:p>
          <a:p>
            <a:pPr marL="0" indent="0" algn="just"/>
            <a:r>
              <a:rPr lang="uk-UA" sz="1200" b="1" i="1" dirty="0" smtClean="0">
                <a:solidFill>
                  <a:srgbClr val="C00000"/>
                </a:solidFill>
                <a:latin typeface="Times New Roman" pitchFamily="18" charset="0"/>
                <a:cs typeface="Times New Roman" pitchFamily="18" charset="0"/>
              </a:rPr>
              <a:t>П'ятий технологічний уклад</a:t>
            </a:r>
            <a:r>
              <a:rPr lang="uk-UA" sz="1200" i="1" dirty="0" smtClean="0">
                <a:latin typeface="Times New Roman" pitchFamily="18" charset="0"/>
                <a:cs typeface="Times New Roman" pitchFamily="18" charset="0"/>
              </a:rPr>
              <a:t>. </a:t>
            </a:r>
            <a:r>
              <a:rPr lang="uk-UA" sz="1200" dirty="0" smtClean="0">
                <a:latin typeface="Times New Roman" pitchFamily="18" charset="0"/>
                <a:cs typeface="Times New Roman" pitchFamily="18" charset="0"/>
              </a:rPr>
              <a:t>Електроніки та мікроелектроніка, атомна енергетика, інформаційні технології, генна інженерія, початок </a:t>
            </a:r>
            <a:r>
              <a:rPr lang="uk-UA" sz="1200" dirty="0" err="1" smtClean="0">
                <a:latin typeface="Times New Roman" pitchFamily="18" charset="0"/>
                <a:cs typeface="Times New Roman" pitchFamily="18" charset="0"/>
              </a:rPr>
              <a:t>нано-</a:t>
            </a:r>
            <a:r>
              <a:rPr lang="uk-UA" sz="1200" dirty="0" smtClean="0">
                <a:latin typeface="Times New Roman" pitchFamily="18" charset="0"/>
                <a:cs typeface="Times New Roman" pitchFamily="18" charset="0"/>
              </a:rPr>
              <a:t> та біотехнологій, освоєння космічного простору, супутниковий зв'язок, </a:t>
            </a:r>
            <a:r>
              <a:rPr lang="uk-UA" sz="1200" dirty="0" err="1" smtClean="0">
                <a:latin typeface="Times New Roman" pitchFamily="18" charset="0"/>
                <a:cs typeface="Times New Roman" pitchFamily="18" charset="0"/>
              </a:rPr>
              <a:t>відео-</a:t>
            </a:r>
            <a:r>
              <a:rPr lang="uk-UA" sz="1200" dirty="0" smtClean="0">
                <a:latin typeface="Times New Roman" pitchFamily="18" charset="0"/>
                <a:cs typeface="Times New Roman" pitchFamily="18" charset="0"/>
              </a:rPr>
              <a:t> і аудіотехніка, Інтернет, стільникові телефони. </a:t>
            </a:r>
            <a:r>
              <a:rPr lang="uk-UA" sz="1200" b="1" i="1" dirty="0" smtClean="0">
                <a:latin typeface="Times New Roman" pitchFamily="18" charset="0"/>
                <a:cs typeface="Times New Roman" pitchFamily="18" charset="0"/>
              </a:rPr>
              <a:t>Глобалізація з швидким переміщенням продукції, послуг, людей, капіталу, ідей.</a:t>
            </a:r>
          </a:p>
          <a:p>
            <a:pPr marL="0" indent="0" algn="just"/>
            <a:r>
              <a:rPr lang="uk-UA" sz="1200" b="1" i="1" dirty="0" smtClean="0">
                <a:solidFill>
                  <a:srgbClr val="C00000"/>
                </a:solidFill>
                <a:latin typeface="Times New Roman" pitchFamily="18" charset="0"/>
                <a:cs typeface="Times New Roman" pitchFamily="18" charset="0"/>
              </a:rPr>
              <a:t>Шостий технологічний уклад</a:t>
            </a:r>
            <a:r>
              <a:rPr lang="uk-UA" sz="1200" dirty="0" smtClean="0">
                <a:latin typeface="Times New Roman" pitchFamily="18" charset="0"/>
                <a:cs typeface="Times New Roman" pitchFamily="18" charset="0"/>
              </a:rPr>
              <a:t>. Настає в </a:t>
            </a:r>
            <a:r>
              <a:rPr lang="uk-UA" sz="1200" dirty="0" err="1" smtClean="0">
                <a:latin typeface="Times New Roman" pitchFamily="18" charset="0"/>
                <a:cs typeface="Times New Roman" pitchFamily="18" charset="0"/>
              </a:rPr>
              <a:t>нахлест</a:t>
            </a:r>
            <a:r>
              <a:rPr lang="uk-UA" sz="1200" dirty="0" smtClean="0">
                <a:latin typeface="Times New Roman" pitchFamily="18" charset="0"/>
                <a:cs typeface="Times New Roman" pitchFamily="18" charset="0"/>
              </a:rPr>
              <a:t> на 5-ий технологічний уклад, </a:t>
            </a:r>
            <a:r>
              <a:rPr lang="uk-UA" sz="1200" b="1" i="1" dirty="0" smtClean="0">
                <a:solidFill>
                  <a:srgbClr val="C00000"/>
                </a:solidFill>
                <a:latin typeface="Times New Roman" pitchFamily="18" charset="0"/>
                <a:cs typeface="Times New Roman" pitchFamily="18" charset="0"/>
              </a:rPr>
              <a:t>його називають постіндустріальним</a:t>
            </a:r>
            <a:r>
              <a:rPr lang="uk-UA" sz="1200" dirty="0" smtClean="0">
                <a:latin typeface="Times New Roman" pitchFamily="18" charset="0"/>
                <a:cs typeface="Times New Roman" pitchFamily="18" charset="0"/>
              </a:rPr>
              <a:t>. </a:t>
            </a:r>
            <a:r>
              <a:rPr lang="uk-UA" sz="1200" b="1" i="1" dirty="0" err="1" smtClean="0">
                <a:latin typeface="Times New Roman" pitchFamily="18" charset="0"/>
                <a:cs typeface="Times New Roman" pitchFamily="18" charset="0"/>
              </a:rPr>
              <a:t>Нано-та</a:t>
            </a:r>
            <a:r>
              <a:rPr lang="uk-UA" sz="1200" b="1" i="1" dirty="0" smtClean="0">
                <a:latin typeface="Times New Roman" pitchFamily="18" charset="0"/>
                <a:cs typeface="Times New Roman" pitchFamily="18" charset="0"/>
              </a:rPr>
              <a:t> біотехнології, </a:t>
            </a:r>
            <a:r>
              <a:rPr lang="uk-UA" sz="1200" b="1" i="1" dirty="0" err="1" smtClean="0">
                <a:latin typeface="Times New Roman" pitchFamily="18" charset="0"/>
                <a:cs typeface="Times New Roman" pitchFamily="18" charset="0"/>
              </a:rPr>
              <a:t>наноенергетіка</a:t>
            </a:r>
            <a:r>
              <a:rPr lang="uk-UA" sz="1200" b="1" i="1" dirty="0" smtClean="0">
                <a:latin typeface="Times New Roman" pitchFamily="18" charset="0"/>
                <a:cs typeface="Times New Roman" pitchFamily="18" charset="0"/>
              </a:rPr>
              <a:t>, молекулярна, клітинна і ядерна технології, </a:t>
            </a:r>
            <a:r>
              <a:rPr lang="uk-UA" sz="1200" b="1" i="1" dirty="0" err="1" smtClean="0">
                <a:latin typeface="Times New Roman" pitchFamily="18" charset="0"/>
                <a:cs typeface="Times New Roman" pitchFamily="18" charset="0"/>
              </a:rPr>
              <a:t>нанобіотехнології</a:t>
            </a:r>
            <a:r>
              <a:rPr lang="uk-UA" sz="1200" b="1" i="1" dirty="0" smtClean="0">
                <a:latin typeface="Times New Roman" pitchFamily="18" charset="0"/>
                <a:cs typeface="Times New Roman" pitchFamily="18" charset="0"/>
              </a:rPr>
              <a:t>, </a:t>
            </a:r>
            <a:r>
              <a:rPr lang="uk-UA" sz="1200" b="1" i="1" dirty="0" err="1" smtClean="0">
                <a:latin typeface="Times New Roman" pitchFamily="18" charset="0"/>
                <a:cs typeface="Times New Roman" pitchFamily="18" charset="0"/>
              </a:rPr>
              <a:t>біоміметика</a:t>
            </a:r>
            <a:r>
              <a:rPr lang="uk-UA" sz="1200" b="1" i="1" dirty="0" smtClean="0">
                <a:latin typeface="Times New Roman" pitchFamily="18" charset="0"/>
                <a:cs typeface="Times New Roman" pitchFamily="18" charset="0"/>
              </a:rPr>
              <a:t>, </a:t>
            </a:r>
            <a:r>
              <a:rPr lang="uk-UA" sz="1200" b="1" i="1" dirty="0" err="1" smtClean="0">
                <a:latin typeface="Times New Roman" pitchFamily="18" charset="0"/>
                <a:cs typeface="Times New Roman" pitchFamily="18" charset="0"/>
              </a:rPr>
              <a:t>нанобіоніка</a:t>
            </a:r>
            <a:r>
              <a:rPr lang="uk-UA" sz="1200" b="1" i="1" dirty="0" smtClean="0">
                <a:latin typeface="Times New Roman" pitchFamily="18" charset="0"/>
                <a:cs typeface="Times New Roman" pitchFamily="18" charset="0"/>
              </a:rPr>
              <a:t>, </a:t>
            </a:r>
            <a:r>
              <a:rPr lang="uk-UA" sz="1200" b="1" i="1" dirty="0" err="1" smtClean="0">
                <a:latin typeface="Times New Roman" pitchFamily="18" charset="0"/>
                <a:cs typeface="Times New Roman" pitchFamily="18" charset="0"/>
              </a:rPr>
              <a:t>нанотроніка</a:t>
            </a:r>
            <a:r>
              <a:rPr lang="uk-UA" sz="1200" b="1" i="1" dirty="0" smtClean="0">
                <a:latin typeface="Times New Roman" pitchFamily="18" charset="0"/>
                <a:cs typeface="Times New Roman" pitchFamily="18" charset="0"/>
              </a:rPr>
              <a:t> та інші </a:t>
            </a:r>
            <a:r>
              <a:rPr lang="uk-UA" sz="1200" b="1" i="1" dirty="0" err="1" smtClean="0">
                <a:latin typeface="Times New Roman" pitchFamily="18" charset="0"/>
                <a:cs typeface="Times New Roman" pitchFamily="18" charset="0"/>
              </a:rPr>
              <a:t>нанорозмірні</a:t>
            </a:r>
            <a:r>
              <a:rPr lang="uk-UA" sz="1200" b="1" i="1" dirty="0" smtClean="0">
                <a:latin typeface="Times New Roman" pitchFamily="18" charset="0"/>
                <a:cs typeface="Times New Roman" pitchFamily="18" charset="0"/>
              </a:rPr>
              <a:t> виробництва</a:t>
            </a:r>
            <a:r>
              <a:rPr lang="uk-UA" sz="1200" dirty="0" smtClean="0">
                <a:latin typeface="Times New Roman" pitchFamily="18" charset="0"/>
                <a:cs typeface="Times New Roman" pitchFamily="18" charset="0"/>
              </a:rPr>
              <a:t>; нова медицина, побутова техніка, види транспорту і комунікацій, використання стовбурових клітин, інженерія живих тканин і органів, відновна хірургія і медицина. </a:t>
            </a:r>
            <a:r>
              <a:rPr lang="uk-UA" sz="1200" b="1" i="1" dirty="0" smtClean="0">
                <a:latin typeface="Times New Roman" pitchFamily="18" charset="0"/>
                <a:cs typeface="Times New Roman" pitchFamily="18" charset="0"/>
              </a:rPr>
              <a:t>Істотне збільшення тривалості життя людини і тварин</a:t>
            </a:r>
            <a:r>
              <a:rPr lang="en-US" sz="1200" b="1" i="1" dirty="0" smtClean="0">
                <a:latin typeface="Times New Roman" pitchFamily="18" charset="0"/>
                <a:cs typeface="Times New Roman" pitchFamily="18" charset="0"/>
              </a:rPr>
              <a:t> </a:t>
            </a:r>
            <a:r>
              <a:rPr lang="uk-UA" sz="1200" b="1" i="1" dirty="0" smtClean="0">
                <a:latin typeface="Times New Roman" pitchFamily="18" charset="0"/>
                <a:cs typeface="Times New Roman" pitchFamily="18" charset="0"/>
              </a:rPr>
              <a:t>аж до безсмертя.</a:t>
            </a:r>
          </a:p>
          <a:p>
            <a:pPr marL="0" indent="0" algn="just"/>
            <a:r>
              <a:rPr lang="uk-UA" sz="1200" dirty="0" smtClean="0">
                <a:latin typeface="Times New Roman" pitchFamily="18" charset="0"/>
                <a:cs typeface="Times New Roman" pitchFamily="18" charset="0"/>
              </a:rPr>
              <a:t>Країни, суспільства, що швидше відчули новації нового технологічного укладу, швидше входять в нього і виявляються лідерами (Англія - 2-ий технологічний уклад, США, Японія, Корея - 4-ий технологічний уклад, США, Китай, Індія - 5-ий технологічний уклад).</a:t>
            </a:r>
          </a:p>
          <a:p>
            <a:pPr marL="0" indent="0" algn="just"/>
            <a:r>
              <a:rPr lang="uk-UA" sz="1200" dirty="0" smtClean="0">
                <a:latin typeface="Times New Roman" pitchFamily="18" charset="0"/>
                <a:cs typeface="Times New Roman" pitchFamily="18" charset="0"/>
              </a:rPr>
              <a:t>Деякі вчені вже починають говорити про швидке (в 21- </a:t>
            </a:r>
            <a:r>
              <a:rPr lang="uk-UA" sz="1200" dirty="0" err="1" smtClean="0">
                <a:latin typeface="Times New Roman" pitchFamily="18" charset="0"/>
                <a:cs typeface="Times New Roman" pitchFamily="18" charset="0"/>
              </a:rPr>
              <a:t>му</a:t>
            </a:r>
            <a:r>
              <a:rPr lang="uk-UA" sz="1200" dirty="0" smtClean="0">
                <a:latin typeface="Times New Roman" pitchFamily="18" charset="0"/>
                <a:cs typeface="Times New Roman" pitchFamily="18" charset="0"/>
              </a:rPr>
              <a:t> столітті) настання </a:t>
            </a:r>
            <a:r>
              <a:rPr lang="uk-UA" sz="1200" b="1" i="1" dirty="0" smtClean="0">
                <a:solidFill>
                  <a:srgbClr val="C00000"/>
                </a:solidFill>
                <a:latin typeface="Times New Roman" pitchFamily="18" charset="0"/>
                <a:cs typeface="Times New Roman" pitchFamily="18" charset="0"/>
              </a:rPr>
              <a:t>сьомого технологічного укладу</a:t>
            </a:r>
            <a:r>
              <a:rPr lang="uk-UA" sz="1200" b="1" dirty="0" smtClean="0">
                <a:solidFill>
                  <a:srgbClr val="C00000"/>
                </a:solidFill>
                <a:latin typeface="Times New Roman" pitchFamily="18" charset="0"/>
                <a:cs typeface="Times New Roman" pitchFamily="18" charset="0"/>
              </a:rPr>
              <a:t>, </a:t>
            </a:r>
            <a:r>
              <a:rPr lang="uk-UA" sz="1200" dirty="0" smtClean="0">
                <a:latin typeface="Times New Roman" pitchFamily="18" charset="0"/>
                <a:cs typeface="Times New Roman" pitchFamily="18" charset="0"/>
              </a:rPr>
              <a:t>для якого центром буде людина, як головний об'єкт технологій.</a:t>
            </a:r>
            <a:endParaRPr lang="en-US" sz="1200" dirty="0" smtClean="0">
              <a:latin typeface="Times New Roman" pitchFamily="18" charset="0"/>
              <a:cs typeface="Times New Roman" pitchFamily="18" charset="0"/>
            </a:endParaRPr>
          </a:p>
          <a:p>
            <a:pPr marL="0" indent="0" algn="just"/>
            <a:endParaRPr lang="uk-UA" sz="1200" dirty="0" smtClean="0">
              <a:latin typeface="Times New Roman" pitchFamily="18" charset="0"/>
              <a:cs typeface="Times New Roman" pitchFamily="18" charset="0"/>
            </a:endParaRPr>
          </a:p>
          <a:p>
            <a:endParaRPr lang="ru-RU" sz="1400" dirty="0">
              <a:latin typeface="Times New Roman" pitchFamily="18" charset="0"/>
              <a:cs typeface="Times New Roman" pitchFamily="18" charset="0"/>
            </a:endParaRPr>
          </a:p>
        </p:txBody>
      </p:sp>
      <p:sp>
        <p:nvSpPr>
          <p:cNvPr id="4"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dirty="0">
                <a:sym typeface="Symbol" pitchFamily="18" charset="2"/>
              </a:rPr>
              <a:t> </a:t>
            </a:r>
            <a:r>
              <a:rPr lang="uk-UA" sz="800" dirty="0"/>
              <a:t> Опанасюк  А.С.</a:t>
            </a:r>
            <a:endParaRPr lang="ru-RU" sz="800" dirty="0"/>
          </a:p>
        </p:txBody>
      </p:sp>
      <p:sp>
        <p:nvSpPr>
          <p:cNvPr id="5" name="Номер слайда 4"/>
          <p:cNvSpPr>
            <a:spLocks noGrp="1"/>
          </p:cNvSpPr>
          <p:nvPr>
            <p:ph type="sldNum" sz="quarter" idx="12"/>
          </p:nvPr>
        </p:nvSpPr>
        <p:spPr/>
        <p:txBody>
          <a:bodyPr/>
          <a:lstStyle/>
          <a:p>
            <a:fld id="{D3766815-3F79-4B59-8F54-D85D4AE0E431}" type="slidenum">
              <a:rPr lang="ru-RU" smtClean="0"/>
              <a:pPr/>
              <a:t>5</a:t>
            </a:fld>
            <a:endParaRPr lang="ru-RU"/>
          </a:p>
        </p:txBody>
      </p:sp>
    </p:spTree>
    <p:extLst>
      <p:ext uri="{BB962C8B-B14F-4D97-AF65-F5344CB8AC3E}">
        <p14:creationId xmlns="" xmlns:p14="http://schemas.microsoft.com/office/powerpoint/2010/main" val="411383842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60648"/>
            <a:ext cx="8229600" cy="1143000"/>
          </a:xfrm>
        </p:spPr>
        <p:txBody>
          <a:bodyPr>
            <a:normAutofit fontScale="90000"/>
          </a:bodyPr>
          <a:lstStyle/>
          <a:p>
            <a:r>
              <a:rPr lang="en-GB" b="1" i="1" dirty="0" smtClean="0">
                <a:latin typeface="Arial" pitchFamily="34" charset="0"/>
                <a:cs typeface="Arial" pitchFamily="34" charset="0"/>
              </a:rPr>
              <a:t>TOUCHPICO ANDROID PC </a:t>
            </a:r>
            <a:r>
              <a:rPr lang="en-GB" b="1" dirty="0"/>
              <a:t/>
            </a:r>
            <a:br>
              <a:rPr lang="en-GB" b="1" dirty="0"/>
            </a:br>
            <a:endParaRPr lang="ru-RU" dirty="0"/>
          </a:p>
        </p:txBody>
      </p:sp>
      <p:sp>
        <p:nvSpPr>
          <p:cNvPr id="3" name="Объект 2"/>
          <p:cNvSpPr>
            <a:spLocks noGrp="1"/>
          </p:cNvSpPr>
          <p:nvPr>
            <p:ph idx="1"/>
          </p:nvPr>
        </p:nvSpPr>
        <p:spPr>
          <a:xfrm>
            <a:off x="4283968" y="1124744"/>
            <a:ext cx="4464496" cy="5112568"/>
          </a:xfrm>
        </p:spPr>
        <p:txBody>
          <a:bodyPr>
            <a:normAutofit lnSpcReduction="10000"/>
          </a:bodyPr>
          <a:lstStyle/>
          <a:p>
            <a:pPr marL="0" indent="0" algn="just"/>
            <a:r>
              <a:rPr lang="uk-UA" sz="1400" dirty="0">
                <a:latin typeface="Times New Roman" pitchFamily="18" charset="0"/>
                <a:cs typeface="Times New Roman" pitchFamily="18" charset="0"/>
              </a:rPr>
              <a:t>На сайті </a:t>
            </a:r>
            <a:r>
              <a:rPr lang="en-GB" sz="1400" dirty="0" err="1">
                <a:latin typeface="Times New Roman" pitchFamily="18" charset="0"/>
                <a:cs typeface="Times New Roman" pitchFamily="18" charset="0"/>
              </a:rPr>
              <a:t>Indiegogo</a:t>
            </a:r>
            <a:r>
              <a:rPr lang="en-GB" sz="1400" dirty="0">
                <a:latin typeface="Times New Roman" pitchFamily="18" charset="0"/>
                <a:cs typeface="Times New Roman" pitchFamily="18" charset="0"/>
              </a:rPr>
              <a:t> </a:t>
            </a:r>
            <a:r>
              <a:rPr lang="uk-UA" sz="1400" dirty="0">
                <a:latin typeface="Times New Roman" pitchFamily="18" charset="0"/>
                <a:cs typeface="Times New Roman" pitchFamily="18" charset="0"/>
              </a:rPr>
              <a:t>почався збір коштів на виробництво </a:t>
            </a:r>
            <a:r>
              <a:rPr lang="en-GB" sz="1400" b="1" i="1" dirty="0" err="1">
                <a:solidFill>
                  <a:srgbClr val="C00000"/>
                </a:solidFill>
                <a:latin typeface="Times New Roman" pitchFamily="18" charset="0"/>
                <a:cs typeface="Times New Roman" pitchFamily="18" charset="0"/>
              </a:rPr>
              <a:t>TouchPico</a:t>
            </a:r>
            <a:r>
              <a:rPr lang="en-GB" sz="1400" b="1" i="1" dirty="0">
                <a:latin typeface="Times New Roman" pitchFamily="18" charset="0"/>
                <a:cs typeface="Times New Roman" pitchFamily="18" charset="0"/>
              </a:rPr>
              <a:t> - </a:t>
            </a:r>
            <a:r>
              <a:rPr lang="uk-UA" sz="1400" b="1" i="1" dirty="0">
                <a:latin typeface="Times New Roman" pitchFamily="18" charset="0"/>
                <a:cs typeface="Times New Roman" pitchFamily="18" charset="0"/>
              </a:rPr>
              <a:t>компактного </a:t>
            </a:r>
            <a:r>
              <a:rPr lang="uk-UA" sz="1400" b="1" i="1" dirty="0" err="1">
                <a:latin typeface="Times New Roman" pitchFamily="18" charset="0"/>
                <a:cs typeface="Times New Roman" pitchFamily="18" charset="0"/>
              </a:rPr>
              <a:t>пікопроектора</a:t>
            </a:r>
            <a:r>
              <a:rPr lang="uk-UA" sz="1400" b="1" i="1" dirty="0">
                <a:latin typeface="Times New Roman" pitchFamily="18" charset="0"/>
                <a:cs typeface="Times New Roman" pitchFamily="18" charset="0"/>
              </a:rPr>
              <a:t>, який здатний проектувати сенсорний інтерфейс </a:t>
            </a:r>
            <a:r>
              <a:rPr lang="en-GB" sz="1400" b="1" i="1" dirty="0">
                <a:latin typeface="Times New Roman" pitchFamily="18" charset="0"/>
                <a:cs typeface="Times New Roman" pitchFamily="18" charset="0"/>
              </a:rPr>
              <a:t>Android </a:t>
            </a:r>
            <a:r>
              <a:rPr lang="uk-UA" sz="1400" b="1" i="1" dirty="0">
                <a:latin typeface="Times New Roman" pitchFamily="18" charset="0"/>
                <a:cs typeface="Times New Roman" pitchFamily="18" charset="0"/>
              </a:rPr>
              <a:t>практично на будь-яку поверхню. </a:t>
            </a:r>
            <a:r>
              <a:rPr lang="uk-UA" sz="1400" dirty="0">
                <a:latin typeface="Times New Roman" pitchFamily="18" charset="0"/>
                <a:cs typeface="Times New Roman" pitchFamily="18" charset="0"/>
              </a:rPr>
              <a:t>Користувачі можуть керувати системою, торкаючись, наприклад, до стіни або столу за допомогою інфрачервоної ручки. </a:t>
            </a:r>
          </a:p>
          <a:p>
            <a:pPr marL="0" indent="0" algn="just"/>
            <a:r>
              <a:rPr lang="uk-UA" sz="1400" dirty="0" smtClean="0">
                <a:latin typeface="Times New Roman" pitchFamily="18" charset="0"/>
                <a:cs typeface="Times New Roman" pitchFamily="18" charset="0"/>
              </a:rPr>
              <a:t>Коли </a:t>
            </a:r>
            <a:r>
              <a:rPr lang="uk-UA" sz="1400" dirty="0">
                <a:latin typeface="Times New Roman" pitchFamily="18" charset="0"/>
                <a:cs typeface="Times New Roman" pitchFamily="18" charset="0"/>
              </a:rPr>
              <a:t>людина натискає або проводить по поверхні цифровим "пером", воно видає </a:t>
            </a:r>
            <a:r>
              <a:rPr lang="uk-UA" sz="1400" dirty="0" smtClean="0">
                <a:latin typeface="Times New Roman" pitchFamily="18" charset="0"/>
                <a:cs typeface="Times New Roman" pitchFamily="18" charset="0"/>
              </a:rPr>
              <a:t>ІЧ-сигнал</a:t>
            </a:r>
            <a:r>
              <a:rPr lang="uk-UA" sz="1400" dirty="0">
                <a:latin typeface="Times New Roman" pitchFamily="18" charset="0"/>
                <a:cs typeface="Times New Roman" pitchFamily="18" charset="0"/>
              </a:rPr>
              <a:t>, який зчитує камера на лицьовій стороні проектора. </a:t>
            </a:r>
            <a:r>
              <a:rPr lang="uk-UA" sz="1400" dirty="0" smtClean="0">
                <a:latin typeface="Times New Roman" pitchFamily="18" charset="0"/>
                <a:cs typeface="Times New Roman" pitchFamily="18" charset="0"/>
              </a:rPr>
              <a:t>Розрізнення </a:t>
            </a:r>
            <a:r>
              <a:rPr lang="uk-UA" sz="1400" dirty="0">
                <a:latin typeface="Times New Roman" pitchFamily="18" charset="0"/>
                <a:cs typeface="Times New Roman" pitchFamily="18" charset="0"/>
              </a:rPr>
              <a:t>"екрану", виведеного пристроєм, становить 854х480 </a:t>
            </a:r>
            <a:r>
              <a:rPr lang="uk-UA" sz="1400" dirty="0" err="1">
                <a:latin typeface="Times New Roman" pitchFamily="18" charset="0"/>
                <a:cs typeface="Times New Roman" pitchFamily="18" charset="0"/>
              </a:rPr>
              <a:t>пікселів</a:t>
            </a:r>
            <a:r>
              <a:rPr lang="uk-UA" sz="1400" dirty="0">
                <a:latin typeface="Times New Roman" pitchFamily="18" charset="0"/>
                <a:cs typeface="Times New Roman" pitchFamily="18" charset="0"/>
              </a:rPr>
              <a:t>. В описі проекту йдеться, що </a:t>
            </a:r>
            <a:r>
              <a:rPr lang="en-GB" sz="1400" dirty="0" err="1">
                <a:latin typeface="Times New Roman" pitchFamily="18" charset="0"/>
                <a:cs typeface="Times New Roman" pitchFamily="18" charset="0"/>
              </a:rPr>
              <a:t>TouchPico</a:t>
            </a:r>
            <a:r>
              <a:rPr lang="en-GB" sz="1400" dirty="0">
                <a:latin typeface="Times New Roman" pitchFamily="18" charset="0"/>
                <a:cs typeface="Times New Roman" pitchFamily="18" charset="0"/>
              </a:rPr>
              <a:t> "</a:t>
            </a:r>
            <a:r>
              <a:rPr lang="uk-UA" sz="1400" dirty="0">
                <a:latin typeface="Times New Roman" pitchFamily="18" charset="0"/>
                <a:cs typeface="Times New Roman" pitchFamily="18" charset="0"/>
              </a:rPr>
              <a:t>приблизно такого ж розміру, як телефон </a:t>
            </a:r>
            <a:r>
              <a:rPr lang="en-GB" sz="1400" dirty="0">
                <a:latin typeface="Times New Roman" pitchFamily="18" charset="0"/>
                <a:cs typeface="Times New Roman" pitchFamily="18" charset="0"/>
              </a:rPr>
              <a:t>Samsung S4, </a:t>
            </a:r>
            <a:r>
              <a:rPr lang="uk-UA" sz="1400" dirty="0">
                <a:latin typeface="Times New Roman" pitchFamily="18" charset="0"/>
                <a:cs typeface="Times New Roman" pitchFamily="18" charset="0"/>
              </a:rPr>
              <a:t>але трохи </a:t>
            </a:r>
            <a:r>
              <a:rPr lang="uk-UA" sz="1400" dirty="0" smtClean="0">
                <a:latin typeface="Times New Roman" pitchFamily="18" charset="0"/>
                <a:cs typeface="Times New Roman" pitchFamily="18" charset="0"/>
              </a:rPr>
              <a:t>важчий". </a:t>
            </a:r>
            <a:r>
              <a:rPr lang="uk-UA" sz="1400" b="1" i="1" dirty="0">
                <a:latin typeface="Times New Roman" pitchFamily="18" charset="0"/>
                <a:cs typeface="Times New Roman" pitchFamily="18" charset="0"/>
              </a:rPr>
              <a:t>В основі приладу лежить </a:t>
            </a:r>
            <a:r>
              <a:rPr lang="en-GB" sz="1400" b="1" i="1" dirty="0">
                <a:latin typeface="Times New Roman" pitchFamily="18" charset="0"/>
                <a:cs typeface="Times New Roman" pitchFamily="18" charset="0"/>
              </a:rPr>
              <a:t>Android </a:t>
            </a:r>
            <a:r>
              <a:rPr lang="uk-UA" sz="1400" b="1" i="1" dirty="0">
                <a:latin typeface="Times New Roman" pitchFamily="18" charset="0"/>
                <a:cs typeface="Times New Roman" pitchFamily="18" charset="0"/>
              </a:rPr>
              <a:t>версії 4.0 і </a:t>
            </a:r>
            <a:r>
              <a:rPr lang="uk-UA" sz="1400" b="1" i="1" dirty="0" err="1">
                <a:latin typeface="Times New Roman" pitchFamily="18" charset="0"/>
                <a:cs typeface="Times New Roman" pitchFamily="18" charset="0"/>
              </a:rPr>
              <a:t>двоядерний</a:t>
            </a:r>
            <a:r>
              <a:rPr lang="uk-UA" sz="1400" b="1" i="1" dirty="0">
                <a:latin typeface="Times New Roman" pitchFamily="18" charset="0"/>
                <a:cs typeface="Times New Roman" pitchFamily="18" charset="0"/>
              </a:rPr>
              <a:t> процесор </a:t>
            </a:r>
            <a:r>
              <a:rPr lang="en-GB" sz="1400" b="1" i="1" dirty="0" err="1">
                <a:latin typeface="Times New Roman" pitchFamily="18" charset="0"/>
                <a:cs typeface="Times New Roman" pitchFamily="18" charset="0"/>
              </a:rPr>
              <a:t>Rocketchip</a:t>
            </a:r>
            <a:r>
              <a:rPr lang="en-GB" sz="1400" b="1" i="1" dirty="0">
                <a:latin typeface="Times New Roman" pitchFamily="18" charset="0"/>
                <a:cs typeface="Times New Roman" pitchFamily="18" charset="0"/>
              </a:rPr>
              <a:t> </a:t>
            </a:r>
            <a:r>
              <a:rPr lang="uk-UA" sz="1400" b="1" i="1" dirty="0">
                <a:latin typeface="Times New Roman" pitchFamily="18" charset="0"/>
                <a:cs typeface="Times New Roman" pitchFamily="18" charset="0"/>
              </a:rPr>
              <a:t>з тактовою частотою 1 ГГц.</a:t>
            </a:r>
            <a:r>
              <a:rPr lang="uk-UA" sz="1400" dirty="0">
                <a:latin typeface="Times New Roman" pitchFamily="18" charset="0"/>
                <a:cs typeface="Times New Roman" pitchFamily="18" charset="0"/>
              </a:rPr>
              <a:t> Завдяки наявності порту </a:t>
            </a:r>
            <a:r>
              <a:rPr lang="en-GB" sz="1400" dirty="0">
                <a:latin typeface="Times New Roman" pitchFamily="18" charset="0"/>
                <a:cs typeface="Times New Roman" pitchFamily="18" charset="0"/>
              </a:rPr>
              <a:t>HDMI </a:t>
            </a:r>
            <a:r>
              <a:rPr lang="uk-UA" sz="1400" dirty="0">
                <a:latin typeface="Times New Roman" pitchFamily="18" charset="0"/>
                <a:cs typeface="Times New Roman" pitchFamily="18" charset="0"/>
              </a:rPr>
              <a:t>його можна використовувати і як традиційний проектор. </a:t>
            </a:r>
            <a:endParaRPr lang="uk-UA" sz="1400" dirty="0" smtClean="0">
              <a:latin typeface="Times New Roman" pitchFamily="18" charset="0"/>
              <a:cs typeface="Times New Roman" pitchFamily="18" charset="0"/>
            </a:endParaRPr>
          </a:p>
          <a:p>
            <a:pPr marL="0" indent="0" algn="just"/>
            <a:r>
              <a:rPr lang="uk-UA" sz="1400" dirty="0" smtClean="0">
                <a:latin typeface="Times New Roman" pitchFamily="18" charset="0"/>
                <a:cs typeface="Times New Roman" pitchFamily="18" charset="0"/>
              </a:rPr>
              <a:t>Творці </a:t>
            </a:r>
            <a:r>
              <a:rPr lang="en-GB" sz="1400" dirty="0" err="1">
                <a:latin typeface="Times New Roman" pitchFamily="18" charset="0"/>
                <a:cs typeface="Times New Roman" pitchFamily="18" charset="0"/>
              </a:rPr>
              <a:t>TouchPico</a:t>
            </a:r>
            <a:r>
              <a:rPr lang="en-GB" sz="1400" dirty="0">
                <a:latin typeface="Times New Roman" pitchFamily="18" charset="0"/>
                <a:cs typeface="Times New Roman" pitchFamily="18" charset="0"/>
              </a:rPr>
              <a:t> </a:t>
            </a:r>
            <a:r>
              <a:rPr lang="uk-UA" sz="1400" dirty="0">
                <a:latin typeface="Times New Roman" pitchFamily="18" charset="0"/>
                <a:cs typeface="Times New Roman" pitchFamily="18" charset="0"/>
              </a:rPr>
              <a:t>вже близькі до досягнення своєї мети. Із запланованих 55 тисяч доларів вони змогли зібрати $ 54 тисячі, причому до закінчення кампанії залишається ще 29 днів. Новинку можна замовити за ціною від 309 доларів. Поставки почнуться в другій половині </a:t>
            </a:r>
            <a:r>
              <a:rPr lang="uk-UA" sz="1400" dirty="0" smtClean="0">
                <a:latin typeface="Times New Roman" pitchFamily="18" charset="0"/>
                <a:cs typeface="Times New Roman" pitchFamily="18" charset="0"/>
              </a:rPr>
              <a:t>жовтня 2014 р. </a:t>
            </a:r>
            <a:r>
              <a:rPr lang="uk-UA" sz="1400" dirty="0">
                <a:latin typeface="Times New Roman" pitchFamily="18" charset="0"/>
                <a:cs typeface="Times New Roman" pitchFamily="18" charset="0"/>
              </a:rPr>
              <a:t>До моменту надходження проектора в широкий продаж він продаватиметься за </a:t>
            </a:r>
            <a:r>
              <a:rPr lang="uk-UA" sz="1400" b="1" i="1" dirty="0">
                <a:latin typeface="Times New Roman" pitchFamily="18" charset="0"/>
                <a:cs typeface="Times New Roman" pitchFamily="18" charset="0"/>
              </a:rPr>
              <a:t>499 доларів. </a:t>
            </a:r>
          </a:p>
        </p:txBody>
      </p:sp>
      <p:sp>
        <p:nvSpPr>
          <p:cNvPr id="4" name="Номер слайда 3"/>
          <p:cNvSpPr>
            <a:spLocks noGrp="1"/>
          </p:cNvSpPr>
          <p:nvPr>
            <p:ph type="sldNum" sz="quarter" idx="12"/>
          </p:nvPr>
        </p:nvSpPr>
        <p:spPr/>
        <p:txBody>
          <a:bodyPr/>
          <a:lstStyle/>
          <a:p>
            <a:fld id="{D3766815-3F79-4B59-8F54-D85D4AE0E431}" type="slidenum">
              <a:rPr lang="ru-RU" smtClean="0"/>
              <a:pPr/>
              <a:t>50</a:t>
            </a:fld>
            <a:endParaRPr lang="ru-RU"/>
          </a:p>
        </p:txBody>
      </p:sp>
      <p:pic>
        <p:nvPicPr>
          <p:cNvPr id="1026" name="Picture 2" descr="touchpico"/>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39552" y="1104325"/>
            <a:ext cx="3600400" cy="2696301"/>
          </a:xfrm>
          <a:prstGeom prst="rect">
            <a:avLst/>
          </a:prstGeom>
          <a:noFill/>
          <a:extLst>
            <a:ext uri="{909E8E84-426E-40DD-AFC4-6F175D3DCCD1}">
              <a14:hiddenFill xmlns="" xmlns:a14="http://schemas.microsoft.com/office/drawing/2010/main">
                <a:solidFill>
                  <a:srgbClr val="FFFFFF"/>
                </a:solidFill>
              </a14:hiddenFill>
            </a:ext>
          </a:extLst>
        </p:spPr>
      </p:pic>
      <p:pic>
        <p:nvPicPr>
          <p:cNvPr id="1028" name="Picture 4" descr="touchpico"/>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39552" y="3501008"/>
            <a:ext cx="3586455" cy="2685857"/>
          </a:xfrm>
          <a:prstGeom prst="rect">
            <a:avLst/>
          </a:prstGeom>
          <a:noFill/>
          <a:extLst>
            <a:ext uri="{909E8E84-426E-40DD-AFC4-6F175D3DCCD1}">
              <a14:hiddenFill xmlns="" xmlns:a14="http://schemas.microsoft.com/office/drawing/2010/main">
                <a:solidFill>
                  <a:srgbClr val="FFFFFF"/>
                </a:solidFill>
              </a14:hiddenFill>
            </a:ext>
          </a:extLst>
        </p:spPr>
      </p:pic>
      <p:sp>
        <p:nvSpPr>
          <p:cNvPr id="7"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dirty="0">
                <a:sym typeface="Symbol" pitchFamily="18" charset="2"/>
              </a:rPr>
              <a:t> </a:t>
            </a:r>
            <a:r>
              <a:rPr lang="uk-UA" sz="800" dirty="0"/>
              <a:t> Опанасюк  А.С.</a:t>
            </a:r>
            <a:endParaRPr lang="ru-RU" sz="800" dirty="0"/>
          </a:p>
        </p:txBody>
      </p:sp>
    </p:spTree>
    <p:extLst>
      <p:ext uri="{BB962C8B-B14F-4D97-AF65-F5344CB8AC3E}">
        <p14:creationId xmlns="" xmlns:p14="http://schemas.microsoft.com/office/powerpoint/2010/main" val="379272266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Заголовок 1"/>
          <p:cNvSpPr>
            <a:spLocks noGrp="1"/>
          </p:cNvSpPr>
          <p:nvPr>
            <p:ph type="title"/>
          </p:nvPr>
        </p:nvSpPr>
        <p:spPr>
          <a:xfrm>
            <a:off x="476250" y="0"/>
            <a:ext cx="8229600" cy="1143000"/>
          </a:xfrm>
        </p:spPr>
        <p:txBody>
          <a:bodyPr/>
          <a:lstStyle/>
          <a:p>
            <a:r>
              <a:rPr lang="ru-RU" b="1" i="1" dirty="0" smtClean="0">
                <a:latin typeface="Arial" pitchFamily="34" charset="0"/>
                <a:cs typeface="Arial" pitchFamily="34" charset="0"/>
              </a:rPr>
              <a:t>ПРОЕКЦІЙНА </a:t>
            </a:r>
            <a:r>
              <a:rPr lang="ru-RU" sz="4000" b="1" i="1" dirty="0" smtClean="0">
                <a:latin typeface="Arial" pitchFamily="34" charset="0"/>
                <a:cs typeface="Arial" pitchFamily="34" charset="0"/>
              </a:rPr>
              <a:t>КЛАВІАТУРА</a:t>
            </a:r>
          </a:p>
        </p:txBody>
      </p:sp>
      <p:sp>
        <p:nvSpPr>
          <p:cNvPr id="53251" name="Содержимое 3"/>
          <p:cNvSpPr>
            <a:spLocks noGrp="1"/>
          </p:cNvSpPr>
          <p:nvPr>
            <p:ph sz="half" idx="2"/>
          </p:nvPr>
        </p:nvSpPr>
        <p:spPr>
          <a:xfrm>
            <a:off x="3897313" y="1223963"/>
            <a:ext cx="4745037" cy="4945062"/>
          </a:xfrm>
        </p:spPr>
        <p:txBody>
          <a:bodyPr>
            <a:normAutofit/>
          </a:bodyPr>
          <a:lstStyle/>
          <a:p>
            <a:pPr marL="0" indent="0" algn="just"/>
            <a:r>
              <a:rPr lang="uk-UA" sz="1400" dirty="0" smtClean="0">
                <a:latin typeface="Times New Roman" pitchFamily="18" charset="0"/>
                <a:cs typeface="Times New Roman" pitchFamily="18" charset="0"/>
              </a:rPr>
              <a:t>Компанія </a:t>
            </a:r>
            <a:r>
              <a:rPr lang="uk-UA" sz="1400" dirty="0" err="1" smtClean="0">
                <a:latin typeface="Times New Roman" pitchFamily="18" charset="0"/>
                <a:cs typeface="Times New Roman" pitchFamily="18" charset="0"/>
              </a:rPr>
              <a:t>Celluon</a:t>
            </a:r>
            <a:r>
              <a:rPr lang="uk-UA" sz="1400" dirty="0" smtClean="0">
                <a:latin typeface="Times New Roman" pitchFamily="18" charset="0"/>
                <a:cs typeface="Times New Roman" pitchFamily="18" charset="0"/>
              </a:rPr>
              <a:t> випустила невелику коробочку </a:t>
            </a:r>
            <a:r>
              <a:rPr lang="uk-UA" sz="1400" b="1" i="1" dirty="0" err="1" smtClean="0">
                <a:solidFill>
                  <a:srgbClr val="C00000"/>
                </a:solidFill>
                <a:latin typeface="Times New Roman" pitchFamily="18" charset="0"/>
                <a:cs typeface="Times New Roman" pitchFamily="18" charset="0"/>
              </a:rPr>
              <a:t>Magic</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Cube</a:t>
            </a:r>
            <a:r>
              <a:rPr lang="uk-UA" sz="1400" dirty="0" smtClean="0">
                <a:latin typeface="Times New Roman" pitchFamily="18" charset="0"/>
                <a:cs typeface="Times New Roman" pitchFamily="18" charset="0"/>
              </a:rPr>
              <a:t>, яка </a:t>
            </a:r>
            <a:r>
              <a:rPr lang="uk-UA" sz="1400" b="1" i="1" dirty="0" smtClean="0">
                <a:latin typeface="Times New Roman" pitchFamily="18" charset="0"/>
                <a:cs typeface="Times New Roman" pitchFamily="18" charset="0"/>
              </a:rPr>
              <a:t>проектує віртуальну клавіатуру на будь-яку плоску поверхню</a:t>
            </a:r>
            <a:r>
              <a:rPr lang="uk-UA" sz="1400" dirty="0" smtClean="0">
                <a:latin typeface="Times New Roman" pitchFamily="18" charset="0"/>
                <a:cs typeface="Times New Roman" pitchFamily="18" charset="0"/>
              </a:rPr>
              <a:t>. Маленька коробочка коштує $120 (принаймні за стільки аксесуар пропонується на </a:t>
            </a:r>
            <a:r>
              <a:rPr lang="uk-UA" sz="1400" dirty="0" err="1" smtClean="0">
                <a:latin typeface="Times New Roman" pitchFamily="18" charset="0"/>
                <a:cs typeface="Times New Roman" pitchFamily="18" charset="0"/>
              </a:rPr>
              <a:t>Amazon</a:t>
            </a:r>
            <a:r>
              <a:rPr lang="uk-UA" sz="1400" dirty="0" smtClean="0">
                <a:latin typeface="Times New Roman" pitchFamily="18" charset="0"/>
                <a:cs typeface="Times New Roman" pitchFamily="18" charset="0"/>
              </a:rPr>
              <a:t>, офіційна ціна - $ 200). Вийшов вельми вдалий аксесуар з точним розпізнаванням натискань, але цим </a:t>
            </a:r>
            <a:r>
              <a:rPr lang="uk-UA" sz="1400" dirty="0" err="1" smtClean="0">
                <a:latin typeface="Times New Roman" pitchFamily="18" charset="0"/>
                <a:cs typeface="Times New Roman" pitchFamily="18" charset="0"/>
              </a:rPr>
              <a:t>Celluon</a:t>
            </a:r>
            <a:r>
              <a:rPr lang="uk-UA" sz="1400" dirty="0" smtClean="0">
                <a:latin typeface="Times New Roman" pitchFamily="18" charset="0"/>
                <a:cs typeface="Times New Roman" pitchFamily="18" charset="0"/>
              </a:rPr>
              <a:t> не обмежилася. На виставці CES 2013 компанія демонструвала як свій </a:t>
            </a:r>
            <a:r>
              <a:rPr lang="uk-UA" sz="1400" dirty="0" err="1" smtClean="0">
                <a:latin typeface="Times New Roman" pitchFamily="18" charset="0"/>
                <a:cs typeface="Times New Roman" pitchFamily="18" charset="0"/>
              </a:rPr>
              <a:t>Magic</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Cube</a:t>
            </a:r>
            <a:r>
              <a:rPr lang="uk-UA" sz="1400" dirty="0" smtClean="0">
                <a:latin typeface="Times New Roman" pitchFamily="18" charset="0"/>
                <a:cs typeface="Times New Roman" pitchFamily="18" charset="0"/>
              </a:rPr>
              <a:t>, так і пару прототипів, які все ще перебувають у розробці. З будь-яким iOS-пристроєм </a:t>
            </a:r>
            <a:r>
              <a:rPr lang="uk-UA" sz="1400" dirty="0" err="1" smtClean="0">
                <a:latin typeface="Times New Roman" pitchFamily="18" charset="0"/>
                <a:cs typeface="Times New Roman" pitchFamily="18" charset="0"/>
              </a:rPr>
              <a:t>гаджет</a:t>
            </a:r>
            <a:r>
              <a:rPr lang="uk-UA" sz="1400" dirty="0" smtClean="0">
                <a:latin typeface="Times New Roman" pitchFamily="18" charset="0"/>
                <a:cs typeface="Times New Roman" pitchFamily="18" charset="0"/>
              </a:rPr>
              <a:t> з'єднується через </a:t>
            </a:r>
            <a:r>
              <a:rPr lang="uk-UA" sz="1400" dirty="0" err="1" smtClean="0">
                <a:latin typeface="Times New Roman" pitchFamily="18" charset="0"/>
                <a:cs typeface="Times New Roman" pitchFamily="18" charset="0"/>
              </a:rPr>
              <a:t>Bluetooth</a:t>
            </a:r>
            <a:r>
              <a:rPr lang="uk-UA" sz="1400" dirty="0" smtClean="0">
                <a:latin typeface="Times New Roman" pitchFamily="18" charset="0"/>
                <a:cs typeface="Times New Roman" pitchFamily="18" charset="0"/>
              </a:rPr>
              <a:t> і працює як будь-яка інша Bluetooth-клавіатура, пропонуючи підтримку гарячих клавіш з OS X. У </a:t>
            </a:r>
            <a:r>
              <a:rPr lang="en-US" sz="1400" dirty="0" smtClean="0">
                <a:latin typeface="Times New Roman" pitchFamily="18" charset="0"/>
                <a:cs typeface="Times New Roman" pitchFamily="18" charset="0"/>
              </a:rPr>
              <a:t>Magic Cube </a:t>
            </a:r>
            <a:r>
              <a:rPr lang="uk-UA" sz="1400" b="1" i="1" dirty="0" smtClean="0">
                <a:latin typeface="Times New Roman" pitchFamily="18" charset="0"/>
                <a:cs typeface="Times New Roman" pitchFamily="18" charset="0"/>
              </a:rPr>
              <a:t>для позначення клавіатури на плоскій поверхні використовується невеликий лазерний проектор, а інфрачервоний датчик зчитує рух пальців користувача. </a:t>
            </a:r>
            <a:r>
              <a:rPr lang="uk-UA" sz="1400" dirty="0" smtClean="0">
                <a:latin typeface="Times New Roman" pitchFamily="18" charset="0"/>
                <a:cs typeface="Times New Roman" pitchFamily="18" charset="0"/>
              </a:rPr>
              <a:t>До речі, він може визначати не тільки натискання, але і будь-які рухи всередині активної зони. Тобто, аксесуар функціональний і в якості свого роду заміни миші або </a:t>
            </a:r>
            <a:r>
              <a:rPr lang="uk-UA" sz="1400" dirty="0" err="1" smtClean="0">
                <a:latin typeface="Times New Roman" pitchFamily="18" charset="0"/>
                <a:cs typeface="Times New Roman" pitchFamily="18" charset="0"/>
              </a:rPr>
              <a:t>тачпада</a:t>
            </a:r>
            <a:r>
              <a:rPr lang="uk-UA" sz="1400" dirty="0" smtClean="0">
                <a:latin typeface="Times New Roman" pitchFamily="18" charset="0"/>
                <a:cs typeface="Times New Roman" pitchFamily="18" charset="0"/>
              </a:rPr>
              <a:t>. Крім </a:t>
            </a:r>
            <a:r>
              <a:rPr lang="en-US" sz="1400" dirty="0" err="1" smtClean="0">
                <a:latin typeface="Times New Roman" pitchFamily="18" charset="0"/>
                <a:cs typeface="Times New Roman" pitchFamily="18" charset="0"/>
              </a:rPr>
              <a:t>iOS</a:t>
            </a:r>
            <a:r>
              <a:rPr lang="en-US"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гаджет</a:t>
            </a:r>
            <a:r>
              <a:rPr lang="uk-UA" sz="1400" dirty="0" smtClean="0">
                <a:latin typeface="Times New Roman" pitchFamily="18" charset="0"/>
                <a:cs typeface="Times New Roman" pitchFamily="18" charset="0"/>
              </a:rPr>
              <a:t> підтримує </a:t>
            </a:r>
            <a:r>
              <a:rPr lang="en-US" sz="1400" dirty="0" smtClean="0">
                <a:latin typeface="Times New Roman" pitchFamily="18" charset="0"/>
                <a:cs typeface="Times New Roman" pitchFamily="18" charset="0"/>
              </a:rPr>
              <a:t>OS X, Windows XP/Vista/7 </a:t>
            </a:r>
            <a:r>
              <a:rPr lang="uk-UA" sz="1400" dirty="0" smtClean="0">
                <a:latin typeface="Times New Roman" pitchFamily="18" charset="0"/>
                <a:cs typeface="Times New Roman" pitchFamily="18" charset="0"/>
              </a:rPr>
              <a:t>і </a:t>
            </a:r>
            <a:r>
              <a:rPr lang="en-US" sz="1400" dirty="0" smtClean="0">
                <a:latin typeface="Times New Roman" pitchFamily="18" charset="0"/>
                <a:cs typeface="Times New Roman" pitchFamily="18" charset="0"/>
              </a:rPr>
              <a:t>Android 2.2 </a:t>
            </a:r>
            <a:r>
              <a:rPr lang="uk-UA" sz="1400" dirty="0" smtClean="0">
                <a:latin typeface="Times New Roman" pitchFamily="18" charset="0"/>
                <a:cs typeface="Times New Roman" pitchFamily="18" charset="0"/>
              </a:rPr>
              <a:t>і більш нові продукти. До ПК він ще може підключатися через </a:t>
            </a:r>
            <a:r>
              <a:rPr lang="en-US" sz="1400" dirty="0" smtClean="0">
                <a:latin typeface="Times New Roman" pitchFamily="18" charset="0"/>
                <a:cs typeface="Times New Roman" pitchFamily="18" charset="0"/>
              </a:rPr>
              <a:t>USB, </a:t>
            </a:r>
            <a:r>
              <a:rPr lang="uk-UA" sz="1400" dirty="0" smtClean="0">
                <a:latin typeface="Times New Roman" pitchFamily="18" charset="0"/>
                <a:cs typeface="Times New Roman" pitchFamily="18" charset="0"/>
              </a:rPr>
              <a:t>плюс містить акумулятор ємністю 700 </a:t>
            </a:r>
            <a:r>
              <a:rPr lang="uk-UA" sz="1400" dirty="0" err="1" smtClean="0">
                <a:latin typeface="Times New Roman" pitchFamily="18" charset="0"/>
                <a:cs typeface="Times New Roman" pitchFamily="18" charset="0"/>
              </a:rPr>
              <a:t>мАг</a:t>
            </a:r>
            <a:r>
              <a:rPr lang="uk-UA" sz="1400" dirty="0" smtClean="0">
                <a:latin typeface="Times New Roman" pitchFamily="18" charset="0"/>
                <a:cs typeface="Times New Roman" pitchFamily="18" charset="0"/>
              </a:rPr>
              <a:t>, якого вистачить на 2,5 години автономної роботи.</a:t>
            </a:r>
          </a:p>
        </p:txBody>
      </p:sp>
      <p:pic>
        <p:nvPicPr>
          <p:cNvPr id="53252"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31800" y="3294063"/>
            <a:ext cx="3240088" cy="28749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3253"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31800" y="1223963"/>
            <a:ext cx="3243263" cy="21605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3254"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53255" name="Номер слайда 6"/>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9E7D691-A3A5-4A6F-82E1-C26710AD0521}" type="slidenum">
              <a:rPr lang="ru-RU" smtClean="0"/>
              <a:pPr eaLnBrk="1" hangingPunct="1"/>
              <a:t>51</a:t>
            </a:fld>
            <a:endParaRPr lang="ru-RU" smtClean="0"/>
          </a:p>
        </p:txBody>
      </p:sp>
    </p:spTree>
    <p:extLst>
      <p:ext uri="{BB962C8B-B14F-4D97-AF65-F5344CB8AC3E}">
        <p14:creationId xmlns="" xmlns:p14="http://schemas.microsoft.com/office/powerpoint/2010/main" val="294447200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Заголовок 1"/>
          <p:cNvSpPr>
            <a:spLocks noGrp="1"/>
          </p:cNvSpPr>
          <p:nvPr>
            <p:ph type="title"/>
          </p:nvPr>
        </p:nvSpPr>
        <p:spPr/>
        <p:txBody>
          <a:bodyPr>
            <a:normAutofit fontScale="90000"/>
          </a:bodyPr>
          <a:lstStyle/>
          <a:p>
            <a:r>
              <a:rPr lang="ru-RU" sz="4000" b="1" i="1" dirty="0" smtClean="0">
                <a:latin typeface="Arial" pitchFamily="34" charset="0"/>
                <a:cs typeface="Arial" pitchFamily="34" charset="0"/>
              </a:rPr>
              <a:t>ПРИСТРІЙ ЖЕСТОВО</a:t>
            </a:r>
            <a:r>
              <a:rPr lang="uk-UA" sz="4000" b="1" i="1" dirty="0" smtClean="0">
                <a:latin typeface="Arial" pitchFamily="34" charset="0"/>
                <a:cs typeface="Arial" pitchFamily="34" charset="0"/>
              </a:rPr>
              <a:t>ГО</a:t>
            </a:r>
            <a:r>
              <a:rPr lang="ru-RU" sz="4000" b="1" i="1" dirty="0" smtClean="0">
                <a:latin typeface="Arial" pitchFamily="34" charset="0"/>
                <a:cs typeface="Arial" pitchFamily="34" charset="0"/>
              </a:rPr>
              <a:t> КЕРУВАННЯ КОМП'ЮТЕРОМ</a:t>
            </a:r>
          </a:p>
        </p:txBody>
      </p:sp>
      <p:sp>
        <p:nvSpPr>
          <p:cNvPr id="54275" name="Содержимое 2"/>
          <p:cNvSpPr>
            <a:spLocks noGrp="1"/>
          </p:cNvSpPr>
          <p:nvPr>
            <p:ph sz="half" idx="1"/>
          </p:nvPr>
        </p:nvSpPr>
        <p:spPr>
          <a:xfrm>
            <a:off x="431800" y="3698875"/>
            <a:ext cx="8370888" cy="4525963"/>
          </a:xfrm>
        </p:spPr>
        <p:txBody>
          <a:bodyPr/>
          <a:lstStyle/>
          <a:p>
            <a:pPr marL="0" indent="0" algn="just"/>
            <a:r>
              <a:rPr lang="uk-UA" sz="1400" b="1" i="1" dirty="0" err="1" smtClean="0">
                <a:solidFill>
                  <a:srgbClr val="C00000"/>
                </a:solidFill>
                <a:latin typeface="Times New Roman" pitchFamily="18" charset="0"/>
                <a:cs typeface="Times New Roman" pitchFamily="18" charset="0"/>
              </a:rPr>
              <a:t>Leap</a:t>
            </a:r>
            <a:r>
              <a:rPr lang="uk-UA" sz="1400" b="1" i="1" dirty="0" smtClean="0">
                <a:solidFill>
                  <a:srgbClr val="C00000"/>
                </a:solidFill>
                <a:latin typeface="Times New Roman" pitchFamily="18" charset="0"/>
                <a:cs typeface="Times New Roman" pitchFamily="18" charset="0"/>
              </a:rPr>
              <a:t> може реєструвати рух в області об'ємом близько 0,23 м³. </a:t>
            </a:r>
            <a:r>
              <a:rPr lang="uk-UA" sz="1400" dirty="0" smtClean="0">
                <a:latin typeface="Times New Roman" pitchFamily="18" charset="0"/>
                <a:cs typeface="Times New Roman" pitchFamily="18" charset="0"/>
              </a:rPr>
              <a:t>Дані обробляються за допомогою спеціального програмного забезпечення і перетворюються в керуючі команди. Розробники стверджують, що новинка в 200 раз більше акуратна в порівнянні з будь-якими іншими схожими системами управління; точність досягає 0,01 мм. Обмін інформацією з комп'ютером здійснюється через USB-інтерфейс; теоретично можна об'єднати декілька пристроїв </a:t>
            </a:r>
            <a:r>
              <a:rPr lang="uk-UA" sz="1400" dirty="0" err="1" smtClean="0">
                <a:latin typeface="Times New Roman" pitchFamily="18" charset="0"/>
                <a:cs typeface="Times New Roman" pitchFamily="18" charset="0"/>
              </a:rPr>
              <a:t>Leap</a:t>
            </a:r>
            <a:r>
              <a:rPr lang="uk-UA" sz="1400" dirty="0" smtClean="0">
                <a:latin typeface="Times New Roman" pitchFamily="18" charset="0"/>
                <a:cs typeface="Times New Roman" pitchFamily="18" charset="0"/>
              </a:rPr>
              <a:t> для збільшення «чутливої» області. Стороннім програмістам буде доступний набір для розробників (SDK), за допомогою якого вони зможуть писати Leap-додатки. Зараз система </a:t>
            </a:r>
            <a:r>
              <a:rPr lang="uk-UA" sz="1400" dirty="0" err="1" smtClean="0">
                <a:latin typeface="Times New Roman" pitchFamily="18" charset="0"/>
                <a:cs typeface="Times New Roman" pitchFamily="18" charset="0"/>
              </a:rPr>
              <a:t>Leap</a:t>
            </a:r>
            <a:r>
              <a:rPr lang="uk-UA" sz="1400" dirty="0" smtClean="0">
                <a:latin typeface="Times New Roman" pitchFamily="18" charset="0"/>
                <a:cs typeface="Times New Roman" pitchFamily="18" charset="0"/>
              </a:rPr>
              <a:t> підтримує платформи Windows 7/8 і </a:t>
            </a:r>
            <a:r>
              <a:rPr lang="uk-UA" sz="1400" dirty="0" err="1" smtClean="0">
                <a:latin typeface="Times New Roman" pitchFamily="18" charset="0"/>
                <a:cs typeface="Times New Roman" pitchFamily="18" charset="0"/>
              </a:rPr>
              <a:t>Mac</a:t>
            </a:r>
            <a:r>
              <a:rPr lang="uk-UA" sz="1400" dirty="0" smtClean="0">
                <a:latin typeface="Times New Roman" pitchFamily="18" charset="0"/>
                <a:cs typeface="Times New Roman" pitchFamily="18" charset="0"/>
              </a:rPr>
              <a:t> OS Х; в перспективі планується забезпечення сумісності з </a:t>
            </a:r>
            <a:r>
              <a:rPr lang="uk-UA" sz="1400" dirty="0" err="1" smtClean="0">
                <a:latin typeface="Times New Roman" pitchFamily="18" charset="0"/>
                <a:cs typeface="Times New Roman" pitchFamily="18" charset="0"/>
              </a:rPr>
              <a:t>Linux</a:t>
            </a:r>
            <a:r>
              <a:rPr lang="uk-UA" sz="1400" dirty="0" smtClean="0">
                <a:latin typeface="Times New Roman" pitchFamily="18" charset="0"/>
                <a:cs typeface="Times New Roman" pitchFamily="18" charset="0"/>
              </a:rPr>
              <a:t>. Пристрій вже доступно в обмеженій кількості для попереднього замовлення; поставки будуть організовані взимку.</a:t>
            </a:r>
          </a:p>
          <a:p>
            <a:pPr marL="0" indent="0" algn="just"/>
            <a:r>
              <a:rPr lang="uk-UA" sz="1400" dirty="0" smtClean="0">
                <a:latin typeface="Times New Roman" pitchFamily="18" charset="0"/>
                <a:cs typeface="Times New Roman" pitchFamily="18" charset="0"/>
              </a:rPr>
              <a:t>Ціна революційного </a:t>
            </a:r>
            <a:r>
              <a:rPr lang="uk-UA" sz="1400" dirty="0" err="1" smtClean="0">
                <a:latin typeface="Times New Roman" pitchFamily="18" charset="0"/>
                <a:cs typeface="Times New Roman" pitchFamily="18" charset="0"/>
              </a:rPr>
              <a:t>гаджета</a:t>
            </a:r>
            <a:r>
              <a:rPr lang="uk-UA" sz="1400" dirty="0" smtClean="0">
                <a:latin typeface="Times New Roman" pitchFamily="18" charset="0"/>
                <a:cs typeface="Times New Roman" pitchFamily="18" charset="0"/>
              </a:rPr>
              <a:t>, як очікується, складе близько </a:t>
            </a:r>
            <a:r>
              <a:rPr lang="uk-UA" sz="1400" b="1" i="1" dirty="0" smtClean="0">
                <a:solidFill>
                  <a:srgbClr val="C00000"/>
                </a:solidFill>
                <a:latin typeface="Times New Roman" pitchFamily="18" charset="0"/>
                <a:cs typeface="Times New Roman" pitchFamily="18" charset="0"/>
              </a:rPr>
              <a:t>70 доларів</a:t>
            </a:r>
            <a:r>
              <a:rPr lang="uk-UA" sz="1400" dirty="0" smtClean="0">
                <a:latin typeface="Times New Roman" pitchFamily="18" charset="0"/>
                <a:cs typeface="Times New Roman" pitchFamily="18" charset="0"/>
              </a:rPr>
              <a:t>.</a:t>
            </a:r>
          </a:p>
        </p:txBody>
      </p:sp>
      <p:pic>
        <p:nvPicPr>
          <p:cNvPr id="5427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66738" y="1584325"/>
            <a:ext cx="3000375" cy="2000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4277" name="Прямоугольник 5"/>
          <p:cNvSpPr>
            <a:spLocks noChangeArrowheads="1"/>
          </p:cNvSpPr>
          <p:nvPr/>
        </p:nvSpPr>
        <p:spPr bwMode="auto">
          <a:xfrm>
            <a:off x="3716338" y="1538288"/>
            <a:ext cx="5086350" cy="2032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just"/>
            <a:r>
              <a:rPr lang="uk-UA" sz="1400">
                <a:latin typeface="Times New Roman" pitchFamily="18" charset="0"/>
                <a:cs typeface="Times New Roman" pitchFamily="18" charset="0"/>
              </a:rPr>
              <a:t>Компанія Leap Motion представила компактний пристрій, який, як стверджується, відкриває якісно новий спосіб природного взаємодії користувача з комп'ютером. Розробка, що отримала назву </a:t>
            </a:r>
            <a:r>
              <a:rPr lang="uk-UA" sz="1400" b="1" i="1">
                <a:solidFill>
                  <a:srgbClr val="C00000"/>
                </a:solidFill>
                <a:latin typeface="Times New Roman" pitchFamily="18" charset="0"/>
                <a:cs typeface="Times New Roman" pitchFamily="18" charset="0"/>
              </a:rPr>
              <a:t>Leap</a:t>
            </a:r>
            <a:r>
              <a:rPr lang="uk-UA" sz="1400">
                <a:solidFill>
                  <a:srgbClr val="C00000"/>
                </a:solidFill>
                <a:latin typeface="Times New Roman" pitchFamily="18" charset="0"/>
                <a:cs typeface="Times New Roman" pitchFamily="18" charset="0"/>
              </a:rPr>
              <a:t>, </a:t>
            </a:r>
            <a:r>
              <a:rPr lang="uk-UA" sz="1400" b="1" i="1">
                <a:latin typeface="Times New Roman" pitchFamily="18" charset="0"/>
                <a:cs typeface="Times New Roman" pitchFamily="18" charset="0"/>
              </a:rPr>
              <a:t>дозволяє здійснювати управління за допомогою жестів.</a:t>
            </a:r>
            <a:r>
              <a:rPr lang="uk-UA" sz="1400">
                <a:latin typeface="Times New Roman" pitchFamily="18" charset="0"/>
                <a:cs typeface="Times New Roman" pitchFamily="18" charset="0"/>
              </a:rPr>
              <a:t> Пристрій може відслідковувати і розпізнавати рухи пальців, рук або предметів на зразок олівця в тривимірному просторі. При цьому, за заявами творців, Leap забезпечує більш високу точність у порівнянні з мишею і більш високу чутливість, ніж сенсорна панель.</a:t>
            </a:r>
          </a:p>
        </p:txBody>
      </p:sp>
      <p:sp>
        <p:nvSpPr>
          <p:cNvPr id="54278"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54279" name="Номер слайда 6"/>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251E33B-DB1E-434D-868B-565982479557}" type="slidenum">
              <a:rPr lang="ru-RU" smtClean="0"/>
              <a:pPr eaLnBrk="1" hangingPunct="1"/>
              <a:t>52</a:t>
            </a:fld>
            <a:endParaRPr lang="ru-RU" smtClean="0"/>
          </a:p>
        </p:txBody>
      </p:sp>
    </p:spTree>
    <p:extLst>
      <p:ext uri="{BB962C8B-B14F-4D97-AF65-F5344CB8AC3E}">
        <p14:creationId xmlns="" xmlns:p14="http://schemas.microsoft.com/office/powerpoint/2010/main" val="246660715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b="1" i="1" dirty="0" smtClean="0">
                <a:latin typeface="Arial" pitchFamily="34" charset="0"/>
                <a:cs typeface="Arial" pitchFamily="34" charset="0"/>
              </a:rPr>
              <a:t>КОМП'ЮТЕРИ, ЯКИМ НЕ ПОТРІБЕН ЕКРАН І КЛАВІАТУРА</a:t>
            </a:r>
            <a:endParaRPr lang="ru-RU" sz="3600" b="1" i="1" dirty="0">
              <a:latin typeface="Arial" pitchFamily="34" charset="0"/>
              <a:cs typeface="Arial" pitchFamily="34" charset="0"/>
            </a:endParaRPr>
          </a:p>
        </p:txBody>
      </p:sp>
      <p:sp>
        <p:nvSpPr>
          <p:cNvPr id="3" name="Содержимое 2"/>
          <p:cNvSpPr>
            <a:spLocks noGrp="1"/>
          </p:cNvSpPr>
          <p:nvPr>
            <p:ph sz="half" idx="1"/>
          </p:nvPr>
        </p:nvSpPr>
        <p:spPr>
          <a:xfrm>
            <a:off x="4500562" y="1643050"/>
            <a:ext cx="4319910" cy="4714908"/>
          </a:xfrm>
        </p:spPr>
        <p:txBody>
          <a:bodyPr>
            <a:normAutofit/>
          </a:bodyPr>
          <a:lstStyle/>
          <a:p>
            <a:pPr marL="0" indent="0" algn="just">
              <a:buNone/>
            </a:pPr>
            <a:r>
              <a:rPr lang="uk-UA" sz="1400" b="1" i="1" dirty="0" err="1" smtClean="0">
                <a:solidFill>
                  <a:srgbClr val="C00000"/>
                </a:solidFill>
                <a:latin typeface="Times New Roman" pitchFamily="18" charset="0"/>
                <a:cs typeface="Times New Roman" pitchFamily="18" charset="0"/>
              </a:rPr>
              <a:t>Froot</a:t>
            </a:r>
            <a:r>
              <a:rPr lang="uk-UA" sz="1400" b="1" i="1" dirty="0" smtClean="0">
                <a:solidFill>
                  <a:srgbClr val="C00000"/>
                </a:solidFill>
                <a:latin typeface="Times New Roman" pitchFamily="18" charset="0"/>
                <a:cs typeface="Times New Roman" pitchFamily="18" charset="0"/>
              </a:rPr>
              <a:t> від компанії </a:t>
            </a:r>
            <a:r>
              <a:rPr lang="uk-UA" sz="1400" b="1" i="1" dirty="0" err="1" smtClean="0">
                <a:solidFill>
                  <a:srgbClr val="C00000"/>
                </a:solidFill>
                <a:latin typeface="Times New Roman" pitchFamily="18" charset="0"/>
                <a:cs typeface="Times New Roman" pitchFamily="18" charset="0"/>
              </a:rPr>
              <a:t>Dell</a:t>
            </a:r>
            <a:r>
              <a:rPr lang="uk-UA" sz="1400" b="1" i="1" dirty="0" smtClean="0">
                <a:solidFill>
                  <a:srgbClr val="C00000"/>
                </a:solidFill>
                <a:latin typeface="Times New Roman" pitchFamily="18" charset="0"/>
                <a:cs typeface="Times New Roman" pitchFamily="18" charset="0"/>
              </a:rPr>
              <a:t> </a:t>
            </a:r>
            <a:r>
              <a:rPr lang="uk-UA" sz="1400" dirty="0" smtClean="0">
                <a:latin typeface="Times New Roman" pitchFamily="18" charset="0"/>
                <a:cs typeface="Times New Roman" pitchFamily="18" charset="0"/>
              </a:rPr>
              <a:t>це абсолютно новий комп'ютер. </a:t>
            </a:r>
            <a:r>
              <a:rPr lang="uk-UA" sz="1400" b="1" i="1" dirty="0" smtClean="0">
                <a:solidFill>
                  <a:srgbClr val="C00000"/>
                </a:solidFill>
                <a:latin typeface="Times New Roman" pitchFamily="18" charset="0"/>
                <a:cs typeface="Times New Roman" pitchFamily="18" charset="0"/>
              </a:rPr>
              <a:t>Йому не потрібен екран і клавіатура. </a:t>
            </a:r>
            <a:r>
              <a:rPr lang="uk-UA" sz="1400" dirty="0" smtClean="0">
                <a:latin typeface="Times New Roman" pitchFamily="18" charset="0"/>
                <a:cs typeface="Times New Roman" pitchFamily="18" charset="0"/>
              </a:rPr>
              <a:t>Хоча сказати що монітора у нього немає повністю, теж не можна. Таку модель придумала дизайнер </a:t>
            </a:r>
            <a:r>
              <a:rPr lang="uk-UA" sz="1400" b="1" i="1" dirty="0" err="1" smtClean="0">
                <a:latin typeface="Times New Roman" pitchFamily="18" charset="0"/>
                <a:cs typeface="Times New Roman" pitchFamily="18" charset="0"/>
              </a:rPr>
              <a:t>Пауліна</a:t>
            </a:r>
            <a:r>
              <a:rPr lang="uk-UA" sz="1400" b="1" i="1" dirty="0" smtClean="0">
                <a:latin typeface="Times New Roman" pitchFamily="18" charset="0"/>
                <a:cs typeface="Times New Roman" pitchFamily="18" charset="0"/>
              </a:rPr>
              <a:t> Карлос. </a:t>
            </a:r>
            <a:r>
              <a:rPr lang="uk-UA" sz="1400" b="1" i="1" dirty="0" smtClean="0">
                <a:solidFill>
                  <a:srgbClr val="C00000"/>
                </a:solidFill>
                <a:latin typeface="Times New Roman" pitchFamily="18" charset="0"/>
                <a:cs typeface="Times New Roman" pitchFamily="18" charset="0"/>
              </a:rPr>
              <a:t>Монітор може бути спроектований на будь-яку вертикальну поверхню. Теж саме і з клавіатурою.</a:t>
            </a:r>
            <a:r>
              <a:rPr lang="uk-UA" sz="1400" dirty="0" smtClean="0">
                <a:latin typeface="Times New Roman" pitchFamily="18" charset="0"/>
                <a:cs typeface="Times New Roman" pitchFamily="18" charset="0"/>
              </a:rPr>
              <a:t> За допомогою спеціального лазера клавіатура проектується на поверхню столу і вона відмінно реагує на натискання пальцем на кнопку. Функціонально </a:t>
            </a:r>
            <a:r>
              <a:rPr lang="uk-UA" sz="1400" dirty="0" err="1" smtClean="0">
                <a:latin typeface="Times New Roman" pitchFamily="18" charset="0"/>
                <a:cs typeface="Times New Roman" pitchFamily="18" charset="0"/>
              </a:rPr>
              <a:t>Froot</a:t>
            </a:r>
            <a:r>
              <a:rPr lang="uk-UA" sz="1400" dirty="0" smtClean="0">
                <a:latin typeface="Times New Roman" pitchFamily="18" charset="0"/>
                <a:cs typeface="Times New Roman" pitchFamily="18" charset="0"/>
              </a:rPr>
              <a:t> нічим не відрізняється від своїх братів, незважаючи на крихітний розмір. У ньому є оперативна пам'ять, відео карта, процесор, жорсткий диск і навіть DVD-привід.</a:t>
            </a:r>
            <a:endParaRPr lang="uk-UA" sz="1400" dirty="0">
              <a:latin typeface="Times New Roman" pitchFamily="18" charset="0"/>
              <a:cs typeface="Times New Roman" pitchFamily="18" charset="0"/>
            </a:endParaRPr>
          </a:p>
        </p:txBody>
      </p:sp>
      <p:pic>
        <p:nvPicPr>
          <p:cNvPr id="1026" name="Picture 2" descr="Froot"/>
          <p:cNvPicPr>
            <a:picLocks noChangeAspect="1" noChangeArrowheads="1"/>
          </p:cNvPicPr>
          <p:nvPr/>
        </p:nvPicPr>
        <p:blipFill>
          <a:blip r:embed="rId2" cstate="print"/>
          <a:srcRect/>
          <a:stretch>
            <a:fillRect/>
          </a:stretch>
        </p:blipFill>
        <p:spPr bwMode="auto">
          <a:xfrm>
            <a:off x="500034" y="1500174"/>
            <a:ext cx="3765724" cy="4857784"/>
          </a:xfrm>
          <a:prstGeom prst="rect">
            <a:avLst/>
          </a:prstGeom>
          <a:noFill/>
        </p:spPr>
      </p:pic>
      <p:sp>
        <p:nvSpPr>
          <p:cNvPr id="4" name="Номер слайда 3"/>
          <p:cNvSpPr>
            <a:spLocks noGrp="1"/>
          </p:cNvSpPr>
          <p:nvPr>
            <p:ph type="sldNum" sz="quarter" idx="12"/>
          </p:nvPr>
        </p:nvSpPr>
        <p:spPr/>
        <p:txBody>
          <a:bodyPr/>
          <a:lstStyle/>
          <a:p>
            <a:fld id="{D3766815-3F79-4B59-8F54-D85D4AE0E431}" type="slidenum">
              <a:rPr lang="ru-RU" smtClean="0"/>
              <a:pPr/>
              <a:t>53</a:t>
            </a:fld>
            <a:endParaRPr lang="ru-RU"/>
          </a:p>
        </p:txBody>
      </p:sp>
    </p:spTree>
    <p:extLst>
      <p:ext uri="{BB962C8B-B14F-4D97-AF65-F5344CB8AC3E}">
        <p14:creationId xmlns="" xmlns:p14="http://schemas.microsoft.com/office/powerpoint/2010/main" val="244339319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8382"/>
            <a:ext cx="8229600" cy="1143000"/>
          </a:xfrm>
        </p:spPr>
        <p:txBody>
          <a:bodyPr>
            <a:normAutofit/>
          </a:bodyPr>
          <a:lstStyle/>
          <a:p>
            <a:r>
              <a:rPr lang="uk-UA" sz="4000" b="1" i="1" dirty="0" smtClean="0">
                <a:latin typeface="Arial" pitchFamily="34" charset="0"/>
                <a:cs typeface="Arial" pitchFamily="34" charset="0"/>
              </a:rPr>
              <a:t>КОМП</a:t>
            </a:r>
            <a:r>
              <a:rPr lang="uk-UA" sz="4000" dirty="0">
                <a:latin typeface="Arial" pitchFamily="34" charset="0"/>
                <a:cs typeface="Arial" pitchFamily="34" charset="0"/>
              </a:rPr>
              <a:t>'</a:t>
            </a:r>
            <a:r>
              <a:rPr lang="uk-UA" sz="4000" b="1" i="1" dirty="0" smtClean="0">
                <a:latin typeface="Arial" pitchFamily="34" charset="0"/>
                <a:cs typeface="Arial" pitchFamily="34" charset="0"/>
              </a:rPr>
              <a:t>ЮТЕР HP SPROUT </a:t>
            </a:r>
            <a:endParaRPr lang="uk-UA" sz="4000" b="1" i="1" dirty="0">
              <a:latin typeface="Arial" pitchFamily="34" charset="0"/>
              <a:cs typeface="Arial" pitchFamily="34" charset="0"/>
            </a:endParaRPr>
          </a:p>
        </p:txBody>
      </p:sp>
      <p:sp>
        <p:nvSpPr>
          <p:cNvPr id="4" name="Объект 3"/>
          <p:cNvSpPr>
            <a:spLocks noGrp="1"/>
          </p:cNvSpPr>
          <p:nvPr>
            <p:ph sz="half" idx="2"/>
          </p:nvPr>
        </p:nvSpPr>
        <p:spPr>
          <a:xfrm>
            <a:off x="4139952" y="980728"/>
            <a:ext cx="4608512" cy="5553422"/>
          </a:xfrm>
        </p:spPr>
        <p:txBody>
          <a:bodyPr>
            <a:noAutofit/>
          </a:bodyPr>
          <a:lstStyle/>
          <a:p>
            <a:pPr marL="0" indent="0" algn="just"/>
            <a:r>
              <a:rPr lang="uk-UA" sz="1300" dirty="0" smtClean="0">
                <a:latin typeface="Times New Roman" pitchFamily="18" charset="0"/>
                <a:cs typeface="Times New Roman" pitchFamily="18" charset="0"/>
              </a:rPr>
              <a:t>29.10.2014 на своєму заході корпорація HP анонсувала незвичайний пристрій - </a:t>
            </a:r>
            <a:r>
              <a:rPr lang="uk-UA" sz="1300" b="1" i="1" dirty="0" smtClean="0">
                <a:latin typeface="Times New Roman" pitchFamily="18" charset="0"/>
                <a:cs typeface="Times New Roman" pitchFamily="18" charset="0"/>
              </a:rPr>
              <a:t>настільний комп'ютер </a:t>
            </a:r>
            <a:r>
              <a:rPr lang="uk-UA" sz="1300" b="1" i="1" dirty="0" err="1" smtClean="0">
                <a:solidFill>
                  <a:srgbClr val="C00000"/>
                </a:solidFill>
                <a:latin typeface="Times New Roman" pitchFamily="18" charset="0"/>
                <a:cs typeface="Times New Roman" pitchFamily="18" charset="0"/>
              </a:rPr>
              <a:t>Sprout</a:t>
            </a:r>
            <a:r>
              <a:rPr lang="uk-UA" sz="1300" b="1" i="1" dirty="0" smtClean="0">
                <a:latin typeface="Times New Roman" pitchFamily="18" charset="0"/>
                <a:cs typeface="Times New Roman" pitchFamily="18" charset="0"/>
              </a:rPr>
              <a:t> з незвичайною «периферією»: вбудованим проектором, тривимірним сканером і величезним сенсорним дисплеєм. </a:t>
            </a:r>
          </a:p>
          <a:p>
            <a:pPr marL="0" indent="0" algn="just"/>
            <a:r>
              <a:rPr lang="uk-UA" sz="1300" dirty="0" smtClean="0">
                <a:latin typeface="Times New Roman" pitchFamily="18" charset="0"/>
                <a:cs typeface="Times New Roman" pitchFamily="18" charset="0"/>
              </a:rPr>
              <a:t> Зовні це 23-дюймовий моноблок. Зверху змонтовано пристрій, що нагадує настільну лампу. У ній розміщується відразу кілька модулів: чотири камери </a:t>
            </a:r>
            <a:r>
              <a:rPr lang="uk-UA" sz="1300" dirty="0" err="1" smtClean="0">
                <a:latin typeface="Times New Roman" pitchFamily="18" charset="0"/>
                <a:cs typeface="Times New Roman" pitchFamily="18" charset="0"/>
              </a:rPr>
              <a:t>Intel</a:t>
            </a:r>
            <a:r>
              <a:rPr lang="uk-UA" sz="1300" dirty="0" smtClean="0">
                <a:latin typeface="Times New Roman" pitchFamily="18" charset="0"/>
                <a:cs typeface="Times New Roman" pitchFamily="18" charset="0"/>
              </a:rPr>
              <a:t> </a:t>
            </a:r>
            <a:r>
              <a:rPr lang="uk-UA" sz="1300" dirty="0" err="1" smtClean="0">
                <a:latin typeface="Times New Roman" pitchFamily="18" charset="0"/>
                <a:cs typeface="Times New Roman" pitchFamily="18" charset="0"/>
              </a:rPr>
              <a:t>RealSense</a:t>
            </a:r>
            <a:r>
              <a:rPr lang="uk-UA" sz="1300" dirty="0" smtClean="0">
                <a:latin typeface="Times New Roman" pitchFamily="18" charset="0"/>
                <a:cs typeface="Times New Roman" pitchFamily="18" charset="0"/>
              </a:rPr>
              <a:t> 3D, камера з роздільною здатністю в 14,6 </a:t>
            </a:r>
            <a:r>
              <a:rPr lang="uk-UA" sz="1300" dirty="0" err="1" smtClean="0">
                <a:latin typeface="Times New Roman" pitchFamily="18" charset="0"/>
                <a:cs typeface="Times New Roman" pitchFamily="18" charset="0"/>
              </a:rPr>
              <a:t>Мп</a:t>
            </a:r>
            <a:r>
              <a:rPr lang="uk-UA" sz="1300" dirty="0" smtClean="0">
                <a:latin typeface="Times New Roman" pitchFamily="18" charset="0"/>
                <a:cs typeface="Times New Roman" pitchFamily="18" charset="0"/>
              </a:rPr>
              <a:t>, DLP-проектор від НР і настільна LED-лампа. Завдяки цій надбудові </a:t>
            </a:r>
            <a:r>
              <a:rPr lang="uk-UA" sz="1300" b="1" i="1" dirty="0" smtClean="0">
                <a:solidFill>
                  <a:srgbClr val="C00000"/>
                </a:solidFill>
                <a:latin typeface="Times New Roman" pitchFamily="18" charset="0"/>
                <a:cs typeface="Times New Roman" pitchFamily="18" charset="0"/>
              </a:rPr>
              <a:t>користувач може сканувати 2D і 3D-об'єкти, а потім використовувати їх у своїй роботі - в презентаціях. </a:t>
            </a:r>
          </a:p>
          <a:p>
            <a:pPr marL="0" indent="0" algn="just"/>
            <a:r>
              <a:rPr lang="uk-UA" sz="1300" dirty="0" smtClean="0">
                <a:latin typeface="Times New Roman" pitchFamily="18" charset="0"/>
                <a:cs typeface="Times New Roman" pitchFamily="18" charset="0"/>
              </a:rPr>
              <a:t> На сенсорному «маті» можна рисувати - за допомогою </a:t>
            </a:r>
            <a:r>
              <a:rPr lang="uk-UA" sz="1300" dirty="0" err="1" smtClean="0">
                <a:latin typeface="Times New Roman" pitchFamily="18" charset="0"/>
                <a:cs typeface="Times New Roman" pitchFamily="18" charset="0"/>
              </a:rPr>
              <a:t>стілуса</a:t>
            </a:r>
            <a:r>
              <a:rPr lang="uk-UA" sz="1300" dirty="0" smtClean="0">
                <a:latin typeface="Times New Roman" pitchFamily="18" charset="0"/>
                <a:cs typeface="Times New Roman" pitchFamily="18" charset="0"/>
              </a:rPr>
              <a:t> - і навіть набирати текст (на клавіатурі що проектується камерами). HP підготувала для </a:t>
            </a:r>
            <a:r>
              <a:rPr lang="uk-UA" sz="1300" dirty="0" err="1" smtClean="0">
                <a:latin typeface="Times New Roman" pitchFamily="18" charset="0"/>
                <a:cs typeface="Times New Roman" pitchFamily="18" charset="0"/>
              </a:rPr>
              <a:t>Sprout</a:t>
            </a:r>
            <a:r>
              <a:rPr lang="uk-UA" sz="1300" dirty="0" smtClean="0">
                <a:latin typeface="Times New Roman" pitchFamily="18" charset="0"/>
                <a:cs typeface="Times New Roman" pitchFamily="18" charset="0"/>
              </a:rPr>
              <a:t> цілий набір додатків для нестандартного виконання найрізноманітніших завдань. Завдяки спеціальній сенсорній поверхні система також підтримує жести.</a:t>
            </a:r>
          </a:p>
          <a:p>
            <a:pPr marL="0" indent="0" algn="just"/>
            <a:r>
              <a:rPr lang="uk-UA" sz="1300" dirty="0" smtClean="0">
                <a:latin typeface="Times New Roman" pitchFamily="18" charset="0"/>
                <a:cs typeface="Times New Roman" pitchFamily="18" charset="0"/>
              </a:rPr>
              <a:t> До числа технічних характеристик новинки, крім 23-дюймового дисплея і унікальною периферії відносяться: ОС Windows, 1 </a:t>
            </a:r>
            <a:r>
              <a:rPr lang="uk-UA" sz="1300" dirty="0" err="1" smtClean="0">
                <a:latin typeface="Times New Roman" pitchFamily="18" charset="0"/>
                <a:cs typeface="Times New Roman" pitchFamily="18" charset="0"/>
              </a:rPr>
              <a:t>терабайт</a:t>
            </a:r>
            <a:r>
              <a:rPr lang="uk-UA" sz="1300" dirty="0" smtClean="0">
                <a:latin typeface="Times New Roman" pitchFamily="18" charset="0"/>
                <a:cs typeface="Times New Roman" pitchFamily="18" charset="0"/>
              </a:rPr>
              <a:t> місця на жорсткому диску і процесор </a:t>
            </a:r>
            <a:r>
              <a:rPr lang="uk-UA" sz="1300" dirty="0" err="1" smtClean="0">
                <a:latin typeface="Times New Roman" pitchFamily="18" charset="0"/>
                <a:cs typeface="Times New Roman" pitchFamily="18" charset="0"/>
              </a:rPr>
              <a:t>Intel</a:t>
            </a:r>
            <a:r>
              <a:rPr lang="uk-UA" sz="1300" dirty="0" smtClean="0">
                <a:latin typeface="Times New Roman" pitchFamily="18" charset="0"/>
                <a:cs typeface="Times New Roman" pitchFamily="18" charset="0"/>
              </a:rPr>
              <a:t> i7. Як повідомляється, при роботі над проектом HP надали активну підтримку відразу декілька партнерів, в числі яких - Microsoft,  3M,  </a:t>
            </a:r>
            <a:r>
              <a:rPr lang="uk-UA" sz="1300" dirty="0" err="1" smtClean="0">
                <a:latin typeface="Times New Roman" pitchFamily="18" charset="0"/>
                <a:cs typeface="Times New Roman" pitchFamily="18" charset="0"/>
              </a:rPr>
              <a:t>Intel</a:t>
            </a:r>
            <a:r>
              <a:rPr lang="uk-UA" sz="1300" dirty="0" smtClean="0">
                <a:latin typeface="Times New Roman" pitchFamily="18" charset="0"/>
                <a:cs typeface="Times New Roman" pitchFamily="18" charset="0"/>
              </a:rPr>
              <a:t> і </a:t>
            </a:r>
            <a:r>
              <a:rPr lang="uk-UA" sz="1300" dirty="0" err="1" smtClean="0">
                <a:latin typeface="Times New Roman" pitchFamily="18" charset="0"/>
                <a:cs typeface="Times New Roman" pitchFamily="18" charset="0"/>
              </a:rPr>
              <a:t>Texas</a:t>
            </a:r>
            <a:r>
              <a:rPr lang="uk-UA" sz="1300" dirty="0" smtClean="0">
                <a:latin typeface="Times New Roman" pitchFamily="18" charset="0"/>
                <a:cs typeface="Times New Roman" pitchFamily="18" charset="0"/>
              </a:rPr>
              <a:t> </a:t>
            </a:r>
            <a:r>
              <a:rPr lang="uk-UA" sz="1300" dirty="0" err="1" smtClean="0">
                <a:latin typeface="Times New Roman" pitchFamily="18" charset="0"/>
                <a:cs typeface="Times New Roman" pitchFamily="18" charset="0"/>
              </a:rPr>
              <a:t>Instruments</a:t>
            </a:r>
            <a:r>
              <a:rPr lang="uk-UA" sz="1300" dirty="0" smtClean="0">
                <a:latin typeface="Times New Roman" pitchFamily="18" charset="0"/>
                <a:cs typeface="Times New Roman" pitchFamily="18" charset="0"/>
              </a:rPr>
              <a:t>. </a:t>
            </a:r>
          </a:p>
          <a:p>
            <a:pPr marL="0" indent="0" algn="just"/>
            <a:r>
              <a:rPr lang="uk-UA" sz="1300" dirty="0" smtClean="0">
                <a:latin typeface="Times New Roman" pitchFamily="18" charset="0"/>
                <a:cs typeface="Times New Roman" pitchFamily="18" charset="0"/>
              </a:rPr>
              <a:t> </a:t>
            </a:r>
            <a:r>
              <a:rPr lang="uk-UA" sz="1300" b="1" i="1" dirty="0" smtClean="0">
                <a:latin typeface="Times New Roman" pitchFamily="18" charset="0"/>
                <a:cs typeface="Times New Roman" pitchFamily="18" charset="0"/>
              </a:rPr>
              <a:t>Продажі HP </a:t>
            </a:r>
            <a:r>
              <a:rPr lang="uk-UA" sz="1300" b="1" i="1" dirty="0" err="1" smtClean="0">
                <a:latin typeface="Times New Roman" pitchFamily="18" charset="0"/>
                <a:cs typeface="Times New Roman" pitchFamily="18" charset="0"/>
              </a:rPr>
              <a:t>Sprout</a:t>
            </a:r>
            <a:r>
              <a:rPr lang="uk-UA" sz="1300" b="1" i="1" dirty="0" smtClean="0">
                <a:latin typeface="Times New Roman" pitchFamily="18" charset="0"/>
                <a:cs typeface="Times New Roman" pitchFamily="18" charset="0"/>
              </a:rPr>
              <a:t> почнуться 9 листопада 2014 р. </a:t>
            </a:r>
            <a:r>
              <a:rPr lang="uk-UA" sz="1300" dirty="0" smtClean="0">
                <a:latin typeface="Times New Roman" pitchFamily="18" charset="0"/>
                <a:cs typeface="Times New Roman" pitchFamily="18" charset="0"/>
              </a:rPr>
              <a:t>в обраних фірмових магазинах </a:t>
            </a:r>
            <a:r>
              <a:rPr lang="uk-UA" sz="1300" dirty="0" err="1" smtClean="0">
                <a:latin typeface="Times New Roman" pitchFamily="18" charset="0"/>
                <a:cs typeface="Times New Roman" pitchFamily="18" charset="0"/>
              </a:rPr>
              <a:t>Best</a:t>
            </a:r>
            <a:r>
              <a:rPr lang="uk-UA" sz="1300" dirty="0" smtClean="0">
                <a:latin typeface="Times New Roman" pitchFamily="18" charset="0"/>
                <a:cs typeface="Times New Roman" pitchFamily="18" charset="0"/>
              </a:rPr>
              <a:t> </a:t>
            </a:r>
            <a:r>
              <a:rPr lang="uk-UA" sz="1300" dirty="0" err="1" smtClean="0">
                <a:latin typeface="Times New Roman" pitchFamily="18" charset="0"/>
                <a:cs typeface="Times New Roman" pitchFamily="18" charset="0"/>
              </a:rPr>
              <a:t>Buy</a:t>
            </a:r>
            <a:r>
              <a:rPr lang="uk-UA" sz="1300" dirty="0" smtClean="0">
                <a:latin typeface="Times New Roman" pitchFamily="18" charset="0"/>
                <a:cs typeface="Times New Roman" pitchFamily="18" charset="0"/>
              </a:rPr>
              <a:t> і Microsoft </a:t>
            </a:r>
            <a:r>
              <a:rPr lang="uk-UA" sz="1300" dirty="0" err="1" smtClean="0">
                <a:latin typeface="Times New Roman" pitchFamily="18" charset="0"/>
                <a:cs typeface="Times New Roman" pitchFamily="18" charset="0"/>
              </a:rPr>
              <a:t>Store</a:t>
            </a:r>
            <a:r>
              <a:rPr lang="uk-UA" sz="1300" dirty="0" smtClean="0">
                <a:latin typeface="Times New Roman" pitchFamily="18" charset="0"/>
                <a:cs typeface="Times New Roman" pitchFamily="18" charset="0"/>
              </a:rPr>
              <a:t>. Виробник оцінив свій цікавий продукт в $ 1 899.</a:t>
            </a:r>
            <a:endParaRPr lang="uk-UA" sz="1300" dirty="0">
              <a:latin typeface="Times New Roman" pitchFamily="18" charset="0"/>
              <a:cs typeface="Times New Roman" pitchFamily="18" charset="0"/>
            </a:endParaRPr>
          </a:p>
        </p:txBody>
      </p:sp>
      <p:sp>
        <p:nvSpPr>
          <p:cNvPr id="5" name="Номер слайда 4"/>
          <p:cNvSpPr>
            <a:spLocks noGrp="1"/>
          </p:cNvSpPr>
          <p:nvPr>
            <p:ph type="sldNum" sz="quarter" idx="12"/>
          </p:nvPr>
        </p:nvSpPr>
        <p:spPr/>
        <p:txBody>
          <a:bodyPr/>
          <a:lstStyle/>
          <a:p>
            <a:fld id="{D3766815-3F79-4B59-8F54-D85D4AE0E431}" type="slidenum">
              <a:rPr lang="ru-RU" smtClean="0"/>
              <a:pPr/>
              <a:t>54</a:t>
            </a:fld>
            <a:endParaRPr lang="ru-RU"/>
          </a:p>
        </p:txBody>
      </p:sp>
      <p:pic>
        <p:nvPicPr>
          <p:cNvPr id="6" name="Рисунок 5" descr="HP Sprout-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67544" y="1045127"/>
            <a:ext cx="3528392" cy="2835032"/>
          </a:xfrm>
          <a:prstGeom prst="rect">
            <a:avLst/>
          </a:prstGeom>
          <a:noFill/>
          <a:ln>
            <a:noFill/>
          </a:ln>
        </p:spPr>
      </p:pic>
      <p:pic>
        <p:nvPicPr>
          <p:cNvPr id="7" name="Рисунок 6" descr="HP Sprout-2"/>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67544" y="3880159"/>
            <a:ext cx="3528392" cy="2621042"/>
          </a:xfrm>
          <a:prstGeom prst="rect">
            <a:avLst/>
          </a:prstGeom>
          <a:noFill/>
          <a:ln>
            <a:noFill/>
          </a:ln>
        </p:spPr>
      </p:pic>
      <p:sp>
        <p:nvSpPr>
          <p:cNvPr id="8"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dirty="0">
                <a:sym typeface="Symbol" pitchFamily="18" charset="2"/>
              </a:rPr>
              <a:t> </a:t>
            </a:r>
            <a:r>
              <a:rPr lang="uk-UA" sz="800" dirty="0"/>
              <a:t> Опанасюк  А.С.</a:t>
            </a:r>
            <a:endParaRPr lang="ru-RU" sz="800" dirty="0"/>
          </a:p>
        </p:txBody>
      </p:sp>
    </p:spTree>
    <p:extLst>
      <p:ext uri="{BB962C8B-B14F-4D97-AF65-F5344CB8AC3E}">
        <p14:creationId xmlns="" xmlns:p14="http://schemas.microsoft.com/office/powerpoint/2010/main" val="414787510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Заголовок 1"/>
          <p:cNvSpPr>
            <a:spLocks noGrp="1"/>
          </p:cNvSpPr>
          <p:nvPr>
            <p:ph type="title"/>
          </p:nvPr>
        </p:nvSpPr>
        <p:spPr>
          <a:xfrm>
            <a:off x="438150" y="139700"/>
            <a:ext cx="8229600" cy="1143000"/>
          </a:xfrm>
        </p:spPr>
        <p:txBody>
          <a:bodyPr>
            <a:normAutofit/>
          </a:bodyPr>
          <a:lstStyle/>
          <a:p>
            <a:r>
              <a:rPr lang="uk-UA" sz="4000" b="1" i="1" dirty="0" smtClean="0">
                <a:latin typeface="Arial" pitchFamily="34" charset="0"/>
                <a:cs typeface="Arial" pitchFamily="34" charset="0"/>
              </a:rPr>
              <a:t>МОНІТОРИ ТА ТЕЛЕВІЗОРИ</a:t>
            </a:r>
          </a:p>
        </p:txBody>
      </p:sp>
      <p:sp>
        <p:nvSpPr>
          <p:cNvPr id="196611" name="Содержимое 2"/>
          <p:cNvSpPr>
            <a:spLocks noGrp="1"/>
          </p:cNvSpPr>
          <p:nvPr>
            <p:ph idx="1"/>
          </p:nvPr>
        </p:nvSpPr>
        <p:spPr>
          <a:xfrm>
            <a:off x="476250" y="4554538"/>
            <a:ext cx="8235950" cy="1826790"/>
          </a:xfrm>
        </p:spPr>
        <p:txBody>
          <a:bodyPr>
            <a:noAutofit/>
          </a:bodyPr>
          <a:lstStyle/>
          <a:p>
            <a:pPr marL="0" indent="0" algn="just">
              <a:buFontTx/>
              <a:buNone/>
            </a:pPr>
            <a:r>
              <a:rPr lang="uk-UA" sz="1400" b="1" i="1" dirty="0" smtClean="0">
                <a:latin typeface="Times New Roman" pitchFamily="18" charset="0"/>
                <a:cs typeface="Times New Roman" pitchFamily="18" charset="0"/>
              </a:rPr>
              <a:t>Компанія </a:t>
            </a:r>
            <a:r>
              <a:rPr lang="uk-UA" sz="1400" b="1" i="1" dirty="0" err="1" smtClean="0">
                <a:solidFill>
                  <a:srgbClr val="C00000"/>
                </a:solidFill>
                <a:latin typeface="Times New Roman" pitchFamily="18" charset="0"/>
                <a:cs typeface="Times New Roman" pitchFamily="18" charset="0"/>
              </a:rPr>
              <a:t>Haier</a:t>
            </a:r>
            <a:r>
              <a:rPr lang="uk-UA" sz="1400" b="1" i="1" dirty="0" smtClean="0">
                <a:latin typeface="Times New Roman" pitchFamily="18" charset="0"/>
                <a:cs typeface="Times New Roman" pitchFamily="18" charset="0"/>
              </a:rPr>
              <a:t> представила світу нову цікаву розробку — прозорий, або </a:t>
            </a:r>
            <a:r>
              <a:rPr lang="uk-UA" sz="1400" b="1" i="1" dirty="0" err="1" smtClean="0">
                <a:latin typeface="Times New Roman" pitchFamily="18" charset="0"/>
                <a:cs typeface="Times New Roman" pitchFamily="18" charset="0"/>
              </a:rPr>
              <a:t>“органічний”</a:t>
            </a:r>
            <a:r>
              <a:rPr lang="uk-UA" sz="1400" b="1" i="1" dirty="0" smtClean="0">
                <a:latin typeface="Times New Roman" pitchFamily="18" charset="0"/>
                <a:cs typeface="Times New Roman" pitchFamily="18" charset="0"/>
              </a:rPr>
              <a:t>, телевізор під назвою LET-22TC. LET-22TC виготовлений з використанням OLED технології, </a:t>
            </a:r>
            <a:r>
              <a:rPr lang="uk-UA" sz="1400" dirty="0" smtClean="0">
                <a:latin typeface="Times New Roman" pitchFamily="18" charset="0"/>
                <a:cs typeface="Times New Roman" pitchFamily="18" charset="0"/>
              </a:rPr>
              <a:t>має роздільну здатність 1680 на1050 </a:t>
            </a:r>
            <a:r>
              <a:rPr lang="uk-UA" sz="1400" dirty="0" err="1" smtClean="0">
                <a:latin typeface="Times New Roman" pitchFamily="18" charset="0"/>
                <a:cs typeface="Times New Roman" pitchFamily="18" charset="0"/>
              </a:rPr>
              <a:t>пікселів</a:t>
            </a:r>
            <a:r>
              <a:rPr lang="uk-UA" sz="1400" dirty="0" smtClean="0">
                <a:latin typeface="Times New Roman" pitchFamily="18" charset="0"/>
                <a:cs typeface="Times New Roman" pitchFamily="18" charset="0"/>
              </a:rPr>
              <a:t>. Картинка на такому екрані отримується досить чітка, а от передача кольорів і яскравість відчутно страждають.  Основною </a:t>
            </a:r>
            <a:r>
              <a:rPr lang="uk-UA" sz="1400" dirty="0" err="1" smtClean="0">
                <a:latin typeface="Times New Roman" pitchFamily="18" charset="0"/>
                <a:cs typeface="Times New Roman" pitchFamily="18" charset="0"/>
              </a:rPr>
              <a:t>“фішкою”</a:t>
            </a:r>
            <a:r>
              <a:rPr lang="uk-UA" sz="1400" dirty="0" smtClean="0">
                <a:latin typeface="Times New Roman" pitchFamily="18" charset="0"/>
                <a:cs typeface="Times New Roman" pitchFamily="18" charset="0"/>
              </a:rPr>
              <a:t> цього телевізору є те, що завдяки можливості перегляду зображення з обох боків, його можна встановлювати по центру кімнати. Поки що цю техніку, завдяки її зручності, в основному планують використовувати у торгових центрах для демонстрації рекламних роликів. Телевізор моє вихід для підключення до Windows PC, що робить можливим транслювати зображення через програмний </a:t>
            </a:r>
            <a:r>
              <a:rPr lang="uk-UA" sz="1400" dirty="0" err="1" smtClean="0">
                <a:latin typeface="Times New Roman" pitchFamily="18" charset="0"/>
                <a:cs typeface="Times New Roman" pitchFamily="18" charset="0"/>
              </a:rPr>
              <a:t>медіаплеєр</a:t>
            </a:r>
            <a:r>
              <a:rPr lang="ru-RU" sz="1400" dirty="0" smtClean="0">
                <a:latin typeface="Times New Roman" pitchFamily="18" charset="0"/>
                <a:cs typeface="Times New Roman" pitchFamily="18" charset="0"/>
              </a:rPr>
              <a:t>.</a:t>
            </a:r>
            <a:endParaRPr lang="uk-UA" sz="1400" dirty="0" smtClean="0">
              <a:latin typeface="Times New Roman" pitchFamily="18" charset="0"/>
              <a:cs typeface="Times New Roman" pitchFamily="18" charset="0"/>
            </a:endParaRPr>
          </a:p>
        </p:txBody>
      </p:sp>
      <p:pic>
        <p:nvPicPr>
          <p:cNvPr id="196612" name="Picture 2"/>
          <p:cNvPicPr>
            <a:picLocks noChangeAspect="1" noChangeArrowheads="1"/>
          </p:cNvPicPr>
          <p:nvPr/>
        </p:nvPicPr>
        <p:blipFill>
          <a:blip r:embed="rId2" cstate="print"/>
          <a:srcRect/>
          <a:stretch>
            <a:fillRect/>
          </a:stretch>
        </p:blipFill>
        <p:spPr bwMode="auto">
          <a:xfrm>
            <a:off x="704850" y="1428750"/>
            <a:ext cx="3581400" cy="2889250"/>
          </a:xfrm>
          <a:prstGeom prst="rect">
            <a:avLst/>
          </a:prstGeom>
          <a:noFill/>
          <a:ln w="9525">
            <a:noFill/>
            <a:miter lim="800000"/>
            <a:headEnd/>
            <a:tailEnd/>
          </a:ln>
        </p:spPr>
      </p:pic>
      <p:pic>
        <p:nvPicPr>
          <p:cNvPr id="196613" name="Picture 3"/>
          <p:cNvPicPr>
            <a:picLocks noChangeAspect="1" noChangeArrowheads="1"/>
          </p:cNvPicPr>
          <p:nvPr/>
        </p:nvPicPr>
        <p:blipFill>
          <a:blip r:embed="rId3" cstate="print"/>
          <a:srcRect/>
          <a:stretch>
            <a:fillRect/>
          </a:stretch>
        </p:blipFill>
        <p:spPr bwMode="auto">
          <a:xfrm>
            <a:off x="4572000" y="1428750"/>
            <a:ext cx="3654425" cy="2874963"/>
          </a:xfrm>
          <a:prstGeom prst="rect">
            <a:avLst/>
          </a:prstGeom>
          <a:noFill/>
          <a:ln w="9525">
            <a:noFill/>
            <a:miter lim="800000"/>
            <a:headEnd/>
            <a:tailEnd/>
          </a:ln>
        </p:spPr>
      </p:pic>
      <p:sp>
        <p:nvSpPr>
          <p:cNvPr id="196614" name="Rectangle 48"/>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2" name="Номер слайда 1"/>
          <p:cNvSpPr>
            <a:spLocks noGrp="1"/>
          </p:cNvSpPr>
          <p:nvPr>
            <p:ph type="sldNum" sz="quarter" idx="12"/>
          </p:nvPr>
        </p:nvSpPr>
        <p:spPr/>
        <p:txBody>
          <a:bodyPr/>
          <a:lstStyle/>
          <a:p>
            <a:fld id="{D3766815-3F79-4B59-8F54-D85D4AE0E431}" type="slidenum">
              <a:rPr lang="ru-RU" smtClean="0"/>
              <a:pPr/>
              <a:t>55</a:t>
            </a:fld>
            <a:endParaRPr lang="ru-RU"/>
          </a:p>
        </p:txBody>
      </p:sp>
    </p:spTree>
    <p:extLst>
      <p:ext uri="{BB962C8B-B14F-4D97-AF65-F5344CB8AC3E}">
        <p14:creationId xmlns="" xmlns:p14="http://schemas.microsoft.com/office/powerpoint/2010/main" val="394222101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Заголовок 1"/>
          <p:cNvSpPr>
            <a:spLocks noGrp="1"/>
          </p:cNvSpPr>
          <p:nvPr>
            <p:ph type="title"/>
          </p:nvPr>
        </p:nvSpPr>
        <p:spPr>
          <a:xfrm>
            <a:off x="482600" y="0"/>
            <a:ext cx="8229600" cy="1143000"/>
          </a:xfrm>
        </p:spPr>
        <p:txBody>
          <a:bodyPr/>
          <a:lstStyle/>
          <a:p>
            <a:r>
              <a:rPr lang="ru-RU" sz="4000" b="1" i="1" dirty="0" smtClean="0">
                <a:latin typeface="Arial" pitchFamily="34" charset="0"/>
                <a:cs typeface="Arial" pitchFamily="34" charset="0"/>
              </a:rPr>
              <a:t>3D-ЗОБРАЖЕННЯ</a:t>
            </a:r>
            <a:endParaRPr lang="uk-UA" sz="4000" dirty="0" smtClean="0">
              <a:latin typeface="Arial" pitchFamily="34" charset="0"/>
              <a:cs typeface="Arial" pitchFamily="34" charset="0"/>
            </a:endParaRPr>
          </a:p>
        </p:txBody>
      </p:sp>
      <p:sp>
        <p:nvSpPr>
          <p:cNvPr id="197635" name="Содержимое 2"/>
          <p:cNvSpPr>
            <a:spLocks noGrp="1"/>
          </p:cNvSpPr>
          <p:nvPr>
            <p:ph idx="1"/>
          </p:nvPr>
        </p:nvSpPr>
        <p:spPr>
          <a:xfrm>
            <a:off x="2971800" y="1384300"/>
            <a:ext cx="5689600" cy="4853012"/>
          </a:xfrm>
        </p:spPr>
        <p:txBody>
          <a:bodyPr/>
          <a:lstStyle/>
          <a:p>
            <a:pPr algn="just"/>
            <a:r>
              <a:rPr lang="uk-UA" sz="1400" b="1" i="1" dirty="0" smtClean="0">
                <a:latin typeface="Times New Roman" pitchFamily="18" charset="0"/>
                <a:cs typeface="Times New Roman" pitchFamily="18" charset="0"/>
              </a:rPr>
              <a:t>Компанія </a:t>
            </a:r>
            <a:r>
              <a:rPr lang="uk-UA" sz="1400" b="1" i="1" dirty="0" err="1" smtClean="0">
                <a:solidFill>
                  <a:srgbClr val="C00000"/>
                </a:solidFill>
                <a:latin typeface="Times New Roman" pitchFamily="18" charset="0"/>
                <a:cs typeface="Times New Roman" pitchFamily="18" charset="0"/>
              </a:rPr>
              <a:t>Toshiba</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Japan</a:t>
            </a:r>
            <a:r>
              <a:rPr lang="uk-UA" sz="1400" b="1" i="1" dirty="0" smtClean="0">
                <a:solidFill>
                  <a:srgbClr val="C00000"/>
                </a:solidFill>
                <a:latin typeface="Times New Roman" pitchFamily="18" charset="0"/>
                <a:cs typeface="Times New Roman" pitchFamily="18" charset="0"/>
              </a:rPr>
              <a:t> </a:t>
            </a:r>
            <a:r>
              <a:rPr lang="uk-UA" sz="1400" b="1" i="1" dirty="0" smtClean="0">
                <a:latin typeface="Times New Roman" pitchFamily="18" charset="0"/>
                <a:cs typeface="Times New Roman" pitchFamily="18" charset="0"/>
              </a:rPr>
              <a:t>перша у світі випустила тривимірний телевізор, який </a:t>
            </a:r>
            <a:r>
              <a:rPr lang="uk-UA" sz="1400" b="1" i="1" dirty="0" smtClean="0">
                <a:solidFill>
                  <a:srgbClr val="C00000"/>
                </a:solidFill>
                <a:latin typeface="Times New Roman" pitchFamily="18" charset="0"/>
                <a:cs typeface="Times New Roman" pitchFamily="18" charset="0"/>
              </a:rPr>
              <a:t>не потребує спеціальних окулярів</a:t>
            </a:r>
            <a:r>
              <a:rPr lang="uk-UA" sz="1400" b="1" i="1" dirty="0" smtClean="0">
                <a:latin typeface="Times New Roman" pitchFamily="18" charset="0"/>
                <a:cs typeface="Times New Roman" pitchFamily="18" charset="0"/>
              </a:rPr>
              <a:t>.</a:t>
            </a:r>
          </a:p>
          <a:p>
            <a:pPr algn="just"/>
            <a:r>
              <a:rPr lang="uk-UA" sz="1400" dirty="0" smtClean="0">
                <a:latin typeface="Times New Roman" pitchFamily="18" charset="0"/>
                <a:cs typeface="Times New Roman" pitchFamily="18" charset="0"/>
              </a:rPr>
              <a:t>Продажі почалися у грудні 2010 р. в Японії. Будуть випущені дві моделі - 20-дюймова 20GL1 і 12-дюймова 12GL1. </a:t>
            </a:r>
            <a:r>
              <a:rPr lang="uk-UA" sz="1400" b="1" i="1" dirty="0" smtClean="0">
                <a:solidFill>
                  <a:srgbClr val="C00000"/>
                </a:solidFill>
                <a:latin typeface="Times New Roman" pitchFamily="18" charset="0"/>
                <a:cs typeface="Times New Roman" pitchFamily="18" charset="0"/>
              </a:rPr>
              <a:t>Їх робота основана на принципі </a:t>
            </a:r>
            <a:r>
              <a:rPr lang="uk-UA" sz="1400" b="1" i="1" dirty="0" err="1" smtClean="0">
                <a:solidFill>
                  <a:srgbClr val="C00000"/>
                </a:solidFill>
                <a:latin typeface="Times New Roman" pitchFamily="18" charset="0"/>
                <a:cs typeface="Times New Roman" pitchFamily="18" charset="0"/>
              </a:rPr>
              <a:t>паралаксного</a:t>
            </a:r>
            <a:r>
              <a:rPr lang="uk-UA" sz="1400" b="1" i="1" dirty="0" smtClean="0">
                <a:solidFill>
                  <a:srgbClr val="C00000"/>
                </a:solidFill>
                <a:latin typeface="Times New Roman" pitchFamily="18" charset="0"/>
                <a:cs typeface="Times New Roman" pitchFamily="18" charset="0"/>
              </a:rPr>
              <a:t> бар'єра,</a:t>
            </a:r>
            <a:r>
              <a:rPr lang="uk-UA" sz="1400" dirty="0" smtClean="0">
                <a:latin typeface="Times New Roman" pitchFamily="18" charset="0"/>
                <a:cs typeface="Times New Roman" pitchFamily="18" charset="0"/>
              </a:rPr>
              <a:t> вже відомого за ігровою консоллю </a:t>
            </a:r>
            <a:r>
              <a:rPr lang="uk-UA" sz="1400" dirty="0" err="1" smtClean="0">
                <a:latin typeface="Times New Roman" pitchFamily="18" charset="0"/>
                <a:cs typeface="Times New Roman" pitchFamily="18" charset="0"/>
              </a:rPr>
              <a:t>Nintendo</a:t>
            </a:r>
            <a:r>
              <a:rPr lang="uk-UA" sz="1400" dirty="0" smtClean="0">
                <a:latin typeface="Times New Roman" pitchFamily="18" charset="0"/>
                <a:cs typeface="Times New Roman" pitchFamily="18" charset="0"/>
              </a:rPr>
              <a:t> 3DS. Для одержання тривимірного ефекту глядачі повинні знаходитися у визначених точках.</a:t>
            </a:r>
          </a:p>
          <a:p>
            <a:pPr algn="just"/>
            <a:r>
              <a:rPr lang="uk-UA" sz="1400" dirty="0" smtClean="0">
                <a:latin typeface="Times New Roman" pitchFamily="18" charset="0"/>
                <a:cs typeface="Times New Roman" pitchFamily="18" charset="0"/>
              </a:rPr>
              <a:t>20-дюймова модель буде працювати на модифікованому процесорі </a:t>
            </a:r>
            <a:r>
              <a:rPr lang="uk-UA" sz="1400" dirty="0" err="1" smtClean="0">
                <a:latin typeface="Times New Roman" pitchFamily="18" charset="0"/>
                <a:cs typeface="Times New Roman" pitchFamily="18" charset="0"/>
              </a:rPr>
              <a:t>Cell</a:t>
            </a:r>
            <a:r>
              <a:rPr lang="uk-UA" sz="1400" dirty="0" smtClean="0">
                <a:latin typeface="Times New Roman" pitchFamily="18" charset="0"/>
                <a:cs typeface="Times New Roman" pitchFamily="18" charset="0"/>
              </a:rPr>
              <a:t>, подібному тому, що використовується у консолі PS3, в розробці якої </a:t>
            </a:r>
            <a:r>
              <a:rPr lang="uk-UA" sz="1400" dirty="0" err="1" smtClean="0">
                <a:latin typeface="Times New Roman" pitchFamily="18" charset="0"/>
                <a:cs typeface="Times New Roman" pitchFamily="18" charset="0"/>
              </a:rPr>
              <a:t>Toshiba</a:t>
            </a:r>
            <a:r>
              <a:rPr lang="uk-UA" sz="1400" dirty="0" smtClean="0">
                <a:latin typeface="Times New Roman" pitchFamily="18" charset="0"/>
                <a:cs typeface="Times New Roman" pitchFamily="18" charset="0"/>
              </a:rPr>
              <a:t> також приймала участь. 20-дюймовий дисплей формату 720p має </a:t>
            </a:r>
            <a:r>
              <a:rPr lang="uk-UA" sz="1400" dirty="0" err="1" smtClean="0">
                <a:latin typeface="Times New Roman" pitchFamily="18" charset="0"/>
                <a:cs typeface="Times New Roman" pitchFamily="18" charset="0"/>
              </a:rPr>
              <a:t>світлодіоднє</a:t>
            </a:r>
            <a:r>
              <a:rPr lang="uk-UA" sz="1400" dirty="0" smtClean="0">
                <a:latin typeface="Times New Roman" pitchFamily="18" charset="0"/>
                <a:cs typeface="Times New Roman" pitchFamily="18" charset="0"/>
              </a:rPr>
              <a:t> підсвічування і крім тривимірних зображень здатен відтворювати і двовимірні. Для максимального ефекту 3D глядачі повинні знаходитися на відстані як мінімум 90 см від дисплею. </a:t>
            </a:r>
          </a:p>
          <a:p>
            <a:pPr algn="just"/>
            <a:r>
              <a:rPr lang="uk-UA" sz="1400" b="1" i="1" dirty="0" smtClean="0">
                <a:latin typeface="Times New Roman" pitchFamily="18" charset="0"/>
                <a:cs typeface="Times New Roman" pitchFamily="18" charset="0"/>
              </a:rPr>
              <a:t>У Японії 20-дюймова модель буде коштувати 2900 доларів</a:t>
            </a:r>
            <a:r>
              <a:rPr lang="uk-UA" sz="1400" dirty="0" smtClean="0">
                <a:latin typeface="Times New Roman" pitchFamily="18" charset="0"/>
                <a:cs typeface="Times New Roman" pitchFamily="18" charset="0"/>
              </a:rPr>
              <a:t> (в перерахунку за курсом), 12-дюймова - 1450 доларів. </a:t>
            </a:r>
          </a:p>
        </p:txBody>
      </p:sp>
      <p:pic>
        <p:nvPicPr>
          <p:cNvPr id="197636" name="Picture 2"/>
          <p:cNvPicPr>
            <a:picLocks noChangeAspect="1" noChangeArrowheads="1"/>
          </p:cNvPicPr>
          <p:nvPr/>
        </p:nvPicPr>
        <p:blipFill>
          <a:blip r:embed="rId2" cstate="print"/>
          <a:srcRect/>
          <a:stretch>
            <a:fillRect/>
          </a:stretch>
        </p:blipFill>
        <p:spPr bwMode="auto">
          <a:xfrm>
            <a:off x="660400" y="1028700"/>
            <a:ext cx="2222500" cy="3663950"/>
          </a:xfrm>
          <a:prstGeom prst="rect">
            <a:avLst/>
          </a:prstGeom>
          <a:noFill/>
          <a:ln w="9525">
            <a:noFill/>
            <a:miter lim="800000"/>
            <a:headEnd/>
            <a:tailEnd/>
          </a:ln>
        </p:spPr>
      </p:pic>
      <p:pic>
        <p:nvPicPr>
          <p:cNvPr id="197637" name="Picture 4"/>
          <p:cNvPicPr>
            <a:picLocks noChangeAspect="1" noChangeArrowheads="1"/>
          </p:cNvPicPr>
          <p:nvPr/>
        </p:nvPicPr>
        <p:blipFill>
          <a:blip r:embed="rId3" cstate="print"/>
          <a:srcRect/>
          <a:stretch>
            <a:fillRect/>
          </a:stretch>
        </p:blipFill>
        <p:spPr bwMode="auto">
          <a:xfrm>
            <a:off x="660400" y="4629150"/>
            <a:ext cx="2222500" cy="1741488"/>
          </a:xfrm>
          <a:prstGeom prst="rect">
            <a:avLst/>
          </a:prstGeom>
          <a:noFill/>
          <a:ln w="9525">
            <a:noFill/>
            <a:miter lim="800000"/>
            <a:headEnd/>
            <a:tailEnd/>
          </a:ln>
        </p:spPr>
      </p:pic>
      <p:sp>
        <p:nvSpPr>
          <p:cNvPr id="197638"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2" name="Номер слайда 1"/>
          <p:cNvSpPr>
            <a:spLocks noGrp="1"/>
          </p:cNvSpPr>
          <p:nvPr>
            <p:ph type="sldNum" sz="quarter" idx="12"/>
          </p:nvPr>
        </p:nvSpPr>
        <p:spPr/>
        <p:txBody>
          <a:bodyPr/>
          <a:lstStyle/>
          <a:p>
            <a:fld id="{D3766815-3F79-4B59-8F54-D85D4AE0E431}" type="slidenum">
              <a:rPr lang="ru-RU" smtClean="0"/>
              <a:pPr/>
              <a:t>56</a:t>
            </a:fld>
            <a:endParaRPr lang="ru-RU"/>
          </a:p>
        </p:txBody>
      </p:sp>
    </p:spTree>
    <p:extLst>
      <p:ext uri="{BB962C8B-B14F-4D97-AF65-F5344CB8AC3E}">
        <p14:creationId xmlns="" xmlns:p14="http://schemas.microsoft.com/office/powerpoint/2010/main" val="189477174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Picture 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11188" y="1268413"/>
            <a:ext cx="3421062" cy="2565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0899" name="Заголовок 1"/>
          <p:cNvSpPr>
            <a:spLocks noGrp="1"/>
          </p:cNvSpPr>
          <p:nvPr>
            <p:ph type="title"/>
          </p:nvPr>
        </p:nvSpPr>
        <p:spPr>
          <a:xfrm>
            <a:off x="476250" y="0"/>
            <a:ext cx="8229600" cy="1143000"/>
          </a:xfrm>
        </p:spPr>
        <p:txBody>
          <a:bodyPr/>
          <a:lstStyle/>
          <a:p>
            <a:r>
              <a:rPr lang="ru-RU" sz="4000" b="1" i="1" dirty="0" smtClean="0">
                <a:latin typeface="Arial" pitchFamily="34" charset="0"/>
                <a:cs typeface="Arial" pitchFamily="34" charset="0"/>
              </a:rPr>
              <a:t>3D-ЗОБРАЖЕННЯ</a:t>
            </a:r>
            <a:endParaRPr lang="ru-RU" sz="4000" dirty="0" smtClean="0">
              <a:latin typeface="Arial" pitchFamily="34" charset="0"/>
              <a:cs typeface="Arial" pitchFamily="34" charset="0"/>
            </a:endParaRPr>
          </a:p>
        </p:txBody>
      </p:sp>
      <p:sp>
        <p:nvSpPr>
          <p:cNvPr id="80900" name="Содержимое 2"/>
          <p:cNvSpPr>
            <a:spLocks noGrp="1"/>
          </p:cNvSpPr>
          <p:nvPr>
            <p:ph idx="1"/>
          </p:nvPr>
        </p:nvSpPr>
        <p:spPr>
          <a:xfrm>
            <a:off x="4302125" y="1358900"/>
            <a:ext cx="4456113" cy="4883150"/>
          </a:xfrm>
        </p:spPr>
        <p:txBody>
          <a:bodyPr/>
          <a:lstStyle/>
          <a:p>
            <a:pPr marL="0" indent="0" algn="just"/>
            <a:r>
              <a:rPr lang="uk-UA" sz="1500" dirty="0" smtClean="0">
                <a:latin typeface="Times New Roman" pitchFamily="18" charset="0"/>
                <a:cs typeface="Times New Roman" pitchFamily="18" charset="0"/>
              </a:rPr>
              <a:t>Японська компанія </a:t>
            </a:r>
            <a:r>
              <a:rPr lang="uk-UA" sz="1500" b="1" i="1" dirty="0" err="1" smtClean="0">
                <a:latin typeface="Times New Roman" pitchFamily="18" charset="0"/>
                <a:cs typeface="Times New Roman" pitchFamily="18" charset="0"/>
              </a:rPr>
              <a:t>Burton</a:t>
            </a:r>
            <a:r>
              <a:rPr lang="uk-UA" sz="1500" b="1" i="1" dirty="0" smtClean="0">
                <a:latin typeface="Times New Roman" pitchFamily="18" charset="0"/>
                <a:cs typeface="Times New Roman" pitchFamily="18" charset="0"/>
              </a:rPr>
              <a:t> </a:t>
            </a:r>
            <a:r>
              <a:rPr lang="uk-UA" sz="1500" b="1" i="1" dirty="0" err="1" smtClean="0">
                <a:latin typeface="Times New Roman" pitchFamily="18" charset="0"/>
                <a:cs typeface="Times New Roman" pitchFamily="18" charset="0"/>
              </a:rPr>
              <a:t>Inc</a:t>
            </a:r>
            <a:r>
              <a:rPr lang="uk-UA" sz="1500" dirty="0" smtClean="0">
                <a:latin typeface="Times New Roman" pitchFamily="18" charset="0"/>
                <a:cs typeface="Times New Roman" pitchFamily="18" charset="0"/>
              </a:rPr>
              <a:t>, представила систему </a:t>
            </a:r>
            <a:r>
              <a:rPr lang="uk-UA" sz="1500" b="1" i="1" dirty="0" err="1" smtClean="0">
                <a:solidFill>
                  <a:srgbClr val="C00000"/>
                </a:solidFill>
                <a:latin typeface="Times New Roman" pitchFamily="18" charset="0"/>
                <a:cs typeface="Times New Roman" pitchFamily="18" charset="0"/>
              </a:rPr>
              <a:t>Aerial</a:t>
            </a:r>
            <a:r>
              <a:rPr lang="uk-UA" sz="1500" b="1" i="1" dirty="0" smtClean="0">
                <a:solidFill>
                  <a:srgbClr val="C00000"/>
                </a:solidFill>
                <a:latin typeface="Times New Roman" pitchFamily="18" charset="0"/>
                <a:cs typeface="Times New Roman" pitchFamily="18" charset="0"/>
              </a:rPr>
              <a:t>. </a:t>
            </a:r>
            <a:r>
              <a:rPr lang="uk-UA" sz="1500" dirty="0" smtClean="0">
                <a:latin typeface="Times New Roman" pitchFamily="18" charset="0"/>
                <a:cs typeface="Times New Roman" pitchFamily="18" charset="0"/>
              </a:rPr>
              <a:t>Ця технологія примітна тим, </a:t>
            </a:r>
            <a:r>
              <a:rPr lang="uk-UA" sz="1500" b="1" i="1" dirty="0" smtClean="0">
                <a:latin typeface="Times New Roman" pitchFamily="18" charset="0"/>
                <a:cs typeface="Times New Roman" pitchFamily="18" charset="0"/>
              </a:rPr>
              <a:t>що дозволяє створювати зображення в повітрі без використання додаткових екранів, </a:t>
            </a:r>
            <a:r>
              <a:rPr lang="uk-UA" sz="1500" dirty="0" smtClean="0">
                <a:latin typeface="Times New Roman" pitchFamily="18" charset="0"/>
                <a:cs typeface="Times New Roman" pitchFamily="18" charset="0"/>
              </a:rPr>
              <a:t>як це показано в кадрах знаменитої </a:t>
            </a:r>
            <a:r>
              <a:rPr lang="uk-UA" sz="1500" dirty="0" err="1" smtClean="0">
                <a:latin typeface="Times New Roman" pitchFamily="18" charset="0"/>
                <a:cs typeface="Times New Roman" pitchFamily="18" charset="0"/>
              </a:rPr>
              <a:t>кіносаги</a:t>
            </a:r>
            <a:r>
              <a:rPr lang="uk-UA" sz="1500" dirty="0" smtClean="0">
                <a:latin typeface="Times New Roman" pitchFamily="18" charset="0"/>
                <a:cs typeface="Times New Roman" pitchFamily="18" charset="0"/>
              </a:rPr>
              <a:t> «Зоряні війни». В теорії все елементарно: система лазерів, встановлюваних під необхідними кутами, використовується для збудження атомів кисню і водню, що знаходяться в повітрі, в результаті чого вони починають світитися. </a:t>
            </a:r>
            <a:r>
              <a:rPr lang="uk-UA" sz="1500" b="1" i="1" dirty="0" smtClean="0">
                <a:latin typeface="Times New Roman" pitchFamily="18" charset="0"/>
                <a:cs typeface="Times New Roman" pitchFamily="18" charset="0"/>
              </a:rPr>
              <a:t>На даний момент одночасно можуть випромінювати світло до 50 000 точок, чого вистачає для демонстрації рухомих об'єктів зі швидкістю 10-15 кадрів/с. </a:t>
            </a:r>
            <a:r>
              <a:rPr lang="uk-UA" sz="1500" dirty="0" smtClean="0">
                <a:latin typeface="Times New Roman" pitchFamily="18" charset="0"/>
                <a:cs typeface="Times New Roman" pitchFamily="18" charset="0"/>
              </a:rPr>
              <a:t>У зв'язку з цим зображення трохи рябить. Втім, творці пристрою сподіваються, що вже найближчим часом у них вийде збільшити частоту оновлення картинки до 20-25 кадрів/с, в результаті чого голографічні об'єкти почнуть рухатися досить плавно і реалістично.</a:t>
            </a:r>
          </a:p>
        </p:txBody>
      </p:sp>
      <p:pic>
        <p:nvPicPr>
          <p:cNvPr id="80901"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11188" y="3473450"/>
            <a:ext cx="3421062" cy="2768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0902"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80903" name="Номер слайда 6"/>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A4838DE-CB14-45AE-BB7F-6738A33D353F}" type="slidenum">
              <a:rPr lang="ru-RU" smtClean="0"/>
              <a:pPr eaLnBrk="1" hangingPunct="1"/>
              <a:t>57</a:t>
            </a:fld>
            <a:endParaRPr lang="ru-RU" smtClean="0"/>
          </a:p>
        </p:txBody>
      </p:sp>
    </p:spTree>
    <p:extLst>
      <p:ext uri="{BB962C8B-B14F-4D97-AF65-F5344CB8AC3E}">
        <p14:creationId xmlns="" xmlns:p14="http://schemas.microsoft.com/office/powerpoint/2010/main" val="76581193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402" y="116632"/>
            <a:ext cx="8229600" cy="1143000"/>
          </a:xfrm>
        </p:spPr>
        <p:txBody>
          <a:bodyPr>
            <a:noAutofit/>
          </a:bodyPr>
          <a:lstStyle/>
          <a:p>
            <a:r>
              <a:rPr lang="uk-UA" sz="3600" b="1" i="1" dirty="0" smtClean="0">
                <a:latin typeface="Arial" pitchFamily="34" charset="0"/>
                <a:cs typeface="Arial" pitchFamily="34" charset="0"/>
              </a:rPr>
              <a:t>ГОЛОГРАФІЧНИЙ ЕКРАН HAPTOMIME</a:t>
            </a:r>
            <a:endParaRPr lang="ru-RU" sz="3600" b="1" i="1" dirty="0">
              <a:latin typeface="Arial" pitchFamily="34" charset="0"/>
              <a:cs typeface="Arial" pitchFamily="34" charset="0"/>
            </a:endParaRPr>
          </a:p>
        </p:txBody>
      </p:sp>
      <p:sp>
        <p:nvSpPr>
          <p:cNvPr id="3" name="Объект 2"/>
          <p:cNvSpPr>
            <a:spLocks noGrp="1"/>
          </p:cNvSpPr>
          <p:nvPr>
            <p:ph idx="1"/>
          </p:nvPr>
        </p:nvSpPr>
        <p:spPr>
          <a:xfrm>
            <a:off x="3923928" y="1340768"/>
            <a:ext cx="4752528" cy="4525963"/>
          </a:xfrm>
        </p:spPr>
        <p:txBody>
          <a:bodyPr>
            <a:normAutofit/>
          </a:bodyPr>
          <a:lstStyle/>
          <a:p>
            <a:pPr marL="0" indent="0" algn="just"/>
            <a:r>
              <a:rPr lang="uk-UA" sz="1300" dirty="0" smtClean="0">
                <a:latin typeface="Times New Roman" pitchFamily="18" charset="0"/>
                <a:cs typeface="Times New Roman" pitchFamily="18" charset="0"/>
              </a:rPr>
              <a:t>Японські вчені продемонстрували прототип сенсорного голографічного екрану </a:t>
            </a:r>
            <a:r>
              <a:rPr lang="uk-UA" sz="1300" b="1" i="1" dirty="0" err="1" smtClean="0">
                <a:solidFill>
                  <a:srgbClr val="C00000"/>
                </a:solidFill>
                <a:latin typeface="Times New Roman" pitchFamily="18" charset="0"/>
                <a:cs typeface="Times New Roman" pitchFamily="18" charset="0"/>
              </a:rPr>
              <a:t>HaptoMime</a:t>
            </a:r>
            <a:r>
              <a:rPr lang="uk-UA" sz="1300" dirty="0" smtClean="0">
                <a:latin typeface="Times New Roman" pitchFamily="18" charset="0"/>
                <a:cs typeface="Times New Roman" pitchFamily="18" charset="0"/>
              </a:rPr>
              <a:t>, для якого не потрібні якісь поверхні, скло та інше. Демонстрація картинки і розпізнавання </a:t>
            </a:r>
            <a:r>
              <a:rPr lang="uk-UA" sz="1300" dirty="0" err="1" smtClean="0">
                <a:latin typeface="Times New Roman" pitchFamily="18" charset="0"/>
                <a:cs typeface="Times New Roman" pitchFamily="18" charset="0"/>
              </a:rPr>
              <a:t>свайпів</a:t>
            </a:r>
            <a:r>
              <a:rPr lang="uk-UA" sz="1300" dirty="0" smtClean="0">
                <a:latin typeface="Times New Roman" pitchFamily="18" charset="0"/>
                <a:cs typeface="Times New Roman" pitchFamily="18" charset="0"/>
              </a:rPr>
              <a:t> або натискання відбувається завдяки інфрачервоному датчику і ультразвуковим технологіям, які забезпечують навіть тактильну віддачу при </a:t>
            </a:r>
            <a:r>
              <a:rPr lang="en-US" sz="1300" dirty="0" smtClean="0">
                <a:latin typeface="Times New Roman" pitchFamily="18" charset="0"/>
                <a:cs typeface="Times New Roman" pitchFamily="18" charset="0"/>
              </a:rPr>
              <a:t> </a:t>
            </a:r>
            <a:r>
              <a:rPr lang="uk-UA" sz="1300" dirty="0" smtClean="0">
                <a:latin typeface="Times New Roman" pitchFamily="18" charset="0"/>
                <a:cs typeface="Times New Roman" pitchFamily="18" charset="0"/>
              </a:rPr>
              <a:t>торканні віртуальних об'єктів. </a:t>
            </a:r>
            <a:r>
              <a:rPr lang="uk-UA" sz="1300" b="1" i="1" dirty="0" smtClean="0">
                <a:latin typeface="Times New Roman" pitchFamily="18" charset="0"/>
                <a:cs typeface="Times New Roman" pitchFamily="18" charset="0"/>
              </a:rPr>
              <a:t>Фізичний </a:t>
            </a:r>
            <a:r>
              <a:rPr lang="uk-UA" sz="1300" b="1" i="1" dirty="0">
                <a:latin typeface="Times New Roman" pitchFamily="18" charset="0"/>
                <a:cs typeface="Times New Roman" pitchFamily="18" charset="0"/>
              </a:rPr>
              <a:t>контакт, тактильний зворотний зв'язок - досягається за рахунок </a:t>
            </a:r>
            <a:r>
              <a:rPr lang="uk-UA" sz="1300" b="1" i="1" dirty="0">
                <a:solidFill>
                  <a:srgbClr val="C00000"/>
                </a:solidFill>
                <a:latin typeface="Times New Roman" pitchFamily="18" charset="0"/>
                <a:cs typeface="Times New Roman" pitchFamily="18" charset="0"/>
              </a:rPr>
              <a:t>зміни ультразвукового тиску</a:t>
            </a:r>
            <a:r>
              <a:rPr lang="uk-UA" sz="1300" b="1" i="1" dirty="0">
                <a:latin typeface="Times New Roman" pitchFamily="18" charset="0"/>
                <a:cs typeface="Times New Roman" pitchFamily="18" charset="0"/>
              </a:rPr>
              <a:t>.</a:t>
            </a:r>
            <a:r>
              <a:rPr lang="uk-UA" sz="1300" dirty="0">
                <a:latin typeface="Times New Roman" pitchFamily="18" charset="0"/>
                <a:cs typeface="Times New Roman" pitchFamily="18" charset="0"/>
              </a:rPr>
              <a:t> </a:t>
            </a:r>
            <a:r>
              <a:rPr lang="uk-UA" sz="1300" b="1" i="1" dirty="0">
                <a:latin typeface="Times New Roman" pitchFamily="18" charset="0"/>
                <a:cs typeface="Times New Roman" pitchFamily="18" charset="0"/>
              </a:rPr>
              <a:t>Технологія дозволяє відчути подих вітру або гладкий пластик клавіш </a:t>
            </a:r>
            <a:r>
              <a:rPr lang="uk-UA" sz="1300" b="1" i="1" dirty="0" smtClean="0">
                <a:latin typeface="Times New Roman" pitchFamily="18" charset="0"/>
                <a:cs typeface="Times New Roman" pitchFamily="18" charset="0"/>
              </a:rPr>
              <a:t>піаніно</a:t>
            </a:r>
            <a:r>
              <a:rPr lang="uk-UA" sz="1300" dirty="0" smtClean="0">
                <a:latin typeface="Times New Roman" pitchFamily="18" charset="0"/>
                <a:cs typeface="Times New Roman" pitchFamily="18" charset="0"/>
              </a:rPr>
              <a:t>. </a:t>
            </a:r>
            <a:r>
              <a:rPr lang="uk-UA" sz="1300" dirty="0">
                <a:latin typeface="Times New Roman" pitchFamily="18" charset="0"/>
                <a:cs typeface="Times New Roman" pitchFamily="18" charset="0"/>
              </a:rPr>
              <a:t>Використовуючи </a:t>
            </a:r>
            <a:r>
              <a:rPr lang="en-GB" sz="1300" dirty="0" err="1">
                <a:latin typeface="Times New Roman" pitchFamily="18" charset="0"/>
                <a:cs typeface="Times New Roman" pitchFamily="18" charset="0"/>
              </a:rPr>
              <a:t>HaptoMime</a:t>
            </a:r>
            <a:r>
              <a:rPr lang="en-GB" sz="1300" dirty="0">
                <a:latin typeface="Times New Roman" pitchFamily="18" charset="0"/>
                <a:cs typeface="Times New Roman" pitchFamily="18" charset="0"/>
              </a:rPr>
              <a:t> </a:t>
            </a:r>
            <a:r>
              <a:rPr lang="uk-UA" sz="1300" dirty="0">
                <a:latin typeface="Times New Roman" pitchFamily="18" charset="0"/>
                <a:cs typeface="Times New Roman" pitchFamily="18" charset="0"/>
              </a:rPr>
              <a:t>ви можете грати на голографічному піаніно, як на справжньому. </a:t>
            </a:r>
            <a:r>
              <a:rPr lang="uk-UA" sz="1300" dirty="0" smtClean="0">
                <a:latin typeface="Times New Roman" pitchFamily="18" charset="0"/>
                <a:cs typeface="Times New Roman" pitchFamily="18" charset="0"/>
              </a:rPr>
              <a:t>Переоцінити потенціал розвитку таких технологій не можливо, починаючи від систем безпеки і закінчуючи побутовою </a:t>
            </a:r>
            <a:r>
              <a:rPr lang="en-US" sz="1300" dirty="0" smtClean="0">
                <a:latin typeface="Times New Roman" pitchFamily="18" charset="0"/>
                <a:cs typeface="Times New Roman" pitchFamily="18" charset="0"/>
              </a:rPr>
              <a:t> </a:t>
            </a:r>
            <a:r>
              <a:rPr lang="uk-UA" sz="1300" dirty="0" smtClean="0">
                <a:latin typeface="Times New Roman" pitchFamily="18" charset="0"/>
                <a:cs typeface="Times New Roman" pitchFamily="18" charset="0"/>
              </a:rPr>
              <a:t>електронікою.</a:t>
            </a:r>
            <a:r>
              <a:rPr lang="ru-RU" sz="1300" dirty="0" smtClean="0">
                <a:latin typeface="Times New Roman" pitchFamily="18" charset="0"/>
                <a:cs typeface="Times New Roman" pitchFamily="18" charset="0"/>
              </a:rPr>
              <a:t/>
            </a:r>
            <a:br>
              <a:rPr lang="ru-RU" sz="1300" dirty="0" smtClean="0">
                <a:latin typeface="Times New Roman" pitchFamily="18" charset="0"/>
                <a:cs typeface="Times New Roman" pitchFamily="18" charset="0"/>
              </a:rPr>
            </a:br>
            <a:r>
              <a:rPr lang="ru-RU" sz="1300" dirty="0" smtClean="0">
                <a:latin typeface="Times New Roman" pitchFamily="18" charset="0"/>
                <a:cs typeface="Times New Roman" pitchFamily="18" charset="0"/>
              </a:rPr>
              <a:t/>
            </a:r>
            <a:br>
              <a:rPr lang="ru-RU" sz="1300" dirty="0" smtClean="0">
                <a:latin typeface="Times New Roman" pitchFamily="18" charset="0"/>
                <a:cs typeface="Times New Roman" pitchFamily="18" charset="0"/>
              </a:rPr>
            </a:br>
            <a:endParaRPr lang="ru-RU" sz="1300" dirty="0">
              <a:latin typeface="Times New Roman" pitchFamily="18" charset="0"/>
              <a:cs typeface="Times New Roman" pitchFamily="18" charset="0"/>
            </a:endParaRPr>
          </a:p>
        </p:txBody>
      </p:sp>
      <p:sp>
        <p:nvSpPr>
          <p:cNvPr id="4" name="Номер слайда 3"/>
          <p:cNvSpPr>
            <a:spLocks noGrp="1"/>
          </p:cNvSpPr>
          <p:nvPr>
            <p:ph type="sldNum" sz="quarter" idx="12"/>
          </p:nvPr>
        </p:nvSpPr>
        <p:spPr/>
        <p:txBody>
          <a:bodyPr/>
          <a:lstStyle/>
          <a:p>
            <a:fld id="{D3766815-3F79-4B59-8F54-D85D4AE0E431}" type="slidenum">
              <a:rPr lang="ru-RU" smtClean="0"/>
              <a:pPr/>
              <a:t>58</a:t>
            </a:fld>
            <a:endParaRPr lang="ru-RU"/>
          </a:p>
        </p:txBody>
      </p:sp>
      <p:pic>
        <p:nvPicPr>
          <p:cNvPr id="1026" name="Picture 2" descr="HaptoMime - виртуальный экран, к которому можно прикоснуться"/>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39552" y="1567950"/>
            <a:ext cx="3312368" cy="2484276"/>
          </a:xfrm>
          <a:prstGeom prst="rect">
            <a:avLst/>
          </a:prstGeom>
          <a:noFill/>
          <a:extLst>
            <a:ext uri="{909E8E84-426E-40DD-AFC4-6F175D3DCCD1}">
              <a14:hiddenFill xmlns="" xmlns:a14="http://schemas.microsoft.com/office/drawing/2010/main">
                <a:solidFill>
                  <a:srgbClr val="FFFFFF"/>
                </a:solidFill>
              </a14:hiddenFill>
            </a:ext>
          </a:extLst>
        </p:spPr>
      </p:pic>
      <p:pic>
        <p:nvPicPr>
          <p:cNvPr id="5" name="Picture 2" descr="https://hi-tech.imgsmail.ru/hitech_img/daa22111626a225853a9641a8a9f1cc7/r/884x-/i/3c/45/0e8a6f44c17a2641f41e8764f6ff.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39552" y="4050384"/>
            <a:ext cx="8064896" cy="2663971"/>
          </a:xfrm>
          <a:prstGeom prst="rect">
            <a:avLst/>
          </a:prstGeom>
          <a:noFill/>
          <a:extLst>
            <a:ext uri="{909E8E84-426E-40DD-AFC4-6F175D3DCCD1}">
              <a14:hiddenFill xmlns="" xmlns:a14="http://schemas.microsoft.com/office/drawing/2010/main">
                <a:solidFill>
                  <a:srgbClr val="FFFFFF"/>
                </a:solidFill>
              </a14:hiddenFill>
            </a:ext>
          </a:extLst>
        </p:spPr>
      </p:pic>
      <p:sp>
        <p:nvSpPr>
          <p:cNvPr id="7"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dirty="0">
                <a:sym typeface="Symbol" pitchFamily="18" charset="2"/>
              </a:rPr>
              <a:t> </a:t>
            </a:r>
            <a:r>
              <a:rPr lang="uk-UA" sz="800" dirty="0"/>
              <a:t> Опанасюк  А.С.</a:t>
            </a:r>
            <a:endParaRPr lang="ru-RU" sz="800" dirty="0"/>
          </a:p>
        </p:txBody>
      </p:sp>
    </p:spTree>
    <p:extLst>
      <p:ext uri="{BB962C8B-B14F-4D97-AF65-F5344CB8AC3E}">
        <p14:creationId xmlns="" xmlns:p14="http://schemas.microsoft.com/office/powerpoint/2010/main" val="187612592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ChangeArrowheads="1"/>
          </p:cNvSpPr>
          <p:nvPr>
            <p:ph type="title"/>
          </p:nvPr>
        </p:nvSpPr>
        <p:spPr>
          <a:xfrm>
            <a:off x="468313" y="0"/>
            <a:ext cx="8229600" cy="1143000"/>
          </a:xfrm>
        </p:spPr>
        <p:txBody>
          <a:bodyPr/>
          <a:lstStyle/>
          <a:p>
            <a:pPr eaLnBrk="1" hangingPunct="1"/>
            <a:r>
              <a:rPr lang="uk-UA" sz="4000" b="1" i="1" dirty="0" smtClean="0">
                <a:latin typeface="Arial" pitchFamily="34" charset="0"/>
                <a:cs typeface="Arial" pitchFamily="34" charset="0"/>
              </a:rPr>
              <a:t>ЕЛЕКТРОННА</a:t>
            </a:r>
            <a:r>
              <a:rPr lang="uk-UA" b="1" i="1" dirty="0" smtClean="0">
                <a:latin typeface="Arial" pitchFamily="34" charset="0"/>
                <a:cs typeface="Arial" pitchFamily="34" charset="0"/>
              </a:rPr>
              <a:t> ШКІРА</a:t>
            </a:r>
            <a:endParaRPr lang="ru-RU" b="1" i="1" dirty="0" smtClean="0">
              <a:latin typeface="Arial" pitchFamily="34" charset="0"/>
              <a:cs typeface="Arial" pitchFamily="34" charset="0"/>
            </a:endParaRPr>
          </a:p>
        </p:txBody>
      </p:sp>
      <p:sp>
        <p:nvSpPr>
          <p:cNvPr id="186371" name="Rectangle 3"/>
          <p:cNvSpPr>
            <a:spLocks noGrp="1" noChangeArrowheads="1"/>
          </p:cNvSpPr>
          <p:nvPr>
            <p:ph type="body" idx="1"/>
          </p:nvPr>
        </p:nvSpPr>
        <p:spPr>
          <a:xfrm>
            <a:off x="3759200" y="981075"/>
            <a:ext cx="5061272" cy="1657350"/>
          </a:xfrm>
        </p:spPr>
        <p:txBody>
          <a:bodyPr>
            <a:noAutofit/>
          </a:bodyPr>
          <a:lstStyle/>
          <a:p>
            <a:pPr marL="0" indent="0" algn="just" eaLnBrk="1" hangingPunct="1">
              <a:lnSpc>
                <a:spcPct val="90000"/>
              </a:lnSpc>
              <a:buFontTx/>
              <a:buNone/>
            </a:pPr>
            <a:r>
              <a:rPr lang="uk-UA" sz="1600" dirty="0" smtClean="0">
                <a:latin typeface="Times New Roman" pitchFamily="18" charset="0"/>
              </a:rPr>
              <a:t>Інженери і вчені з Нідерландів створили дуже прості панелі з пасивною поверхнею, колір (або </a:t>
            </a:r>
            <a:r>
              <a:rPr lang="ru-RU" sz="1600" dirty="0" err="1" smtClean="0">
                <a:latin typeface="Times New Roman" pitchFamily="18" charset="0"/>
              </a:rPr>
              <a:t>світлопропускання</a:t>
            </a:r>
            <a:r>
              <a:rPr lang="uk-UA" sz="1600" dirty="0" smtClean="0">
                <a:latin typeface="Times New Roman" pitchFamily="18" charset="0"/>
              </a:rPr>
              <a:t>) якої можна регулювати електронікою. </a:t>
            </a:r>
            <a:r>
              <a:rPr lang="uk-UA" sz="1600" b="1" i="1" dirty="0" smtClean="0">
                <a:solidFill>
                  <a:srgbClr val="C00000"/>
                </a:solidFill>
                <a:latin typeface="Times New Roman" pitchFamily="18" charset="0"/>
              </a:rPr>
              <a:t>Їх назвали електронною шкірою (</a:t>
            </a:r>
            <a:r>
              <a:rPr lang="ru-RU" sz="1600" b="1" i="1" dirty="0" smtClean="0">
                <a:solidFill>
                  <a:srgbClr val="C00000"/>
                </a:solidFill>
                <a:latin typeface="Times New Roman" pitchFamily="18" charset="0"/>
              </a:rPr>
              <a:t>e</a:t>
            </a:r>
            <a:r>
              <a:rPr lang="uk-UA" sz="1600" b="1" i="1" dirty="0" smtClean="0">
                <a:solidFill>
                  <a:srgbClr val="C00000"/>
                </a:solidFill>
                <a:latin typeface="Times New Roman" pitchFamily="18" charset="0"/>
              </a:rPr>
              <a:t>-</a:t>
            </a:r>
            <a:r>
              <a:rPr lang="ru-RU" sz="1600" b="1" i="1" dirty="0" err="1" smtClean="0">
                <a:solidFill>
                  <a:srgbClr val="C00000"/>
                </a:solidFill>
                <a:latin typeface="Times New Roman" pitchFamily="18" charset="0"/>
              </a:rPr>
              <a:t>skin</a:t>
            </a:r>
            <a:r>
              <a:rPr lang="uk-UA" sz="1600" b="1" i="1" dirty="0" smtClean="0">
                <a:solidFill>
                  <a:srgbClr val="C00000"/>
                </a:solidFill>
                <a:latin typeface="Times New Roman" pitchFamily="18" charset="0"/>
              </a:rPr>
              <a:t>). </a:t>
            </a:r>
            <a:r>
              <a:rPr lang="ru-RU" sz="1600" b="1" i="1" dirty="0" smtClean="0">
                <a:solidFill>
                  <a:srgbClr val="C00000"/>
                </a:solidFill>
                <a:latin typeface="Times New Roman" pitchFamily="18" charset="0"/>
              </a:rPr>
              <a:t>E-</a:t>
            </a:r>
            <a:r>
              <a:rPr lang="ru-RU" sz="1600" b="1" i="1" dirty="0" err="1" smtClean="0">
                <a:solidFill>
                  <a:srgbClr val="C00000"/>
                </a:solidFill>
                <a:latin typeface="Times New Roman" pitchFamily="18" charset="0"/>
              </a:rPr>
              <a:t>skin</a:t>
            </a:r>
            <a:r>
              <a:rPr lang="uk-UA" sz="1600" b="1" i="1" dirty="0" smtClean="0">
                <a:solidFill>
                  <a:srgbClr val="C00000"/>
                </a:solidFill>
                <a:latin typeface="Times New Roman" pitchFamily="18" charset="0"/>
              </a:rPr>
              <a:t> офіційно була представлена на конференції з дисплеїв (</a:t>
            </a:r>
            <a:r>
              <a:rPr lang="ru-RU" sz="1600" b="1" i="1" dirty="0" err="1" smtClean="0">
                <a:solidFill>
                  <a:srgbClr val="C00000"/>
                </a:solidFill>
                <a:latin typeface="Times New Roman" pitchFamily="18" charset="0"/>
              </a:rPr>
              <a:t>International</a:t>
            </a:r>
            <a:r>
              <a:rPr lang="uk-UA" sz="1600" b="1" i="1" dirty="0" smtClean="0">
                <a:solidFill>
                  <a:srgbClr val="C00000"/>
                </a:solidFill>
                <a:latin typeface="Times New Roman" pitchFamily="18" charset="0"/>
              </a:rPr>
              <a:t> </a:t>
            </a:r>
            <a:r>
              <a:rPr lang="ru-RU" sz="1600" b="1" i="1" dirty="0" err="1" smtClean="0">
                <a:solidFill>
                  <a:srgbClr val="C00000"/>
                </a:solidFill>
                <a:latin typeface="Times New Roman" pitchFamily="18" charset="0"/>
              </a:rPr>
              <a:t>Display</a:t>
            </a:r>
            <a:r>
              <a:rPr lang="uk-UA" sz="1600" b="1" i="1" dirty="0" smtClean="0">
                <a:solidFill>
                  <a:srgbClr val="C00000"/>
                </a:solidFill>
                <a:latin typeface="Times New Roman" pitchFamily="18" charset="0"/>
              </a:rPr>
              <a:t> </a:t>
            </a:r>
            <a:r>
              <a:rPr lang="ru-RU" sz="1600" b="1" i="1" dirty="0" err="1" smtClean="0">
                <a:solidFill>
                  <a:srgbClr val="C00000"/>
                </a:solidFill>
                <a:latin typeface="Times New Roman" pitchFamily="18" charset="0"/>
              </a:rPr>
              <a:t>Workshops</a:t>
            </a:r>
            <a:r>
              <a:rPr lang="uk-UA" sz="1600" b="1" i="1" dirty="0" smtClean="0">
                <a:solidFill>
                  <a:srgbClr val="C00000"/>
                </a:solidFill>
                <a:latin typeface="Times New Roman" pitchFamily="18" charset="0"/>
              </a:rPr>
              <a:t> 2009), що пройшла в Японії.</a:t>
            </a:r>
            <a:r>
              <a:rPr lang="ru-RU" sz="1600" b="1" i="1" dirty="0" smtClean="0">
                <a:solidFill>
                  <a:srgbClr val="C00000"/>
                </a:solidFill>
                <a:latin typeface="Times New Roman" pitchFamily="18" charset="0"/>
              </a:rPr>
              <a:t> </a:t>
            </a:r>
          </a:p>
          <a:p>
            <a:pPr marL="0" indent="0" algn="just" eaLnBrk="1" hangingPunct="1">
              <a:lnSpc>
                <a:spcPct val="90000"/>
              </a:lnSpc>
              <a:buFontTx/>
              <a:buNone/>
            </a:pPr>
            <a:r>
              <a:rPr lang="uk-UA" sz="1600" dirty="0" smtClean="0">
                <a:latin typeface="Times New Roman" pitchFamily="18" charset="0"/>
              </a:rPr>
              <a:t>На декількох експериментальних зразках </a:t>
            </a:r>
            <a:r>
              <a:rPr lang="ru-RU" sz="1600" dirty="0" smtClean="0">
                <a:latin typeface="Times New Roman" pitchFamily="18" charset="0"/>
              </a:rPr>
              <a:t>e</a:t>
            </a:r>
            <a:r>
              <a:rPr lang="uk-UA" sz="1600" dirty="0" smtClean="0">
                <a:latin typeface="Times New Roman" pitchFamily="18" charset="0"/>
              </a:rPr>
              <a:t>-</a:t>
            </a:r>
            <a:r>
              <a:rPr lang="ru-RU" sz="1600" dirty="0" err="1" smtClean="0">
                <a:latin typeface="Times New Roman" pitchFamily="18" charset="0"/>
              </a:rPr>
              <a:t>skin</a:t>
            </a:r>
            <a:r>
              <a:rPr lang="uk-UA" sz="1600" dirty="0" smtClean="0">
                <a:latin typeface="Times New Roman" pitchFamily="18" charset="0"/>
              </a:rPr>
              <a:t> було показано, що </a:t>
            </a:r>
            <a:r>
              <a:rPr lang="ru-RU" sz="1600" dirty="0" err="1" smtClean="0">
                <a:latin typeface="Times New Roman" pitchFamily="18" charset="0"/>
              </a:rPr>
              <a:t>світлопропускання</a:t>
            </a:r>
            <a:r>
              <a:rPr lang="uk-UA" sz="1600" dirty="0" smtClean="0">
                <a:latin typeface="Times New Roman" pitchFamily="18" charset="0"/>
              </a:rPr>
              <a:t> такої панелі може змінюватися від 0,1% до 85%.</a:t>
            </a:r>
            <a:endParaRPr lang="ru-RU" sz="1600" dirty="0" smtClean="0">
              <a:latin typeface="Times New Roman" pitchFamily="18" charset="0"/>
            </a:endParaRPr>
          </a:p>
        </p:txBody>
      </p:sp>
      <p:pic>
        <p:nvPicPr>
          <p:cNvPr id="186372" name="Picture 4"/>
          <p:cNvPicPr>
            <a:picLocks noChangeAspect="1" noChangeArrowheads="1"/>
          </p:cNvPicPr>
          <p:nvPr/>
        </p:nvPicPr>
        <p:blipFill>
          <a:blip r:embed="rId2" cstate="print"/>
          <a:srcRect/>
          <a:stretch>
            <a:fillRect/>
          </a:stretch>
        </p:blipFill>
        <p:spPr bwMode="auto">
          <a:xfrm>
            <a:off x="539750" y="1052513"/>
            <a:ext cx="3095625" cy="2401887"/>
          </a:xfrm>
          <a:prstGeom prst="rect">
            <a:avLst/>
          </a:prstGeom>
          <a:noFill/>
          <a:ln w="9525">
            <a:noFill/>
            <a:miter lim="800000"/>
            <a:headEnd/>
            <a:tailEnd/>
          </a:ln>
        </p:spPr>
      </p:pic>
      <p:pic>
        <p:nvPicPr>
          <p:cNvPr id="186373" name="Picture 5"/>
          <p:cNvPicPr>
            <a:picLocks noChangeAspect="1" noChangeArrowheads="1"/>
          </p:cNvPicPr>
          <p:nvPr/>
        </p:nvPicPr>
        <p:blipFill>
          <a:blip r:embed="rId3" cstate="print"/>
          <a:srcRect/>
          <a:stretch>
            <a:fillRect/>
          </a:stretch>
        </p:blipFill>
        <p:spPr bwMode="auto">
          <a:xfrm>
            <a:off x="539750" y="3573463"/>
            <a:ext cx="3095625" cy="1635125"/>
          </a:xfrm>
          <a:prstGeom prst="rect">
            <a:avLst/>
          </a:prstGeom>
          <a:noFill/>
          <a:ln w="9525">
            <a:noFill/>
            <a:miter lim="800000"/>
            <a:headEnd/>
            <a:tailEnd/>
          </a:ln>
        </p:spPr>
      </p:pic>
      <p:sp>
        <p:nvSpPr>
          <p:cNvPr id="186374" name="Rectangle 6"/>
          <p:cNvSpPr>
            <a:spLocks noChangeArrowheads="1"/>
          </p:cNvSpPr>
          <p:nvPr/>
        </p:nvSpPr>
        <p:spPr bwMode="auto">
          <a:xfrm>
            <a:off x="468313" y="5300663"/>
            <a:ext cx="3240087" cy="1368425"/>
          </a:xfrm>
          <a:prstGeom prst="rect">
            <a:avLst/>
          </a:prstGeom>
          <a:noFill/>
          <a:ln w="9525">
            <a:noFill/>
            <a:miter lim="800000"/>
            <a:headEnd/>
            <a:tailEnd/>
          </a:ln>
        </p:spPr>
        <p:txBody>
          <a:bodyPr anchor="ctr">
            <a:spAutoFit/>
          </a:bodyPr>
          <a:lstStyle/>
          <a:p>
            <a:pPr algn="just"/>
            <a:r>
              <a:rPr lang="uk-UA" sz="1400">
                <a:latin typeface="Times New Roman" pitchFamily="18" charset="0"/>
              </a:rPr>
              <a:t>Найпростіший варіант "шкіри", що перемикається між чорним і прозорим станом У прозорому вигляді помітні лінійні електроди, біля яких "паркуються" заряджені частинки чорнил, коли включена напруга</a:t>
            </a:r>
          </a:p>
        </p:txBody>
      </p:sp>
      <p:pic>
        <p:nvPicPr>
          <p:cNvPr id="186375" name="Picture 7"/>
          <p:cNvPicPr>
            <a:picLocks noChangeAspect="1" noChangeArrowheads="1"/>
          </p:cNvPicPr>
          <p:nvPr/>
        </p:nvPicPr>
        <p:blipFill>
          <a:blip r:embed="rId4" cstate="print"/>
          <a:srcRect/>
          <a:stretch>
            <a:fillRect/>
          </a:stretch>
        </p:blipFill>
        <p:spPr bwMode="auto">
          <a:xfrm>
            <a:off x="3779838" y="3357563"/>
            <a:ext cx="2962275" cy="2133600"/>
          </a:xfrm>
          <a:prstGeom prst="rect">
            <a:avLst/>
          </a:prstGeom>
          <a:noFill/>
          <a:ln w="9525">
            <a:noFill/>
            <a:miter lim="800000"/>
            <a:headEnd/>
            <a:tailEnd/>
          </a:ln>
        </p:spPr>
      </p:pic>
      <p:sp>
        <p:nvSpPr>
          <p:cNvPr id="186376" name="Rectangle 8"/>
          <p:cNvSpPr>
            <a:spLocks noChangeArrowheads="1"/>
          </p:cNvSpPr>
          <p:nvPr/>
        </p:nvSpPr>
        <p:spPr bwMode="auto">
          <a:xfrm>
            <a:off x="3708400" y="5516563"/>
            <a:ext cx="5184775" cy="1155700"/>
          </a:xfrm>
          <a:prstGeom prst="rect">
            <a:avLst/>
          </a:prstGeom>
          <a:noFill/>
          <a:ln w="9525">
            <a:noFill/>
            <a:miter lim="800000"/>
            <a:headEnd/>
            <a:tailEnd/>
          </a:ln>
        </p:spPr>
        <p:txBody>
          <a:bodyPr anchor="ctr">
            <a:spAutoFit/>
          </a:bodyPr>
          <a:lstStyle/>
          <a:p>
            <a:pPr algn="just"/>
            <a:r>
              <a:rPr lang="uk-UA" sz="1400">
                <a:latin typeface="Times New Roman" pitchFamily="18" charset="0"/>
              </a:rPr>
              <a:t>Три стани електронної шкіри із звичайними шестикутними осередками і варіант з альтернативною розкладкою "бічних" електродів, що не співпадають із стінками пікселів (а). Схема осередку з перемиканням між декількома градаціями сірого і дослідний зразок такого варіанту </a:t>
            </a:r>
            <a:r>
              <a:rPr lang="ru-RU" sz="1400">
                <a:latin typeface="Times New Roman" pitchFamily="18" charset="0"/>
              </a:rPr>
              <a:t>e-skin</a:t>
            </a:r>
            <a:r>
              <a:rPr lang="uk-UA" sz="1400">
                <a:latin typeface="Times New Roman" pitchFamily="18" charset="0"/>
              </a:rPr>
              <a:t> (б)</a:t>
            </a:r>
          </a:p>
        </p:txBody>
      </p:sp>
      <p:pic>
        <p:nvPicPr>
          <p:cNvPr id="186377" name="Picture 9"/>
          <p:cNvPicPr>
            <a:picLocks noChangeAspect="1" noChangeArrowheads="1"/>
          </p:cNvPicPr>
          <p:nvPr/>
        </p:nvPicPr>
        <p:blipFill>
          <a:blip r:embed="rId5" cstate="print"/>
          <a:srcRect/>
          <a:stretch>
            <a:fillRect/>
          </a:stretch>
        </p:blipFill>
        <p:spPr bwMode="auto">
          <a:xfrm>
            <a:off x="6732588" y="3357563"/>
            <a:ext cx="2135187" cy="2160587"/>
          </a:xfrm>
          <a:prstGeom prst="rect">
            <a:avLst/>
          </a:prstGeom>
          <a:noFill/>
          <a:ln w="9525">
            <a:noFill/>
            <a:miter lim="800000"/>
            <a:headEnd/>
            <a:tailEnd/>
          </a:ln>
        </p:spPr>
      </p:pic>
      <p:sp>
        <p:nvSpPr>
          <p:cNvPr id="186378" name="Rectangle 10"/>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2" name="Номер слайда 1"/>
          <p:cNvSpPr>
            <a:spLocks noGrp="1"/>
          </p:cNvSpPr>
          <p:nvPr>
            <p:ph type="sldNum" sz="quarter" idx="12"/>
          </p:nvPr>
        </p:nvSpPr>
        <p:spPr/>
        <p:txBody>
          <a:bodyPr/>
          <a:lstStyle/>
          <a:p>
            <a:fld id="{D3766815-3F79-4B59-8F54-D85D4AE0E431}" type="slidenum">
              <a:rPr lang="ru-RU" smtClean="0"/>
              <a:pPr/>
              <a:t>59</a:t>
            </a:fld>
            <a:endParaRPr lang="ru-RU"/>
          </a:p>
        </p:txBody>
      </p:sp>
    </p:spTree>
    <p:extLst>
      <p:ext uri="{BB962C8B-B14F-4D97-AF65-F5344CB8AC3E}">
        <p14:creationId xmlns="" xmlns:p14="http://schemas.microsoft.com/office/powerpoint/2010/main" val="2495155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8422" y="44624"/>
            <a:ext cx="8229600" cy="1143000"/>
          </a:xfrm>
        </p:spPr>
        <p:txBody>
          <a:bodyPr/>
          <a:lstStyle/>
          <a:p>
            <a:r>
              <a:rPr lang="uk-UA" b="1" i="1" dirty="0">
                <a:latin typeface="Arial" pitchFamily="34" charset="0"/>
                <a:cs typeface="Arial" pitchFamily="34" charset="0"/>
              </a:rPr>
              <a:t>ТЕХНОЛОГІЧНІ УКЛАДИ</a:t>
            </a:r>
            <a:endParaRPr lang="ru-RU" dirty="0">
              <a:latin typeface="Arial" pitchFamily="34" charset="0"/>
              <a:cs typeface="Arial" pitchFamily="34" charset="0"/>
            </a:endParaRPr>
          </a:p>
        </p:txBody>
      </p:sp>
      <p:sp>
        <p:nvSpPr>
          <p:cNvPr id="3" name="Объект 2"/>
          <p:cNvSpPr>
            <a:spLocks noGrp="1"/>
          </p:cNvSpPr>
          <p:nvPr>
            <p:ph idx="1"/>
          </p:nvPr>
        </p:nvSpPr>
        <p:spPr>
          <a:xfrm>
            <a:off x="5148064" y="1268760"/>
            <a:ext cx="3538736" cy="4525963"/>
          </a:xfrm>
        </p:spPr>
        <p:txBody>
          <a:bodyPr>
            <a:noAutofit/>
          </a:bodyPr>
          <a:lstStyle/>
          <a:p>
            <a:pPr marL="0" indent="0" algn="just"/>
            <a:r>
              <a:rPr lang="uk-UA" sz="1400" dirty="0">
                <a:latin typeface="Times New Roman" pitchFamily="18" charset="0"/>
                <a:cs typeface="Times New Roman" pitchFamily="18" charset="0"/>
              </a:rPr>
              <a:t>З</a:t>
            </a:r>
            <a:r>
              <a:rPr lang="uk-UA" sz="1400" dirty="0" smtClean="0">
                <a:latin typeface="Times New Roman" pitchFamily="18" charset="0"/>
                <a:cs typeface="Times New Roman" pitchFamily="18" charset="0"/>
              </a:rPr>
              <a:t>емна цивілізація </a:t>
            </a:r>
            <a:r>
              <a:rPr lang="uk-UA" sz="1400" dirty="0">
                <a:latin typeface="Times New Roman" pitchFamily="18" charset="0"/>
                <a:cs typeface="Times New Roman" pitchFamily="18" charset="0"/>
              </a:rPr>
              <a:t>у </a:t>
            </a:r>
            <a:r>
              <a:rPr lang="uk-UA" sz="1400" dirty="0" smtClean="0">
                <a:latin typeface="Times New Roman" pitchFamily="18" charset="0"/>
                <a:cs typeface="Times New Roman" pitchFamily="18" charset="0"/>
              </a:rPr>
              <a:t>своєму розвитку пройшла цілий ряд </a:t>
            </a:r>
            <a:r>
              <a:rPr lang="uk-UA" sz="1400" dirty="0" err="1" smtClean="0">
                <a:latin typeface="Times New Roman" pitchFamily="18" charset="0"/>
                <a:cs typeface="Times New Roman" pitchFamily="18" charset="0"/>
              </a:rPr>
              <a:t>доіндустріальних</a:t>
            </a:r>
            <a:r>
              <a:rPr lang="uk-UA" sz="1400" dirty="0" smtClean="0">
                <a:latin typeface="Times New Roman" pitchFamily="18" charset="0"/>
                <a:cs typeface="Times New Roman" pitchFamily="18" charset="0"/>
              </a:rPr>
              <a:t> і не менше 6-ти індустріальних технологічних укладів і зараз </a:t>
            </a:r>
            <a:r>
              <a:rPr lang="uk-UA" sz="1400" b="1" i="1" dirty="0" smtClean="0">
                <a:solidFill>
                  <a:srgbClr val="C00000"/>
                </a:solidFill>
                <a:latin typeface="Times New Roman" pitchFamily="18" charset="0"/>
                <a:cs typeface="Times New Roman" pitchFamily="18" charset="0"/>
              </a:rPr>
              <a:t>розвинені країни світу знаходяться у 5-му технологічному укладі і почали перехід у в 6-ий технологічний уклад,</a:t>
            </a:r>
            <a:r>
              <a:rPr lang="uk-UA" sz="1400" dirty="0" smtClean="0">
                <a:latin typeface="Times New Roman" pitchFamily="18" charset="0"/>
                <a:cs typeface="Times New Roman" pitchFamily="18" charset="0"/>
              </a:rPr>
              <a:t> що забезпечить їм вихід з економічної кризи. </a:t>
            </a:r>
            <a:r>
              <a:rPr lang="uk-UA" sz="1400" b="1" i="1" dirty="0" smtClean="0">
                <a:latin typeface="Times New Roman" pitchFamily="18" charset="0"/>
                <a:cs typeface="Times New Roman" pitchFamily="18" charset="0"/>
              </a:rPr>
              <a:t>Ті країни, які запізняться з переходом у 6-ий технологічний уклад, застрягнуть в економічній кризі і застої</a:t>
            </a:r>
            <a:r>
              <a:rPr lang="uk-UA" sz="1400" dirty="0" smtClean="0">
                <a:latin typeface="Times New Roman" pitchFamily="18" charset="0"/>
                <a:cs typeface="Times New Roman" pitchFamily="18" charset="0"/>
              </a:rPr>
              <a:t>. </a:t>
            </a:r>
            <a:r>
              <a:rPr lang="uk-UA" sz="1400" b="1" i="1" dirty="0" smtClean="0">
                <a:latin typeface="Times New Roman" pitchFamily="18" charset="0"/>
                <a:cs typeface="Times New Roman" pitchFamily="18" charset="0"/>
              </a:rPr>
              <a:t>Положення України дуже складне, оскільки </a:t>
            </a:r>
            <a:r>
              <a:rPr lang="uk-UA" sz="1400" b="1" i="1" dirty="0" smtClean="0">
                <a:solidFill>
                  <a:srgbClr val="C00000"/>
                </a:solidFill>
                <a:latin typeface="Times New Roman" pitchFamily="18" charset="0"/>
                <a:cs typeface="Times New Roman" pitchFamily="18" charset="0"/>
              </a:rPr>
              <a:t>ми з 4-го технологічного укладу не перейшли в 5-ий, у зв'язку з деіндустріалізацією промислового потенціалу СРСР,  тобто не перейшли в 5-ий постіндустріальний уклад і вимушені, якщо нам це вдасться, перескочити одразу у 6-ий технологічний уклад. </a:t>
            </a:r>
            <a:r>
              <a:rPr lang="uk-UA" sz="1400" dirty="0" smtClean="0">
                <a:latin typeface="Times New Roman" pitchFamily="18" charset="0"/>
                <a:cs typeface="Times New Roman" pitchFamily="18" charset="0"/>
              </a:rPr>
              <a:t>Завдання дуже складне, якщо не сказати майже нездійсненне, особливо за відсутності промислової політики у керівництва країни</a:t>
            </a:r>
            <a:endParaRPr lang="uk-UA" sz="1400" dirty="0">
              <a:latin typeface="Times New Roman" pitchFamily="18" charset="0"/>
              <a:cs typeface="Times New Roman" pitchFamily="18" charset="0"/>
            </a:endParaRPr>
          </a:p>
        </p:txBody>
      </p:sp>
      <p:pic>
        <p:nvPicPr>
          <p:cNvPr id="4" name="Picture 2" descr="http://www.nanonewsnet.ru/files/users/u3/2011/jan-feb/krichevskiy-pic1.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39553" y="1268760"/>
            <a:ext cx="4392488" cy="2520280"/>
          </a:xfrm>
          <a:prstGeom prst="rect">
            <a:avLst/>
          </a:prstGeom>
          <a:noFill/>
          <a:extLst>
            <a:ext uri="{909E8E84-426E-40DD-AFC4-6F175D3DCCD1}">
              <a14:hiddenFill xmlns="" xmlns:a14="http://schemas.microsoft.com/office/drawing/2010/main">
                <a:solidFill>
                  <a:srgbClr val="FFFFFF"/>
                </a:solidFill>
              </a14:hiddenFill>
            </a:ext>
          </a:extLst>
        </p:spPr>
      </p:pic>
      <p:sp>
        <p:nvSpPr>
          <p:cNvPr id="5" name="Прямоугольник 4"/>
          <p:cNvSpPr/>
          <p:nvPr/>
        </p:nvSpPr>
        <p:spPr>
          <a:xfrm>
            <a:off x="449797" y="4005064"/>
            <a:ext cx="4572000" cy="1384995"/>
          </a:xfrm>
          <a:prstGeom prst="rect">
            <a:avLst/>
          </a:prstGeom>
        </p:spPr>
        <p:txBody>
          <a:bodyPr>
            <a:spAutoFit/>
          </a:bodyPr>
          <a:lstStyle/>
          <a:p>
            <a:pPr algn="just"/>
            <a:r>
              <a:rPr lang="uk-UA" sz="1400" dirty="0" smtClean="0">
                <a:latin typeface="Times New Roman" pitchFamily="18" charset="0"/>
                <a:cs typeface="Times New Roman" pitchFamily="18" charset="0"/>
              </a:rPr>
              <a:t>На рис. у формі циклів показано зміст 4-го і 5-го технологічних укладів і початок зародження 6-го укладу, в якому </a:t>
            </a:r>
            <a:r>
              <a:rPr lang="uk-UA" sz="1400" b="1" i="1" dirty="0" err="1" smtClean="0">
                <a:solidFill>
                  <a:srgbClr val="C00000"/>
                </a:solidFill>
                <a:latin typeface="Times New Roman" pitchFamily="18" charset="0"/>
                <a:cs typeface="Times New Roman" pitchFamily="18" charset="0"/>
              </a:rPr>
              <a:t>нано-</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біо-</a:t>
            </a:r>
            <a:r>
              <a:rPr lang="uk-UA" sz="1400" b="1" i="1" dirty="0" smtClean="0">
                <a:solidFill>
                  <a:srgbClr val="C00000"/>
                </a:solidFill>
                <a:latin typeface="Times New Roman" pitchFamily="18" charset="0"/>
                <a:cs typeface="Times New Roman" pitchFamily="18" charset="0"/>
              </a:rPr>
              <a:t> та інформаційні технології </a:t>
            </a:r>
            <a:r>
              <a:rPr lang="uk-UA" sz="1400" dirty="0" smtClean="0">
                <a:latin typeface="Times New Roman" pitchFamily="18" charset="0"/>
                <a:cs typeface="Times New Roman" pitchFamily="18" charset="0"/>
              </a:rPr>
              <a:t>будуть формувати, змінювати економіку, соціальну та культурну сфери. Опосередковано зі зміною технологічних укладів, змінюються цикли розвитку науки</a:t>
            </a:r>
            <a:r>
              <a:rPr lang="ru-RU" sz="1400" dirty="0" smtClean="0">
                <a:latin typeface="Times New Roman" pitchFamily="18" charset="0"/>
                <a:cs typeface="Times New Roman" pitchFamily="18" charset="0"/>
              </a:rPr>
              <a:t>.</a:t>
            </a:r>
            <a:endParaRPr lang="ru-RU" sz="1400" dirty="0">
              <a:latin typeface="Times New Roman" pitchFamily="18" charset="0"/>
              <a:cs typeface="Times New Roman" pitchFamily="18" charset="0"/>
            </a:endParaRPr>
          </a:p>
        </p:txBody>
      </p:sp>
      <p:sp>
        <p:nvSpPr>
          <p:cNvPr id="6"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dirty="0">
                <a:sym typeface="Symbol" pitchFamily="18" charset="2"/>
              </a:rPr>
              <a:t> </a:t>
            </a:r>
            <a:r>
              <a:rPr lang="uk-UA" sz="800" dirty="0"/>
              <a:t> Опанасюк  А.С.</a:t>
            </a:r>
            <a:endParaRPr lang="ru-RU" sz="800" dirty="0"/>
          </a:p>
        </p:txBody>
      </p:sp>
      <p:sp>
        <p:nvSpPr>
          <p:cNvPr id="7" name="Номер слайда 6"/>
          <p:cNvSpPr>
            <a:spLocks noGrp="1"/>
          </p:cNvSpPr>
          <p:nvPr>
            <p:ph type="sldNum" sz="quarter" idx="12"/>
          </p:nvPr>
        </p:nvSpPr>
        <p:spPr/>
        <p:txBody>
          <a:bodyPr/>
          <a:lstStyle/>
          <a:p>
            <a:fld id="{D3766815-3F79-4B59-8F54-D85D4AE0E431}" type="slidenum">
              <a:rPr lang="ru-RU" smtClean="0"/>
              <a:pPr/>
              <a:t>6</a:t>
            </a:fld>
            <a:endParaRPr lang="ru-RU"/>
          </a:p>
        </p:txBody>
      </p:sp>
    </p:spTree>
    <p:extLst>
      <p:ext uri="{BB962C8B-B14F-4D97-AF65-F5344CB8AC3E}">
        <p14:creationId xmlns="" xmlns:p14="http://schemas.microsoft.com/office/powerpoint/2010/main" val="260947206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31540" y="0"/>
            <a:ext cx="8229600" cy="1143000"/>
          </a:xfrm>
        </p:spPr>
        <p:txBody>
          <a:bodyPr/>
          <a:lstStyle/>
          <a:p>
            <a:r>
              <a:rPr lang="ru-RU" sz="3600" b="1" i="1" dirty="0" smtClean="0">
                <a:latin typeface="Arial" pitchFamily="34" charset="0"/>
                <a:cs typeface="Arial" pitchFamily="34" charset="0"/>
              </a:rPr>
              <a:t>INFORM -ТАКТИЛЬН</a:t>
            </a:r>
            <a:r>
              <a:rPr lang="uk-UA" sz="3600" b="1" i="1" dirty="0" smtClean="0">
                <a:latin typeface="Arial" pitchFamily="34" charset="0"/>
                <a:cs typeface="Arial" pitchFamily="34" charset="0"/>
              </a:rPr>
              <a:t>ИЙ</a:t>
            </a:r>
            <a:r>
              <a:rPr lang="ru-RU" sz="3600" b="1" i="1" dirty="0" smtClean="0">
                <a:latin typeface="Arial" pitchFamily="34" charset="0"/>
                <a:cs typeface="Arial" pitchFamily="34" charset="0"/>
              </a:rPr>
              <a:t> ІНТЕРФЕЙС</a:t>
            </a:r>
            <a:endParaRPr lang="ru-RU" sz="3600" b="1" i="1" dirty="0">
              <a:latin typeface="Arial" pitchFamily="34" charset="0"/>
              <a:cs typeface="Arial" pitchFamily="34" charset="0"/>
            </a:endParaRPr>
          </a:p>
        </p:txBody>
      </p:sp>
      <p:sp>
        <p:nvSpPr>
          <p:cNvPr id="3" name="Содержимое 2"/>
          <p:cNvSpPr>
            <a:spLocks noGrp="1"/>
          </p:cNvSpPr>
          <p:nvPr>
            <p:ph idx="1"/>
          </p:nvPr>
        </p:nvSpPr>
        <p:spPr>
          <a:xfrm>
            <a:off x="3896925" y="1088740"/>
            <a:ext cx="4950550" cy="5342544"/>
          </a:xfrm>
        </p:spPr>
        <p:txBody>
          <a:bodyPr>
            <a:normAutofit/>
          </a:bodyPr>
          <a:lstStyle/>
          <a:p>
            <a:pPr marL="0" indent="0" algn="just"/>
            <a:r>
              <a:rPr lang="uk-UA" sz="1300" b="1" i="1" dirty="0" smtClean="0">
                <a:solidFill>
                  <a:srgbClr val="C00000"/>
                </a:solidFill>
                <a:latin typeface="Times New Roman" pitchFamily="18" charset="0"/>
                <a:cs typeface="Times New Roman" pitchFamily="18" charset="0"/>
              </a:rPr>
              <a:t>Дисплей </a:t>
            </a:r>
            <a:r>
              <a:rPr lang="en-US" sz="1300" b="1" i="1" dirty="0" smtClean="0">
                <a:solidFill>
                  <a:srgbClr val="C00000"/>
                </a:solidFill>
                <a:latin typeface="Times New Roman" pitchFamily="18" charset="0"/>
                <a:cs typeface="Times New Roman" pitchFamily="18" charset="0"/>
              </a:rPr>
              <a:t>I</a:t>
            </a:r>
            <a:r>
              <a:rPr lang="ru-RU" sz="1300" b="1" i="1" dirty="0" err="1" smtClean="0">
                <a:solidFill>
                  <a:srgbClr val="C00000"/>
                </a:solidFill>
                <a:latin typeface="Times New Roman" pitchFamily="18" charset="0"/>
                <a:cs typeface="Times New Roman" pitchFamily="18" charset="0"/>
              </a:rPr>
              <a:t>nform</a:t>
            </a:r>
            <a:r>
              <a:rPr lang="uk-UA" sz="1300" b="1" i="1" dirty="0" smtClean="0">
                <a:solidFill>
                  <a:srgbClr val="C00000"/>
                </a:solidFill>
                <a:latin typeface="Times New Roman" pitchFamily="18" charset="0"/>
                <a:cs typeface="Times New Roman" pitchFamily="18" charset="0"/>
              </a:rPr>
              <a:t>, </a:t>
            </a:r>
            <a:r>
              <a:rPr lang="uk-UA" sz="1300" b="1" i="1" dirty="0" smtClean="0">
                <a:latin typeface="Times New Roman" pitchFamily="18" charset="0"/>
                <a:cs typeface="Times New Roman" pitchFamily="18" charset="0"/>
              </a:rPr>
              <a:t>продемонстрований співробітниками </a:t>
            </a:r>
            <a:r>
              <a:rPr lang="uk-UA" sz="1300" b="1" i="1" dirty="0" err="1" smtClean="0">
                <a:latin typeface="Times New Roman" pitchFamily="18" charset="0"/>
                <a:cs typeface="Times New Roman" pitchFamily="18" charset="0"/>
              </a:rPr>
              <a:t>Массачусетського</a:t>
            </a:r>
            <a:r>
              <a:rPr lang="uk-UA" sz="1300" b="1" i="1" dirty="0" smtClean="0">
                <a:latin typeface="Times New Roman" pitchFamily="18" charset="0"/>
                <a:cs typeface="Times New Roman" pitchFamily="18" charset="0"/>
              </a:rPr>
              <a:t> технологічного інституту</a:t>
            </a:r>
            <a:r>
              <a:rPr lang="uk-UA" sz="1300" dirty="0" smtClean="0">
                <a:latin typeface="Times New Roman" pitchFamily="18" charset="0"/>
                <a:cs typeface="Times New Roman" pitchFamily="18" charset="0"/>
              </a:rPr>
              <a:t>, </a:t>
            </a:r>
            <a:r>
              <a:rPr lang="uk-UA" sz="1300" b="1" i="1" dirty="0" smtClean="0">
                <a:latin typeface="Times New Roman" pitchFamily="18" charset="0"/>
                <a:cs typeface="Times New Roman" pitchFamily="18" charset="0"/>
              </a:rPr>
              <a:t>має здатність фізично змінювати рельєф своїй поверхні при відображенні тривимірного контенту</a:t>
            </a:r>
            <a:r>
              <a:rPr lang="uk-UA" sz="1300" dirty="0" smtClean="0">
                <a:latin typeface="Times New Roman" pitchFamily="18" charset="0"/>
                <a:cs typeface="Times New Roman" pitchFamily="18" charset="0"/>
              </a:rPr>
              <a:t>. Він являє собою масив механічних </a:t>
            </a:r>
            <a:r>
              <a:rPr lang="uk-UA" sz="1300" dirty="0" err="1" smtClean="0">
                <a:latin typeface="Times New Roman" pitchFamily="18" charset="0"/>
                <a:cs typeface="Times New Roman" pitchFamily="18" charset="0"/>
              </a:rPr>
              <a:t>актуаторів</a:t>
            </a:r>
            <a:r>
              <a:rPr lang="uk-UA" sz="1300" dirty="0" smtClean="0">
                <a:latin typeface="Times New Roman" pitchFamily="18" charset="0"/>
                <a:cs typeface="Times New Roman" pitchFamily="18" charset="0"/>
              </a:rPr>
              <a:t>, що дозволяють піднімати чи опускати прикріплені до них стрижні. </a:t>
            </a:r>
            <a:r>
              <a:rPr lang="uk-UA" sz="1300" b="1" i="1" dirty="0" smtClean="0">
                <a:latin typeface="Times New Roman" pitchFamily="18" charset="0"/>
                <a:cs typeface="Times New Roman" pitchFamily="18" charset="0"/>
              </a:rPr>
              <a:t>Розміщений зверху проектор може забезпечувати контекстну розмальовку рельєфній поверхні</a:t>
            </a:r>
            <a:r>
              <a:rPr lang="uk-UA" sz="1300" dirty="0" smtClean="0">
                <a:latin typeface="Times New Roman" pitchFamily="18" charset="0"/>
                <a:cs typeface="Times New Roman" pitchFamily="18" charset="0"/>
              </a:rPr>
              <a:t>. </a:t>
            </a:r>
            <a:r>
              <a:rPr lang="en-US" sz="1300" dirty="0" smtClean="0">
                <a:latin typeface="Times New Roman" pitchFamily="18" charset="0"/>
                <a:cs typeface="Times New Roman" pitchFamily="18" charset="0"/>
              </a:rPr>
              <a:t> I</a:t>
            </a:r>
            <a:r>
              <a:rPr lang="ru-RU" sz="1300" b="1" i="1" dirty="0" err="1" smtClean="0">
                <a:solidFill>
                  <a:srgbClr val="C00000"/>
                </a:solidFill>
                <a:latin typeface="Times New Roman" pitchFamily="18" charset="0"/>
                <a:cs typeface="Times New Roman" pitchFamily="18" charset="0"/>
              </a:rPr>
              <a:t>nform</a:t>
            </a:r>
            <a:r>
              <a:rPr lang="uk-UA" sz="1300" b="1" i="1" dirty="0" smtClean="0">
                <a:solidFill>
                  <a:srgbClr val="C00000"/>
                </a:solidFill>
                <a:latin typeface="Times New Roman" pitchFamily="18" charset="0"/>
                <a:cs typeface="Times New Roman" pitchFamily="18" charset="0"/>
              </a:rPr>
              <a:t> можна застосовувати для маніпулювання реальними об'єктами, відображення 3D - діаграм і сповіщень</a:t>
            </a:r>
            <a:r>
              <a:rPr lang="en-US" sz="1300" b="1" i="1" dirty="0" smtClean="0">
                <a:solidFill>
                  <a:srgbClr val="C00000"/>
                </a:solidFill>
                <a:latin typeface="Times New Roman" pitchFamily="18" charset="0"/>
                <a:cs typeface="Times New Roman" pitchFamily="18" charset="0"/>
              </a:rPr>
              <a:t> </a:t>
            </a:r>
            <a:r>
              <a:rPr lang="uk-UA" sz="1300" b="1" i="1" dirty="0" smtClean="0">
                <a:solidFill>
                  <a:srgbClr val="C00000"/>
                </a:solidFill>
                <a:latin typeface="Times New Roman" pitchFamily="18" charset="0"/>
                <a:cs typeface="Times New Roman" pitchFamily="18" charset="0"/>
              </a:rPr>
              <a:t>від</a:t>
            </a:r>
            <a:r>
              <a:rPr lang="en-US" sz="1300" b="1" i="1" dirty="0" smtClean="0">
                <a:solidFill>
                  <a:srgbClr val="C00000"/>
                </a:solidFill>
                <a:latin typeface="Times New Roman" pitchFamily="18" charset="0"/>
                <a:cs typeface="Times New Roman" pitchFamily="18" charset="0"/>
              </a:rPr>
              <a:t> </a:t>
            </a:r>
            <a:r>
              <a:rPr lang="uk-UA" sz="1300" b="1" i="1" dirty="0" err="1" smtClean="0">
                <a:solidFill>
                  <a:srgbClr val="C00000"/>
                </a:solidFill>
                <a:latin typeface="Times New Roman" pitchFamily="18" charset="0"/>
                <a:cs typeface="Times New Roman" pitchFamily="18" charset="0"/>
              </a:rPr>
              <a:t>смартфонів</a:t>
            </a:r>
            <a:r>
              <a:rPr lang="uk-UA" sz="1300" b="1" i="1" dirty="0" smtClean="0">
                <a:solidFill>
                  <a:srgbClr val="C00000"/>
                </a:solidFill>
                <a:latin typeface="Times New Roman" pitchFamily="18" charset="0"/>
                <a:cs typeface="Times New Roman" pitchFamily="18" charset="0"/>
              </a:rPr>
              <a:t>. </a:t>
            </a:r>
            <a:r>
              <a:rPr lang="uk-UA" sz="1300" dirty="0" smtClean="0">
                <a:latin typeface="Times New Roman" pitchFamily="18" charset="0"/>
                <a:cs typeface="Times New Roman" pitchFamily="18" charset="0"/>
              </a:rPr>
              <a:t>У поєднанні з датчиком глибини камери </a:t>
            </a:r>
            <a:r>
              <a:rPr lang="uk-UA" sz="1300" dirty="0" err="1" smtClean="0">
                <a:latin typeface="Times New Roman" pitchFamily="18" charset="0"/>
                <a:cs typeface="Times New Roman" pitchFamily="18" charset="0"/>
              </a:rPr>
              <a:t>Kinect</a:t>
            </a:r>
            <a:r>
              <a:rPr lang="uk-UA" sz="1300" dirty="0" smtClean="0">
                <a:latin typeface="Times New Roman" pitchFamily="18" charset="0"/>
                <a:cs typeface="Times New Roman" pitchFamily="18" charset="0"/>
              </a:rPr>
              <a:t> цей дисплей дозволяє точно відстежувати і інтерпретувати положення 3D - об'єктів, при цьому, взаємодіяти з ними можна навіть віддалено, через </a:t>
            </a:r>
            <a:r>
              <a:rPr lang="uk-UA" sz="1300" dirty="0" err="1" smtClean="0">
                <a:latin typeface="Times New Roman" pitchFamily="18" charset="0"/>
                <a:cs typeface="Times New Roman" pitchFamily="18" charset="0"/>
              </a:rPr>
              <a:t>відеоконференцзв'язок</a:t>
            </a:r>
            <a:r>
              <a:rPr lang="uk-UA" sz="1300" dirty="0" smtClean="0">
                <a:latin typeface="Times New Roman" pitchFamily="18" charset="0"/>
                <a:cs typeface="Times New Roman" pitchFamily="18" charset="0"/>
              </a:rPr>
              <a:t>. </a:t>
            </a:r>
            <a:r>
              <a:rPr lang="en-US" sz="1300" dirty="0" smtClean="0">
                <a:latin typeface="Times New Roman" pitchFamily="18" charset="0"/>
                <a:cs typeface="Times New Roman" pitchFamily="18" charset="0"/>
              </a:rPr>
              <a:t>MIT Tangible Media Group,</a:t>
            </a:r>
            <a:r>
              <a:rPr lang="uk-UA" sz="1300" dirty="0" smtClean="0">
                <a:latin typeface="Times New Roman" pitchFamily="18" charset="0"/>
                <a:cs typeface="Times New Roman" pitchFamily="18" charset="0"/>
              </a:rPr>
              <a:t> яка створила цей пристрій, в даний час спільно з іншою групою </a:t>
            </a:r>
            <a:r>
              <a:rPr lang="en-US" sz="1300" dirty="0" smtClean="0">
                <a:latin typeface="Times New Roman" pitchFamily="18" charset="0"/>
                <a:cs typeface="Times New Roman" pitchFamily="18" charset="0"/>
              </a:rPr>
              <a:t>MIT, Changing Places,</a:t>
            </a:r>
            <a:r>
              <a:rPr lang="uk-UA" sz="1300" dirty="0" smtClean="0">
                <a:latin typeface="Times New Roman" pitchFamily="18" charset="0"/>
                <a:cs typeface="Times New Roman" pitchFamily="18" charset="0"/>
              </a:rPr>
              <a:t> досліджує можливості практичного застосування </a:t>
            </a:r>
            <a:r>
              <a:rPr lang="en-US" sz="1300" dirty="0" smtClean="0">
                <a:latin typeface="Times New Roman" pitchFamily="18" charset="0"/>
                <a:cs typeface="Times New Roman" pitchFamily="18" charset="0"/>
              </a:rPr>
              <a:t>I</a:t>
            </a:r>
            <a:r>
              <a:rPr lang="ru-RU" sz="1300" dirty="0" err="1" smtClean="0">
                <a:latin typeface="Times New Roman" pitchFamily="18" charset="0"/>
                <a:cs typeface="Times New Roman" pitchFamily="18" charset="0"/>
              </a:rPr>
              <a:t>nform</a:t>
            </a:r>
            <a:r>
              <a:rPr lang="uk-UA" sz="1300" dirty="0" smtClean="0">
                <a:latin typeface="Times New Roman" pitchFamily="18" charset="0"/>
                <a:cs typeface="Times New Roman" pitchFamily="18" charset="0"/>
              </a:rPr>
              <a:t>. </a:t>
            </a:r>
            <a:r>
              <a:rPr lang="uk-UA" sz="1300" b="1" i="1" dirty="0" smtClean="0">
                <a:latin typeface="Times New Roman" pitchFamily="18" charset="0"/>
                <a:cs typeface="Times New Roman" pitchFamily="18" charset="0"/>
              </a:rPr>
              <a:t>Цей дисплей, хоча і цікавий сам по собі, є лише першим кроком на шляху до втілення в життя набагато більш вражаючою концепції </a:t>
            </a:r>
            <a:r>
              <a:rPr lang="en-US" sz="1300" b="1" i="1" dirty="0" smtClean="0">
                <a:latin typeface="Times New Roman" pitchFamily="18" charset="0"/>
                <a:cs typeface="Times New Roman" pitchFamily="18" charset="0"/>
              </a:rPr>
              <a:t>Radical Atoms.</a:t>
            </a:r>
            <a:r>
              <a:rPr lang="uk-UA" sz="1300" b="1" i="1" dirty="0" smtClean="0">
                <a:latin typeface="Times New Roman" pitchFamily="18" charset="0"/>
                <a:cs typeface="Times New Roman" pitchFamily="18" charset="0"/>
              </a:rPr>
              <a:t> </a:t>
            </a:r>
            <a:r>
              <a:rPr lang="uk-UA" sz="1300" dirty="0" smtClean="0">
                <a:latin typeface="Times New Roman" pitchFamily="18" charset="0"/>
                <a:cs typeface="Times New Roman" pitchFamily="18" charset="0"/>
              </a:rPr>
              <a:t>Сформульована більше десяти років тому, вона являє собою майбутнє </a:t>
            </a:r>
            <a:r>
              <a:rPr lang="uk-UA" sz="1300" dirty="0" err="1" smtClean="0">
                <a:latin typeface="Times New Roman" pitchFamily="18" charset="0"/>
                <a:cs typeface="Times New Roman" pitchFamily="18" charset="0"/>
              </a:rPr>
              <a:t>інтерактивності</a:t>
            </a:r>
            <a:r>
              <a:rPr lang="uk-UA" sz="1300" dirty="0" smtClean="0">
                <a:latin typeface="Times New Roman" pitchFamily="18" charset="0"/>
                <a:cs typeface="Times New Roman" pitchFamily="18" charset="0"/>
              </a:rPr>
              <a:t> в баченні фахівців </a:t>
            </a:r>
            <a:r>
              <a:rPr lang="uk-UA" sz="1300" dirty="0" err="1" smtClean="0">
                <a:latin typeface="Times New Roman" pitchFamily="18" charset="0"/>
                <a:cs typeface="Times New Roman" pitchFamily="18" charset="0"/>
              </a:rPr>
              <a:t>Массачусетського</a:t>
            </a:r>
            <a:r>
              <a:rPr lang="uk-UA" sz="1300" dirty="0" smtClean="0">
                <a:latin typeface="Times New Roman" pitchFamily="18" charset="0"/>
                <a:cs typeface="Times New Roman" pitchFamily="18" charset="0"/>
              </a:rPr>
              <a:t> технологічного інституту. Ідея полягає в тому, щоб поряд з графічним інтерфейсом користувача </a:t>
            </a:r>
            <a:r>
              <a:rPr lang="en-US" sz="1300" dirty="0" smtClean="0">
                <a:latin typeface="Times New Roman" pitchFamily="18" charset="0"/>
                <a:cs typeface="Times New Roman" pitchFamily="18" charset="0"/>
              </a:rPr>
              <a:t>(GUI)</a:t>
            </a:r>
            <a:r>
              <a:rPr lang="uk-UA" sz="1300" dirty="0" smtClean="0">
                <a:latin typeface="Times New Roman" pitchFamily="18" charset="0"/>
                <a:cs typeface="Times New Roman" pitchFamily="18" charset="0"/>
              </a:rPr>
              <a:t>, широке впровадження отримав тактильний (TUI), і, в кінцевому підсумку, </a:t>
            </a:r>
            <a:r>
              <a:rPr lang="uk-UA" sz="1300" b="1" i="1" dirty="0" smtClean="0">
                <a:latin typeface="Times New Roman" pitchFamily="18" charset="0"/>
                <a:cs typeface="Times New Roman" pitchFamily="18" charset="0"/>
              </a:rPr>
              <a:t>вся цифрова інформація стала доступна в її фізичному прояві, </a:t>
            </a:r>
            <a:r>
              <a:rPr lang="uk-UA" sz="1300" dirty="0" smtClean="0">
                <a:latin typeface="Times New Roman" pitchFamily="18" charset="0"/>
                <a:cs typeface="Times New Roman" pitchFamily="18" charset="0"/>
              </a:rPr>
              <a:t>подібно айсбергу, що показав свою основну частину, зазвичай приховану в глибині .</a:t>
            </a:r>
            <a:endParaRPr lang="uk-UA" sz="1300" dirty="0">
              <a:latin typeface="Times New Roman" pitchFamily="18" charset="0"/>
              <a:cs typeface="Times New Roman" pitchFamily="18" charset="0"/>
            </a:endParaRPr>
          </a:p>
        </p:txBody>
      </p:sp>
      <p:pic>
        <p:nvPicPr>
          <p:cNvPr id="76803" name="Picture 3"/>
          <p:cNvPicPr>
            <a:picLocks noChangeAspect="1" noChangeArrowheads="1"/>
          </p:cNvPicPr>
          <p:nvPr/>
        </p:nvPicPr>
        <p:blipFill>
          <a:blip r:embed="rId2" cstate="print"/>
          <a:srcRect/>
          <a:stretch>
            <a:fillRect/>
          </a:stretch>
        </p:blipFill>
        <p:spPr bwMode="auto">
          <a:xfrm>
            <a:off x="476545" y="1133745"/>
            <a:ext cx="3285365" cy="3127667"/>
          </a:xfrm>
          <a:prstGeom prst="rect">
            <a:avLst/>
          </a:prstGeom>
          <a:noFill/>
          <a:ln w="9525">
            <a:noFill/>
            <a:miter lim="800000"/>
            <a:headEnd/>
            <a:tailEnd/>
          </a:ln>
        </p:spPr>
      </p:pic>
      <p:pic>
        <p:nvPicPr>
          <p:cNvPr id="76804" name="Picture 4"/>
          <p:cNvPicPr>
            <a:picLocks noChangeAspect="1" noChangeArrowheads="1"/>
          </p:cNvPicPr>
          <p:nvPr/>
        </p:nvPicPr>
        <p:blipFill>
          <a:blip r:embed="rId3" cstate="print"/>
          <a:srcRect/>
          <a:stretch>
            <a:fillRect/>
          </a:stretch>
        </p:blipFill>
        <p:spPr bwMode="auto">
          <a:xfrm>
            <a:off x="476546" y="4239090"/>
            <a:ext cx="3291396" cy="2192194"/>
          </a:xfrm>
          <a:prstGeom prst="rect">
            <a:avLst/>
          </a:prstGeom>
          <a:noFill/>
          <a:ln w="9525">
            <a:noFill/>
            <a:miter lim="800000"/>
            <a:headEnd/>
            <a:tailEnd/>
          </a:ln>
        </p:spPr>
      </p:pic>
      <p:sp>
        <p:nvSpPr>
          <p:cNvPr id="6"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dirty="0">
                <a:sym typeface="Symbol" pitchFamily="18" charset="2"/>
              </a:rPr>
              <a:t> </a:t>
            </a:r>
            <a:r>
              <a:rPr lang="uk-UA" sz="800" dirty="0"/>
              <a:t> Опанасюк  А.С.</a:t>
            </a:r>
            <a:endParaRPr lang="ru-RU" sz="800" dirty="0"/>
          </a:p>
        </p:txBody>
      </p:sp>
    </p:spTree>
    <p:extLst>
      <p:ext uri="{BB962C8B-B14F-4D97-AF65-F5344CB8AC3E}">
        <p14:creationId xmlns="" xmlns:p14="http://schemas.microsoft.com/office/powerpoint/2010/main" val="304795975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Заголовок 1"/>
          <p:cNvSpPr>
            <a:spLocks noGrp="1"/>
          </p:cNvSpPr>
          <p:nvPr>
            <p:ph type="title"/>
          </p:nvPr>
        </p:nvSpPr>
        <p:spPr>
          <a:xfrm>
            <a:off x="467544" y="125760"/>
            <a:ext cx="8229600" cy="1143000"/>
          </a:xfrm>
        </p:spPr>
        <p:txBody>
          <a:bodyPr>
            <a:noAutofit/>
          </a:bodyPr>
          <a:lstStyle/>
          <a:p>
            <a:r>
              <a:rPr lang="uk-UA" sz="3600" b="1" i="1" dirty="0" smtClean="0">
                <a:latin typeface="Arial" pitchFamily="34" charset="0"/>
                <a:cs typeface="Arial" pitchFamily="34" charset="0"/>
              </a:rPr>
              <a:t>ПРИСТРІЙ ЗБАГАЧЕНОЇ РЕАЛЬНОСТІ</a:t>
            </a:r>
            <a:endParaRPr lang="ru-RU" sz="3600" dirty="0" smtClean="0">
              <a:latin typeface="Arial" pitchFamily="34" charset="0"/>
              <a:cs typeface="Arial" pitchFamily="34" charset="0"/>
            </a:endParaRPr>
          </a:p>
        </p:txBody>
      </p:sp>
      <p:sp>
        <p:nvSpPr>
          <p:cNvPr id="105475" name="Содержимое 2"/>
          <p:cNvSpPr>
            <a:spLocks noGrp="1"/>
          </p:cNvSpPr>
          <p:nvPr>
            <p:ph idx="1"/>
          </p:nvPr>
        </p:nvSpPr>
        <p:spPr>
          <a:xfrm>
            <a:off x="4355976" y="1268760"/>
            <a:ext cx="4454525" cy="5252690"/>
          </a:xfrm>
        </p:spPr>
        <p:txBody>
          <a:bodyPr>
            <a:normAutofit lnSpcReduction="10000"/>
          </a:bodyPr>
          <a:lstStyle/>
          <a:p>
            <a:pPr marL="0" indent="0" algn="just"/>
            <a:r>
              <a:rPr lang="uk-UA" sz="1400" b="1" i="1" dirty="0">
                <a:solidFill>
                  <a:srgbClr val="C00000"/>
                </a:solidFill>
                <a:latin typeface="Times New Roman" pitchFamily="18" charset="0"/>
                <a:cs typeface="Times New Roman" pitchFamily="18" charset="0"/>
              </a:rPr>
              <a:t>Project </a:t>
            </a:r>
            <a:r>
              <a:rPr lang="uk-UA" sz="1400" b="1" i="1" dirty="0" err="1">
                <a:solidFill>
                  <a:srgbClr val="C00000"/>
                </a:solidFill>
                <a:latin typeface="Times New Roman" pitchFamily="18" charset="0"/>
                <a:cs typeface="Times New Roman" pitchFamily="18" charset="0"/>
              </a:rPr>
              <a:t>Glass</a:t>
            </a:r>
            <a:r>
              <a:rPr lang="uk-UA" sz="1400" b="1" i="1" dirty="0">
                <a:solidFill>
                  <a:srgbClr val="C00000"/>
                </a:solidFill>
                <a:latin typeface="Times New Roman" pitchFamily="18" charset="0"/>
                <a:cs typeface="Times New Roman" pitchFamily="18" charset="0"/>
              </a:rPr>
              <a:t> </a:t>
            </a:r>
            <a:r>
              <a:rPr lang="en-US" sz="1400" b="1" i="1" dirty="0" smtClean="0">
                <a:solidFill>
                  <a:srgbClr val="C00000"/>
                </a:solidFill>
                <a:latin typeface="Times New Roman" pitchFamily="18" charset="0"/>
                <a:cs typeface="Times New Roman" pitchFamily="18" charset="0"/>
              </a:rPr>
              <a:t> - </a:t>
            </a:r>
            <a:r>
              <a:rPr lang="uk-UA" sz="1400" dirty="0" smtClean="0">
                <a:latin typeface="Times New Roman" pitchFamily="18" charset="0"/>
                <a:cs typeface="Times New Roman" pitchFamily="18" charset="0"/>
              </a:rPr>
              <a:t>пристрій призначений для створення навколо користувача збагаченої реальності, в якій перед очима власника приладу будуть спливати різні підказки і нагадування про зустрічі, дані про погоду за вікном або навігаційні вказівки.</a:t>
            </a:r>
          </a:p>
          <a:p>
            <a:pPr marL="0" indent="0" algn="just"/>
            <a:r>
              <a:rPr lang="uk-UA" sz="1400" dirty="0" smtClean="0">
                <a:latin typeface="Times New Roman" pitchFamily="18" charset="0"/>
                <a:cs typeface="Times New Roman" pitchFamily="18" charset="0"/>
              </a:rPr>
              <a:t>«</a:t>
            </a:r>
            <a:r>
              <a:rPr lang="uk-UA" sz="1400" b="1" i="1" dirty="0" smtClean="0">
                <a:solidFill>
                  <a:srgbClr val="C00000"/>
                </a:solidFill>
                <a:latin typeface="Times New Roman" pitchFamily="18" charset="0"/>
                <a:cs typeface="Times New Roman" pitchFamily="18" charset="0"/>
              </a:rPr>
              <a:t>Футуристична» лабораторія </a:t>
            </a:r>
            <a:r>
              <a:rPr lang="uk-UA" sz="1400" b="1" i="1" dirty="0" err="1" smtClean="0">
                <a:solidFill>
                  <a:srgbClr val="C00000"/>
                </a:solidFill>
                <a:latin typeface="Times New Roman" pitchFamily="18" charset="0"/>
                <a:cs typeface="Times New Roman" pitchFamily="18" charset="0"/>
              </a:rPr>
              <a:t>Google</a:t>
            </a:r>
            <a:r>
              <a:rPr lang="uk-UA" sz="1400" b="1" i="1" dirty="0" smtClean="0">
                <a:solidFill>
                  <a:srgbClr val="C00000"/>
                </a:solidFill>
                <a:latin typeface="Times New Roman" pitchFamily="18" charset="0"/>
                <a:cs typeface="Times New Roman" pitchFamily="18" charset="0"/>
              </a:rPr>
              <a:t> X офіційно розсекретила проект по створенню очок-комп'ютера - Project </a:t>
            </a:r>
            <a:r>
              <a:rPr lang="uk-UA" sz="1400" b="1" i="1" dirty="0" err="1" smtClean="0">
                <a:solidFill>
                  <a:srgbClr val="C00000"/>
                </a:solidFill>
                <a:latin typeface="Times New Roman" pitchFamily="18" charset="0"/>
                <a:cs typeface="Times New Roman" pitchFamily="18" charset="0"/>
              </a:rPr>
              <a:t>Glass</a:t>
            </a:r>
            <a:r>
              <a:rPr lang="uk-UA" sz="1400" b="1" i="1" dirty="0" smtClean="0">
                <a:latin typeface="Times New Roman" pitchFamily="18" charset="0"/>
                <a:cs typeface="Times New Roman" pitchFamily="18" charset="0"/>
              </a:rPr>
              <a:t>, </a:t>
            </a:r>
            <a:r>
              <a:rPr lang="uk-UA" sz="1400" dirty="0" smtClean="0">
                <a:latin typeface="Times New Roman" pitchFamily="18" charset="0"/>
                <a:cs typeface="Times New Roman" pitchFamily="18" charset="0"/>
              </a:rPr>
              <a:t>фрагментарна інформація про який спливала і раніше. За допомогою цих окулярів людина зможе здійснювати дзвінки, переводити написи на вивісках або в меню, заходити в </a:t>
            </a:r>
            <a:r>
              <a:rPr lang="uk-UA" sz="1400" dirty="0" err="1" smtClean="0">
                <a:latin typeface="Times New Roman" pitchFamily="18" charset="0"/>
                <a:cs typeface="Times New Roman" pitchFamily="18" charset="0"/>
              </a:rPr>
              <a:t>інтернет</a:t>
            </a:r>
            <a:r>
              <a:rPr lang="uk-UA" sz="1400" dirty="0" smtClean="0">
                <a:latin typeface="Times New Roman" pitchFamily="18" charset="0"/>
                <a:cs typeface="Times New Roman" pitchFamily="18" charset="0"/>
              </a:rPr>
              <a:t> - магазини, робити знімки і завантажувати їх до Мережі, дізнаватися розташування друзів і передавати дані про своє місцезнаходження, загалом, постійно бути на зв'язку з Інтернетом і всіма його сервісами. Також окуляри будуть грати роль </a:t>
            </a:r>
            <a:r>
              <a:rPr lang="uk-UA" sz="1400" dirty="0" err="1" smtClean="0">
                <a:latin typeface="Times New Roman" pitchFamily="18" charset="0"/>
                <a:cs typeface="Times New Roman" pitchFamily="18" charset="0"/>
              </a:rPr>
              <a:t>органайзера</a:t>
            </a:r>
            <a:r>
              <a:rPr lang="uk-UA" sz="1400" dirty="0" smtClean="0">
                <a:latin typeface="Times New Roman" pitchFamily="18" charset="0"/>
                <a:cs typeface="Times New Roman" pitchFamily="18" charset="0"/>
              </a:rPr>
              <a:t>.</a:t>
            </a:r>
          </a:p>
          <a:p>
            <a:pPr marL="0" indent="0" algn="just"/>
            <a:r>
              <a:rPr lang="uk-UA" sz="1400" dirty="0" smtClean="0">
                <a:latin typeface="Times New Roman" pitchFamily="18" charset="0"/>
                <a:cs typeface="Times New Roman" pitchFamily="18" charset="0"/>
              </a:rPr>
              <a:t>Наприкінці лютого нинішнього року газета </a:t>
            </a:r>
            <a:r>
              <a:rPr lang="en-US" sz="1400" dirty="0" smtClean="0">
                <a:latin typeface="Times New Roman" pitchFamily="18" charset="0"/>
                <a:cs typeface="Times New Roman" pitchFamily="18" charset="0"/>
              </a:rPr>
              <a:t>New York Times, </a:t>
            </a:r>
            <a:r>
              <a:rPr lang="uk-UA" sz="1400" dirty="0" smtClean="0">
                <a:latin typeface="Times New Roman" pitchFamily="18" charset="0"/>
                <a:cs typeface="Times New Roman" pitchFamily="18" charset="0"/>
              </a:rPr>
              <a:t>спираючись на відомості від інсайдерів, повідомила, що окуляри від </a:t>
            </a:r>
            <a:r>
              <a:rPr lang="en-US" sz="1400" dirty="0" smtClean="0">
                <a:latin typeface="Times New Roman" pitchFamily="18" charset="0"/>
                <a:cs typeface="Times New Roman" pitchFamily="18" charset="0"/>
              </a:rPr>
              <a:t>Google </a:t>
            </a:r>
            <a:r>
              <a:rPr lang="uk-UA" sz="1400" dirty="0" smtClean="0">
                <a:latin typeface="Times New Roman" pitchFamily="18" charset="0"/>
                <a:cs typeface="Times New Roman" pitchFamily="18" charset="0"/>
              </a:rPr>
              <a:t>будуть працювати на платформі </a:t>
            </a:r>
            <a:r>
              <a:rPr lang="en-US" sz="1400" dirty="0" smtClean="0">
                <a:latin typeface="Times New Roman" pitchFamily="18" charset="0"/>
                <a:cs typeface="Times New Roman" pitchFamily="18" charset="0"/>
              </a:rPr>
              <a:t>Android, </a:t>
            </a:r>
            <a:r>
              <a:rPr lang="uk-UA" sz="1400" dirty="0" smtClean="0">
                <a:latin typeface="Times New Roman" pitchFamily="18" charset="0"/>
                <a:cs typeface="Times New Roman" pitchFamily="18" charset="0"/>
              </a:rPr>
              <a:t>з'єднуватися з мережами 3</a:t>
            </a:r>
            <a:r>
              <a:rPr lang="en-US" sz="1400" dirty="0" smtClean="0">
                <a:latin typeface="Times New Roman" pitchFamily="18" charset="0"/>
                <a:cs typeface="Times New Roman" pitchFamily="18" charset="0"/>
              </a:rPr>
              <a:t>G </a:t>
            </a:r>
            <a:r>
              <a:rPr lang="uk-UA" sz="1400" dirty="0" smtClean="0">
                <a:latin typeface="Times New Roman" pitchFamily="18" charset="0"/>
                <a:cs typeface="Times New Roman" pitchFamily="18" charset="0"/>
              </a:rPr>
              <a:t>або 4</a:t>
            </a:r>
            <a:r>
              <a:rPr lang="en-US" sz="1400" dirty="0" smtClean="0">
                <a:latin typeface="Times New Roman" pitchFamily="18" charset="0"/>
                <a:cs typeface="Times New Roman" pitchFamily="18" charset="0"/>
              </a:rPr>
              <a:t>G, </a:t>
            </a:r>
            <a:r>
              <a:rPr lang="uk-UA" sz="1400" dirty="0" smtClean="0">
                <a:latin typeface="Times New Roman" pitchFamily="18" charset="0"/>
                <a:cs typeface="Times New Roman" pitchFamily="18" charset="0"/>
              </a:rPr>
              <a:t>мати вбудовані акселерометри і навігацію </a:t>
            </a:r>
            <a:r>
              <a:rPr lang="en-US" sz="1400" dirty="0" smtClean="0">
                <a:latin typeface="Times New Roman" pitchFamily="18" charset="0"/>
                <a:cs typeface="Times New Roman" pitchFamily="18" charset="0"/>
              </a:rPr>
              <a:t>GPS.</a:t>
            </a:r>
            <a:r>
              <a:rPr lang="uk-UA" sz="1400" dirty="0" smtClean="0">
                <a:latin typeface="Times New Roman" pitchFamily="18" charset="0"/>
                <a:cs typeface="Times New Roman" pitchFamily="18" charset="0"/>
              </a:rPr>
              <a:t> Компанія </a:t>
            </a:r>
            <a:r>
              <a:rPr lang="uk-UA" sz="1400" dirty="0" err="1">
                <a:latin typeface="Times New Roman" pitchFamily="18" charset="0"/>
                <a:cs typeface="Times New Roman" pitchFamily="18" charset="0"/>
              </a:rPr>
              <a:t>Google</a:t>
            </a:r>
            <a:r>
              <a:rPr lang="uk-UA" sz="1400" dirty="0">
                <a:latin typeface="Times New Roman" pitchFamily="18" charset="0"/>
                <a:cs typeface="Times New Roman" pitchFamily="18" charset="0"/>
              </a:rPr>
              <a:t> представили </a:t>
            </a:r>
            <a:r>
              <a:rPr lang="uk-UA" sz="1400" b="1" i="1" dirty="0">
                <a:solidFill>
                  <a:srgbClr val="C00000"/>
                </a:solidFill>
                <a:latin typeface="Times New Roman" pitchFamily="18" charset="0"/>
                <a:cs typeface="Times New Roman" pitchFamily="18" charset="0"/>
              </a:rPr>
              <a:t>27 червня </a:t>
            </a:r>
            <a:r>
              <a:rPr lang="uk-UA" sz="1400" b="1" i="1" dirty="0" smtClean="0">
                <a:solidFill>
                  <a:srgbClr val="C00000"/>
                </a:solidFill>
                <a:latin typeface="Times New Roman" pitchFamily="18" charset="0"/>
                <a:cs typeface="Times New Roman" pitchFamily="18" charset="0"/>
              </a:rPr>
              <a:t>2013 р. перші </a:t>
            </a:r>
            <a:r>
              <a:rPr lang="uk-UA" sz="1400" b="1" i="1" dirty="0">
                <a:solidFill>
                  <a:srgbClr val="C00000"/>
                </a:solidFill>
                <a:latin typeface="Times New Roman" pitchFamily="18" charset="0"/>
                <a:cs typeface="Times New Roman" pitchFamily="18" charset="0"/>
              </a:rPr>
              <a:t>в світі окуляри з </a:t>
            </a:r>
            <a:r>
              <a:rPr lang="uk-UA" sz="1500" b="1" i="1" dirty="0">
                <a:solidFill>
                  <a:srgbClr val="C00000"/>
                </a:solidFill>
                <a:latin typeface="Times New Roman" pitchFamily="18" charset="0"/>
                <a:cs typeface="Times New Roman" pitchFamily="18" charset="0"/>
              </a:rPr>
              <a:t>підключенням до </a:t>
            </a:r>
            <a:r>
              <a:rPr lang="uk-UA" sz="1500" b="1" i="1" dirty="0" err="1">
                <a:solidFill>
                  <a:srgbClr val="C00000"/>
                </a:solidFill>
                <a:latin typeface="Times New Roman" pitchFamily="18" charset="0"/>
                <a:cs typeface="Times New Roman" pitchFamily="18" charset="0"/>
              </a:rPr>
              <a:t>інтернету</a:t>
            </a:r>
            <a:r>
              <a:rPr lang="uk-UA" sz="1500" b="1" i="1" dirty="0">
                <a:solidFill>
                  <a:srgbClr val="C00000"/>
                </a:solidFill>
                <a:latin typeface="Times New Roman" pitchFamily="18" charset="0"/>
                <a:cs typeface="Times New Roman" pitchFamily="18" charset="0"/>
              </a:rPr>
              <a:t>, вартість яких складе 1,5 тис. </a:t>
            </a:r>
            <a:r>
              <a:rPr lang="uk-UA" sz="1500" b="1" i="1" dirty="0" smtClean="0">
                <a:solidFill>
                  <a:srgbClr val="C00000"/>
                </a:solidFill>
                <a:latin typeface="Times New Roman" pitchFamily="18" charset="0"/>
                <a:cs typeface="Times New Roman" pitchFamily="18" charset="0"/>
              </a:rPr>
              <a:t>дол. </a:t>
            </a:r>
            <a:r>
              <a:rPr lang="uk-UA" sz="1500" b="1" i="1" dirty="0">
                <a:solidFill>
                  <a:srgbClr val="C00000"/>
                </a:solidFill>
                <a:latin typeface="Times New Roman" pitchFamily="18" charset="0"/>
                <a:cs typeface="Times New Roman" pitchFamily="18" charset="0"/>
              </a:rPr>
              <a:t>Їх продажі </a:t>
            </a:r>
            <a:r>
              <a:rPr lang="uk-UA" sz="1500" b="1" i="1" dirty="0" smtClean="0">
                <a:solidFill>
                  <a:srgbClr val="C00000"/>
                </a:solidFill>
                <a:latin typeface="Times New Roman" pitchFamily="18" charset="0"/>
                <a:cs typeface="Times New Roman" pitchFamily="18" charset="0"/>
              </a:rPr>
              <a:t>почалися у кінці </a:t>
            </a:r>
            <a:r>
              <a:rPr lang="uk-UA" sz="1500" b="1" i="1" dirty="0">
                <a:solidFill>
                  <a:srgbClr val="C00000"/>
                </a:solidFill>
                <a:latin typeface="Times New Roman" pitchFamily="18" charset="0"/>
                <a:cs typeface="Times New Roman" pitchFamily="18" charset="0"/>
              </a:rPr>
              <a:t>2013 року. </a:t>
            </a:r>
            <a:endParaRPr lang="uk-UA" sz="1300" dirty="0" smtClean="0">
              <a:latin typeface="Times New Roman" pitchFamily="18" charset="0"/>
              <a:cs typeface="Times New Roman" pitchFamily="18" charset="0"/>
            </a:endParaRPr>
          </a:p>
          <a:p>
            <a:pPr marL="0" indent="0" algn="just"/>
            <a:endParaRPr lang="ru-RU" sz="1400" dirty="0" smtClean="0">
              <a:latin typeface="Times New Roman" pitchFamily="18" charset="0"/>
              <a:cs typeface="Times New Roman" pitchFamily="18" charset="0"/>
            </a:endParaRPr>
          </a:p>
        </p:txBody>
      </p:sp>
      <p:pic>
        <p:nvPicPr>
          <p:cNvPr id="10547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67544" y="1268760"/>
            <a:ext cx="3781425" cy="2851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5477" name="Picture 4"/>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76250" y="4103688"/>
            <a:ext cx="3781425" cy="24177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5478"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05479" name="Номер слайда 6"/>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B63FF41-BA38-460B-8FF5-329FC67C49C1}" type="slidenum">
              <a:rPr lang="ru-RU" smtClean="0"/>
              <a:pPr eaLnBrk="1" hangingPunct="1"/>
              <a:t>61</a:t>
            </a:fld>
            <a:endParaRPr lang="ru-RU" smtClean="0"/>
          </a:p>
        </p:txBody>
      </p:sp>
    </p:spTree>
    <p:extLst>
      <p:ext uri="{BB962C8B-B14F-4D97-AF65-F5344CB8AC3E}">
        <p14:creationId xmlns="" xmlns:p14="http://schemas.microsoft.com/office/powerpoint/2010/main" val="241644387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8229600" cy="1143000"/>
          </a:xfrm>
        </p:spPr>
        <p:txBody>
          <a:bodyPr>
            <a:normAutofit fontScale="90000"/>
          </a:bodyPr>
          <a:lstStyle/>
          <a:p>
            <a:r>
              <a:rPr lang="ru-RU" b="1" i="1" dirty="0" smtClean="0">
                <a:latin typeface="Arial" pitchFamily="34" charset="0"/>
                <a:cs typeface="Arial" pitchFamily="34" charset="0"/>
              </a:rPr>
              <a:t>SPACEGLASSES META.01</a:t>
            </a:r>
            <a:r>
              <a:rPr lang="ru-RU" dirty="0"/>
              <a:t/>
            </a:r>
            <a:br>
              <a:rPr lang="ru-RU" dirty="0"/>
            </a:br>
            <a:endParaRPr lang="ru-RU" dirty="0"/>
          </a:p>
        </p:txBody>
      </p:sp>
      <p:sp>
        <p:nvSpPr>
          <p:cNvPr id="3" name="Объект 2"/>
          <p:cNvSpPr>
            <a:spLocks noGrp="1"/>
          </p:cNvSpPr>
          <p:nvPr>
            <p:ph idx="1"/>
          </p:nvPr>
        </p:nvSpPr>
        <p:spPr>
          <a:xfrm>
            <a:off x="4932040" y="1124744"/>
            <a:ext cx="3765104" cy="5002376"/>
          </a:xfrm>
        </p:spPr>
        <p:txBody>
          <a:bodyPr>
            <a:normAutofit/>
          </a:bodyPr>
          <a:lstStyle/>
          <a:p>
            <a:pPr marL="0" indent="0" algn="just">
              <a:tabLst>
                <a:tab pos="0" algn="l"/>
              </a:tabLst>
            </a:pPr>
            <a:r>
              <a:rPr lang="uk-UA" sz="1400" dirty="0" smtClean="0">
                <a:latin typeface="Times New Roman" pitchFamily="18" charset="0"/>
                <a:cs typeface="Times New Roman" pitchFamily="18" charset="0"/>
              </a:rPr>
              <a:t>Ні, це не </a:t>
            </a:r>
            <a:r>
              <a:rPr lang="uk-UA" sz="1400" dirty="0" err="1" smtClean="0">
                <a:latin typeface="Times New Roman" pitchFamily="18" charset="0"/>
                <a:cs typeface="Times New Roman" pitchFamily="18" charset="0"/>
              </a:rPr>
              <a:t>Google</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Glass</a:t>
            </a:r>
            <a:r>
              <a:rPr lang="uk-UA" sz="1400" dirty="0" smtClean="0">
                <a:latin typeface="Times New Roman" pitchFamily="18" charset="0"/>
                <a:cs typeface="Times New Roman" pitchFamily="18" charset="0"/>
              </a:rPr>
              <a:t> і навіть не аналог. Власне кажучи, </a:t>
            </a:r>
            <a:r>
              <a:rPr lang="uk-UA" sz="1400" b="1" i="1" dirty="0" err="1" smtClean="0">
                <a:solidFill>
                  <a:srgbClr val="C00000"/>
                </a:solidFill>
                <a:latin typeface="Times New Roman" pitchFamily="18" charset="0"/>
                <a:cs typeface="Times New Roman" pitchFamily="18" charset="0"/>
              </a:rPr>
              <a:t>SpaceGlasses</a:t>
            </a:r>
            <a:r>
              <a:rPr lang="uk-UA" sz="1400" dirty="0" smtClean="0">
                <a:latin typeface="Times New Roman" pitchFamily="18" charset="0"/>
                <a:cs typeface="Times New Roman" pitchFamily="18" charset="0"/>
              </a:rPr>
              <a:t> працюють зовсім за іншим принципом: замість того, щоб просто отримувати інформацію, </a:t>
            </a:r>
            <a:r>
              <a:rPr lang="uk-UA" sz="1400" b="1" i="1" dirty="0" smtClean="0">
                <a:latin typeface="Times New Roman" pitchFamily="18" charset="0"/>
                <a:cs typeface="Times New Roman" pitchFamily="18" charset="0"/>
              </a:rPr>
              <a:t>користувач зможе керувати нею та віртуальними об'єктами</a:t>
            </a:r>
            <a:r>
              <a:rPr lang="uk-UA" sz="1400" dirty="0" smtClean="0">
                <a:latin typeface="Times New Roman" pitchFamily="18" charset="0"/>
                <a:cs typeface="Times New Roman" pitchFamily="18" charset="0"/>
              </a:rPr>
              <a:t>. Щось схоже було у фільмі "Особлива думка", де герой Тома Круза безпосередньо взаємодіяв з візуальною інформацією. </a:t>
            </a:r>
          </a:p>
          <a:p>
            <a:pPr marL="0" indent="0" algn="just">
              <a:tabLst>
                <a:tab pos="0" algn="l"/>
              </a:tabLst>
            </a:pPr>
            <a:endParaRPr lang="uk-UA" sz="1400" dirty="0" smtClean="0">
              <a:latin typeface="Times New Roman" pitchFamily="18" charset="0"/>
              <a:cs typeface="Times New Roman" pitchFamily="18" charset="0"/>
            </a:endParaRPr>
          </a:p>
          <a:p>
            <a:pPr marL="0" indent="0" algn="just">
              <a:tabLst>
                <a:tab pos="0" algn="l"/>
              </a:tabLst>
            </a:pPr>
            <a:endParaRPr lang="uk-UA" sz="1400" dirty="0" smtClean="0">
              <a:latin typeface="Times New Roman" pitchFamily="18" charset="0"/>
              <a:cs typeface="Times New Roman" pitchFamily="18" charset="0"/>
            </a:endParaRPr>
          </a:p>
          <a:p>
            <a:pPr marL="0" indent="0" algn="just">
              <a:tabLst>
                <a:tab pos="0" algn="l"/>
              </a:tabLst>
            </a:pPr>
            <a:endParaRPr lang="uk-UA" sz="1400" dirty="0" smtClean="0">
              <a:latin typeface="Times New Roman" pitchFamily="18" charset="0"/>
              <a:cs typeface="Times New Roman" pitchFamily="18" charset="0"/>
            </a:endParaRPr>
          </a:p>
          <a:p>
            <a:pPr marL="0" indent="0" algn="just">
              <a:tabLst>
                <a:tab pos="0" algn="l"/>
              </a:tabLst>
            </a:pPr>
            <a:r>
              <a:rPr lang="uk-UA" sz="1400" dirty="0" smtClean="0">
                <a:latin typeface="Times New Roman" pitchFamily="18" charset="0"/>
                <a:cs typeface="Times New Roman" pitchFamily="18" charset="0"/>
              </a:rPr>
              <a:t>Вражаюче фото наочно демонструє можливості </a:t>
            </a:r>
            <a:r>
              <a:rPr lang="uk-UA" sz="1400" dirty="0" err="1" smtClean="0">
                <a:latin typeface="Times New Roman" pitchFamily="18" charset="0"/>
                <a:cs typeface="Times New Roman" pitchFamily="18" charset="0"/>
              </a:rPr>
              <a:t>SpaceGlasses</a:t>
            </a:r>
            <a:r>
              <a:rPr lang="uk-UA" sz="1400" dirty="0" smtClean="0">
                <a:latin typeface="Times New Roman" pitchFamily="18" charset="0"/>
                <a:cs typeface="Times New Roman" pitchFamily="18" charset="0"/>
              </a:rPr>
              <a:t>: </a:t>
            </a:r>
            <a:r>
              <a:rPr lang="uk-UA" sz="1400" b="1" i="1" dirty="0" smtClean="0">
                <a:latin typeface="Times New Roman" pitchFamily="18" charset="0"/>
                <a:cs typeface="Times New Roman" pitchFamily="18" charset="0"/>
              </a:rPr>
              <a:t>жінка-скульптор ліпить вазу прямо з повітря, потім відправляє готовий проект на 3D принтер, з якого з'являється готовий виріб.</a:t>
            </a:r>
            <a:endParaRPr lang="uk-UA" sz="1400" b="1" i="1" dirty="0">
              <a:latin typeface="Times New Roman" pitchFamily="18" charset="0"/>
              <a:cs typeface="Times New Roman" pitchFamily="18" charset="0"/>
            </a:endParaRPr>
          </a:p>
        </p:txBody>
      </p:sp>
      <p:pic>
        <p:nvPicPr>
          <p:cNvPr id="4" name="Рисунок 3" descr="2"/>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98212" y="3068960"/>
            <a:ext cx="4572000" cy="3058160"/>
          </a:xfrm>
          <a:prstGeom prst="rect">
            <a:avLst/>
          </a:prstGeom>
          <a:noFill/>
          <a:ln>
            <a:noFill/>
          </a:ln>
        </p:spPr>
      </p:pic>
      <p:pic>
        <p:nvPicPr>
          <p:cNvPr id="4098" name="Picture 2" descr="http://glassru.com/wp-content/uploads/2013/09/spaceglasses-meta-01.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98212" y="1124744"/>
            <a:ext cx="4572000" cy="1826228"/>
          </a:xfrm>
          <a:prstGeom prst="rect">
            <a:avLst/>
          </a:prstGeom>
          <a:noFill/>
          <a:extLst>
            <a:ext uri="{909E8E84-426E-40DD-AFC4-6F175D3DCCD1}">
              <a14:hiddenFill xmlns="" xmlns:a14="http://schemas.microsoft.com/office/drawing/2010/main">
                <a:solidFill>
                  <a:srgbClr val="FFFFFF"/>
                </a:solidFill>
              </a14:hiddenFill>
            </a:ext>
          </a:extLst>
        </p:spPr>
      </p:pic>
      <p:sp>
        <p:nvSpPr>
          <p:cNvPr id="5" name="Номер слайда 4"/>
          <p:cNvSpPr>
            <a:spLocks noGrp="1"/>
          </p:cNvSpPr>
          <p:nvPr>
            <p:ph type="sldNum" sz="quarter" idx="12"/>
          </p:nvPr>
        </p:nvSpPr>
        <p:spPr/>
        <p:txBody>
          <a:bodyPr/>
          <a:lstStyle/>
          <a:p>
            <a:fld id="{D3766815-3F79-4B59-8F54-D85D4AE0E431}" type="slidenum">
              <a:rPr lang="ru-RU" smtClean="0"/>
              <a:pPr/>
              <a:t>62</a:t>
            </a:fld>
            <a:endParaRPr lang="ru-RU"/>
          </a:p>
        </p:txBody>
      </p:sp>
      <p:sp>
        <p:nvSpPr>
          <p:cNvPr id="7"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dirty="0">
                <a:sym typeface="Symbol" pitchFamily="18" charset="2"/>
              </a:rPr>
              <a:t> </a:t>
            </a:r>
            <a:r>
              <a:rPr lang="uk-UA" sz="800" dirty="0"/>
              <a:t> Опанасюк  А.С.</a:t>
            </a:r>
            <a:endParaRPr lang="ru-RU" sz="800" dirty="0"/>
          </a:p>
        </p:txBody>
      </p:sp>
    </p:spTree>
    <p:extLst>
      <p:ext uri="{BB962C8B-B14F-4D97-AF65-F5344CB8AC3E}">
        <p14:creationId xmlns="" xmlns:p14="http://schemas.microsoft.com/office/powerpoint/2010/main" val="339779304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Заголовок 1"/>
          <p:cNvSpPr>
            <a:spLocks noGrp="1"/>
          </p:cNvSpPr>
          <p:nvPr>
            <p:ph type="title"/>
          </p:nvPr>
        </p:nvSpPr>
        <p:spPr>
          <a:xfrm>
            <a:off x="512146" y="56109"/>
            <a:ext cx="8229600" cy="1143000"/>
          </a:xfrm>
        </p:spPr>
        <p:txBody>
          <a:bodyPr>
            <a:noAutofit/>
          </a:bodyPr>
          <a:lstStyle/>
          <a:p>
            <a:r>
              <a:rPr lang="uk-UA" sz="3600" b="1" i="1" dirty="0" smtClean="0">
                <a:latin typeface="Arial" pitchFamily="34" charset="0"/>
                <a:cs typeface="Arial" pitchFamily="34" charset="0"/>
              </a:rPr>
              <a:t>ПРИСТРОЇ ЗБАГАЧЕНОЇ РЕАЛЬНОСТІ</a:t>
            </a:r>
            <a:endParaRPr lang="ru-RU" sz="3600" dirty="0" smtClean="0">
              <a:latin typeface="Arial" pitchFamily="34" charset="0"/>
              <a:cs typeface="Arial" pitchFamily="34" charset="0"/>
            </a:endParaRPr>
          </a:p>
        </p:txBody>
      </p:sp>
      <p:sp>
        <p:nvSpPr>
          <p:cNvPr id="107523" name="Содержимое 2"/>
          <p:cNvSpPr>
            <a:spLocks noGrp="1"/>
          </p:cNvSpPr>
          <p:nvPr>
            <p:ph idx="1"/>
          </p:nvPr>
        </p:nvSpPr>
        <p:spPr>
          <a:xfrm>
            <a:off x="4211960" y="1214361"/>
            <a:ext cx="4600129" cy="5183530"/>
          </a:xfrm>
        </p:spPr>
        <p:txBody>
          <a:bodyPr>
            <a:noAutofit/>
          </a:bodyPr>
          <a:lstStyle/>
          <a:p>
            <a:pPr marL="0" indent="0" algn="just"/>
            <a:r>
              <a:rPr lang="uk-UA" sz="1300" b="1" i="1" dirty="0" smtClean="0">
                <a:solidFill>
                  <a:srgbClr val="C00000"/>
                </a:solidFill>
                <a:latin typeface="Times New Roman" pitchFamily="18" charset="0"/>
                <a:cs typeface="Times New Roman" pitchFamily="18" charset="0"/>
              </a:rPr>
              <a:t>Пентагон США замовив у вашингтонській компанії </a:t>
            </a:r>
            <a:r>
              <a:rPr lang="uk-UA" sz="1300" b="1" i="1" dirty="0" err="1" smtClean="0">
                <a:solidFill>
                  <a:srgbClr val="C00000"/>
                </a:solidFill>
                <a:latin typeface="Times New Roman" pitchFamily="18" charset="0"/>
                <a:cs typeface="Times New Roman" pitchFamily="18" charset="0"/>
              </a:rPr>
              <a:t>Innovega</a:t>
            </a:r>
            <a:r>
              <a:rPr lang="uk-UA" sz="1300" b="1" i="1" dirty="0" smtClean="0">
                <a:solidFill>
                  <a:srgbClr val="C00000"/>
                </a:solidFill>
                <a:latin typeface="Times New Roman" pitchFamily="18" charset="0"/>
                <a:cs typeface="Times New Roman" pitchFamily="18" charset="0"/>
              </a:rPr>
              <a:t> контактні лінзи, власник яких зможе фокусувати погляд на декількох предметах  одночасно</a:t>
            </a:r>
            <a:r>
              <a:rPr lang="uk-UA" sz="1300" dirty="0" smtClean="0">
                <a:latin typeface="Times New Roman" pitchFamily="18" charset="0"/>
                <a:cs typeface="Times New Roman" pitchFamily="18" charset="0"/>
              </a:rPr>
              <a:t>. Новий бойової </a:t>
            </a:r>
            <a:r>
              <a:rPr lang="uk-UA" sz="1300" dirty="0" err="1" smtClean="0">
                <a:latin typeface="Times New Roman" pitchFamily="18" charset="0"/>
                <a:cs typeface="Times New Roman" pitchFamily="18" charset="0"/>
              </a:rPr>
              <a:t>гаджет</a:t>
            </a:r>
            <a:r>
              <a:rPr lang="uk-UA" sz="1300" dirty="0" smtClean="0">
                <a:latin typeface="Times New Roman" pitchFamily="18" charset="0"/>
                <a:cs typeface="Times New Roman" pitchFamily="18" charset="0"/>
              </a:rPr>
              <a:t> буде діяти в одній «зв'язці» зі спеціальними окулярами. </a:t>
            </a:r>
            <a:r>
              <a:rPr lang="uk-UA" sz="1300" b="1" i="1" dirty="0" smtClean="0">
                <a:solidFill>
                  <a:srgbClr val="C00000"/>
                </a:solidFill>
                <a:latin typeface="Times New Roman" pitchFamily="18" charset="0"/>
                <a:cs typeface="Times New Roman" pitchFamily="18" charset="0"/>
              </a:rPr>
              <a:t>Картинка з цих окулярів буде проектуватися на самі лінзи. </a:t>
            </a:r>
            <a:r>
              <a:rPr lang="uk-UA" sz="1300" dirty="0" smtClean="0">
                <a:latin typeface="Times New Roman" pitchFamily="18" charset="0"/>
                <a:cs typeface="Times New Roman" pitchFamily="18" charset="0"/>
              </a:rPr>
              <a:t>Розробники переконані, що дана система значно підвищить інформованість військовослужбовців в ході бою. За їхніми розрахунками, лінзи дадуть можливість людині фокусувати свій погляд відразу на двох об'єктах. При цьому інформація, що надходить на скло не буде заважати бачити власне оточення. Досягається такий ефект за допомогою двох різних фільтрів - центральна частина кожної з лінз направляє світло з інформаційного екрану в середину зіниці, в той час як периферійна частина посилає світло на </a:t>
            </a:r>
            <a:r>
              <a:rPr lang="uk-UA" sz="1300" dirty="0" err="1" smtClean="0">
                <a:latin typeface="Times New Roman" pitchFamily="18" charset="0"/>
                <a:cs typeface="Times New Roman" pitchFamily="18" charset="0"/>
              </a:rPr>
              <a:t>переферію</a:t>
            </a:r>
            <a:r>
              <a:rPr lang="uk-UA" sz="1300" dirty="0" smtClean="0">
                <a:latin typeface="Times New Roman" pitchFamily="18" charset="0"/>
                <a:cs typeface="Times New Roman" pitchFamily="18" charset="0"/>
              </a:rPr>
              <a:t> зіниці.   Таким чином, обидві картинки надходять на сітківку ока досить різкими та чіткими.  Контракт з Управлінням перспективних досліджень Міноборони США (DARPA) на створення повністю функціонального прототипу лінз був підписаний минулого тижня.</a:t>
            </a:r>
          </a:p>
          <a:p>
            <a:pPr marL="0" indent="0" algn="just"/>
            <a:r>
              <a:rPr lang="uk-UA" sz="1300" dirty="0" smtClean="0">
                <a:latin typeface="Times New Roman" pitchFamily="18" charset="0"/>
                <a:cs typeface="Times New Roman" pitchFamily="18" charset="0"/>
              </a:rPr>
              <a:t>  В даний час лінзи проходять випробування в США. Поки цим займаються тільки військові. Широкій публіці вони були представлені у рамках однієї з найбільших і впливових виставок споживчої електроніки CES, що проходила з 7 по 10 січня 2014 року в </a:t>
            </a:r>
            <a:r>
              <a:rPr lang="uk-UA" sz="1300" dirty="0" err="1" smtClean="0">
                <a:latin typeface="Times New Roman" pitchFamily="18" charset="0"/>
                <a:cs typeface="Times New Roman" pitchFamily="18" charset="0"/>
              </a:rPr>
              <a:t>Лас-Вегасі</a:t>
            </a:r>
            <a:r>
              <a:rPr lang="uk-UA" sz="1300" dirty="0" smtClean="0">
                <a:latin typeface="Times New Roman" pitchFamily="18" charset="0"/>
                <a:cs typeface="Times New Roman" pitchFamily="18" charset="0"/>
              </a:rPr>
              <a:t>. Їх представила компанія </a:t>
            </a:r>
            <a:r>
              <a:rPr lang="uk-UA" sz="1300" b="1" i="1" dirty="0" err="1" smtClean="0">
                <a:solidFill>
                  <a:srgbClr val="C00000"/>
                </a:solidFill>
                <a:latin typeface="Times New Roman" pitchFamily="18" charset="0"/>
                <a:cs typeface="Times New Roman" pitchFamily="18" charset="0"/>
              </a:rPr>
              <a:t>Innovega</a:t>
            </a:r>
            <a:r>
              <a:rPr lang="uk-UA" sz="1300" b="1" i="1" dirty="0" smtClean="0">
                <a:solidFill>
                  <a:srgbClr val="C00000"/>
                </a:solidFill>
                <a:latin typeface="Times New Roman" pitchFamily="18" charset="0"/>
                <a:cs typeface="Times New Roman" pitchFamily="18" charset="0"/>
              </a:rPr>
              <a:t>. </a:t>
            </a:r>
            <a:r>
              <a:rPr lang="uk-UA" sz="1300" dirty="0" smtClean="0">
                <a:latin typeface="Times New Roman" pitchFamily="18" charset="0"/>
                <a:cs typeface="Times New Roman" pitchFamily="18" charset="0"/>
              </a:rPr>
              <a:t>Розробка отримала ім'я </a:t>
            </a:r>
            <a:r>
              <a:rPr lang="uk-UA" sz="1300" b="1" i="1" dirty="0" err="1" smtClean="0">
                <a:solidFill>
                  <a:srgbClr val="C00000"/>
                </a:solidFill>
                <a:latin typeface="Times New Roman" pitchFamily="18" charset="0"/>
                <a:cs typeface="Times New Roman" pitchFamily="18" charset="0"/>
              </a:rPr>
              <a:t>Innovega</a:t>
            </a:r>
            <a:r>
              <a:rPr lang="uk-UA" sz="1300" b="1" i="1" dirty="0" smtClean="0">
                <a:solidFill>
                  <a:srgbClr val="C00000"/>
                </a:solidFill>
                <a:latin typeface="Times New Roman" pitchFamily="18" charset="0"/>
                <a:cs typeface="Times New Roman" pitchFamily="18" charset="0"/>
              </a:rPr>
              <a:t> </a:t>
            </a:r>
            <a:r>
              <a:rPr lang="uk-UA" sz="1300" b="1" i="1" dirty="0" err="1" smtClean="0">
                <a:solidFill>
                  <a:srgbClr val="C00000"/>
                </a:solidFill>
                <a:latin typeface="Times New Roman" pitchFamily="18" charset="0"/>
                <a:cs typeface="Times New Roman" pitchFamily="18" charset="0"/>
              </a:rPr>
              <a:t>iOptik</a:t>
            </a:r>
            <a:r>
              <a:rPr lang="uk-UA" sz="1400" b="1" i="1" dirty="0" smtClean="0">
                <a:solidFill>
                  <a:srgbClr val="C00000"/>
                </a:solidFill>
                <a:latin typeface="Times New Roman" pitchFamily="18" charset="0"/>
                <a:cs typeface="Times New Roman" pitchFamily="18" charset="0"/>
              </a:rPr>
              <a:t>.</a:t>
            </a:r>
            <a:r>
              <a:rPr lang="uk-UA" sz="1400" dirty="0" smtClean="0"/>
              <a:t/>
            </a:r>
            <a:br>
              <a:rPr lang="uk-UA" sz="1400" dirty="0" smtClean="0"/>
            </a:br>
            <a:r>
              <a:rPr lang="uk-UA" sz="1400" dirty="0" smtClean="0"/>
              <a:t/>
            </a:r>
            <a:br>
              <a:rPr lang="uk-UA" sz="1400" dirty="0" smtClean="0"/>
            </a:br>
            <a:endParaRPr lang="uk-UA" sz="1300" b="1" i="1" dirty="0" smtClean="0">
              <a:solidFill>
                <a:srgbClr val="C00000"/>
              </a:solidFill>
              <a:latin typeface="Times New Roman" pitchFamily="18" charset="0"/>
              <a:cs typeface="Times New Roman" pitchFamily="18" charset="0"/>
            </a:endParaRPr>
          </a:p>
        </p:txBody>
      </p:sp>
      <p:sp>
        <p:nvSpPr>
          <p:cNvPr id="107526"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07527" name="Номер слайда 6"/>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9B464D2-69AB-4C0E-ADFB-DFD9DBEDD5C7}" type="slidenum">
              <a:rPr lang="ru-RU" smtClean="0"/>
              <a:pPr eaLnBrk="1" hangingPunct="1"/>
              <a:t>63</a:t>
            </a:fld>
            <a:endParaRPr lang="ru-RU" dirty="0" smtClean="0"/>
          </a:p>
        </p:txBody>
      </p:sp>
      <p:pic>
        <p:nvPicPr>
          <p:cNvPr id="8" name="Рисунок 7" descr="5"/>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76261" y="1268760"/>
            <a:ext cx="3600400" cy="2608851"/>
          </a:xfrm>
          <a:prstGeom prst="rect">
            <a:avLst/>
          </a:prstGeom>
          <a:noFill/>
          <a:ln>
            <a:noFill/>
          </a:ln>
        </p:spPr>
      </p:pic>
      <p:pic>
        <p:nvPicPr>
          <p:cNvPr id="1026" name="Picture 2" descr="http://miridei.com/files/img/c/interesnye-idei/izobreteniya/Hr4cwsQ9wFo.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76261" y="3877611"/>
            <a:ext cx="2943611" cy="2016172"/>
          </a:xfrm>
          <a:prstGeom prst="rect">
            <a:avLst/>
          </a:prstGeom>
          <a:noFill/>
          <a:extLst>
            <a:ext uri="{909E8E84-426E-40DD-AFC4-6F175D3DCCD1}">
              <a14:hiddenFill xmlns="" xmlns:a14="http://schemas.microsoft.com/office/drawing/2010/main">
                <a:solidFill>
                  <a:srgbClr val="FFFFFF"/>
                </a:solidFill>
              </a14:hiddenFill>
            </a:ext>
          </a:extLst>
        </p:spPr>
      </p:pic>
      <p:pic>
        <p:nvPicPr>
          <p:cNvPr id="1028" name="Picture 4" descr="http://miridei.com/files/img/c/interesnye-idei/izobreteniya/bLY_zGVM94A.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479432" y="3877611"/>
            <a:ext cx="3600400" cy="204568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72162748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Заголовок 1"/>
          <p:cNvSpPr>
            <a:spLocks noGrp="1"/>
          </p:cNvSpPr>
          <p:nvPr>
            <p:ph type="title"/>
          </p:nvPr>
        </p:nvSpPr>
        <p:spPr>
          <a:xfrm>
            <a:off x="476250" y="0"/>
            <a:ext cx="8229600" cy="1143000"/>
          </a:xfrm>
        </p:spPr>
        <p:txBody>
          <a:bodyPr>
            <a:normAutofit/>
          </a:bodyPr>
          <a:lstStyle/>
          <a:p>
            <a:r>
              <a:rPr lang="uk-UA" sz="4000" b="1" i="1" dirty="0" smtClean="0">
                <a:latin typeface="Arial" pitchFamily="34" charset="0"/>
                <a:cs typeface="Arial" pitchFamily="34" charset="0"/>
              </a:rPr>
              <a:t>ВІРТУАЛЬНА РЕАЛЬНІСТЬ</a:t>
            </a:r>
            <a:endParaRPr lang="ru-RU" sz="4000" b="1" i="1" dirty="0" smtClean="0">
              <a:latin typeface="Arial" pitchFamily="34" charset="0"/>
              <a:cs typeface="Arial" pitchFamily="34" charset="0"/>
            </a:endParaRPr>
          </a:p>
        </p:txBody>
      </p:sp>
      <p:sp>
        <p:nvSpPr>
          <p:cNvPr id="109571" name="Содержимое 2"/>
          <p:cNvSpPr>
            <a:spLocks noGrp="1"/>
          </p:cNvSpPr>
          <p:nvPr>
            <p:ph idx="1"/>
          </p:nvPr>
        </p:nvSpPr>
        <p:spPr>
          <a:xfrm>
            <a:off x="5076056" y="1320800"/>
            <a:ext cx="3735388" cy="4845050"/>
          </a:xfrm>
        </p:spPr>
        <p:txBody>
          <a:bodyPr>
            <a:normAutofit/>
          </a:bodyPr>
          <a:lstStyle/>
          <a:p>
            <a:pPr marL="0" indent="0" algn="just"/>
            <a:r>
              <a:rPr lang="uk-UA" sz="1400" dirty="0" smtClean="0">
                <a:latin typeface="Times New Roman" pitchFamily="18" charset="0"/>
                <a:cs typeface="Times New Roman" pitchFamily="18" charset="0"/>
              </a:rPr>
              <a:t>Як повідомляють вчені з університету Токіо, вони </a:t>
            </a:r>
            <a:r>
              <a:rPr lang="uk-UA" sz="1400" b="1" i="1" dirty="0" smtClean="0">
                <a:latin typeface="Times New Roman" pitchFamily="18" charset="0"/>
                <a:cs typeface="Times New Roman" pitchFamily="18" charset="0"/>
              </a:rPr>
              <a:t>спроектували систему віртуальної реальності, яка </a:t>
            </a:r>
            <a:r>
              <a:rPr lang="uk-UA" sz="1400" b="1" i="1" dirty="0" err="1" smtClean="0">
                <a:latin typeface="Times New Roman" pitchFamily="18" charset="0"/>
                <a:cs typeface="Times New Roman" pitchFamily="18" charset="0"/>
              </a:rPr>
              <a:t>задіює</a:t>
            </a:r>
            <a:r>
              <a:rPr lang="uk-UA" sz="1400" b="1" i="1" dirty="0" smtClean="0">
                <a:latin typeface="Times New Roman" pitchFamily="18" charset="0"/>
                <a:cs typeface="Times New Roman" pitchFamily="18" charset="0"/>
              </a:rPr>
              <a:t> всі органи чуття користувача. </a:t>
            </a:r>
            <a:r>
              <a:rPr lang="uk-UA" sz="1400" dirty="0" smtClean="0">
                <a:latin typeface="Times New Roman" pitchFamily="18" charset="0"/>
                <a:cs typeface="Times New Roman" pitchFamily="18" charset="0"/>
              </a:rPr>
              <a:t>Всі відчуття переносяться з віртуального світу в фізичний. Оскільки крім слуху і зору, можна відчути пориви вітру або відчути запах віртуальної їжі.  “Технологія віртуального тіла” дозволяє закинути користувача в далеке минуле або відправити на Місяць. Можна навіть відчути, що відчуває олімпійський чемпіон під час свого тріумфу, - говорять в університеті.  Виглядає «віртуальна реальність», як стілець здатний міняти положення, монітор 3D, навушники та система вентиляторів для передачі запахів.  У Токіо відзначають, що в індустрії розваг немає нічого подібного. Тому їх розробка повинна зробити справжній фурор. Особливо серед вимогливих </a:t>
            </a:r>
            <a:r>
              <a:rPr lang="uk-UA" sz="1400" dirty="0" err="1" smtClean="0">
                <a:latin typeface="Times New Roman" pitchFamily="18" charset="0"/>
                <a:cs typeface="Times New Roman" pitchFamily="18" charset="0"/>
              </a:rPr>
              <a:t>геймерів</a:t>
            </a:r>
            <a:r>
              <a:rPr lang="uk-UA" sz="1400" dirty="0" smtClean="0">
                <a:latin typeface="Times New Roman" pitchFamily="18" charset="0"/>
                <a:cs typeface="Times New Roman" pitchFamily="18" charset="0"/>
              </a:rPr>
              <a:t>. Однак спочатку вона призначена для японських стариків, для наповнення їх життя комфортом і забутими відчуттями. </a:t>
            </a:r>
          </a:p>
        </p:txBody>
      </p:sp>
      <p:pic>
        <p:nvPicPr>
          <p:cNvPr id="109572" name="Picture 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11188" y="1320800"/>
            <a:ext cx="4286250" cy="2828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9573" name="Picture 6"/>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11188" y="4149725"/>
            <a:ext cx="4275137" cy="2098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9574"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09575" name="Номер слайда 6"/>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ECB459F-FD5E-4CAB-8AA4-BDA70E1C2C0C}" type="slidenum">
              <a:rPr lang="ru-RU" smtClean="0"/>
              <a:pPr eaLnBrk="1" hangingPunct="1"/>
              <a:t>64</a:t>
            </a:fld>
            <a:endParaRPr lang="ru-RU" smtClean="0"/>
          </a:p>
        </p:txBody>
      </p:sp>
    </p:spTree>
    <p:extLst>
      <p:ext uri="{BB962C8B-B14F-4D97-AF65-F5344CB8AC3E}">
        <p14:creationId xmlns="" xmlns:p14="http://schemas.microsoft.com/office/powerpoint/2010/main" val="323582842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16632"/>
            <a:ext cx="8229600" cy="1143000"/>
          </a:xfrm>
        </p:spPr>
        <p:txBody>
          <a:bodyPr>
            <a:noAutofit/>
          </a:bodyPr>
          <a:lstStyle/>
          <a:p>
            <a:r>
              <a:rPr lang="uk-UA" sz="3600" b="1" i="1" dirty="0" smtClean="0">
                <a:latin typeface="Arial" pitchFamily="34" charset="0"/>
                <a:cs typeface="Arial" pitchFamily="34" charset="0"/>
              </a:rPr>
              <a:t>КЕРУВАННЯ ВІРТУАЛЬНОЮ РЕАЛЬНІСТЮ</a:t>
            </a:r>
            <a:endParaRPr lang="ru-RU" sz="3600" b="1" i="1" dirty="0">
              <a:latin typeface="Arial" pitchFamily="34" charset="0"/>
              <a:cs typeface="Arial" pitchFamily="34" charset="0"/>
            </a:endParaRPr>
          </a:p>
        </p:txBody>
      </p:sp>
      <p:sp>
        <p:nvSpPr>
          <p:cNvPr id="3" name="Объект 2"/>
          <p:cNvSpPr>
            <a:spLocks noGrp="1"/>
          </p:cNvSpPr>
          <p:nvPr>
            <p:ph idx="1"/>
          </p:nvPr>
        </p:nvSpPr>
        <p:spPr>
          <a:xfrm>
            <a:off x="3131840" y="1412776"/>
            <a:ext cx="5554960" cy="4986402"/>
          </a:xfrm>
        </p:spPr>
        <p:txBody>
          <a:bodyPr>
            <a:normAutofit lnSpcReduction="10000"/>
          </a:bodyPr>
          <a:lstStyle/>
          <a:p>
            <a:pPr marL="0" indent="0" algn="just"/>
            <a:r>
              <a:rPr lang="uk-UA" sz="1400" dirty="0" smtClean="0">
                <a:latin typeface="Times New Roman" pitchFamily="18" charset="0"/>
                <a:cs typeface="Times New Roman" pitchFamily="18" charset="0"/>
              </a:rPr>
              <a:t>Програміст з Торонто </a:t>
            </a:r>
            <a:r>
              <a:rPr lang="uk-UA" sz="1400" dirty="0" err="1">
                <a:latin typeface="Times New Roman" pitchFamily="18" charset="0"/>
                <a:cs typeface="Times New Roman" pitchFamily="18" charset="0"/>
              </a:rPr>
              <a:t>Брайан</a:t>
            </a:r>
            <a:r>
              <a:rPr lang="uk-UA" sz="1400" dirty="0">
                <a:latin typeface="Times New Roman" pitchFamily="18" charset="0"/>
                <a:cs typeface="Times New Roman" pitchFamily="18" charset="0"/>
              </a:rPr>
              <a:t> </a:t>
            </a:r>
            <a:r>
              <a:rPr lang="uk-UA" sz="1400" dirty="0" err="1" smtClean="0">
                <a:latin typeface="Times New Roman" pitchFamily="18" charset="0"/>
                <a:cs typeface="Times New Roman" pitchFamily="18" charset="0"/>
              </a:rPr>
              <a:t>Пейріс</a:t>
            </a:r>
            <a:r>
              <a:rPr lang="uk-UA" sz="1400" dirty="0" smtClean="0">
                <a:latin typeface="Times New Roman" pitchFamily="18" charset="0"/>
                <a:cs typeface="Times New Roman" pitchFamily="18" charset="0"/>
              </a:rPr>
              <a:t> </a:t>
            </a:r>
            <a:r>
              <a:rPr lang="uk-UA" sz="1400" dirty="0">
                <a:latin typeface="Times New Roman" pitchFamily="18" charset="0"/>
                <a:cs typeface="Times New Roman" pitchFamily="18" charset="0"/>
              </a:rPr>
              <a:t>(</a:t>
            </a:r>
            <a:r>
              <a:rPr lang="uk-UA" sz="1400" dirty="0" err="1">
                <a:latin typeface="Times New Roman" pitchFamily="18" charset="0"/>
                <a:cs typeface="Times New Roman" pitchFamily="18" charset="0"/>
              </a:rPr>
              <a:t>Brian</a:t>
            </a:r>
            <a:r>
              <a:rPr lang="uk-UA" sz="1400" dirty="0">
                <a:latin typeface="Times New Roman" pitchFamily="18" charset="0"/>
                <a:cs typeface="Times New Roman" pitchFamily="18" charset="0"/>
              </a:rPr>
              <a:t> </a:t>
            </a:r>
            <a:r>
              <a:rPr lang="uk-UA" sz="1400" dirty="0" err="1">
                <a:latin typeface="Times New Roman" pitchFamily="18" charset="0"/>
                <a:cs typeface="Times New Roman" pitchFamily="18" charset="0"/>
              </a:rPr>
              <a:t>Peiris</a:t>
            </a:r>
            <a:r>
              <a:rPr lang="uk-UA" sz="1400" dirty="0">
                <a:latin typeface="Times New Roman" pitchFamily="18" charset="0"/>
                <a:cs typeface="Times New Roman" pitchFamily="18" charset="0"/>
              </a:rPr>
              <a:t>) </a:t>
            </a:r>
            <a:r>
              <a:rPr lang="uk-UA" sz="1400" dirty="0" smtClean="0">
                <a:latin typeface="Times New Roman" pitchFamily="18" charset="0"/>
                <a:cs typeface="Times New Roman" pitchFamily="18" charset="0"/>
              </a:rPr>
              <a:t>придумав </a:t>
            </a:r>
            <a:r>
              <a:rPr lang="uk-UA" sz="1400" b="1" i="1" dirty="0" smtClean="0">
                <a:latin typeface="Times New Roman" pitchFamily="18" charset="0"/>
                <a:cs typeface="Times New Roman" pitchFamily="18" charset="0"/>
              </a:rPr>
              <a:t>спосіб писати код всередині віртуальної реальності</a:t>
            </a:r>
            <a:r>
              <a:rPr lang="uk-UA" sz="1400" dirty="0" smtClean="0">
                <a:latin typeface="Times New Roman" pitchFamily="18" charset="0"/>
                <a:cs typeface="Times New Roman" pitchFamily="18" charset="0"/>
              </a:rPr>
              <a:t>, безпосередньо спостерігаючи за результатами кожної зміни в програмі.</a:t>
            </a:r>
          </a:p>
          <a:p>
            <a:pPr marL="0" indent="0" algn="just"/>
            <a:r>
              <a:rPr lang="uk-UA" sz="1400" dirty="0" smtClean="0">
                <a:latin typeface="Times New Roman" pitchFamily="18" charset="0"/>
                <a:cs typeface="Times New Roman" pitchFamily="18" charset="0"/>
              </a:rPr>
              <a:t>Ідея побудови або зміни віртуального світу знаходяться всередині нього людиною піднімалася ще у вісімдесяті, проте в реальності вона почала набувати обриси тільки в останні роки. </a:t>
            </a:r>
            <a:r>
              <a:rPr lang="uk-UA" sz="1400" b="1" i="1" dirty="0" err="1">
                <a:solidFill>
                  <a:srgbClr val="C00000"/>
                </a:solidFill>
                <a:latin typeface="Times New Roman" pitchFamily="18" charset="0"/>
                <a:cs typeface="Times New Roman" pitchFamily="18" charset="0"/>
              </a:rPr>
              <a:t>Брайан</a:t>
            </a:r>
            <a:r>
              <a:rPr lang="uk-UA" sz="1400" b="1" i="1" dirty="0">
                <a:solidFill>
                  <a:srgbClr val="C00000"/>
                </a:solidFill>
                <a:latin typeface="Times New Roman" pitchFamily="18" charset="0"/>
                <a:cs typeface="Times New Roman" pitchFamily="18" charset="0"/>
              </a:rPr>
              <a:t> </a:t>
            </a:r>
            <a:r>
              <a:rPr lang="uk-UA" sz="1400" b="1" i="1" dirty="0" err="1">
                <a:solidFill>
                  <a:srgbClr val="C00000"/>
                </a:solidFill>
                <a:latin typeface="Times New Roman" pitchFamily="18" charset="0"/>
                <a:cs typeface="Times New Roman" pitchFamily="18" charset="0"/>
              </a:rPr>
              <a:t>Пейріс</a:t>
            </a:r>
            <a:r>
              <a:rPr lang="uk-UA" sz="1400" b="1" i="1" dirty="0" smtClean="0">
                <a:solidFill>
                  <a:srgbClr val="C00000"/>
                </a:solidFill>
                <a:latin typeface="Times New Roman" pitchFamily="18" charset="0"/>
                <a:cs typeface="Times New Roman" pitchFamily="18" charset="0"/>
              </a:rPr>
              <a:t> </a:t>
            </a:r>
            <a:r>
              <a:rPr lang="uk-UA" sz="1400" b="1" i="1" dirty="0">
                <a:solidFill>
                  <a:srgbClr val="C00000"/>
                </a:solidFill>
                <a:latin typeface="Times New Roman" pitchFamily="18" charset="0"/>
                <a:cs typeface="Times New Roman" pitchFamily="18" charset="0"/>
              </a:rPr>
              <a:t>створив віртуальну середу для програмування, в якій користувач може працювати, не знімаючи шолом </a:t>
            </a:r>
            <a:r>
              <a:rPr lang="uk-UA" sz="1400" b="1" i="1" dirty="0" err="1">
                <a:solidFill>
                  <a:srgbClr val="C00000"/>
                </a:solidFill>
                <a:latin typeface="Times New Roman" pitchFamily="18" charset="0"/>
                <a:cs typeface="Times New Roman" pitchFamily="18" charset="0"/>
              </a:rPr>
              <a:t>Oculus</a:t>
            </a:r>
            <a:r>
              <a:rPr lang="uk-UA" sz="1400" b="1" i="1" dirty="0">
                <a:solidFill>
                  <a:srgbClr val="C00000"/>
                </a:solidFill>
                <a:latin typeface="Times New Roman" pitchFamily="18" charset="0"/>
                <a:cs typeface="Times New Roman" pitchFamily="18" charset="0"/>
              </a:rPr>
              <a:t> </a:t>
            </a:r>
            <a:r>
              <a:rPr lang="uk-UA" sz="1400" b="1" i="1" dirty="0" err="1">
                <a:solidFill>
                  <a:srgbClr val="C00000"/>
                </a:solidFill>
                <a:latin typeface="Times New Roman" pitchFamily="18" charset="0"/>
                <a:cs typeface="Times New Roman" pitchFamily="18" charset="0"/>
              </a:rPr>
              <a:t>Rift</a:t>
            </a:r>
            <a:r>
              <a:rPr lang="uk-UA" sz="1400" b="1" i="1" dirty="0">
                <a:solidFill>
                  <a:srgbClr val="C00000"/>
                </a:solidFill>
                <a:latin typeface="Times New Roman" pitchFamily="18" charset="0"/>
                <a:cs typeface="Times New Roman" pitchFamily="18" charset="0"/>
              </a:rPr>
              <a:t>. </a:t>
            </a:r>
            <a:r>
              <a:rPr lang="uk-UA" sz="1400" dirty="0">
                <a:latin typeface="Times New Roman" pitchFamily="18" charset="0"/>
                <a:cs typeface="Times New Roman" pitchFamily="18" charset="0"/>
              </a:rPr>
              <a:t>В 10-хвилинному ролику, який він опублікував на </a:t>
            </a:r>
            <a:r>
              <a:rPr lang="uk-UA" sz="1400" dirty="0" err="1">
                <a:latin typeface="Times New Roman" pitchFamily="18" charset="0"/>
                <a:cs typeface="Times New Roman" pitchFamily="18" charset="0"/>
              </a:rPr>
              <a:t>YouTube</a:t>
            </a:r>
            <a:r>
              <a:rPr lang="uk-UA" sz="1400" dirty="0">
                <a:latin typeface="Times New Roman" pitchFamily="18" charset="0"/>
                <a:cs typeface="Times New Roman" pitchFamily="18" charset="0"/>
              </a:rPr>
              <a:t>, канадець створює поряд з собою рухливу кольорову структуру з квадратів, займаючись написанням коду </a:t>
            </a:r>
            <a:r>
              <a:rPr lang="uk-UA" sz="1400" dirty="0" smtClean="0">
                <a:latin typeface="Times New Roman" pitchFamily="18" charset="0"/>
                <a:cs typeface="Times New Roman" pitchFamily="18" charset="0"/>
              </a:rPr>
              <a:t>на висячому </a:t>
            </a:r>
            <a:r>
              <a:rPr lang="uk-UA" sz="1400" dirty="0">
                <a:latin typeface="Times New Roman" pitchFamily="18" charset="0"/>
                <a:cs typeface="Times New Roman" pitchFamily="18" charset="0"/>
              </a:rPr>
              <a:t>над нескінченним цифровим полігоном екрані. Надалі </a:t>
            </a:r>
            <a:r>
              <a:rPr lang="uk-UA" sz="1400" dirty="0" err="1">
                <a:latin typeface="Times New Roman" pitchFamily="18" charset="0"/>
                <a:cs typeface="Times New Roman" pitchFamily="18" charset="0"/>
              </a:rPr>
              <a:t>Пейріс</a:t>
            </a:r>
            <a:r>
              <a:rPr lang="uk-UA" sz="1400" dirty="0">
                <a:latin typeface="Times New Roman" pitchFamily="18" charset="0"/>
                <a:cs typeface="Times New Roman" pitchFamily="18" charset="0"/>
              </a:rPr>
              <a:t> </a:t>
            </a:r>
            <a:r>
              <a:rPr lang="uk-UA" sz="1400" b="1" i="1" dirty="0">
                <a:latin typeface="Times New Roman" pitchFamily="18" charset="0"/>
                <a:cs typeface="Times New Roman" pitchFamily="18" charset="0"/>
              </a:rPr>
              <a:t>намір створити багатокористувацький режим, щоб кілька людей могли творити </a:t>
            </a:r>
            <a:r>
              <a:rPr lang="uk-UA" sz="1400" b="1" i="1" dirty="0" smtClean="0">
                <a:latin typeface="Times New Roman" pitchFamily="18" charset="0"/>
                <a:cs typeface="Times New Roman" pitchFamily="18" charset="0"/>
              </a:rPr>
              <a:t>одночасно</a:t>
            </a:r>
            <a:r>
              <a:rPr lang="uk-UA" sz="1400" dirty="0" smtClean="0">
                <a:latin typeface="Times New Roman" pitchFamily="18" charset="0"/>
                <a:cs typeface="Times New Roman" pitchFamily="18" charset="0"/>
              </a:rPr>
              <a:t>.</a:t>
            </a:r>
            <a:endParaRPr lang="uk-UA" sz="1400" dirty="0">
              <a:latin typeface="Times New Roman" pitchFamily="18" charset="0"/>
              <a:cs typeface="Times New Roman" pitchFamily="18" charset="0"/>
            </a:endParaRPr>
          </a:p>
          <a:p>
            <a:pPr marL="0" indent="0" algn="just"/>
            <a:r>
              <a:rPr lang="uk-UA" sz="1400" dirty="0" err="1" smtClean="0">
                <a:latin typeface="Times New Roman" pitchFamily="18" charset="0"/>
                <a:cs typeface="Times New Roman" pitchFamily="18" charset="0"/>
              </a:rPr>
              <a:t>Брайан</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Пейріс</a:t>
            </a:r>
            <a:r>
              <a:rPr lang="uk-UA" sz="1400" dirty="0" smtClean="0">
                <a:latin typeface="Times New Roman" pitchFamily="18" charset="0"/>
                <a:cs typeface="Times New Roman" pitchFamily="18" charset="0"/>
              </a:rPr>
              <a:t> вважає, що безпосередній і моментальний зв'язок зі своїм творінням є «потужним досвідом», який може змінити підхід до роботи. Здатність писати код дає нам контроль над мільярдами транзисторів на машинах, що виконують мільярди операцій в секунду, підключених до мережі з мільярдів таких же машин. Наші команди дозволяють керувати цим усім </a:t>
            </a:r>
            <a:r>
              <a:rPr lang="uk-UA" sz="1400" dirty="0" err="1" smtClean="0">
                <a:latin typeface="Times New Roman" pitchFamily="18" charset="0"/>
                <a:cs typeface="Times New Roman" pitchFamily="18" charset="0"/>
              </a:rPr>
              <a:t>найбезпосереднішим</a:t>
            </a:r>
            <a:r>
              <a:rPr lang="uk-UA" sz="1400" dirty="0" smtClean="0">
                <a:latin typeface="Times New Roman" pitchFamily="18" charset="0"/>
                <a:cs typeface="Times New Roman" pitchFamily="18" charset="0"/>
              </a:rPr>
              <a:t> чином. Незважаючи на те, що ідея </a:t>
            </a:r>
            <a:r>
              <a:rPr lang="uk-UA" sz="1400" dirty="0" err="1" smtClean="0">
                <a:latin typeface="Times New Roman" pitchFamily="18" charset="0"/>
                <a:cs typeface="Times New Roman" pitchFamily="18" charset="0"/>
              </a:rPr>
              <a:t>Пейріс</a:t>
            </a:r>
            <a:r>
              <a:rPr lang="uk-UA" sz="1400" dirty="0" smtClean="0">
                <a:latin typeface="Times New Roman" pitchFamily="18" charset="0"/>
                <a:cs typeface="Times New Roman" pitchFamily="18" charset="0"/>
              </a:rPr>
              <a:t> нескінченно далека від показаного в «Матриці» або будь-який інший </a:t>
            </a:r>
            <a:r>
              <a:rPr lang="uk-UA" sz="1400" dirty="0" err="1" smtClean="0">
                <a:latin typeface="Times New Roman" pitchFamily="18" charset="0"/>
                <a:cs typeface="Times New Roman" pitchFamily="18" charset="0"/>
              </a:rPr>
              <a:t>кіберпанк-класиці</a:t>
            </a:r>
            <a:r>
              <a:rPr lang="uk-UA" sz="1400" dirty="0" smtClean="0">
                <a:latin typeface="Times New Roman" pitchFamily="18" charset="0"/>
                <a:cs typeface="Times New Roman" pitchFamily="18" charset="0"/>
              </a:rPr>
              <a:t>, формально він виконав обіцянку письменників-фантастів, нехай і сам процес написання коду не перетворився на магічні помахи рукою або управління силою думки. </a:t>
            </a:r>
          </a:p>
        </p:txBody>
      </p:sp>
      <p:sp>
        <p:nvSpPr>
          <p:cNvPr id="4" name="Номер слайда 3"/>
          <p:cNvSpPr>
            <a:spLocks noGrp="1"/>
          </p:cNvSpPr>
          <p:nvPr>
            <p:ph type="sldNum" sz="quarter" idx="12"/>
          </p:nvPr>
        </p:nvSpPr>
        <p:spPr/>
        <p:txBody>
          <a:bodyPr/>
          <a:lstStyle/>
          <a:p>
            <a:fld id="{D3766815-3F79-4B59-8F54-D85D4AE0E431}" type="slidenum">
              <a:rPr lang="ru-RU" smtClean="0"/>
              <a:pPr/>
              <a:t>65</a:t>
            </a:fld>
            <a:endParaRPr lang="ru-RU"/>
          </a:p>
        </p:txBody>
      </p:sp>
      <p:pic>
        <p:nvPicPr>
          <p:cNvPr id="1026" name="Picture 2" descr="Программист научился создавать виртуальную реальность, находясь прямо в ней"/>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67544" y="1444778"/>
            <a:ext cx="2560286" cy="2560286"/>
          </a:xfrm>
          <a:prstGeom prst="rect">
            <a:avLst/>
          </a:prstGeom>
          <a:noFill/>
          <a:extLst>
            <a:ext uri="{909E8E84-426E-40DD-AFC4-6F175D3DCCD1}">
              <a14:hiddenFill xmlns="" xmlns:a14="http://schemas.microsoft.com/office/drawing/2010/main">
                <a:solidFill>
                  <a:srgbClr val="FFFFFF"/>
                </a:solidFill>
              </a14:hiddenFill>
            </a:ext>
          </a:extLst>
        </p:spPr>
      </p:pic>
      <p:pic>
        <p:nvPicPr>
          <p:cNvPr id="1028" name="Picture 4" descr="The dream of the 80s is alive in V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67544" y="4005064"/>
            <a:ext cx="2560286" cy="144016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93940420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Заголовок 1"/>
          <p:cNvSpPr>
            <a:spLocks noGrp="1"/>
          </p:cNvSpPr>
          <p:nvPr>
            <p:ph type="title"/>
          </p:nvPr>
        </p:nvSpPr>
        <p:spPr/>
        <p:txBody>
          <a:bodyPr>
            <a:normAutofit fontScale="90000"/>
          </a:bodyPr>
          <a:lstStyle/>
          <a:p>
            <a:pPr eaLnBrk="1" hangingPunct="1"/>
            <a:r>
              <a:rPr lang="ru-RU" b="1" i="1" dirty="0" smtClean="0">
                <a:latin typeface="Arial" pitchFamily="34" charset="0"/>
                <a:cs typeface="Arial" pitchFamily="34" charset="0"/>
              </a:rPr>
              <a:t>3D-ПРИНТЕРИ</a:t>
            </a:r>
            <a:r>
              <a:rPr lang="uk-UA" b="1" i="1" dirty="0" smtClean="0">
                <a:latin typeface="Arial" pitchFamily="34" charset="0"/>
                <a:cs typeface="Arial" pitchFamily="34" charset="0"/>
              </a:rPr>
              <a:t/>
            </a:r>
            <a:br>
              <a:rPr lang="uk-UA" b="1" i="1" dirty="0" smtClean="0">
                <a:latin typeface="Arial" pitchFamily="34" charset="0"/>
                <a:cs typeface="Arial" pitchFamily="34" charset="0"/>
              </a:rPr>
            </a:br>
            <a:endParaRPr lang="uk-UA" dirty="0" smtClean="0">
              <a:latin typeface="Arial" pitchFamily="34" charset="0"/>
              <a:cs typeface="Arial" pitchFamily="34" charset="0"/>
            </a:endParaRPr>
          </a:p>
        </p:txBody>
      </p:sp>
      <p:sp>
        <p:nvSpPr>
          <p:cNvPr id="198659" name="Содержимое 2"/>
          <p:cNvSpPr>
            <a:spLocks noGrp="1"/>
          </p:cNvSpPr>
          <p:nvPr>
            <p:ph idx="1"/>
          </p:nvPr>
        </p:nvSpPr>
        <p:spPr>
          <a:xfrm>
            <a:off x="285750" y="1000125"/>
            <a:ext cx="8501063" cy="5453211"/>
          </a:xfrm>
        </p:spPr>
        <p:txBody>
          <a:bodyPr>
            <a:normAutofit fontScale="92500" lnSpcReduction="10000"/>
          </a:bodyPr>
          <a:lstStyle/>
          <a:p>
            <a:pPr marL="0" indent="174625" algn="just" eaLnBrk="1" hangingPunct="1"/>
            <a:r>
              <a:rPr lang="uk-UA" sz="1400" b="1" i="1" dirty="0" smtClean="0">
                <a:solidFill>
                  <a:srgbClr val="C00000"/>
                </a:solidFill>
                <a:latin typeface="Times New Roman" pitchFamily="18" charset="0"/>
                <a:cs typeface="Times New Roman" pitchFamily="18" charset="0"/>
              </a:rPr>
              <a:t>3D-принтер - пристрій, що використовує метод створення фізичного об'єкту на основі віртуальної  3D-моделі.</a:t>
            </a:r>
          </a:p>
          <a:p>
            <a:pPr marL="0" indent="174625" algn="just" eaLnBrk="1" hangingPunct="1">
              <a:buFontTx/>
              <a:buNone/>
            </a:pPr>
            <a:r>
              <a:rPr lang="uk-UA" sz="1400" dirty="0" smtClean="0">
                <a:latin typeface="Times New Roman" pitchFamily="18" charset="0"/>
                <a:cs typeface="Times New Roman" pitchFamily="18" charset="0"/>
              </a:rPr>
              <a:t>3D - друк може здійснюватися різними способами і з використанням різних матеріалів, але </a:t>
            </a:r>
            <a:r>
              <a:rPr lang="uk-UA" sz="1400" b="1" i="1" dirty="0" smtClean="0">
                <a:latin typeface="Times New Roman" pitchFamily="18" charset="0"/>
                <a:cs typeface="Times New Roman" pitchFamily="18" charset="0"/>
              </a:rPr>
              <a:t>в основі будь-якого з них лежить принцип пошарового створення (вирощування) твердого об'єкту</a:t>
            </a:r>
            <a:r>
              <a:rPr lang="uk-UA" sz="1400" dirty="0" smtClean="0">
                <a:latin typeface="Times New Roman" pitchFamily="18" charset="0"/>
                <a:cs typeface="Times New Roman" pitchFamily="18" charset="0"/>
              </a:rPr>
              <a:t>.</a:t>
            </a:r>
          </a:p>
          <a:p>
            <a:pPr marL="0" indent="174625" algn="just" eaLnBrk="1" hangingPunct="1">
              <a:buFontTx/>
              <a:buNone/>
            </a:pPr>
            <a:r>
              <a:rPr lang="uk-UA" sz="1400" dirty="0" smtClean="0">
                <a:latin typeface="Times New Roman" pitchFamily="18" charset="0"/>
                <a:cs typeface="Times New Roman" pitchFamily="18" charset="0"/>
              </a:rPr>
              <a:t>Застосовуються </a:t>
            </a:r>
            <a:r>
              <a:rPr lang="uk-UA" sz="1400" b="1" i="1" dirty="0" smtClean="0">
                <a:latin typeface="Times New Roman" pitchFamily="18" charset="0"/>
                <a:cs typeface="Times New Roman" pitchFamily="18" charset="0"/>
              </a:rPr>
              <a:t>дві принципово різні технології</a:t>
            </a:r>
            <a:r>
              <a:rPr lang="uk-UA" sz="1400" dirty="0" smtClean="0">
                <a:latin typeface="Times New Roman" pitchFamily="18" charset="0"/>
                <a:cs typeface="Times New Roman" pitchFamily="18" charset="0"/>
              </a:rPr>
              <a:t>:</a:t>
            </a:r>
          </a:p>
          <a:p>
            <a:pPr marL="0" indent="174625" algn="just" eaLnBrk="1" hangingPunct="1"/>
            <a:r>
              <a:rPr lang="uk-UA" sz="1400" b="1" i="1" dirty="0" smtClean="0">
                <a:solidFill>
                  <a:srgbClr val="C00000"/>
                </a:solidFill>
                <a:latin typeface="Times New Roman" pitchFamily="18" charset="0"/>
                <a:cs typeface="Times New Roman" pitchFamily="18" charset="0"/>
              </a:rPr>
              <a:t>Лазерна </a:t>
            </a:r>
          </a:p>
          <a:p>
            <a:pPr marL="0" indent="174625" algn="just" eaLnBrk="1" hangingPunct="1">
              <a:buFontTx/>
              <a:buNone/>
            </a:pPr>
            <a:r>
              <a:rPr lang="uk-UA" sz="1400" b="1" i="1" dirty="0" smtClean="0">
                <a:latin typeface="Times New Roman" pitchFamily="18" charset="0"/>
                <a:cs typeface="Times New Roman" pitchFamily="18" charset="0"/>
              </a:rPr>
              <a:t>Лазерний друк </a:t>
            </a:r>
            <a:r>
              <a:rPr lang="uk-UA" sz="1400" dirty="0" smtClean="0">
                <a:latin typeface="Times New Roman" pitchFamily="18" charset="0"/>
                <a:cs typeface="Times New Roman" pitchFamily="18" charset="0"/>
              </a:rPr>
              <a:t>- ультрафіолетовий лазер поступово, </a:t>
            </a:r>
            <a:r>
              <a:rPr lang="uk-UA" sz="1400" dirty="0" err="1" smtClean="0">
                <a:latin typeface="Times New Roman" pitchFamily="18" charset="0"/>
                <a:cs typeface="Times New Roman" pitchFamily="18" charset="0"/>
              </a:rPr>
              <a:t>піксель</a:t>
            </a:r>
            <a:r>
              <a:rPr lang="uk-UA" sz="1400" dirty="0" smtClean="0">
                <a:latin typeface="Times New Roman" pitchFamily="18" charset="0"/>
                <a:cs typeface="Times New Roman" pitchFamily="18" charset="0"/>
              </a:rPr>
              <a:t> за </a:t>
            </a:r>
            <a:r>
              <a:rPr lang="uk-UA" sz="1400" dirty="0" err="1" smtClean="0">
                <a:latin typeface="Times New Roman" pitchFamily="18" charset="0"/>
                <a:cs typeface="Times New Roman" pitchFamily="18" charset="0"/>
              </a:rPr>
              <a:t>пікселем</a:t>
            </a:r>
            <a:r>
              <a:rPr lang="uk-UA" sz="1400" dirty="0" smtClean="0">
                <a:latin typeface="Times New Roman" pitchFamily="18" charset="0"/>
                <a:cs typeface="Times New Roman" pitchFamily="18" charset="0"/>
              </a:rPr>
              <a:t>, засвічує рідкий </a:t>
            </a:r>
            <a:r>
              <a:rPr lang="uk-UA" sz="1400" dirty="0" err="1" smtClean="0">
                <a:latin typeface="Times New Roman" pitchFamily="18" charset="0"/>
                <a:cs typeface="Times New Roman" pitchFamily="18" charset="0"/>
              </a:rPr>
              <a:t>фотополімер</a:t>
            </a:r>
            <a:r>
              <a:rPr lang="uk-UA" sz="1400" dirty="0" smtClean="0">
                <a:latin typeface="Times New Roman" pitchFamily="18" charset="0"/>
                <a:cs typeface="Times New Roman" pitchFamily="18" charset="0"/>
              </a:rPr>
              <a:t>, або </a:t>
            </a:r>
            <a:r>
              <a:rPr lang="uk-UA" sz="1400" dirty="0" err="1" smtClean="0">
                <a:latin typeface="Times New Roman" pitchFamily="18" charset="0"/>
                <a:cs typeface="Times New Roman" pitchFamily="18" charset="0"/>
              </a:rPr>
              <a:t>фотополімер</a:t>
            </a:r>
            <a:r>
              <a:rPr lang="uk-UA" sz="1400" dirty="0" smtClean="0">
                <a:latin typeface="Times New Roman" pitchFamily="18" charset="0"/>
                <a:cs typeface="Times New Roman" pitchFamily="18" charset="0"/>
              </a:rPr>
              <a:t> засвічується ультрафіолетовою лампою через фотошаблон, що змінюється з кожним новим шаром. При цьому він твердне і перетворюється на досить міцний пластик.</a:t>
            </a:r>
          </a:p>
          <a:p>
            <a:pPr marL="0" indent="174625" algn="just" eaLnBrk="1" hangingPunct="1">
              <a:buFontTx/>
              <a:buNone/>
            </a:pPr>
            <a:r>
              <a:rPr lang="uk-UA" sz="1400" b="1" i="1" dirty="0" smtClean="0">
                <a:latin typeface="Times New Roman" pitchFamily="18" charset="0"/>
                <a:cs typeface="Times New Roman" pitchFamily="18" charset="0"/>
              </a:rPr>
              <a:t>Лазерне спікання </a:t>
            </a:r>
            <a:r>
              <a:rPr lang="uk-UA" sz="1400" dirty="0" smtClean="0">
                <a:latin typeface="Times New Roman" pitchFamily="18" charset="0"/>
                <a:cs typeface="Times New Roman" pitchFamily="18" charset="0"/>
              </a:rPr>
              <a:t>- при цьому лазер випалює в порошку з </a:t>
            </a:r>
            <a:r>
              <a:rPr lang="uk-UA" sz="1400" dirty="0" err="1" smtClean="0">
                <a:latin typeface="Times New Roman" pitchFamily="18" charset="0"/>
                <a:cs typeface="Times New Roman" pitchFamily="18" charset="0"/>
              </a:rPr>
              <a:t>легкосплавного</a:t>
            </a:r>
            <a:r>
              <a:rPr lang="uk-UA" sz="1400" dirty="0" smtClean="0">
                <a:latin typeface="Times New Roman" pitchFamily="18" charset="0"/>
                <a:cs typeface="Times New Roman" pitchFamily="18" charset="0"/>
              </a:rPr>
              <a:t> пластика, шар за шаром, контур майбутньої деталі. Після цього зайвий порошок струшується з готової деталі</a:t>
            </a:r>
          </a:p>
          <a:p>
            <a:pPr marL="0" indent="174625" algn="just" eaLnBrk="1" hangingPunct="1">
              <a:buFontTx/>
              <a:buNone/>
            </a:pPr>
            <a:r>
              <a:rPr lang="uk-UA" sz="1400" b="1" i="1" dirty="0" smtClean="0">
                <a:latin typeface="Times New Roman" pitchFamily="18" charset="0"/>
                <a:cs typeface="Times New Roman" pitchFamily="18" charset="0"/>
              </a:rPr>
              <a:t>Ламінування</a:t>
            </a:r>
            <a:r>
              <a:rPr lang="uk-UA" sz="1400" dirty="0" smtClean="0">
                <a:latin typeface="Times New Roman" pitchFamily="18" charset="0"/>
                <a:cs typeface="Times New Roman" pitchFamily="18" charset="0"/>
              </a:rPr>
              <a:t> - деталь створюється з великої кількості шарів робочого матеріалу, які поступово накладаються один на одного і склеюються, при цьому лазер вирізує в кожному контур перерізу майбутньої деталі</a:t>
            </a:r>
          </a:p>
          <a:p>
            <a:pPr marL="0" indent="174625" algn="just" eaLnBrk="1" hangingPunct="1"/>
            <a:r>
              <a:rPr lang="uk-UA" sz="1400" b="1" i="1" dirty="0" smtClean="0">
                <a:solidFill>
                  <a:srgbClr val="C00000"/>
                </a:solidFill>
                <a:latin typeface="Times New Roman" pitchFamily="18" charset="0"/>
                <a:cs typeface="Times New Roman" pitchFamily="18" charset="0"/>
              </a:rPr>
              <a:t>Струминна</a:t>
            </a:r>
            <a:r>
              <a:rPr lang="uk-UA" sz="1400" dirty="0" smtClean="0">
                <a:solidFill>
                  <a:srgbClr val="C00000"/>
                </a:solidFill>
                <a:latin typeface="Times New Roman" pitchFamily="18" charset="0"/>
                <a:cs typeface="Times New Roman" pitchFamily="18" charset="0"/>
              </a:rPr>
              <a:t> </a:t>
            </a:r>
          </a:p>
          <a:p>
            <a:pPr marL="0" indent="174625" algn="just" eaLnBrk="1" hangingPunct="1">
              <a:buFontTx/>
              <a:buNone/>
            </a:pPr>
            <a:r>
              <a:rPr lang="uk-UA" sz="1400" dirty="0" smtClean="0">
                <a:latin typeface="Times New Roman" pitchFamily="18" charset="0"/>
                <a:cs typeface="Times New Roman" pitchFamily="18" charset="0"/>
              </a:rPr>
              <a:t>Використовується застигання матеріалу при охолодженні - роздавальна голівка видавлює на охолоджувану платформу-основу краплі розігрітого </a:t>
            </a:r>
            <a:r>
              <a:rPr lang="uk-UA" sz="1400" dirty="0" err="1" smtClean="0">
                <a:latin typeface="Times New Roman" pitchFamily="18" charset="0"/>
                <a:cs typeface="Times New Roman" pitchFamily="18" charset="0"/>
              </a:rPr>
              <a:t>термопластика</a:t>
            </a:r>
            <a:r>
              <a:rPr lang="uk-UA" sz="1400" dirty="0" smtClean="0">
                <a:latin typeface="Times New Roman" pitchFamily="18" charset="0"/>
                <a:cs typeface="Times New Roman" pitchFamily="18" charset="0"/>
              </a:rPr>
              <a:t>. Краплі швидко застигають і злипаються одна з одною, формуючи шари майбутнього об'єкту.</a:t>
            </a:r>
          </a:p>
          <a:p>
            <a:pPr marL="0" indent="174625" algn="just" eaLnBrk="1" hangingPunct="1">
              <a:buFontTx/>
              <a:buNone/>
            </a:pPr>
            <a:r>
              <a:rPr lang="uk-UA" sz="1400" dirty="0" smtClean="0">
                <a:latin typeface="Times New Roman" pitchFamily="18" charset="0"/>
                <a:cs typeface="Times New Roman" pitchFamily="18" charset="0"/>
              </a:rPr>
              <a:t>Полімеризація </a:t>
            </a:r>
            <a:r>
              <a:rPr lang="uk-UA" sz="1400" dirty="0" err="1" smtClean="0">
                <a:latin typeface="Times New Roman" pitchFamily="18" charset="0"/>
                <a:cs typeface="Times New Roman" pitchFamily="18" charset="0"/>
              </a:rPr>
              <a:t>фотополімерного</a:t>
            </a:r>
            <a:r>
              <a:rPr lang="uk-UA" sz="1400" dirty="0" smtClean="0">
                <a:latin typeface="Times New Roman" pitchFamily="18" charset="0"/>
                <a:cs typeface="Times New Roman" pitchFamily="18" charset="0"/>
              </a:rPr>
              <a:t> пластика під дією ультрафіолетової лампи - спосіб схожий на попередній, але пластик твердне під дією ультрафіолету.</a:t>
            </a:r>
          </a:p>
          <a:p>
            <a:pPr marL="0" indent="174625" algn="just" eaLnBrk="1" hangingPunct="1">
              <a:buFontTx/>
              <a:buNone/>
            </a:pPr>
            <a:r>
              <a:rPr lang="uk-UA" sz="1400" dirty="0" smtClean="0">
                <a:latin typeface="Times New Roman" pitchFamily="18" charset="0"/>
                <a:cs typeface="Times New Roman" pitchFamily="18" charset="0"/>
              </a:rPr>
              <a:t>Склеювання або спікання порошкоподібного матеріалу - те ж саме що і лазерне спікання, тільки порошок склеюється клеєм, що поступає із спеціальної струминної голівки. При цьому можна відтворити забарвлення деталі, використовуючи єднальні речовини різних кольорів.</a:t>
            </a:r>
          </a:p>
          <a:p>
            <a:pPr marL="0" indent="174625" algn="just">
              <a:buNone/>
            </a:pPr>
            <a:r>
              <a:rPr lang="uk-UA" sz="1400" b="1" i="1" dirty="0" smtClean="0">
                <a:latin typeface="Times New Roman" pitchFamily="18" charset="0"/>
                <a:cs typeface="Times New Roman" pitchFamily="18" charset="0"/>
              </a:rPr>
              <a:t>У наш час розпочато </a:t>
            </a:r>
            <a:r>
              <a:rPr lang="uk-UA" sz="1400" b="1" i="1" dirty="0">
                <a:latin typeface="Times New Roman" pitchFamily="18" charset="0"/>
                <a:cs typeface="Times New Roman" pitchFamily="18" charset="0"/>
              </a:rPr>
              <a:t>виготовлення виробничих ліній по друку деталей двигунів для літаків, активно застосовують 3</a:t>
            </a:r>
            <a:r>
              <a:rPr lang="en-GB" sz="1400" b="1" i="1" dirty="0">
                <a:latin typeface="Times New Roman" pitchFamily="18" charset="0"/>
                <a:cs typeface="Times New Roman" pitchFamily="18" charset="0"/>
              </a:rPr>
              <a:t>D-</a:t>
            </a:r>
            <a:r>
              <a:rPr lang="uk-UA" sz="1400" b="1" i="1" dirty="0">
                <a:latin typeface="Times New Roman" pitchFamily="18" charset="0"/>
                <a:cs typeface="Times New Roman" pitchFamily="18" charset="0"/>
              </a:rPr>
              <a:t>друк в автомобілебудуванні</a:t>
            </a:r>
            <a:r>
              <a:rPr lang="uk-UA" sz="1400" dirty="0">
                <a:latin typeface="Times New Roman" pitchFamily="18" charset="0"/>
                <a:cs typeface="Times New Roman" pitchFamily="18" charset="0"/>
              </a:rPr>
              <a:t>. Основну частку ринку, майже 40%, тримають Штати. За ними йдуть Японія, Німеччина і Китай. Замикає п'ятірку Великобританія з трохи менше </a:t>
            </a:r>
            <a:r>
              <a:rPr lang="uk-UA" sz="1400" dirty="0" smtClean="0">
                <a:latin typeface="Times New Roman" pitchFamily="18" charset="0"/>
                <a:cs typeface="Times New Roman" pitchFamily="18" charset="0"/>
              </a:rPr>
              <a:t>ніж 5%.</a:t>
            </a:r>
          </a:p>
        </p:txBody>
      </p:sp>
      <p:sp>
        <p:nvSpPr>
          <p:cNvPr id="198660"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2" name="Номер слайда 1"/>
          <p:cNvSpPr>
            <a:spLocks noGrp="1"/>
          </p:cNvSpPr>
          <p:nvPr>
            <p:ph type="sldNum" sz="quarter" idx="12"/>
          </p:nvPr>
        </p:nvSpPr>
        <p:spPr/>
        <p:txBody>
          <a:bodyPr/>
          <a:lstStyle/>
          <a:p>
            <a:fld id="{D3766815-3F79-4B59-8F54-D85D4AE0E431}" type="slidenum">
              <a:rPr lang="ru-RU" smtClean="0"/>
              <a:pPr/>
              <a:t>66</a:t>
            </a:fld>
            <a:endParaRPr lang="ru-RU"/>
          </a:p>
        </p:txBody>
      </p:sp>
    </p:spTree>
    <p:extLst>
      <p:ext uri="{BB962C8B-B14F-4D97-AF65-F5344CB8AC3E}">
        <p14:creationId xmlns="" xmlns:p14="http://schemas.microsoft.com/office/powerpoint/2010/main" val="158926630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Заголовок 1"/>
          <p:cNvSpPr>
            <a:spLocks noGrp="1"/>
          </p:cNvSpPr>
          <p:nvPr>
            <p:ph type="title"/>
          </p:nvPr>
        </p:nvSpPr>
        <p:spPr>
          <a:xfrm>
            <a:off x="476250" y="0"/>
            <a:ext cx="8229600" cy="1143000"/>
          </a:xfrm>
        </p:spPr>
        <p:txBody>
          <a:bodyPr>
            <a:normAutofit/>
          </a:bodyPr>
          <a:lstStyle/>
          <a:p>
            <a:r>
              <a:rPr lang="ru-RU" sz="4000" b="1" i="1" dirty="0" smtClean="0">
                <a:latin typeface="Arial" pitchFamily="34" charset="0"/>
                <a:cs typeface="Arial" pitchFamily="34" charset="0"/>
              </a:rPr>
              <a:t>3D-ПРИНТЕРИ</a:t>
            </a:r>
            <a:endParaRPr lang="ru-RU" sz="4000" dirty="0" smtClean="0">
              <a:latin typeface="Arial" pitchFamily="34" charset="0"/>
              <a:cs typeface="Arial" pitchFamily="34" charset="0"/>
            </a:endParaRPr>
          </a:p>
        </p:txBody>
      </p:sp>
      <p:sp>
        <p:nvSpPr>
          <p:cNvPr id="87043"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pic>
        <p:nvPicPr>
          <p:cNvPr id="87044" name="Picture 5"/>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57212" y="1133475"/>
            <a:ext cx="2628900" cy="3916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7045" name="Содержимое 5"/>
          <p:cNvSpPr>
            <a:spLocks noGrp="1"/>
          </p:cNvSpPr>
          <p:nvPr>
            <p:ph idx="1"/>
          </p:nvPr>
        </p:nvSpPr>
        <p:spPr>
          <a:xfrm>
            <a:off x="6011863" y="4194175"/>
            <a:ext cx="2700337" cy="584200"/>
          </a:xfrm>
        </p:spPr>
        <p:txBody>
          <a:bodyPr/>
          <a:lstStyle/>
          <a:p>
            <a:pPr marL="0" indent="0" algn="just">
              <a:buFontTx/>
              <a:buNone/>
            </a:pPr>
            <a:r>
              <a:rPr lang="uk-UA" sz="1400" dirty="0" smtClean="0">
                <a:latin typeface="Times New Roman" pitchFamily="18" charset="0"/>
                <a:cs typeface="Times New Roman" pitchFamily="18" charset="0"/>
              </a:rPr>
              <a:t>Фірма </a:t>
            </a:r>
            <a:r>
              <a:rPr lang="en-US" sz="1400" b="1" i="1" dirty="0" err="1" smtClean="0">
                <a:solidFill>
                  <a:srgbClr val="C00000"/>
                </a:solidFill>
                <a:latin typeface="Times New Roman" pitchFamily="18" charset="0"/>
                <a:cs typeface="Times New Roman" pitchFamily="18" charset="0"/>
              </a:rPr>
              <a:t>Makerbot</a:t>
            </a:r>
            <a:r>
              <a:rPr lang="en-US" sz="1400" b="1" i="1" dirty="0" smtClean="0">
                <a:solidFill>
                  <a:srgbClr val="C00000"/>
                </a:solidFill>
                <a:latin typeface="Times New Roman" pitchFamily="18" charset="0"/>
                <a:cs typeface="Times New Roman" pitchFamily="18" charset="0"/>
              </a:rPr>
              <a:t> </a:t>
            </a:r>
            <a:r>
              <a:rPr lang="ru-RU" sz="1400" b="1" i="1" dirty="0" err="1" smtClean="0">
                <a:solidFill>
                  <a:srgbClr val="C00000"/>
                </a:solidFill>
                <a:latin typeface="Times New Roman" pitchFamily="18" charset="0"/>
                <a:cs typeface="Times New Roman" pitchFamily="18" charset="0"/>
              </a:rPr>
              <a:t>анонсує</a:t>
            </a:r>
            <a:r>
              <a:rPr lang="ru-RU" sz="1400" b="1" i="1" dirty="0" smtClean="0">
                <a:solidFill>
                  <a:srgbClr val="C00000"/>
                </a:solidFill>
                <a:latin typeface="Times New Roman" pitchFamily="18" charset="0"/>
                <a:cs typeface="Times New Roman" pitchFamily="18" charset="0"/>
              </a:rPr>
              <a:t> 3</a:t>
            </a:r>
            <a:r>
              <a:rPr lang="en-US" sz="1400" b="1" i="1" dirty="0" smtClean="0">
                <a:solidFill>
                  <a:srgbClr val="C00000"/>
                </a:solidFill>
                <a:latin typeface="Times New Roman" pitchFamily="18" charset="0"/>
                <a:cs typeface="Times New Roman" pitchFamily="18" charset="0"/>
              </a:rPr>
              <a:t>d</a:t>
            </a:r>
            <a:r>
              <a:rPr lang="uk-UA" sz="1400" b="1" i="1" dirty="0" smtClean="0">
                <a:solidFill>
                  <a:srgbClr val="C00000"/>
                </a:solidFill>
                <a:latin typeface="Times New Roman" pitchFamily="18" charset="0"/>
                <a:cs typeface="Times New Roman" pitchFamily="18" charset="0"/>
              </a:rPr>
              <a:t>- принтер </a:t>
            </a:r>
            <a:r>
              <a:rPr lang="en-US" sz="1400" b="1" i="1" dirty="0" smtClean="0">
                <a:solidFill>
                  <a:srgbClr val="C00000"/>
                </a:solidFill>
                <a:latin typeface="Times New Roman" pitchFamily="18" charset="0"/>
                <a:cs typeface="Times New Roman" pitchFamily="18" charset="0"/>
              </a:rPr>
              <a:t>Replicator</a:t>
            </a:r>
            <a:endParaRPr lang="ru-RU" sz="1400" b="1" i="1" dirty="0" smtClean="0">
              <a:solidFill>
                <a:srgbClr val="C00000"/>
              </a:solidFill>
              <a:latin typeface="Times New Roman" pitchFamily="18" charset="0"/>
              <a:cs typeface="Times New Roman" pitchFamily="18" charset="0"/>
            </a:endParaRPr>
          </a:p>
        </p:txBody>
      </p:sp>
      <p:sp>
        <p:nvSpPr>
          <p:cNvPr id="87046" name="Прямоугольник 6"/>
          <p:cNvSpPr>
            <a:spLocks noChangeArrowheads="1"/>
          </p:cNvSpPr>
          <p:nvPr/>
        </p:nvSpPr>
        <p:spPr bwMode="auto">
          <a:xfrm>
            <a:off x="476250" y="5024199"/>
            <a:ext cx="2790825" cy="16004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just"/>
            <a:r>
              <a:rPr lang="uk-UA" sz="1400" dirty="0">
                <a:latin typeface="Times New Roman" pitchFamily="18" charset="0"/>
                <a:cs typeface="Times New Roman" pitchFamily="18" charset="0"/>
              </a:rPr>
              <a:t>Найбільший у світі музей і дослідницький інститут </a:t>
            </a:r>
            <a:r>
              <a:rPr lang="uk-UA" sz="1400" dirty="0" err="1">
                <a:latin typeface="Times New Roman" pitchFamily="18" charset="0"/>
                <a:cs typeface="Times New Roman" pitchFamily="18" charset="0"/>
              </a:rPr>
              <a:t>Smithsonian</a:t>
            </a:r>
            <a:r>
              <a:rPr lang="uk-UA" sz="1400" dirty="0">
                <a:latin typeface="Times New Roman" pitchFamily="18" charset="0"/>
                <a:cs typeface="Times New Roman" pitchFamily="18" charset="0"/>
              </a:rPr>
              <a:t> створили репродукцію статуї Томаса Джефферсона </a:t>
            </a:r>
            <a:r>
              <a:rPr lang="uk-UA" sz="1400" b="1" i="1" dirty="0">
                <a:latin typeface="Times New Roman" pitchFamily="18" charset="0"/>
                <a:cs typeface="Times New Roman" pitchFamily="18" charset="0"/>
              </a:rPr>
              <a:t>за допомогою високотехнологічного сканера і 3d принтера.</a:t>
            </a:r>
          </a:p>
        </p:txBody>
      </p:sp>
      <p:pic>
        <p:nvPicPr>
          <p:cNvPr id="87047" name="Picture 7"/>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967413" y="1133475"/>
            <a:ext cx="2749550" cy="290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7048" name="Picture 9"/>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189061" y="1133475"/>
            <a:ext cx="2686050" cy="3916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7049" name="Прямоугольник 11"/>
          <p:cNvSpPr>
            <a:spLocks noChangeArrowheads="1"/>
          </p:cNvSpPr>
          <p:nvPr/>
        </p:nvSpPr>
        <p:spPr bwMode="auto">
          <a:xfrm>
            <a:off x="3309711" y="5229225"/>
            <a:ext cx="2565400" cy="523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just"/>
            <a:r>
              <a:rPr lang="uk-UA" sz="1400" b="1" i="1" dirty="0">
                <a:solidFill>
                  <a:srgbClr val="C00000"/>
                </a:solidFill>
                <a:latin typeface="Times New Roman" pitchFamily="18" charset="0"/>
                <a:cs typeface="Times New Roman" pitchFamily="18" charset="0"/>
              </a:rPr>
              <a:t>3</a:t>
            </a:r>
            <a:r>
              <a:rPr lang="en-US" sz="1400" b="1" i="1" dirty="0">
                <a:solidFill>
                  <a:srgbClr val="C00000"/>
                </a:solidFill>
                <a:latin typeface="Times New Roman" pitchFamily="18" charset="0"/>
                <a:cs typeface="Times New Roman" pitchFamily="18" charset="0"/>
              </a:rPr>
              <a:t>d</a:t>
            </a:r>
            <a:r>
              <a:rPr lang="uk-UA" sz="1400" b="1" i="1" dirty="0" err="1">
                <a:solidFill>
                  <a:srgbClr val="C00000"/>
                </a:solidFill>
                <a:latin typeface="Times New Roman" pitchFamily="18" charset="0"/>
                <a:cs typeface="Times New Roman" pitchFamily="18" charset="0"/>
              </a:rPr>
              <a:t>-принтер</a:t>
            </a:r>
            <a:r>
              <a:rPr lang="uk-UA" sz="1400" b="1" i="1" dirty="0">
                <a:solidFill>
                  <a:srgbClr val="C00000"/>
                </a:solidFill>
                <a:latin typeface="Times New Roman" pitchFamily="18" charset="0"/>
                <a:cs typeface="Times New Roman" pitchFamily="18" charset="0"/>
              </a:rPr>
              <a:t> </a:t>
            </a:r>
            <a:r>
              <a:rPr lang="en-US" sz="1400" b="1" i="1" dirty="0">
                <a:solidFill>
                  <a:srgbClr val="C00000"/>
                </a:solidFill>
                <a:latin typeface="Times New Roman" pitchFamily="18" charset="0"/>
                <a:cs typeface="Times New Roman" pitchFamily="18" charset="0"/>
              </a:rPr>
              <a:t>Cube 3D </a:t>
            </a:r>
            <a:r>
              <a:rPr lang="ru-RU" sz="1400" b="1" i="1" dirty="0">
                <a:solidFill>
                  <a:srgbClr val="C00000"/>
                </a:solidFill>
                <a:latin typeface="Times New Roman" pitchFamily="18" charset="0"/>
                <a:cs typeface="Times New Roman" pitchFamily="18" charset="0"/>
              </a:rPr>
              <a:t>на </a:t>
            </a:r>
            <a:r>
              <a:rPr lang="en-US" sz="1400" b="1" i="1" dirty="0">
                <a:solidFill>
                  <a:srgbClr val="C00000"/>
                </a:solidFill>
                <a:latin typeface="Times New Roman" pitchFamily="18" charset="0"/>
                <a:cs typeface="Times New Roman" pitchFamily="18" charset="0"/>
              </a:rPr>
              <a:t>CES2012</a:t>
            </a:r>
            <a:r>
              <a:rPr lang="uk-UA" sz="1400" b="1" i="1" dirty="0">
                <a:solidFill>
                  <a:srgbClr val="C00000"/>
                </a:solidFill>
                <a:latin typeface="Times New Roman" pitchFamily="18" charset="0"/>
                <a:cs typeface="Times New Roman" pitchFamily="18" charset="0"/>
              </a:rPr>
              <a:t> фірми </a:t>
            </a:r>
            <a:r>
              <a:rPr lang="en-US" sz="1400" b="1" i="1" dirty="0">
                <a:solidFill>
                  <a:srgbClr val="C00000"/>
                </a:solidFill>
                <a:latin typeface="Times New Roman" pitchFamily="18" charset="0"/>
                <a:cs typeface="Times New Roman" pitchFamily="18" charset="0"/>
              </a:rPr>
              <a:t>«3D Systems</a:t>
            </a:r>
            <a:endParaRPr lang="ru-RU" sz="1400" b="1" i="1" dirty="0">
              <a:solidFill>
                <a:srgbClr val="C00000"/>
              </a:solidFill>
              <a:latin typeface="Times New Roman" pitchFamily="18" charset="0"/>
              <a:cs typeface="Times New Roman" pitchFamily="18" charset="0"/>
            </a:endParaRPr>
          </a:p>
        </p:txBody>
      </p:sp>
      <p:sp>
        <p:nvSpPr>
          <p:cNvPr id="87050" name="Прямоугольник 12"/>
          <p:cNvSpPr>
            <a:spLocks noChangeArrowheads="1"/>
          </p:cNvSpPr>
          <p:nvPr/>
        </p:nvSpPr>
        <p:spPr bwMode="auto">
          <a:xfrm>
            <a:off x="6146800" y="6038850"/>
            <a:ext cx="2503488" cy="307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US" sz="1400">
                <a:latin typeface="Times New Roman" pitchFamily="18" charset="0"/>
                <a:cs typeface="Times New Roman" pitchFamily="18" charset="0"/>
              </a:rPr>
              <a:t>http://habrahabr.ru/post/169437/</a:t>
            </a:r>
            <a:endParaRPr lang="ru-RU" sz="1400">
              <a:latin typeface="Times New Roman" pitchFamily="18" charset="0"/>
              <a:cs typeface="Times New Roman" pitchFamily="18" charset="0"/>
            </a:endParaRPr>
          </a:p>
        </p:txBody>
      </p:sp>
      <p:sp>
        <p:nvSpPr>
          <p:cNvPr id="87051" name="Номер слайда 10"/>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D123E44-2C22-47A0-9EB2-B5ACA9E91B2B}" type="slidenum">
              <a:rPr lang="ru-RU" smtClean="0"/>
              <a:pPr eaLnBrk="1" hangingPunct="1"/>
              <a:t>67</a:t>
            </a:fld>
            <a:endParaRPr lang="ru-RU" smtClean="0"/>
          </a:p>
        </p:txBody>
      </p:sp>
    </p:spTree>
    <p:extLst>
      <p:ext uri="{BB962C8B-B14F-4D97-AF65-F5344CB8AC3E}">
        <p14:creationId xmlns="" xmlns:p14="http://schemas.microsoft.com/office/powerpoint/2010/main" val="188774910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Заголовок 1"/>
          <p:cNvSpPr>
            <a:spLocks noGrp="1"/>
          </p:cNvSpPr>
          <p:nvPr>
            <p:ph type="title"/>
          </p:nvPr>
        </p:nvSpPr>
        <p:spPr>
          <a:xfrm>
            <a:off x="428625" y="357188"/>
            <a:ext cx="8229600" cy="868362"/>
          </a:xfrm>
        </p:spPr>
        <p:txBody>
          <a:bodyPr>
            <a:noAutofit/>
          </a:bodyPr>
          <a:lstStyle/>
          <a:p>
            <a:pPr>
              <a:defRPr/>
            </a:pPr>
            <a:r>
              <a:rPr lang="ru-RU" sz="4000" b="1" i="1" dirty="0" smtClean="0">
                <a:latin typeface="Arial" pitchFamily="34" charset="0"/>
                <a:cs typeface="Arial" pitchFamily="34" charset="0"/>
              </a:rPr>
              <a:t>БУДІВЕЛЬНІ 3D-ПРИНТЕРИ</a:t>
            </a:r>
            <a:r>
              <a:rPr lang="uk-UA" b="1" i="1" dirty="0">
                <a:latin typeface="Arial" pitchFamily="34" charset="0"/>
                <a:cs typeface="Arial" pitchFamily="34" charset="0"/>
              </a:rPr>
              <a:t/>
            </a:r>
            <a:br>
              <a:rPr lang="uk-UA" b="1" i="1" dirty="0">
                <a:latin typeface="Arial" pitchFamily="34" charset="0"/>
                <a:cs typeface="Arial" pitchFamily="34" charset="0"/>
              </a:rPr>
            </a:br>
            <a:endParaRPr lang="uk-UA" b="1" i="1" dirty="0">
              <a:latin typeface="Arial" pitchFamily="34" charset="0"/>
              <a:cs typeface="Arial" pitchFamily="34" charset="0"/>
            </a:endParaRPr>
          </a:p>
        </p:txBody>
      </p:sp>
      <p:sp>
        <p:nvSpPr>
          <p:cNvPr id="199683" name="Содержимое 2"/>
          <p:cNvSpPr>
            <a:spLocks noGrp="1"/>
          </p:cNvSpPr>
          <p:nvPr>
            <p:ph idx="1"/>
          </p:nvPr>
        </p:nvSpPr>
        <p:spPr>
          <a:xfrm>
            <a:off x="336680" y="5904275"/>
            <a:ext cx="3929063" cy="500063"/>
          </a:xfrm>
        </p:spPr>
        <p:txBody>
          <a:bodyPr>
            <a:noAutofit/>
          </a:bodyPr>
          <a:lstStyle/>
          <a:p>
            <a:pPr marL="0" indent="0" algn="just" eaLnBrk="1" hangingPunct="1">
              <a:buFontTx/>
              <a:buNone/>
              <a:defRPr/>
            </a:pPr>
            <a:r>
              <a:rPr lang="uk-UA" sz="1400" dirty="0" smtClean="0">
                <a:latin typeface="Times New Roman" pitchFamily="18" charset="0"/>
                <a:cs typeface="Times New Roman" pitchFamily="18" charset="0"/>
              </a:rPr>
              <a:t>Будівельний принтер </a:t>
            </a:r>
            <a:r>
              <a:rPr lang="uk-UA" sz="1400" dirty="0" err="1" smtClean="0">
                <a:latin typeface="Times New Roman" pitchFamily="18" charset="0"/>
                <a:cs typeface="Times New Roman" pitchFamily="18" charset="0"/>
              </a:rPr>
              <a:t>Енріко</a:t>
            </a:r>
            <a:r>
              <a:rPr lang="uk-UA" sz="1400" dirty="0" smtClean="0">
                <a:latin typeface="Times New Roman" pitchFamily="18" charset="0"/>
                <a:cs typeface="Times New Roman" pitchFamily="18" charset="0"/>
              </a:rPr>
              <a:t> Діні друкує пам'ятники, будинки, а можливо роздрукує космічну базу на Місяці</a:t>
            </a:r>
          </a:p>
        </p:txBody>
      </p:sp>
      <p:pic>
        <p:nvPicPr>
          <p:cNvPr id="44037" name="Picture 9"/>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286250" y="3214688"/>
            <a:ext cx="4552950" cy="3286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4038" name="Прямоугольник 9"/>
          <p:cNvSpPr>
            <a:spLocks noChangeArrowheads="1"/>
          </p:cNvSpPr>
          <p:nvPr/>
        </p:nvSpPr>
        <p:spPr bwMode="auto">
          <a:xfrm>
            <a:off x="4436985" y="985526"/>
            <a:ext cx="4402215" cy="224676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just"/>
            <a:r>
              <a:rPr lang="uk-UA" sz="1400" dirty="0" err="1" smtClean="0">
                <a:latin typeface="Times New Roman" pitchFamily="18" charset="0"/>
                <a:cs typeface="Times New Roman" pitchFamily="18" charset="0"/>
              </a:rPr>
              <a:t>Енріко</a:t>
            </a:r>
            <a:r>
              <a:rPr lang="uk-UA" sz="1400" dirty="0" smtClean="0">
                <a:latin typeface="Times New Roman" pitchFamily="18" charset="0"/>
                <a:cs typeface="Times New Roman" pitchFamily="18" charset="0"/>
              </a:rPr>
              <a:t> Діні (</a:t>
            </a:r>
            <a:r>
              <a:rPr lang="en-GB" sz="1400" dirty="0" smtClean="0">
                <a:latin typeface="Times New Roman" pitchFamily="18" charset="0"/>
                <a:cs typeface="Times New Roman" pitchFamily="18" charset="0"/>
              </a:rPr>
              <a:t>Enrico </a:t>
            </a:r>
            <a:r>
              <a:rPr lang="uk-UA" sz="1400" dirty="0" smtClean="0">
                <a:latin typeface="Times New Roman" pitchFamily="18" charset="0"/>
                <a:cs typeface="Times New Roman" pitchFamily="18" charset="0"/>
              </a:rPr>
              <a:t>Діні) в 2004 році запатентував метод тривимірного друку в натуральну величину, який дозволяє створювати будівлі зі звичайного піску і епоксидної смоли. Зараз </a:t>
            </a:r>
            <a:r>
              <a:rPr lang="uk-UA" sz="1400" dirty="0" err="1">
                <a:latin typeface="Times New Roman" pitchFamily="18" charset="0"/>
                <a:cs typeface="Times New Roman" pitchFamily="18" charset="0"/>
              </a:rPr>
              <a:t>Енріко</a:t>
            </a:r>
            <a:r>
              <a:rPr lang="uk-UA" sz="1400" dirty="0">
                <a:latin typeface="Times New Roman" pitchFamily="18" charset="0"/>
                <a:cs typeface="Times New Roman" pitchFamily="18" charset="0"/>
              </a:rPr>
              <a:t> і його колеги ведуть переговори з багатьма будівельними і проектними компаніями. Але, мабуть, найцікавішим замовленням D - </a:t>
            </a:r>
            <a:r>
              <a:rPr lang="uk-UA" sz="1400" dirty="0" err="1">
                <a:latin typeface="Times New Roman" pitchFamily="18" charset="0"/>
                <a:cs typeface="Times New Roman" pitchFamily="18" charset="0"/>
              </a:rPr>
              <a:t>Shape</a:t>
            </a:r>
            <a:r>
              <a:rPr lang="uk-UA" sz="1400" dirty="0">
                <a:latin typeface="Times New Roman" pitchFamily="18" charset="0"/>
                <a:cs typeface="Times New Roman" pitchFamily="18" charset="0"/>
              </a:rPr>
              <a:t> може стати будівництво бази для космонавтів на </a:t>
            </a:r>
            <a:r>
              <a:rPr lang="uk-UA" sz="1400" dirty="0" smtClean="0">
                <a:latin typeface="Times New Roman" pitchFamily="18" charset="0"/>
                <a:cs typeface="Times New Roman" pitchFamily="18" charset="0"/>
              </a:rPr>
              <a:t>місяці </a:t>
            </a:r>
            <a:r>
              <a:rPr lang="uk-UA" sz="1400" dirty="0">
                <a:latin typeface="Times New Roman" pitchFamily="18" charset="0"/>
                <a:cs typeface="Times New Roman" pitchFamily="18" charset="0"/>
              </a:rPr>
              <a:t>з місячного </a:t>
            </a:r>
            <a:r>
              <a:rPr lang="uk-UA" sz="1400" dirty="0" err="1">
                <a:latin typeface="Times New Roman" pitchFamily="18" charset="0"/>
                <a:cs typeface="Times New Roman" pitchFamily="18" charset="0"/>
              </a:rPr>
              <a:t>грунту</a:t>
            </a:r>
            <a:r>
              <a:rPr lang="uk-UA" sz="1400" dirty="0">
                <a:latin typeface="Times New Roman" pitchFamily="18" charset="0"/>
                <a:cs typeface="Times New Roman" pitchFamily="18" charset="0"/>
              </a:rPr>
              <a:t> </a:t>
            </a:r>
            <a:r>
              <a:rPr lang="uk-UA" sz="1400" dirty="0" smtClean="0">
                <a:latin typeface="Times New Roman" pitchFamily="18" charset="0"/>
                <a:cs typeface="Times New Roman" pitchFamily="18" charset="0"/>
              </a:rPr>
              <a:t>реголіту. </a:t>
            </a:r>
            <a:endParaRPr lang="en-US" sz="1400" dirty="0" smtClean="0">
              <a:latin typeface="Times New Roman" pitchFamily="18" charset="0"/>
              <a:cs typeface="Times New Roman" pitchFamily="18" charset="0"/>
            </a:endParaRPr>
          </a:p>
          <a:p>
            <a:pPr algn="just"/>
            <a:r>
              <a:rPr lang="uk-UA" sz="1400" b="1" i="1" dirty="0" smtClean="0">
                <a:solidFill>
                  <a:srgbClr val="C00000"/>
                </a:solidFill>
                <a:latin typeface="Times New Roman" pitchFamily="18" charset="0"/>
                <a:cs typeface="Times New Roman" pitchFamily="18" charset="0"/>
              </a:rPr>
              <a:t>Промислові будівельні принтери, що вже випускаються і працюють:  </a:t>
            </a:r>
            <a:r>
              <a:rPr lang="en-GB" sz="1400" b="1" i="1" dirty="0" smtClean="0">
                <a:solidFill>
                  <a:srgbClr val="C00000"/>
                </a:solidFill>
                <a:latin typeface="Times New Roman" pitchFamily="18" charset="0"/>
                <a:cs typeface="Times New Roman" pitchFamily="18" charset="0"/>
              </a:rPr>
              <a:t>3M </a:t>
            </a:r>
            <a:r>
              <a:rPr lang="en-GB" sz="1400" b="1" i="1" dirty="0" err="1">
                <a:solidFill>
                  <a:srgbClr val="C00000"/>
                </a:solidFill>
                <a:latin typeface="Times New Roman" pitchFamily="18" charset="0"/>
                <a:cs typeface="Times New Roman" pitchFamily="18" charset="0"/>
              </a:rPr>
              <a:t>futureLAB</a:t>
            </a:r>
            <a:r>
              <a:rPr lang="en-GB" sz="1400" b="1" i="1" dirty="0">
                <a:solidFill>
                  <a:srgbClr val="C00000"/>
                </a:solidFill>
                <a:latin typeface="Times New Roman" pitchFamily="18" charset="0"/>
                <a:cs typeface="Times New Roman" pitchFamily="18" charset="0"/>
              </a:rPr>
              <a:t> </a:t>
            </a:r>
            <a:r>
              <a:rPr lang="uk-UA" sz="1400" b="1" i="1" dirty="0">
                <a:solidFill>
                  <a:srgbClr val="C00000"/>
                </a:solidFill>
                <a:latin typeface="Times New Roman" pitchFamily="18" charset="0"/>
                <a:cs typeface="Times New Roman" pitchFamily="18" charset="0"/>
              </a:rPr>
              <a:t>и </a:t>
            </a:r>
            <a:r>
              <a:rPr lang="en-GB" sz="1400" b="1" i="1" dirty="0" err="1">
                <a:solidFill>
                  <a:srgbClr val="C00000"/>
                </a:solidFill>
                <a:latin typeface="Times New Roman" pitchFamily="18" charset="0"/>
                <a:cs typeface="Times New Roman" pitchFamily="18" charset="0"/>
              </a:rPr>
              <a:t>Voxeljet</a:t>
            </a:r>
            <a:endParaRPr lang="uk-UA" sz="1400" b="1" i="1" dirty="0">
              <a:solidFill>
                <a:srgbClr val="C00000"/>
              </a:solidFill>
              <a:latin typeface="Times New Roman" pitchFamily="18" charset="0"/>
              <a:cs typeface="Times New Roman" pitchFamily="18" charset="0"/>
            </a:endParaRPr>
          </a:p>
        </p:txBody>
      </p:sp>
      <p:sp>
        <p:nvSpPr>
          <p:cNvPr id="44039"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pic>
        <p:nvPicPr>
          <p:cNvPr id="44041" name="Picture 9" descr="InfoFeed Первая лунная космическая база может быть построена с помощью трехмерного принтера"/>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53725" y="1178750"/>
            <a:ext cx="3948043" cy="2368826"/>
          </a:xfrm>
          <a:prstGeom prst="rect">
            <a:avLst/>
          </a:prstGeom>
          <a:noFill/>
          <a:extLst>
            <a:ext uri="{909E8E84-426E-40DD-AFC4-6F175D3DCCD1}">
              <a14:hiddenFill xmlns="" xmlns:a14="http://schemas.microsoft.com/office/drawing/2010/main">
                <a:solidFill>
                  <a:srgbClr val="FFFFFF"/>
                </a:solidFill>
              </a14:hiddenFill>
            </a:ext>
          </a:extLst>
        </p:spPr>
      </p:pic>
      <p:pic>
        <p:nvPicPr>
          <p:cNvPr id="44043" name="Picture 11" descr="Вершины трехмерной печати - Воротила"/>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36680" y="3567101"/>
            <a:ext cx="3949569" cy="2221633"/>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9381236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Заголовок 1"/>
          <p:cNvSpPr>
            <a:spLocks noGrp="1"/>
          </p:cNvSpPr>
          <p:nvPr>
            <p:ph type="title"/>
          </p:nvPr>
        </p:nvSpPr>
        <p:spPr>
          <a:xfrm>
            <a:off x="428625" y="-142875"/>
            <a:ext cx="8229600" cy="1143000"/>
          </a:xfrm>
        </p:spPr>
        <p:txBody>
          <a:bodyPr>
            <a:normAutofit/>
          </a:bodyPr>
          <a:lstStyle/>
          <a:p>
            <a:pPr eaLnBrk="1" hangingPunct="1"/>
            <a:r>
              <a:rPr lang="uk-UA" sz="4000" b="1" i="1" dirty="0" smtClean="0">
                <a:solidFill>
                  <a:schemeClr val="tx1"/>
                </a:solidFill>
                <a:latin typeface="Arial" pitchFamily="34" charset="0"/>
                <a:cs typeface="Arial" pitchFamily="34" charset="0"/>
              </a:rPr>
              <a:t>БІОЛОГІЧНІ 3D-ПРИНТЕРИ</a:t>
            </a:r>
            <a:endParaRPr lang="uk-UA" sz="4000" b="1" i="1" dirty="0" smtClean="0">
              <a:latin typeface="Arial" pitchFamily="34" charset="0"/>
              <a:cs typeface="Arial" pitchFamily="34" charset="0"/>
            </a:endParaRPr>
          </a:p>
        </p:txBody>
      </p:sp>
      <p:sp>
        <p:nvSpPr>
          <p:cNvPr id="3" name="Содержимое 2"/>
          <p:cNvSpPr>
            <a:spLocks noGrp="1"/>
          </p:cNvSpPr>
          <p:nvPr>
            <p:ph idx="1"/>
          </p:nvPr>
        </p:nvSpPr>
        <p:spPr>
          <a:xfrm>
            <a:off x="4714875" y="928687"/>
            <a:ext cx="4000500" cy="2833687"/>
          </a:xfrm>
        </p:spPr>
        <p:txBody>
          <a:bodyPr>
            <a:normAutofit lnSpcReduction="10000"/>
          </a:bodyPr>
          <a:lstStyle/>
          <a:p>
            <a:pPr marL="0" indent="0" algn="just" eaLnBrk="1" hangingPunct="1">
              <a:buFontTx/>
              <a:buNone/>
              <a:defRPr/>
            </a:pPr>
            <a:r>
              <a:rPr lang="uk-UA" sz="1400" b="1" i="1" dirty="0" smtClean="0">
                <a:solidFill>
                  <a:srgbClr val="C00000"/>
                </a:solidFill>
                <a:latin typeface="Times New Roman" pitchFamily="18" charset="0"/>
                <a:cs typeface="Times New Roman" pitchFamily="18" charset="0"/>
              </a:rPr>
              <a:t>Перший біологічний 3D-принтер, </a:t>
            </a:r>
            <a:r>
              <a:rPr lang="uk-UA" sz="1400" dirty="0" smtClean="0">
                <a:latin typeface="Times New Roman" pitchFamily="18" charset="0"/>
                <a:cs typeface="Times New Roman" pitchFamily="18" charset="0"/>
              </a:rPr>
              <a:t>спеціально розроблений з розрахунку на дрібносерійний, але все таки промисловий випуск, відкриває нові перспективи в області імплантації і відновлення органів і тканин. Такий результат співпраці американської компанії</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Organovo</a:t>
            </a:r>
            <a:r>
              <a:rPr lang="uk-UA" sz="1400" b="1" i="1" dirty="0" smtClean="0">
                <a:solidFill>
                  <a:srgbClr val="C00000"/>
                </a:solidFill>
                <a:latin typeface="Times New Roman" pitchFamily="18" charset="0"/>
                <a:cs typeface="Times New Roman" pitchFamily="18" charset="0"/>
              </a:rPr>
              <a:t> і австралійської </a:t>
            </a:r>
            <a:r>
              <a:rPr lang="uk-UA" sz="1400" b="1" i="1" dirty="0" err="1" smtClean="0">
                <a:solidFill>
                  <a:srgbClr val="C00000"/>
                </a:solidFill>
                <a:latin typeface="Times New Roman" pitchFamily="18" charset="0"/>
                <a:cs typeface="Times New Roman" pitchFamily="18" charset="0"/>
              </a:rPr>
              <a:t>Invetech</a:t>
            </a:r>
            <a:r>
              <a:rPr lang="uk-UA" sz="1400" dirty="0" smtClean="0">
                <a:latin typeface="Times New Roman" pitchFamily="18" charset="0"/>
                <a:cs typeface="Times New Roman" pitchFamily="18" charset="0"/>
              </a:rPr>
              <a:t>. Цей принтер має дві друкуючі голівки. </a:t>
            </a:r>
            <a:r>
              <a:rPr lang="uk-UA" sz="1400" b="1" i="1" dirty="0" smtClean="0">
                <a:latin typeface="Times New Roman" pitchFamily="18" charset="0"/>
                <a:cs typeface="Times New Roman" pitchFamily="18" charset="0"/>
              </a:rPr>
              <a:t>Одна заправляється цільовими "фарбами" (людські клітини печінки, </a:t>
            </a:r>
            <a:r>
              <a:rPr lang="uk-UA" sz="1400" b="1" i="1" dirty="0" err="1" smtClean="0">
                <a:latin typeface="Times New Roman" pitchFamily="18" charset="0"/>
                <a:cs typeface="Times New Roman" pitchFamily="18" charset="0"/>
              </a:rPr>
              <a:t>сердця</a:t>
            </a:r>
            <a:r>
              <a:rPr lang="uk-UA" sz="1400" b="1" i="1" dirty="0" smtClean="0">
                <a:latin typeface="Times New Roman" pitchFamily="18" charset="0"/>
                <a:cs typeface="Times New Roman" pitchFamily="18" charset="0"/>
              </a:rPr>
              <a:t>, </a:t>
            </a:r>
            <a:r>
              <a:rPr lang="uk-UA" sz="1400" b="1" i="1" dirty="0" err="1" smtClean="0">
                <a:latin typeface="Times New Roman" pitchFamily="18" charset="0"/>
                <a:cs typeface="Times New Roman" pitchFamily="18" charset="0"/>
              </a:rPr>
              <a:t>стромальні</a:t>
            </a:r>
            <a:r>
              <a:rPr lang="uk-UA" sz="1400" b="1" i="1" dirty="0" smtClean="0">
                <a:latin typeface="Times New Roman" pitchFamily="18" charset="0"/>
                <a:cs typeface="Times New Roman" pitchFamily="18" charset="0"/>
              </a:rPr>
              <a:t> клітини тощо), друга - допоміжними матеріалами (підтримуючий </a:t>
            </a:r>
            <a:r>
              <a:rPr lang="uk-UA" sz="1400" b="1" i="1" dirty="0" err="1" smtClean="0">
                <a:latin typeface="Times New Roman" pitchFamily="18" charset="0"/>
                <a:cs typeface="Times New Roman" pitchFamily="18" charset="0"/>
              </a:rPr>
              <a:t>гідрогель</a:t>
            </a:r>
            <a:r>
              <a:rPr lang="uk-UA" sz="1400" b="1" i="1" dirty="0" smtClean="0">
                <a:latin typeface="Times New Roman" pitchFamily="18" charset="0"/>
                <a:cs typeface="Times New Roman" pitchFamily="18" charset="0"/>
              </a:rPr>
              <a:t>, колаген, чинники росту).</a:t>
            </a:r>
          </a:p>
          <a:p>
            <a:pPr marL="0" indent="0" algn="just" eaLnBrk="1" hangingPunct="1">
              <a:buFontTx/>
              <a:buNone/>
              <a:defRPr/>
            </a:pPr>
            <a:endParaRPr lang="uk-UA" sz="1400" dirty="0" smtClean="0">
              <a:latin typeface="Times New Roman" pitchFamily="18" charset="0"/>
              <a:cs typeface="Times New Roman" pitchFamily="18" charset="0"/>
            </a:endParaRPr>
          </a:p>
          <a:p>
            <a:pPr eaLnBrk="1" hangingPunct="1">
              <a:defRPr/>
            </a:pPr>
            <a:endParaRPr lang="uk-UA" sz="1400" dirty="0"/>
          </a:p>
        </p:txBody>
      </p:sp>
      <p:pic>
        <p:nvPicPr>
          <p:cNvPr id="200708" name="Picture 3"/>
          <p:cNvPicPr>
            <a:picLocks noChangeAspect="1" noChangeArrowheads="1"/>
          </p:cNvPicPr>
          <p:nvPr/>
        </p:nvPicPr>
        <p:blipFill>
          <a:blip r:embed="rId2" cstate="print"/>
          <a:srcRect/>
          <a:stretch>
            <a:fillRect/>
          </a:stretch>
        </p:blipFill>
        <p:spPr bwMode="auto">
          <a:xfrm>
            <a:off x="428625" y="1143000"/>
            <a:ext cx="4143375" cy="2930525"/>
          </a:xfrm>
          <a:prstGeom prst="rect">
            <a:avLst/>
          </a:prstGeom>
          <a:noFill/>
          <a:ln w="9525">
            <a:noFill/>
            <a:miter lim="800000"/>
            <a:headEnd/>
            <a:tailEnd/>
          </a:ln>
        </p:spPr>
      </p:pic>
      <p:pic>
        <p:nvPicPr>
          <p:cNvPr id="200709" name="Picture 5"/>
          <p:cNvPicPr>
            <a:picLocks noChangeAspect="1" noChangeArrowheads="1"/>
          </p:cNvPicPr>
          <p:nvPr/>
        </p:nvPicPr>
        <p:blipFill>
          <a:blip r:embed="rId3" cstate="print"/>
          <a:srcRect/>
          <a:stretch>
            <a:fillRect/>
          </a:stretch>
        </p:blipFill>
        <p:spPr bwMode="auto">
          <a:xfrm>
            <a:off x="428625" y="4143375"/>
            <a:ext cx="4286250" cy="2376488"/>
          </a:xfrm>
          <a:prstGeom prst="rect">
            <a:avLst/>
          </a:prstGeom>
          <a:noFill/>
          <a:ln w="9525">
            <a:noFill/>
            <a:miter lim="800000"/>
            <a:headEnd/>
            <a:tailEnd/>
          </a:ln>
        </p:spPr>
      </p:pic>
      <p:pic>
        <p:nvPicPr>
          <p:cNvPr id="200710" name="Picture 4"/>
          <p:cNvPicPr>
            <a:picLocks noChangeAspect="1" noChangeArrowheads="1"/>
          </p:cNvPicPr>
          <p:nvPr/>
        </p:nvPicPr>
        <p:blipFill>
          <a:blip r:embed="rId4" cstate="print"/>
          <a:srcRect/>
          <a:stretch>
            <a:fillRect/>
          </a:stretch>
        </p:blipFill>
        <p:spPr bwMode="auto">
          <a:xfrm>
            <a:off x="4714875" y="4143375"/>
            <a:ext cx="4071938" cy="2368550"/>
          </a:xfrm>
          <a:prstGeom prst="rect">
            <a:avLst/>
          </a:prstGeom>
          <a:noFill/>
          <a:ln w="9525">
            <a:noFill/>
            <a:miter lim="800000"/>
            <a:headEnd/>
            <a:tailEnd/>
          </a:ln>
        </p:spPr>
      </p:pic>
      <p:sp>
        <p:nvSpPr>
          <p:cNvPr id="200711" name="Прямоугольник 6"/>
          <p:cNvSpPr>
            <a:spLocks noChangeArrowheads="1"/>
          </p:cNvSpPr>
          <p:nvPr/>
        </p:nvSpPr>
        <p:spPr bwMode="auto">
          <a:xfrm>
            <a:off x="4714875" y="3500438"/>
            <a:ext cx="4000500" cy="523875"/>
          </a:xfrm>
          <a:prstGeom prst="rect">
            <a:avLst/>
          </a:prstGeom>
          <a:noFill/>
          <a:ln w="9525">
            <a:noFill/>
            <a:miter lim="800000"/>
            <a:headEnd/>
            <a:tailEnd/>
          </a:ln>
        </p:spPr>
        <p:txBody>
          <a:bodyPr>
            <a:spAutoFit/>
          </a:bodyPr>
          <a:lstStyle/>
          <a:p>
            <a:pPr algn="just"/>
            <a:r>
              <a:rPr lang="uk-UA" sz="1400">
                <a:latin typeface="Times New Roman" pitchFamily="18" charset="0"/>
                <a:cs typeface="Times New Roman" pitchFamily="18" charset="0"/>
              </a:rPr>
              <a:t>Компанія </a:t>
            </a:r>
            <a:r>
              <a:rPr lang="en-US" sz="1400">
                <a:latin typeface="Times New Roman" pitchFamily="18" charset="0"/>
                <a:cs typeface="Times New Roman" pitchFamily="18" charset="0"/>
              </a:rPr>
              <a:t>Materialise, </a:t>
            </a:r>
            <a:r>
              <a:rPr lang="uk-UA" sz="1400">
                <a:latin typeface="Times New Roman" pitchFamily="18" charset="0"/>
                <a:cs typeface="Times New Roman" pitchFamily="18" charset="0"/>
              </a:rPr>
              <a:t>використовує принтери для роздруківки суглобів, кісток та ін.</a:t>
            </a:r>
          </a:p>
        </p:txBody>
      </p:sp>
      <p:sp>
        <p:nvSpPr>
          <p:cNvPr id="200712"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2" name="Номер слайда 1"/>
          <p:cNvSpPr>
            <a:spLocks noGrp="1"/>
          </p:cNvSpPr>
          <p:nvPr>
            <p:ph type="sldNum" sz="quarter" idx="12"/>
          </p:nvPr>
        </p:nvSpPr>
        <p:spPr/>
        <p:txBody>
          <a:bodyPr/>
          <a:lstStyle/>
          <a:p>
            <a:fld id="{D3766815-3F79-4B59-8F54-D85D4AE0E431}" type="slidenum">
              <a:rPr lang="ru-RU" smtClean="0"/>
              <a:pPr/>
              <a:t>69</a:t>
            </a:fld>
            <a:endParaRPr lang="ru-RU"/>
          </a:p>
        </p:txBody>
      </p:sp>
    </p:spTree>
    <p:extLst>
      <p:ext uri="{BB962C8B-B14F-4D97-AF65-F5344CB8AC3E}">
        <p14:creationId xmlns="" xmlns:p14="http://schemas.microsoft.com/office/powerpoint/2010/main" val="2734307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Заголовок 1"/>
          <p:cNvSpPr>
            <a:spLocks noGrp="1"/>
          </p:cNvSpPr>
          <p:nvPr>
            <p:ph type="title"/>
          </p:nvPr>
        </p:nvSpPr>
        <p:spPr>
          <a:xfrm>
            <a:off x="515707" y="-99392"/>
            <a:ext cx="8229600" cy="1143000"/>
          </a:xfrm>
        </p:spPr>
        <p:txBody>
          <a:bodyPr>
            <a:normAutofit/>
          </a:bodyPr>
          <a:lstStyle/>
          <a:p>
            <a:r>
              <a:rPr lang="ru-RU" sz="3200" b="1" i="1" dirty="0" smtClean="0">
                <a:latin typeface="Arial" pitchFamily="34" charset="0"/>
                <a:cs typeface="Arial" pitchFamily="34" charset="0"/>
              </a:rPr>
              <a:t>ТРЕТЯ ІНДУСТРІАЛЬНА РЕВОЛЮЦІЯ</a:t>
            </a:r>
          </a:p>
        </p:txBody>
      </p:sp>
      <p:sp>
        <p:nvSpPr>
          <p:cNvPr id="11267" name="Объект 2"/>
          <p:cNvSpPr>
            <a:spLocks noGrp="1"/>
          </p:cNvSpPr>
          <p:nvPr>
            <p:ph idx="1"/>
          </p:nvPr>
        </p:nvSpPr>
        <p:spPr>
          <a:xfrm>
            <a:off x="467544" y="836712"/>
            <a:ext cx="8345488" cy="4813995"/>
          </a:xfrm>
        </p:spPr>
        <p:txBody>
          <a:bodyPr>
            <a:noAutofit/>
          </a:bodyPr>
          <a:lstStyle/>
          <a:p>
            <a:pPr marL="0" indent="0" algn="just"/>
            <a:r>
              <a:rPr lang="uk-UA" sz="1400" dirty="0" smtClean="0">
                <a:latin typeface="Times New Roman" pitchFamily="18" charset="0"/>
                <a:cs typeface="Times New Roman" pitchFamily="18" charset="0"/>
              </a:rPr>
              <a:t>Починаючи з 2010 р. у світі почалася </a:t>
            </a:r>
            <a:r>
              <a:rPr lang="uk-UA" sz="1400" b="1" i="1" dirty="0" smtClean="0">
                <a:solidFill>
                  <a:srgbClr val="C00000"/>
                </a:solidFill>
                <a:latin typeface="Times New Roman" pitchFamily="18" charset="0"/>
                <a:cs typeface="Times New Roman" pitchFamily="18" charset="0"/>
              </a:rPr>
              <a:t>третя індустріальна революція</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Third</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Industrial</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Revolution</a:t>
            </a:r>
            <a:r>
              <a:rPr lang="uk-UA" sz="1400" dirty="0" smtClean="0">
                <a:latin typeface="Times New Roman" pitchFamily="18" charset="0"/>
                <a:cs typeface="Times New Roman" pitchFamily="18" charset="0"/>
              </a:rPr>
              <a:t>). </a:t>
            </a:r>
          </a:p>
          <a:p>
            <a:pPr marL="0" indent="0" algn="just"/>
            <a:r>
              <a:rPr lang="uk-UA" sz="1400" b="1" i="1" dirty="0" smtClean="0">
                <a:latin typeface="Times New Roman" pitchFamily="18" charset="0"/>
                <a:cs typeface="Times New Roman" pitchFamily="18" charset="0"/>
              </a:rPr>
              <a:t>Третя </a:t>
            </a:r>
            <a:r>
              <a:rPr lang="uk-UA" sz="1400" b="1" i="1" dirty="0">
                <a:latin typeface="Times New Roman" pitchFamily="18" charset="0"/>
                <a:cs typeface="Times New Roman" pitchFamily="18" charset="0"/>
              </a:rPr>
              <a:t>індустріальна революція </a:t>
            </a:r>
            <a:r>
              <a:rPr lang="uk-UA" sz="1400" dirty="0">
                <a:latin typeface="Times New Roman" pitchFamily="18" charset="0"/>
                <a:cs typeface="Times New Roman" pitchFamily="18" charset="0"/>
              </a:rPr>
              <a:t>- це </a:t>
            </a:r>
            <a:r>
              <a:rPr lang="uk-UA" sz="1400" dirty="0" smtClean="0">
                <a:latin typeface="Times New Roman" pitchFamily="18" charset="0"/>
                <a:cs typeface="Times New Roman" pitchFamily="18" charset="0"/>
              </a:rPr>
              <a:t>комплексна, глибока трансформація </a:t>
            </a:r>
            <a:r>
              <a:rPr lang="uk-UA" sz="1400" dirty="0">
                <a:latin typeface="Times New Roman" pitchFamily="18" charset="0"/>
                <a:cs typeface="Times New Roman" pitchFamily="18" charset="0"/>
              </a:rPr>
              <a:t>систем, структур, інститутів, відносин і технологій, які радикально змінюють способи, механізми, зміст того, як люди організовують виробництво, обмін, споживання, навчання, комунікації та відпочинок </a:t>
            </a:r>
            <a:r>
              <a:rPr lang="uk-UA" sz="1400" dirty="0" smtClean="0">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Джеремі</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Ріфкін</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Jeremy</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Rifkin</a:t>
            </a:r>
            <a:r>
              <a:rPr lang="uk-UA" sz="1400" dirty="0" smtClean="0">
                <a:latin typeface="Times New Roman" pitchFamily="18" charset="0"/>
                <a:cs typeface="Times New Roman" pitchFamily="18" charset="0"/>
              </a:rPr>
              <a:t>). </a:t>
            </a:r>
          </a:p>
          <a:p>
            <a:pPr marL="0" indent="0" algn="just"/>
            <a:r>
              <a:rPr lang="uk-UA" sz="1400" b="1" i="1" dirty="0" smtClean="0">
                <a:latin typeface="Times New Roman" pitchFamily="18" charset="0"/>
                <a:cs typeface="Times New Roman" pitchFamily="18" charset="0"/>
              </a:rPr>
              <a:t>Третя індустріальна революція формується поєднанням наступних факторів</a:t>
            </a:r>
            <a:r>
              <a:rPr lang="uk-UA" sz="1400" dirty="0" smtClean="0">
                <a:latin typeface="Times New Roman" pitchFamily="18" charset="0"/>
                <a:cs typeface="Times New Roman" pitchFamily="18" charset="0"/>
              </a:rPr>
              <a:t>:</a:t>
            </a:r>
          </a:p>
          <a:p>
            <a:pPr marL="0" indent="0" algn="just"/>
            <a:r>
              <a:rPr lang="uk-UA" sz="1400" dirty="0" smtClean="0">
                <a:latin typeface="Times New Roman" pitchFamily="18" charset="0"/>
                <a:cs typeface="Times New Roman" pitchFamily="18" charset="0"/>
              </a:rPr>
              <a:t>1) переходом на поновлювані джерела енергії</a:t>
            </a:r>
            <a:r>
              <a:rPr lang="uk-UA" sz="1400" b="1" i="1" dirty="0" smtClean="0">
                <a:latin typeface="Times New Roman" pitchFamily="18" charset="0"/>
                <a:cs typeface="Times New Roman" pitchFamily="18" charset="0"/>
              </a:rPr>
              <a:t> </a:t>
            </a:r>
            <a:r>
              <a:rPr lang="uk-UA" sz="1400" dirty="0" smtClean="0">
                <a:latin typeface="Times New Roman" pitchFamily="18" charset="0"/>
                <a:cs typeface="Times New Roman" pitchFamily="18" charset="0"/>
              </a:rPr>
              <a:t>(сонце, вітер, водні потоки, геотермальні джерела);</a:t>
            </a:r>
            <a:endParaRPr lang="en-US" sz="1400" dirty="0" smtClean="0">
              <a:latin typeface="Times New Roman" pitchFamily="18" charset="0"/>
              <a:cs typeface="Times New Roman" pitchFamily="18" charset="0"/>
            </a:endParaRPr>
          </a:p>
          <a:p>
            <a:pPr marL="0" indent="0" algn="just"/>
            <a:endParaRPr lang="en-US" sz="1400" dirty="0" smtClean="0">
              <a:latin typeface="Times New Roman" pitchFamily="18" charset="0"/>
              <a:cs typeface="Times New Roman" pitchFamily="18" charset="0"/>
            </a:endParaRPr>
          </a:p>
          <a:p>
            <a:pPr marL="0" indent="0" algn="just"/>
            <a:endParaRPr lang="en-US" sz="1400" dirty="0">
              <a:latin typeface="Times New Roman" pitchFamily="18" charset="0"/>
              <a:cs typeface="Times New Roman" pitchFamily="18" charset="0"/>
            </a:endParaRPr>
          </a:p>
          <a:p>
            <a:pPr marL="0" indent="0" algn="just"/>
            <a:endParaRPr lang="en-US" sz="1400" dirty="0" smtClean="0">
              <a:latin typeface="Times New Roman" pitchFamily="18" charset="0"/>
              <a:cs typeface="Times New Roman" pitchFamily="18" charset="0"/>
            </a:endParaRPr>
          </a:p>
          <a:p>
            <a:pPr marL="0" indent="0" algn="just"/>
            <a:endParaRPr lang="en-US" sz="1400" dirty="0">
              <a:latin typeface="Times New Roman" pitchFamily="18" charset="0"/>
              <a:cs typeface="Times New Roman" pitchFamily="18" charset="0"/>
            </a:endParaRPr>
          </a:p>
          <a:p>
            <a:pPr marL="0" indent="0" algn="just"/>
            <a:endParaRPr lang="uk-UA" sz="1400" dirty="0" smtClean="0">
              <a:latin typeface="Times New Roman" pitchFamily="18" charset="0"/>
              <a:cs typeface="Times New Roman" pitchFamily="18" charset="0"/>
            </a:endParaRPr>
          </a:p>
          <a:p>
            <a:pPr marL="0" indent="0" algn="just"/>
            <a:r>
              <a:rPr lang="uk-UA" sz="1400" dirty="0" smtClean="0">
                <a:latin typeface="Times New Roman" pitchFamily="18" charset="0"/>
                <a:cs typeface="Times New Roman" pitchFamily="18" charset="0"/>
              </a:rPr>
              <a:t>2) перетворенням існуючих і нових будівель (як промислових, так і житлових) в міні-заводи з виробництва енергії (за рахунок обладнання їх сонячними батареями, </a:t>
            </a:r>
            <a:r>
              <a:rPr lang="uk-UA" sz="1400" dirty="0" err="1" smtClean="0">
                <a:latin typeface="Times New Roman" pitchFamily="18" charset="0"/>
                <a:cs typeface="Times New Roman" pitchFamily="18" charset="0"/>
              </a:rPr>
              <a:t>міні-</a:t>
            </a:r>
            <a:r>
              <a:rPr lang="uk-UA" sz="1400" dirty="0" smtClean="0">
                <a:latin typeface="Times New Roman" pitchFamily="18" charset="0"/>
                <a:cs typeface="Times New Roman" pitchFamily="18" charset="0"/>
              </a:rPr>
              <a:t> вітряками, </a:t>
            </a:r>
            <a:r>
              <a:rPr lang="uk-UA" sz="1400" dirty="0" err="1" smtClean="0">
                <a:latin typeface="Times New Roman" pitchFamily="18" charset="0"/>
                <a:cs typeface="Times New Roman" pitchFamily="18" charset="0"/>
              </a:rPr>
              <a:t>теплонасосами</a:t>
            </a:r>
            <a:r>
              <a:rPr lang="uk-UA" sz="1400" dirty="0" smtClean="0">
                <a:latin typeface="Times New Roman" pitchFamily="18" charset="0"/>
                <a:cs typeface="Times New Roman" pitchFamily="18" charset="0"/>
              </a:rPr>
              <a:t>);</a:t>
            </a:r>
            <a:endParaRPr lang="en-US" sz="1400" dirty="0" smtClean="0">
              <a:latin typeface="Times New Roman" pitchFamily="18" charset="0"/>
              <a:cs typeface="Times New Roman" pitchFamily="18" charset="0"/>
            </a:endParaRPr>
          </a:p>
          <a:p>
            <a:pPr marL="0" indent="0" algn="just"/>
            <a:endParaRPr lang="en-US" sz="1400" dirty="0">
              <a:latin typeface="Times New Roman" pitchFamily="18" charset="0"/>
              <a:cs typeface="Times New Roman" pitchFamily="18" charset="0"/>
            </a:endParaRPr>
          </a:p>
          <a:p>
            <a:pPr marL="0" indent="0" algn="just"/>
            <a:endParaRPr lang="en-US" sz="1400" dirty="0" smtClean="0">
              <a:latin typeface="Times New Roman" pitchFamily="18" charset="0"/>
              <a:cs typeface="Times New Roman" pitchFamily="18" charset="0"/>
            </a:endParaRPr>
          </a:p>
          <a:p>
            <a:pPr marL="0" indent="0" algn="just"/>
            <a:endParaRPr lang="en-US" sz="1400" dirty="0">
              <a:latin typeface="Times New Roman" pitchFamily="18" charset="0"/>
              <a:cs typeface="Times New Roman" pitchFamily="18" charset="0"/>
            </a:endParaRPr>
          </a:p>
          <a:p>
            <a:pPr marL="0" indent="0" algn="just"/>
            <a:endParaRPr lang="en-US" sz="1400" dirty="0" smtClean="0">
              <a:latin typeface="Times New Roman" pitchFamily="18" charset="0"/>
              <a:cs typeface="Times New Roman" pitchFamily="18" charset="0"/>
            </a:endParaRPr>
          </a:p>
          <a:p>
            <a:pPr marL="0" indent="0" algn="just"/>
            <a:endParaRPr lang="uk-UA" sz="1400" dirty="0" smtClean="0">
              <a:latin typeface="Times New Roman" pitchFamily="18" charset="0"/>
              <a:cs typeface="Times New Roman" pitchFamily="18" charset="0"/>
            </a:endParaRPr>
          </a:p>
          <a:p>
            <a:pPr marL="0" indent="0" algn="just"/>
            <a:r>
              <a:rPr lang="uk-UA" sz="1400" dirty="0" smtClean="0">
                <a:latin typeface="Times New Roman" pitchFamily="18" charset="0"/>
                <a:cs typeface="Times New Roman" pitchFamily="18" charset="0"/>
              </a:rPr>
              <a:t>3) розвитком і впровадженням технологій </a:t>
            </a:r>
            <a:r>
              <a:rPr lang="uk-UA" sz="1400" dirty="0" err="1" smtClean="0">
                <a:latin typeface="Times New Roman" pitchFamily="18" charset="0"/>
                <a:cs typeface="Times New Roman" pitchFamily="18" charset="0"/>
              </a:rPr>
              <a:t>енерго-</a:t>
            </a:r>
            <a:r>
              <a:rPr lang="uk-UA" sz="1400" dirty="0" smtClean="0">
                <a:latin typeface="Times New Roman" pitchFamily="18" charset="0"/>
                <a:cs typeface="Times New Roman" pitchFamily="18" charset="0"/>
              </a:rPr>
              <a:t>, ресурсозбереження (як виробничого, так і «домашнього») - повною утилізацією залишкових потоків і втрат електроенергії, пари, води, будь-якого тепла, промислових і побутових відходів та інших;</a:t>
            </a:r>
          </a:p>
          <a:p>
            <a:pPr marL="0" indent="0" algn="just"/>
            <a:endParaRPr lang="uk-UA" sz="1400" dirty="0" smtClean="0">
              <a:latin typeface="Times New Roman" pitchFamily="18" charset="0"/>
              <a:cs typeface="Times New Roman" pitchFamily="18" charset="0"/>
            </a:endParaRPr>
          </a:p>
        </p:txBody>
      </p:sp>
      <p:pic>
        <p:nvPicPr>
          <p:cNvPr id="1026" name="Picture 2" descr="http://www.prostocomfort.com.ua/var/corporate_site/storage/images/media/images/prostocomfort_com_ua/stati/101_200/101_130/120/4/54211-1-rus-RU/4_reference.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39552" y="2400695"/>
            <a:ext cx="1377815" cy="1034455"/>
          </a:xfrm>
          <a:prstGeom prst="rect">
            <a:avLst/>
          </a:prstGeom>
          <a:noFill/>
          <a:extLst>
            <a:ext uri="{909E8E84-426E-40DD-AFC4-6F175D3DCCD1}">
              <a14:hiddenFill xmlns="" xmlns:a14="http://schemas.microsoft.com/office/drawing/2010/main">
                <a:solidFill>
                  <a:srgbClr val="FFFFFF"/>
                </a:solidFill>
              </a14:hiddenFill>
            </a:ext>
          </a:extLst>
        </p:spPr>
      </p:pic>
      <p:pic>
        <p:nvPicPr>
          <p:cNvPr id="1028" name="Picture 4" descr="http://elektroas.ru/wp-content/uploads/2011/10/Vozobnovljaemye-istochniki-jelektrojenergii.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920773" y="2395564"/>
            <a:ext cx="1580453" cy="1039586"/>
          </a:xfrm>
          <a:prstGeom prst="rect">
            <a:avLst/>
          </a:prstGeom>
          <a:noFill/>
          <a:extLst>
            <a:ext uri="{909E8E84-426E-40DD-AFC4-6F175D3DCCD1}">
              <a14:hiddenFill xmlns="" xmlns:a14="http://schemas.microsoft.com/office/drawing/2010/main">
                <a:solidFill>
                  <a:srgbClr val="FFFFFF"/>
                </a:solidFill>
              </a14:hiddenFill>
            </a:ext>
          </a:extLst>
        </p:spPr>
      </p:pic>
      <p:pic>
        <p:nvPicPr>
          <p:cNvPr id="1030" name="Picture 6" descr="http://molbuk.ua/uploads/posts/2009-12/1259760052_vitriaky.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501226" y="2389830"/>
            <a:ext cx="2049646" cy="1045320"/>
          </a:xfrm>
          <a:prstGeom prst="rect">
            <a:avLst/>
          </a:prstGeom>
          <a:noFill/>
          <a:extLst>
            <a:ext uri="{909E8E84-426E-40DD-AFC4-6F175D3DCCD1}">
              <a14:hiddenFill xmlns="" xmlns:a14="http://schemas.microsoft.com/office/drawing/2010/main">
                <a:solidFill>
                  <a:srgbClr val="FFFFFF"/>
                </a:solidFill>
              </a14:hiddenFill>
            </a:ext>
          </a:extLst>
        </p:spPr>
      </p:pic>
      <p:pic>
        <p:nvPicPr>
          <p:cNvPr id="1032" name="Picture 8" descr="http://www.klimadebat.dk/images/articles/500svar/havvindmoeller.jp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5550871" y="2400695"/>
            <a:ext cx="1554909" cy="1034455"/>
          </a:xfrm>
          <a:prstGeom prst="rect">
            <a:avLst/>
          </a:prstGeom>
          <a:noFill/>
          <a:extLst>
            <a:ext uri="{909E8E84-426E-40DD-AFC4-6F175D3DCCD1}">
              <a14:hiddenFill xmlns="" xmlns:a14="http://schemas.microsoft.com/office/drawing/2010/main">
                <a:solidFill>
                  <a:srgbClr val="FFFFFF"/>
                </a:solidFill>
              </a14:hiddenFill>
            </a:ext>
          </a:extLst>
        </p:spPr>
      </p:pic>
      <p:pic>
        <p:nvPicPr>
          <p:cNvPr id="1034" name="Picture 10" descr="http://buildaroo.com/wp-content/uploads/2010/03/geothermal-energy-400x262.jpg"/>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7105780" y="2389830"/>
            <a:ext cx="1584176" cy="1037636"/>
          </a:xfrm>
          <a:prstGeom prst="rect">
            <a:avLst/>
          </a:prstGeom>
          <a:noFill/>
          <a:extLst>
            <a:ext uri="{909E8E84-426E-40DD-AFC4-6F175D3DCCD1}">
              <a14:hiddenFill xmlns="" xmlns:a14="http://schemas.microsoft.com/office/drawing/2010/main">
                <a:solidFill>
                  <a:srgbClr val="FFFFFF"/>
                </a:solidFill>
              </a14:hiddenFill>
            </a:ext>
          </a:extLst>
        </p:spPr>
      </p:pic>
      <p:pic>
        <p:nvPicPr>
          <p:cNvPr id="1036" name="Picture 12" descr="http://www.homehousedesign.com/wp-content/uploads/2009/07/Prefab-Home-Zero-House-by-Scott-Specht-Sustainable-Style-587x432.jpg"/>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578454" y="4077072"/>
            <a:ext cx="1617282" cy="1190232"/>
          </a:xfrm>
          <a:prstGeom prst="rect">
            <a:avLst/>
          </a:prstGeom>
          <a:noFill/>
          <a:extLst>
            <a:ext uri="{909E8E84-426E-40DD-AFC4-6F175D3DCCD1}">
              <a14:hiddenFill xmlns="" xmlns:a14="http://schemas.microsoft.com/office/drawing/2010/main">
                <a:solidFill>
                  <a:srgbClr val="FFFFFF"/>
                </a:solidFill>
              </a14:hiddenFill>
            </a:ext>
          </a:extLst>
        </p:spPr>
      </p:pic>
      <p:pic>
        <p:nvPicPr>
          <p:cNvPr id="1038" name="Picture 14" descr="http://www.totpal.ro/wp-content/uploads/2011/10/1122.jpg"/>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2267744" y="4077072"/>
            <a:ext cx="1564505" cy="1177080"/>
          </a:xfrm>
          <a:prstGeom prst="rect">
            <a:avLst/>
          </a:prstGeom>
          <a:noFill/>
          <a:extLst>
            <a:ext uri="{909E8E84-426E-40DD-AFC4-6F175D3DCCD1}">
              <a14:hiddenFill xmlns="" xmlns:a14="http://schemas.microsoft.com/office/drawing/2010/main">
                <a:solidFill>
                  <a:srgbClr val="FFFFFF"/>
                </a:solidFill>
              </a14:hiddenFill>
            </a:ext>
          </a:extLst>
        </p:spPr>
      </p:pic>
      <p:pic>
        <p:nvPicPr>
          <p:cNvPr id="1040" name="Picture 16" descr="http://fuza.ru/uploads/posts/2013-06/1371496977_kct510.jpg"/>
          <p:cNvPicPr>
            <a:picLocks noChangeAspect="1" noChangeArrowheads="1"/>
          </p:cNvPicPr>
          <p:nvPr/>
        </p:nvPicPr>
        <p:blipFill>
          <a:blip r:embed="rId9" cstate="print">
            <a:extLst>
              <a:ext uri="{28A0092B-C50C-407E-A947-70E740481C1C}">
                <a14:useLocalDpi xmlns="" xmlns:a14="http://schemas.microsoft.com/office/drawing/2010/main" val="0"/>
              </a:ext>
            </a:extLst>
          </a:blip>
          <a:srcRect/>
          <a:stretch>
            <a:fillRect/>
          </a:stretch>
        </p:blipFill>
        <p:spPr bwMode="auto">
          <a:xfrm>
            <a:off x="3923928" y="4079575"/>
            <a:ext cx="1562923" cy="1164378"/>
          </a:xfrm>
          <a:prstGeom prst="rect">
            <a:avLst/>
          </a:prstGeom>
          <a:noFill/>
          <a:extLst>
            <a:ext uri="{909E8E84-426E-40DD-AFC4-6F175D3DCCD1}">
              <a14:hiddenFill xmlns="" xmlns:a14="http://schemas.microsoft.com/office/drawing/2010/main">
                <a:solidFill>
                  <a:srgbClr val="FFFFFF"/>
                </a:solidFill>
              </a14:hiddenFill>
            </a:ext>
          </a:extLst>
        </p:spPr>
      </p:pic>
      <p:pic>
        <p:nvPicPr>
          <p:cNvPr id="1042" name="Picture 18" descr="http://kak.ru/vimg/article/fbc202c1e8686087082e90e97f9dad32.gif"/>
          <p:cNvPicPr>
            <a:picLocks noChangeAspect="1" noChangeArrowheads="1"/>
          </p:cNvPicPr>
          <p:nvPr/>
        </p:nvPicPr>
        <p:blipFill>
          <a:blip r:embed="rId10" cstate="print">
            <a:extLst>
              <a:ext uri="{28A0092B-C50C-407E-A947-70E740481C1C}">
                <a14:useLocalDpi xmlns="" xmlns:a14="http://schemas.microsoft.com/office/drawing/2010/main" val="0"/>
              </a:ext>
            </a:extLst>
          </a:blip>
          <a:srcRect/>
          <a:stretch>
            <a:fillRect/>
          </a:stretch>
        </p:blipFill>
        <p:spPr bwMode="auto">
          <a:xfrm>
            <a:off x="5557365" y="4081232"/>
            <a:ext cx="1391610" cy="1153729"/>
          </a:xfrm>
          <a:prstGeom prst="rect">
            <a:avLst/>
          </a:prstGeom>
          <a:noFill/>
          <a:extLst>
            <a:ext uri="{909E8E84-426E-40DD-AFC4-6F175D3DCCD1}">
              <a14:hiddenFill xmlns="" xmlns:a14="http://schemas.microsoft.com/office/drawing/2010/main">
                <a:solidFill>
                  <a:srgbClr val="FFFFFF"/>
                </a:solidFill>
              </a14:hiddenFill>
            </a:ext>
          </a:extLst>
        </p:spPr>
      </p:pic>
      <p:pic>
        <p:nvPicPr>
          <p:cNvPr id="1044" name="Picture 20" descr="http://stat17.privet.ru/lr/0918d24bc361f5872b7266812f702a70"/>
          <p:cNvPicPr>
            <a:picLocks noChangeAspect="1" noChangeArrowheads="1"/>
          </p:cNvPicPr>
          <p:nvPr/>
        </p:nvPicPr>
        <p:blipFill>
          <a:blip r:embed="rId11" cstate="print">
            <a:extLst>
              <a:ext uri="{28A0092B-C50C-407E-A947-70E740481C1C}">
                <a14:useLocalDpi xmlns="" xmlns:a14="http://schemas.microsoft.com/office/drawing/2010/main" val="0"/>
              </a:ext>
            </a:extLst>
          </a:blip>
          <a:srcRect/>
          <a:stretch>
            <a:fillRect/>
          </a:stretch>
        </p:blipFill>
        <p:spPr bwMode="auto">
          <a:xfrm>
            <a:off x="7089694" y="4073999"/>
            <a:ext cx="1547812" cy="1162050"/>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Номер слайда 1"/>
          <p:cNvSpPr>
            <a:spLocks noGrp="1"/>
          </p:cNvSpPr>
          <p:nvPr>
            <p:ph type="sldNum" sz="quarter" idx="12"/>
          </p:nvPr>
        </p:nvSpPr>
        <p:spPr/>
        <p:txBody>
          <a:bodyPr/>
          <a:lstStyle/>
          <a:p>
            <a:fld id="{D3766815-3F79-4B59-8F54-D85D4AE0E431}" type="slidenum">
              <a:rPr lang="ru-RU" smtClean="0"/>
              <a:pPr/>
              <a:t>7</a:t>
            </a:fld>
            <a:endParaRPr lang="ru-RU"/>
          </a:p>
        </p:txBody>
      </p:sp>
      <p:sp>
        <p:nvSpPr>
          <p:cNvPr id="15"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dirty="0">
                <a:sym typeface="Symbol" pitchFamily="18" charset="2"/>
              </a:rPr>
              <a:t> </a:t>
            </a:r>
            <a:r>
              <a:rPr lang="uk-UA" sz="800" dirty="0"/>
              <a:t> Опанасюк  А.С.</a:t>
            </a:r>
            <a:endParaRPr lang="ru-RU" sz="800" dirty="0"/>
          </a:p>
        </p:txBody>
      </p:sp>
    </p:spTree>
    <p:extLst>
      <p:ext uri="{BB962C8B-B14F-4D97-AF65-F5344CB8AC3E}">
        <p14:creationId xmlns="" xmlns:p14="http://schemas.microsoft.com/office/powerpoint/2010/main" val="349803556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Заголовок 1"/>
          <p:cNvSpPr>
            <a:spLocks noGrp="1"/>
          </p:cNvSpPr>
          <p:nvPr>
            <p:ph type="title"/>
          </p:nvPr>
        </p:nvSpPr>
        <p:spPr>
          <a:xfrm>
            <a:off x="518124" y="0"/>
            <a:ext cx="8229600" cy="1143000"/>
          </a:xfrm>
        </p:spPr>
        <p:txBody>
          <a:bodyPr>
            <a:normAutofit fontScale="90000"/>
          </a:bodyPr>
          <a:lstStyle/>
          <a:p>
            <a:pPr eaLnBrk="1" hangingPunct="1"/>
            <a:r>
              <a:rPr lang="uk-UA" b="1" i="1" dirty="0" smtClean="0">
                <a:latin typeface="Arial" pitchFamily="34" charset="0"/>
                <a:cs typeface="Arial" pitchFamily="34" charset="0"/>
              </a:rPr>
              <a:t>ПРИНТЕР ДЛЯ СТВОРЕННЯ ЇЖІ</a:t>
            </a:r>
          </a:p>
        </p:txBody>
      </p:sp>
      <p:sp>
        <p:nvSpPr>
          <p:cNvPr id="201731" name="Содержимое 2"/>
          <p:cNvSpPr>
            <a:spLocks noGrp="1"/>
          </p:cNvSpPr>
          <p:nvPr>
            <p:ph idx="1"/>
          </p:nvPr>
        </p:nvSpPr>
        <p:spPr>
          <a:xfrm>
            <a:off x="5211343" y="1412776"/>
            <a:ext cx="3465113" cy="1900238"/>
          </a:xfrm>
        </p:spPr>
        <p:txBody>
          <a:bodyPr>
            <a:normAutofit/>
          </a:bodyPr>
          <a:lstStyle/>
          <a:p>
            <a:pPr marL="0" indent="0" algn="just" eaLnBrk="1" hangingPunct="1">
              <a:buFontTx/>
              <a:buNone/>
            </a:pPr>
            <a:r>
              <a:rPr lang="uk-UA" sz="1600" b="1" i="1" dirty="0" smtClean="0">
                <a:solidFill>
                  <a:srgbClr val="C00000"/>
                </a:solidFill>
                <a:latin typeface="Times New Roman" pitchFamily="18" charset="0"/>
                <a:cs typeface="Times New Roman" pitchFamily="18" charset="0"/>
              </a:rPr>
              <a:t>Проект “Ріг достатку”</a:t>
            </a:r>
          </a:p>
          <a:p>
            <a:pPr marL="0" indent="0" algn="just" eaLnBrk="1" hangingPunct="1">
              <a:buFontTx/>
              <a:buNone/>
            </a:pPr>
            <a:r>
              <a:rPr lang="uk-UA" sz="1600" dirty="0" smtClean="0">
                <a:latin typeface="Times New Roman" pitchFamily="18" charset="0"/>
                <a:cs typeface="Times New Roman" pitchFamily="18" charset="0"/>
              </a:rPr>
              <a:t>Принтер для створення їжі зможе не тільки виготовити цілий ряд існуючих складних блюд, але і дасть можливість повару експериментувати з компонентами так як ще ніколи це не було можливим</a:t>
            </a:r>
          </a:p>
        </p:txBody>
      </p:sp>
      <p:pic>
        <p:nvPicPr>
          <p:cNvPr id="201732" name="Picture 2"/>
          <p:cNvPicPr>
            <a:picLocks noChangeAspect="1" noChangeArrowheads="1"/>
          </p:cNvPicPr>
          <p:nvPr/>
        </p:nvPicPr>
        <p:blipFill>
          <a:blip r:embed="rId2" cstate="print"/>
          <a:srcRect/>
          <a:stretch>
            <a:fillRect/>
          </a:stretch>
        </p:blipFill>
        <p:spPr bwMode="auto">
          <a:xfrm>
            <a:off x="500063" y="1412776"/>
            <a:ext cx="4552950" cy="3143250"/>
          </a:xfrm>
          <a:prstGeom prst="rect">
            <a:avLst/>
          </a:prstGeom>
          <a:noFill/>
          <a:ln w="9525">
            <a:noFill/>
            <a:miter lim="800000"/>
            <a:headEnd/>
            <a:tailEnd/>
          </a:ln>
        </p:spPr>
      </p:pic>
      <p:pic>
        <p:nvPicPr>
          <p:cNvPr id="201733" name="Picture 3"/>
          <p:cNvPicPr>
            <a:picLocks noChangeAspect="1" noChangeArrowheads="1"/>
          </p:cNvPicPr>
          <p:nvPr/>
        </p:nvPicPr>
        <p:blipFill>
          <a:blip r:embed="rId3" cstate="print"/>
          <a:srcRect/>
          <a:stretch>
            <a:fillRect/>
          </a:stretch>
        </p:blipFill>
        <p:spPr bwMode="auto">
          <a:xfrm>
            <a:off x="5072062" y="3395192"/>
            <a:ext cx="3604394" cy="2892085"/>
          </a:xfrm>
          <a:prstGeom prst="rect">
            <a:avLst/>
          </a:prstGeom>
          <a:noFill/>
          <a:ln w="9525">
            <a:noFill/>
            <a:miter lim="800000"/>
            <a:headEnd/>
            <a:tailEnd/>
          </a:ln>
        </p:spPr>
      </p:pic>
      <p:sp>
        <p:nvSpPr>
          <p:cNvPr id="201734" name="Прямоугольник 5"/>
          <p:cNvSpPr>
            <a:spLocks noChangeArrowheads="1"/>
          </p:cNvSpPr>
          <p:nvPr/>
        </p:nvSpPr>
        <p:spPr bwMode="auto">
          <a:xfrm>
            <a:off x="357188" y="4725144"/>
            <a:ext cx="4572000" cy="1570037"/>
          </a:xfrm>
          <a:prstGeom prst="rect">
            <a:avLst/>
          </a:prstGeom>
          <a:noFill/>
          <a:ln w="9525">
            <a:noFill/>
            <a:miter lim="800000"/>
            <a:headEnd/>
            <a:tailEnd/>
          </a:ln>
        </p:spPr>
        <p:txBody>
          <a:bodyPr>
            <a:spAutoFit/>
          </a:bodyPr>
          <a:lstStyle/>
          <a:p>
            <a:pPr algn="just"/>
            <a:r>
              <a:rPr lang="uk-UA" sz="1600" dirty="0">
                <a:latin typeface="Times New Roman" pitchFamily="18" charset="0"/>
                <a:cs typeface="Times New Roman" pitchFamily="18" charset="0"/>
              </a:rPr>
              <a:t>Друкуюча голівка харчового принтера повинна позиціонуватися з субміліметровою точністю, що дозволить їй за командою комп'ютера подавати на робочу поверхню пристрою тонкі шари і окремі шматочки задуманих блюд, при цьому широко варіюючи їх температуру.</a:t>
            </a:r>
          </a:p>
        </p:txBody>
      </p:sp>
      <p:sp>
        <p:nvSpPr>
          <p:cNvPr id="201735"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2" name="Номер слайда 1"/>
          <p:cNvSpPr>
            <a:spLocks noGrp="1"/>
          </p:cNvSpPr>
          <p:nvPr>
            <p:ph type="sldNum" sz="quarter" idx="12"/>
          </p:nvPr>
        </p:nvSpPr>
        <p:spPr/>
        <p:txBody>
          <a:bodyPr/>
          <a:lstStyle/>
          <a:p>
            <a:fld id="{D3766815-3F79-4B59-8F54-D85D4AE0E431}" type="slidenum">
              <a:rPr lang="ru-RU" smtClean="0"/>
              <a:pPr/>
              <a:t>70</a:t>
            </a:fld>
            <a:endParaRPr lang="ru-RU"/>
          </a:p>
        </p:txBody>
      </p:sp>
    </p:spTree>
    <p:extLst>
      <p:ext uri="{BB962C8B-B14F-4D97-AF65-F5344CB8AC3E}">
        <p14:creationId xmlns="" xmlns:p14="http://schemas.microsoft.com/office/powerpoint/2010/main" val="203933693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sz="4000" b="1" i="1" dirty="0" smtClean="0">
                <a:latin typeface="Arial" pitchFamily="34" charset="0"/>
                <a:cs typeface="Arial" pitchFamily="34" charset="0"/>
              </a:rPr>
              <a:t>В США НАДРУКУВАЛИ ПІСТОЛЕТ</a:t>
            </a:r>
            <a:r>
              <a:rPr lang="uk-UA" dirty="0">
                <a:latin typeface="Times New Roman" pitchFamily="18" charset="0"/>
                <a:cs typeface="Times New Roman" pitchFamily="18" charset="0"/>
              </a:rPr>
              <a:t/>
            </a:r>
            <a:br>
              <a:rPr lang="uk-UA" dirty="0">
                <a:latin typeface="Times New Roman" pitchFamily="18" charset="0"/>
                <a:cs typeface="Times New Roman" pitchFamily="18" charset="0"/>
              </a:rPr>
            </a:br>
            <a:endParaRPr lang="ru-RU" dirty="0"/>
          </a:p>
        </p:txBody>
      </p:sp>
      <p:sp>
        <p:nvSpPr>
          <p:cNvPr id="3" name="Объект 2"/>
          <p:cNvSpPr>
            <a:spLocks noGrp="1"/>
          </p:cNvSpPr>
          <p:nvPr>
            <p:ph idx="1"/>
          </p:nvPr>
        </p:nvSpPr>
        <p:spPr>
          <a:xfrm>
            <a:off x="4427984" y="980728"/>
            <a:ext cx="4419597" cy="5544616"/>
          </a:xfrm>
        </p:spPr>
        <p:txBody>
          <a:bodyPr>
            <a:noAutofit/>
          </a:bodyPr>
          <a:lstStyle/>
          <a:p>
            <a:pPr marL="0" indent="0" algn="just"/>
            <a:r>
              <a:rPr lang="uk-UA" sz="1400" b="1" i="1" dirty="0" smtClean="0">
                <a:latin typeface="Times New Roman" pitchFamily="18" charset="0"/>
                <a:cs typeface="Times New Roman" pitchFamily="18" charset="0"/>
              </a:rPr>
              <a:t>Інженери компанії </a:t>
            </a:r>
            <a:r>
              <a:rPr lang="uk-UA" sz="1400" b="1" i="1" dirty="0" err="1" smtClean="0">
                <a:solidFill>
                  <a:srgbClr val="C00000"/>
                </a:solidFill>
                <a:latin typeface="Times New Roman" pitchFamily="18" charset="0"/>
                <a:cs typeface="Times New Roman" pitchFamily="18" charset="0"/>
              </a:rPr>
              <a:t>Solid</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Concepts</a:t>
            </a:r>
            <a:r>
              <a:rPr lang="uk-UA" sz="1400" b="1" i="1" dirty="0" smtClean="0">
                <a:latin typeface="Times New Roman" pitchFamily="18" charset="0"/>
                <a:cs typeface="Times New Roman" pitchFamily="18" charset="0"/>
              </a:rPr>
              <a:t>, використовуючи технологію прямого металевого лазерного спікання, зуміли надрукувати металевий пістолет</a:t>
            </a:r>
            <a:r>
              <a:rPr lang="uk-UA" sz="1400" dirty="0" smtClean="0">
                <a:latin typeface="Times New Roman" pitchFamily="18" charset="0"/>
                <a:cs typeface="Times New Roman" pitchFamily="18" charset="0"/>
              </a:rPr>
              <a:t>. За допомогою вдосконаленої технології лазерного спікання, розробленої безпосередньо </a:t>
            </a:r>
            <a:r>
              <a:rPr lang="uk-UA" sz="1400" b="1" i="1" dirty="0" smtClean="0">
                <a:solidFill>
                  <a:srgbClr val="C00000"/>
                </a:solidFill>
                <a:latin typeface="Times New Roman" pitchFamily="18" charset="0"/>
                <a:cs typeface="Times New Roman" pitchFamily="18" charset="0"/>
              </a:rPr>
              <a:t>компанією </a:t>
            </a:r>
            <a:r>
              <a:rPr lang="uk-UA" sz="1400" b="1" i="1" dirty="0" err="1" smtClean="0">
                <a:solidFill>
                  <a:srgbClr val="C00000"/>
                </a:solidFill>
                <a:latin typeface="Times New Roman" pitchFamily="18" charset="0"/>
                <a:cs typeface="Times New Roman" pitchFamily="18" charset="0"/>
              </a:rPr>
              <a:t>Solid</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Concepts</a:t>
            </a:r>
            <a:r>
              <a:rPr lang="uk-UA" sz="1400" b="1" i="1" dirty="0" smtClean="0">
                <a:solidFill>
                  <a:srgbClr val="C00000"/>
                </a:solidFill>
                <a:latin typeface="Times New Roman" pitchFamily="18" charset="0"/>
                <a:cs typeface="Times New Roman" pitchFamily="18" charset="0"/>
              </a:rPr>
              <a:t>,</a:t>
            </a:r>
            <a:r>
              <a:rPr lang="uk-UA" sz="1400" dirty="0" smtClean="0">
                <a:latin typeface="Times New Roman" pitchFamily="18" charset="0"/>
                <a:cs typeface="Times New Roman" pitchFamily="18" charset="0"/>
              </a:rPr>
              <a:t> 3D-принтер отримав систему, що дозволяє відтворювати високо деталізовані металеві елементи зброї.</a:t>
            </a:r>
            <a:r>
              <a:rPr lang="uk-UA" sz="1400" b="1" i="1" dirty="0" smtClean="0">
                <a:latin typeface="Times New Roman" pitchFamily="18" charset="0"/>
                <a:cs typeface="Times New Roman" pitchFamily="18" charset="0"/>
              </a:rPr>
              <a:t> В основі пістолета, який назвали </a:t>
            </a:r>
            <a:r>
              <a:rPr lang="uk-UA" sz="1400" b="1" i="1" dirty="0" err="1" smtClean="0">
                <a:solidFill>
                  <a:srgbClr val="C00000"/>
                </a:solidFill>
                <a:latin typeface="Times New Roman" pitchFamily="18" charset="0"/>
                <a:cs typeface="Times New Roman" pitchFamily="18" charset="0"/>
              </a:rPr>
              <a:t>Reason</a:t>
            </a:r>
            <a:r>
              <a:rPr lang="uk-UA" sz="1400" dirty="0" smtClean="0">
                <a:latin typeface="Times New Roman" pitchFamily="18" charset="0"/>
                <a:cs typeface="Times New Roman" pitchFamily="18" charset="0"/>
              </a:rPr>
              <a:t>, </a:t>
            </a:r>
            <a:r>
              <a:rPr lang="uk-UA" sz="1400" b="1" i="1" dirty="0" smtClean="0">
                <a:latin typeface="Times New Roman" pitchFamily="18" charset="0"/>
                <a:cs typeface="Times New Roman" pitchFamily="18" charset="0"/>
              </a:rPr>
              <a:t>лежить армійський </a:t>
            </a:r>
            <a:r>
              <a:rPr lang="uk-UA" sz="1400" b="1" i="1" dirty="0" err="1" smtClean="0">
                <a:latin typeface="Times New Roman" pitchFamily="18" charset="0"/>
                <a:cs typeface="Times New Roman" pitchFamily="18" charset="0"/>
              </a:rPr>
              <a:t>Colt</a:t>
            </a:r>
            <a:r>
              <a:rPr lang="uk-UA" sz="1400" b="1" i="1" dirty="0" smtClean="0">
                <a:latin typeface="Times New Roman" pitchFamily="18" charset="0"/>
                <a:cs typeface="Times New Roman" pitchFamily="18" charset="0"/>
              </a:rPr>
              <a:t> 1911</a:t>
            </a:r>
            <a:r>
              <a:rPr lang="uk-UA" sz="1400" dirty="0" smtClean="0">
                <a:latin typeface="Times New Roman" pitchFamily="18" charset="0"/>
                <a:cs typeface="Times New Roman" pitchFamily="18" charset="0"/>
              </a:rPr>
              <a:t>. </a:t>
            </a:r>
            <a:r>
              <a:rPr lang="uk-UA" sz="1400" b="1" i="1" dirty="0" smtClean="0">
                <a:latin typeface="Times New Roman" pitchFamily="18" charset="0"/>
                <a:cs typeface="Times New Roman" pitchFamily="18" charset="0"/>
              </a:rPr>
              <a:t>Всі деталі, що вийшли з 3D-принтера, </a:t>
            </a:r>
            <a:r>
              <a:rPr lang="uk-UA" sz="1400" b="1" i="1" dirty="0" smtClean="0">
                <a:solidFill>
                  <a:srgbClr val="C00000"/>
                </a:solidFill>
                <a:latin typeface="Times New Roman" pitchFamily="18" charset="0"/>
                <a:cs typeface="Times New Roman" pitchFamily="18" charset="0"/>
              </a:rPr>
              <a:t>не вимагають додаткової механічної обробки. </a:t>
            </a:r>
            <a:r>
              <a:rPr lang="uk-UA" sz="1400" dirty="0" smtClean="0">
                <a:latin typeface="Times New Roman" pitchFamily="18" charset="0"/>
                <a:cs typeface="Times New Roman" pitchFamily="18" charset="0"/>
              </a:rPr>
              <a:t>Після складання користувач отримує цілком боєздатну зброю. </a:t>
            </a:r>
          </a:p>
          <a:p>
            <a:pPr marL="0" indent="0" algn="just"/>
            <a:r>
              <a:rPr lang="uk-UA" sz="1400" dirty="0" smtClean="0">
                <a:latin typeface="Times New Roman" pitchFamily="18" charset="0"/>
                <a:cs typeface="Times New Roman" pitchFamily="18" charset="0"/>
              </a:rPr>
              <a:t>Надійність створеного таким чином пістолета не викликає сумніву. </a:t>
            </a:r>
            <a:r>
              <a:rPr lang="uk-UA" sz="1400" b="1" i="1" dirty="0" smtClean="0">
                <a:latin typeface="Times New Roman" pitchFamily="18" charset="0"/>
                <a:cs typeface="Times New Roman" pitchFamily="18" charset="0"/>
              </a:rPr>
              <a:t>На даний момент зі зброї зробили близько тисячі пострілів, і вона повноцінно функціонує.</a:t>
            </a:r>
            <a:r>
              <a:rPr lang="uk-UA" sz="1400" dirty="0" smtClean="0">
                <a:latin typeface="Times New Roman" pitchFamily="18" charset="0"/>
                <a:cs typeface="Times New Roman" pitchFamily="18" charset="0"/>
              </a:rPr>
              <a:t> В якості демонстрації досконалості нової технології та відповідності його вимогам часу </a:t>
            </a:r>
            <a:r>
              <a:rPr lang="uk-UA" sz="1400" b="1" i="1" dirty="0" smtClean="0">
                <a:latin typeface="Times New Roman" pitchFamily="18" charset="0"/>
                <a:cs typeface="Times New Roman" pitchFamily="18" charset="0"/>
              </a:rPr>
              <a:t>інженери нанесли на корпус </a:t>
            </a:r>
            <a:r>
              <a:rPr lang="uk-UA" sz="1400" b="1" i="1" dirty="0" err="1" smtClean="0">
                <a:latin typeface="Times New Roman" pitchFamily="18" charset="0"/>
                <a:cs typeface="Times New Roman" pitchFamily="18" charset="0"/>
              </a:rPr>
              <a:t>Reason</a:t>
            </a:r>
            <a:r>
              <a:rPr lang="uk-UA" sz="1400" b="1" i="1" dirty="0" smtClean="0">
                <a:latin typeface="Times New Roman" pitchFamily="18" charset="0"/>
                <a:cs typeface="Times New Roman" pitchFamily="18" charset="0"/>
              </a:rPr>
              <a:t> вступ до Декларації незалежності США. </a:t>
            </a:r>
          </a:p>
          <a:p>
            <a:pPr marL="0" indent="0" algn="just"/>
            <a:r>
              <a:rPr lang="uk-UA" sz="1400" dirty="0" smtClean="0">
                <a:latin typeface="Times New Roman" pitchFamily="18" charset="0"/>
                <a:cs typeface="Times New Roman" pitchFamily="18" charset="0"/>
              </a:rPr>
              <a:t>Відзначимо, що компанія </a:t>
            </a:r>
            <a:r>
              <a:rPr lang="uk-UA" sz="1400" dirty="0" err="1" smtClean="0">
                <a:latin typeface="Times New Roman" pitchFamily="18" charset="0"/>
                <a:cs typeface="Times New Roman" pitchFamily="18" charset="0"/>
              </a:rPr>
              <a:t>Solid</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Concepts</a:t>
            </a:r>
            <a:r>
              <a:rPr lang="uk-UA" sz="1400" dirty="0" smtClean="0">
                <a:latin typeface="Times New Roman" pitchFamily="18" charset="0"/>
                <a:cs typeface="Times New Roman" pitchFamily="18" charset="0"/>
              </a:rPr>
              <a:t> вже випускала металевий пістолет - в 2013 році за допомогою 3D-принтера, працюючого по металу, інженери створили копію пістолета М1911, який успішно пройшов вогневі випробування, зробивши близько 50 пострілів.</a:t>
            </a:r>
            <a:endParaRPr lang="uk-UA" sz="1400" dirty="0">
              <a:latin typeface="Times New Roman" pitchFamily="18" charset="0"/>
              <a:cs typeface="Times New Roman" pitchFamily="18" charset="0"/>
            </a:endParaRPr>
          </a:p>
        </p:txBody>
      </p:sp>
      <p:sp>
        <p:nvSpPr>
          <p:cNvPr id="4" name="Номер слайда 3"/>
          <p:cNvSpPr>
            <a:spLocks noGrp="1"/>
          </p:cNvSpPr>
          <p:nvPr>
            <p:ph type="sldNum" sz="quarter" idx="12"/>
          </p:nvPr>
        </p:nvSpPr>
        <p:spPr/>
        <p:txBody>
          <a:bodyPr/>
          <a:lstStyle/>
          <a:p>
            <a:fld id="{D3766815-3F79-4B59-8F54-D85D4AE0E431}" type="slidenum">
              <a:rPr lang="ru-RU" smtClean="0"/>
              <a:pPr/>
              <a:t>71</a:t>
            </a:fld>
            <a:endParaRPr lang="ru-RU" dirty="0"/>
          </a:p>
        </p:txBody>
      </p:sp>
      <p:pic>
        <p:nvPicPr>
          <p:cNvPr id="1026" name="Picture 2" descr="В основе пистолета лежит армейский Colt 1911"/>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32215" y="1124744"/>
            <a:ext cx="3906222" cy="2837854"/>
          </a:xfrm>
          <a:prstGeom prst="rect">
            <a:avLst/>
          </a:prstGeom>
          <a:noFill/>
          <a:extLst>
            <a:ext uri="{909E8E84-426E-40DD-AFC4-6F175D3DCCD1}">
              <a14:hiddenFill xmlns="" xmlns:a14="http://schemas.microsoft.com/office/drawing/2010/main">
                <a:solidFill>
                  <a:srgbClr val="FFFFFF"/>
                </a:solidFill>
              </a14:hiddenFill>
            </a:ext>
          </a:extLst>
        </p:spPr>
      </p:pic>
      <p:pic>
        <p:nvPicPr>
          <p:cNvPr id="1028" name="Picture 4" descr="В США «напечатан» новый пистолет по усовершенствованной технологии"/>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32215" y="3335400"/>
            <a:ext cx="3906222" cy="2604148"/>
          </a:xfrm>
          <a:prstGeom prst="rect">
            <a:avLst/>
          </a:prstGeom>
          <a:noFill/>
          <a:extLst>
            <a:ext uri="{909E8E84-426E-40DD-AFC4-6F175D3DCCD1}">
              <a14:hiddenFill xmlns="" xmlns:a14="http://schemas.microsoft.com/office/drawing/2010/main">
                <a:solidFill>
                  <a:srgbClr val="FFFFFF"/>
                </a:solidFill>
              </a14:hiddenFill>
            </a:ext>
          </a:extLst>
        </p:spPr>
      </p:pic>
      <p:sp>
        <p:nvSpPr>
          <p:cNvPr id="7"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dirty="0">
                <a:sym typeface="Symbol" pitchFamily="18" charset="2"/>
              </a:rPr>
              <a:t> </a:t>
            </a:r>
            <a:r>
              <a:rPr lang="uk-UA" sz="800" dirty="0"/>
              <a:t> Опанасюк  А.С.</a:t>
            </a:r>
            <a:endParaRPr lang="ru-RU" sz="800" dirty="0"/>
          </a:p>
        </p:txBody>
      </p:sp>
    </p:spTree>
    <p:extLst>
      <p:ext uri="{BB962C8B-B14F-4D97-AF65-F5344CB8AC3E}">
        <p14:creationId xmlns="" xmlns:p14="http://schemas.microsoft.com/office/powerpoint/2010/main" val="257644662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Заголовок 1"/>
          <p:cNvSpPr>
            <a:spLocks noGrp="1"/>
          </p:cNvSpPr>
          <p:nvPr>
            <p:ph type="title"/>
          </p:nvPr>
        </p:nvSpPr>
        <p:spPr>
          <a:xfrm>
            <a:off x="566738" y="0"/>
            <a:ext cx="8229600" cy="1143000"/>
          </a:xfrm>
        </p:spPr>
        <p:txBody>
          <a:bodyPr>
            <a:normAutofit/>
          </a:bodyPr>
          <a:lstStyle/>
          <a:p>
            <a:r>
              <a:rPr lang="uk-UA" sz="3200" b="1" i="1" dirty="0" smtClean="0">
                <a:latin typeface="Arial" pitchFamily="34" charset="0"/>
                <a:cs typeface="Arial" pitchFamily="34" charset="0"/>
              </a:rPr>
              <a:t>ВІЙСЬКОВЕ ВИКОРИСТАННЯ ПРИНТЕРІВ</a:t>
            </a:r>
            <a:endParaRPr lang="ru-RU" sz="3200" b="1" i="1" dirty="0" smtClean="0">
              <a:latin typeface="Arial" pitchFamily="34" charset="0"/>
              <a:cs typeface="Arial" pitchFamily="34" charset="0"/>
            </a:endParaRPr>
          </a:p>
        </p:txBody>
      </p:sp>
      <p:sp>
        <p:nvSpPr>
          <p:cNvPr id="93187" name="Содержимое 2"/>
          <p:cNvSpPr>
            <a:spLocks noGrp="1"/>
          </p:cNvSpPr>
          <p:nvPr>
            <p:ph idx="1"/>
          </p:nvPr>
        </p:nvSpPr>
        <p:spPr>
          <a:xfrm>
            <a:off x="566738" y="3654425"/>
            <a:ext cx="4005262" cy="1800225"/>
          </a:xfrm>
        </p:spPr>
        <p:txBody>
          <a:bodyPr/>
          <a:lstStyle/>
          <a:p>
            <a:pPr marL="0" indent="0" algn="just"/>
            <a:r>
              <a:rPr lang="uk-UA" sz="1400" dirty="0" err="1" smtClean="0">
                <a:latin typeface="Times New Roman" pitchFamily="18" charset="0"/>
                <a:cs typeface="Times New Roman" pitchFamily="18" charset="0"/>
              </a:rPr>
              <a:t>The</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Defense</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Advanced</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Research</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Projects</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Agency</a:t>
            </a:r>
            <a:r>
              <a:rPr lang="uk-UA" sz="1400" dirty="0" smtClean="0">
                <a:latin typeface="Times New Roman" pitchFamily="18" charset="0"/>
                <a:cs typeface="Times New Roman" pitchFamily="18" charset="0"/>
              </a:rPr>
              <a:t> (DARPA) заявила про інвестицію 3,5 мільйонів доларів в </a:t>
            </a:r>
            <a:r>
              <a:rPr lang="uk-UA" sz="1400" dirty="0" err="1" smtClean="0">
                <a:latin typeface="Times New Roman" pitchFamily="18" charset="0"/>
                <a:cs typeface="Times New Roman" pitchFamily="18" charset="0"/>
              </a:rPr>
              <a:t>TechShop</a:t>
            </a:r>
            <a:r>
              <a:rPr lang="uk-UA" sz="1400" dirty="0" smtClean="0">
                <a:latin typeface="Times New Roman" pitchFamily="18" charset="0"/>
                <a:cs typeface="Times New Roman" pitchFamily="18" charset="0"/>
              </a:rPr>
              <a:t>, як частини проекту </a:t>
            </a:r>
            <a:r>
              <a:rPr lang="uk-UA" sz="1400" dirty="0" err="1" smtClean="0">
                <a:latin typeface="Times New Roman" pitchFamily="18" charset="0"/>
                <a:cs typeface="Times New Roman" pitchFamily="18" charset="0"/>
              </a:rPr>
              <a:t>DARPA's</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new</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Adaptive</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Vehicle</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Make</a:t>
            </a:r>
            <a:r>
              <a:rPr lang="uk-UA" sz="1400" dirty="0" smtClean="0">
                <a:latin typeface="Times New Roman" pitchFamily="18" charset="0"/>
                <a:cs typeface="Times New Roman" pitchFamily="18" charset="0"/>
              </a:rPr>
              <a:t> з метою «</a:t>
            </a:r>
            <a:r>
              <a:rPr lang="uk-UA" sz="1400" b="1" i="1" dirty="0" smtClean="0">
                <a:solidFill>
                  <a:srgbClr val="C00000"/>
                </a:solidFill>
                <a:latin typeface="Times New Roman" pitchFamily="18" charset="0"/>
                <a:cs typeface="Times New Roman" pitchFamily="18" charset="0"/>
              </a:rPr>
              <a:t>створити фабрику для швидкого дизайну і </a:t>
            </a:r>
            <a:r>
              <a:rPr lang="uk-UA" sz="1400" b="1" i="1" dirty="0" err="1" smtClean="0">
                <a:solidFill>
                  <a:srgbClr val="C00000"/>
                </a:solidFill>
                <a:latin typeface="Times New Roman" pitchFamily="18" charset="0"/>
                <a:cs typeface="Times New Roman" pitchFamily="18" charset="0"/>
              </a:rPr>
              <a:t>реконфігуровання</a:t>
            </a:r>
            <a:r>
              <a:rPr lang="uk-UA" sz="1400" b="1" i="1" dirty="0" smtClean="0">
                <a:solidFill>
                  <a:srgbClr val="C00000"/>
                </a:solidFill>
                <a:latin typeface="Times New Roman" pitchFamily="18" charset="0"/>
                <a:cs typeface="Times New Roman" pitchFamily="18" charset="0"/>
              </a:rPr>
              <a:t> виробничих можливостей для підтримки випуску широкого спектру військової техніки»</a:t>
            </a:r>
          </a:p>
        </p:txBody>
      </p:sp>
      <p:pic>
        <p:nvPicPr>
          <p:cNvPr id="93188"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976813" y="3717032"/>
            <a:ext cx="3421062" cy="24876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3189" name="Прямоугольник 4"/>
          <p:cNvSpPr>
            <a:spLocks noChangeArrowheads="1"/>
          </p:cNvSpPr>
          <p:nvPr/>
        </p:nvSpPr>
        <p:spPr bwMode="auto">
          <a:xfrm>
            <a:off x="611188" y="5543550"/>
            <a:ext cx="3916362" cy="9540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just"/>
            <a:r>
              <a:rPr lang="uk-UA" sz="1400" dirty="0">
                <a:latin typeface="Times New Roman" pitchFamily="18" charset="0"/>
                <a:cs typeface="Times New Roman" pitchFamily="18" charset="0"/>
              </a:rPr>
              <a:t>Перший надрукований на 3d принтері автомат AR-15 успішно </a:t>
            </a:r>
            <a:r>
              <a:rPr lang="uk-UA" sz="1400" dirty="0" smtClean="0">
                <a:latin typeface="Times New Roman" pitchFamily="18" charset="0"/>
                <a:cs typeface="Times New Roman" pitchFamily="18" charset="0"/>
              </a:rPr>
              <a:t>пройшов </a:t>
            </a:r>
            <a:r>
              <a:rPr lang="uk-UA" sz="1400" dirty="0">
                <a:latin typeface="Times New Roman" pitchFamily="18" charset="0"/>
                <a:cs typeface="Times New Roman" pitchFamily="18" charset="0"/>
              </a:rPr>
              <a:t>тестову стрільбу. </a:t>
            </a:r>
          </a:p>
          <a:p>
            <a:pPr algn="just"/>
            <a:r>
              <a:rPr lang="uk-UA" sz="1400" dirty="0">
                <a:latin typeface="Times New Roman" pitchFamily="18" charset="0"/>
                <a:cs typeface="Times New Roman" pitchFamily="18" charset="0"/>
              </a:rPr>
              <a:t>Друк запчастин для військової техніки - F-35 </a:t>
            </a:r>
            <a:r>
              <a:rPr lang="uk-UA" sz="1400" dirty="0" err="1">
                <a:latin typeface="Times New Roman" pitchFamily="18" charset="0"/>
                <a:cs typeface="Times New Roman" pitchFamily="18" charset="0"/>
              </a:rPr>
              <a:t>Joint</a:t>
            </a:r>
            <a:r>
              <a:rPr lang="uk-UA" sz="1400" dirty="0">
                <a:latin typeface="Times New Roman" pitchFamily="18" charset="0"/>
                <a:cs typeface="Times New Roman" pitchFamily="18" charset="0"/>
              </a:rPr>
              <a:t> </a:t>
            </a:r>
            <a:r>
              <a:rPr lang="uk-UA" sz="1400" dirty="0" err="1">
                <a:latin typeface="Times New Roman" pitchFamily="18" charset="0"/>
                <a:cs typeface="Times New Roman" pitchFamily="18" charset="0"/>
              </a:rPr>
              <a:t>Strike</a:t>
            </a:r>
            <a:r>
              <a:rPr lang="uk-UA" sz="1400" dirty="0">
                <a:latin typeface="Times New Roman" pitchFamily="18" charset="0"/>
                <a:cs typeface="Times New Roman" pitchFamily="18" charset="0"/>
              </a:rPr>
              <a:t> </a:t>
            </a:r>
            <a:r>
              <a:rPr lang="uk-UA" sz="1400" dirty="0" err="1">
                <a:latin typeface="Times New Roman" pitchFamily="18" charset="0"/>
                <a:cs typeface="Times New Roman" pitchFamily="18" charset="0"/>
              </a:rPr>
              <a:t>Fighter</a:t>
            </a:r>
            <a:r>
              <a:rPr lang="uk-UA" sz="1400" dirty="0">
                <a:latin typeface="Times New Roman" pitchFamily="18" charset="0"/>
                <a:cs typeface="Times New Roman" pitchFamily="18" charset="0"/>
              </a:rPr>
              <a:t>.</a:t>
            </a:r>
          </a:p>
        </p:txBody>
      </p:sp>
      <p:pic>
        <p:nvPicPr>
          <p:cNvPr id="93190"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22288" y="1226688"/>
            <a:ext cx="4005262" cy="23860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3191" name="Picture 4"/>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4972851" y="1226688"/>
            <a:ext cx="3402012" cy="23733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3192"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93193" name="Номер слайда 8"/>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964D475-AE5F-4225-A72F-3E9081A17422}" type="slidenum">
              <a:rPr lang="ru-RU" smtClean="0"/>
              <a:pPr eaLnBrk="1" hangingPunct="1"/>
              <a:t>72</a:t>
            </a:fld>
            <a:endParaRPr lang="ru-RU" smtClean="0"/>
          </a:p>
        </p:txBody>
      </p:sp>
    </p:spTree>
    <p:extLst>
      <p:ext uri="{BB962C8B-B14F-4D97-AF65-F5344CB8AC3E}">
        <p14:creationId xmlns="" xmlns:p14="http://schemas.microsoft.com/office/powerpoint/2010/main" val="33473364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Заголовок 1"/>
          <p:cNvSpPr>
            <a:spLocks noGrp="1"/>
          </p:cNvSpPr>
          <p:nvPr>
            <p:ph type="title"/>
          </p:nvPr>
        </p:nvSpPr>
        <p:spPr>
          <a:xfrm>
            <a:off x="476250" y="0"/>
            <a:ext cx="8229600" cy="1143000"/>
          </a:xfrm>
        </p:spPr>
        <p:txBody>
          <a:bodyPr/>
          <a:lstStyle/>
          <a:p>
            <a:r>
              <a:rPr lang="uk-UA" sz="4000" b="1" i="1" dirty="0" smtClean="0">
                <a:latin typeface="Arial" pitchFamily="34" charset="0"/>
                <a:cs typeface="Arial" pitchFamily="34" charset="0"/>
              </a:rPr>
              <a:t>НАНОПРИНТЕРИ</a:t>
            </a:r>
            <a:endParaRPr lang="ru-RU" sz="4000" b="1" i="1" dirty="0" smtClean="0">
              <a:latin typeface="Arial" pitchFamily="34" charset="0"/>
              <a:cs typeface="Arial" pitchFamily="34" charset="0"/>
            </a:endParaRPr>
          </a:p>
        </p:txBody>
      </p:sp>
      <p:sp>
        <p:nvSpPr>
          <p:cNvPr id="94211" name="Содержимое 2"/>
          <p:cNvSpPr>
            <a:spLocks noGrp="1"/>
          </p:cNvSpPr>
          <p:nvPr>
            <p:ph idx="1"/>
          </p:nvPr>
        </p:nvSpPr>
        <p:spPr>
          <a:xfrm>
            <a:off x="5202238" y="4284662"/>
            <a:ext cx="3556000" cy="1520601"/>
          </a:xfrm>
        </p:spPr>
        <p:txBody>
          <a:bodyPr/>
          <a:lstStyle/>
          <a:p>
            <a:pPr marL="0" indent="0" algn="just">
              <a:buFontTx/>
              <a:buNone/>
            </a:pPr>
            <a:r>
              <a:rPr lang="uk-UA" sz="1400" b="1" i="1" dirty="0" smtClean="0">
                <a:latin typeface="Times New Roman" pitchFamily="18" charset="0"/>
                <a:cs typeface="Times New Roman" pitchFamily="18" charset="0"/>
              </a:rPr>
              <a:t>MIT розробники з </a:t>
            </a:r>
            <a:r>
              <a:rPr lang="uk-UA" sz="1400" b="1" i="1" dirty="0" err="1" smtClean="0">
                <a:solidFill>
                  <a:srgbClr val="C00000"/>
                </a:solidFill>
                <a:latin typeface="Times New Roman" pitchFamily="18" charset="0"/>
                <a:cs typeface="Times New Roman" pitchFamily="18" charset="0"/>
              </a:rPr>
              <a:t>Distributed</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Robotics</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Laboratory</a:t>
            </a:r>
            <a:r>
              <a:rPr lang="uk-UA" sz="1400" b="1" i="1" dirty="0" smtClean="0">
                <a:solidFill>
                  <a:srgbClr val="C00000"/>
                </a:solidFill>
                <a:latin typeface="Times New Roman" pitchFamily="18" charset="0"/>
                <a:cs typeface="Times New Roman" pitchFamily="18" charset="0"/>
              </a:rPr>
              <a:t> </a:t>
            </a:r>
            <a:r>
              <a:rPr lang="uk-UA" sz="1400" b="1" i="1" dirty="0" smtClean="0">
                <a:latin typeface="Times New Roman" pitchFamily="18" charset="0"/>
                <a:cs typeface="Times New Roman" pitchFamily="18" charset="0"/>
              </a:rPr>
              <a:t>(DRL) продемонстрували </a:t>
            </a:r>
            <a:r>
              <a:rPr lang="uk-UA" sz="1400" b="1" i="1" dirty="0" smtClean="0">
                <a:solidFill>
                  <a:srgbClr val="C00000"/>
                </a:solidFill>
                <a:latin typeface="Times New Roman" pitchFamily="18" charset="0"/>
                <a:cs typeface="Times New Roman" pitchFamily="18" charset="0"/>
              </a:rPr>
              <a:t>«розумний пісок», </a:t>
            </a:r>
            <a:r>
              <a:rPr lang="uk-UA" sz="1400" b="1" i="1" dirty="0" smtClean="0">
                <a:latin typeface="Times New Roman" pitchFamily="18" charset="0"/>
                <a:cs typeface="Times New Roman" pitchFamily="18" charset="0"/>
              </a:rPr>
              <a:t>роботів </a:t>
            </a:r>
            <a:r>
              <a:rPr lang="uk-UA" sz="1400" b="1" i="1" dirty="0" err="1" smtClean="0">
                <a:latin typeface="Times New Roman" pitchFamily="18" charset="0"/>
                <a:cs typeface="Times New Roman" pitchFamily="18" charset="0"/>
              </a:rPr>
              <a:t>нано-формату</a:t>
            </a:r>
            <a:r>
              <a:rPr lang="uk-UA" sz="1400" b="1" i="1" dirty="0" smtClean="0">
                <a:latin typeface="Times New Roman" pitchFamily="18" charset="0"/>
                <a:cs typeface="Times New Roman" pitchFamily="18" charset="0"/>
              </a:rPr>
              <a:t>, оснащених найпростішими процесорами</a:t>
            </a:r>
          </a:p>
        </p:txBody>
      </p:sp>
      <p:pic>
        <p:nvPicPr>
          <p:cNvPr id="94212" name="Picture 8"/>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22288" y="1314450"/>
            <a:ext cx="4476750" cy="3360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4213" name="Прямоугольник 4"/>
          <p:cNvSpPr>
            <a:spLocks noChangeArrowheads="1"/>
          </p:cNvSpPr>
          <p:nvPr/>
        </p:nvSpPr>
        <p:spPr bwMode="auto">
          <a:xfrm>
            <a:off x="522288" y="5003800"/>
            <a:ext cx="4572000" cy="116955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just"/>
            <a:r>
              <a:rPr lang="uk-UA" sz="1400" dirty="0" err="1">
                <a:latin typeface="Times New Roman" pitchFamily="18" charset="0"/>
                <a:cs typeface="Times New Roman" pitchFamily="18" charset="0"/>
              </a:rPr>
              <a:t>The</a:t>
            </a:r>
            <a:r>
              <a:rPr lang="uk-UA" sz="1400" dirty="0">
                <a:latin typeface="Times New Roman" pitchFamily="18" charset="0"/>
                <a:cs typeface="Times New Roman" pitchFamily="18" charset="0"/>
              </a:rPr>
              <a:t> </a:t>
            </a:r>
            <a:r>
              <a:rPr lang="uk-UA" sz="1400" dirty="0" err="1">
                <a:latin typeface="Times New Roman" pitchFamily="18" charset="0"/>
                <a:cs typeface="Times New Roman" pitchFamily="18" charset="0"/>
              </a:rPr>
              <a:t>Vienna</a:t>
            </a:r>
            <a:r>
              <a:rPr lang="uk-UA" sz="1400" dirty="0">
                <a:latin typeface="Times New Roman" pitchFamily="18" charset="0"/>
                <a:cs typeface="Times New Roman" pitchFamily="18" charset="0"/>
              </a:rPr>
              <a:t> </a:t>
            </a:r>
            <a:r>
              <a:rPr lang="uk-UA" sz="1400" dirty="0" err="1">
                <a:latin typeface="Times New Roman" pitchFamily="18" charset="0"/>
                <a:cs typeface="Times New Roman" pitchFamily="18" charset="0"/>
              </a:rPr>
              <a:t>University</a:t>
            </a:r>
            <a:r>
              <a:rPr lang="uk-UA" sz="1400" dirty="0">
                <a:latin typeface="Times New Roman" pitchFamily="18" charset="0"/>
                <a:cs typeface="Times New Roman" pitchFamily="18" charset="0"/>
              </a:rPr>
              <a:t> </a:t>
            </a:r>
            <a:r>
              <a:rPr lang="uk-UA" sz="1400" dirty="0" err="1">
                <a:latin typeface="Times New Roman" pitchFamily="18" charset="0"/>
                <a:cs typeface="Times New Roman" pitchFamily="18" charset="0"/>
              </a:rPr>
              <a:t>of</a:t>
            </a:r>
            <a:r>
              <a:rPr lang="uk-UA" sz="1400" dirty="0">
                <a:latin typeface="Times New Roman" pitchFamily="18" charset="0"/>
                <a:cs typeface="Times New Roman" pitchFamily="18" charset="0"/>
              </a:rPr>
              <a:t> </a:t>
            </a:r>
            <a:r>
              <a:rPr lang="uk-UA" sz="1400" dirty="0" err="1">
                <a:latin typeface="Times New Roman" pitchFamily="18" charset="0"/>
                <a:cs typeface="Times New Roman" pitchFamily="18" charset="0"/>
              </a:rPr>
              <a:t>Technology</a:t>
            </a:r>
            <a:r>
              <a:rPr lang="uk-UA" sz="1400" dirty="0">
                <a:latin typeface="Times New Roman" pitchFamily="18" charset="0"/>
                <a:cs typeface="Times New Roman" pitchFamily="18" charset="0"/>
              </a:rPr>
              <a:t> </a:t>
            </a:r>
            <a:r>
              <a:rPr lang="uk-UA" sz="1400" dirty="0" err="1">
                <a:latin typeface="Times New Roman" pitchFamily="18" charset="0"/>
                <a:cs typeface="Times New Roman" pitchFamily="18" charset="0"/>
              </a:rPr>
              <a:t>проанонсував</a:t>
            </a:r>
            <a:r>
              <a:rPr lang="uk-UA" sz="1400" dirty="0">
                <a:latin typeface="Times New Roman" pitchFamily="18" charset="0"/>
                <a:cs typeface="Times New Roman" pitchFamily="18" charset="0"/>
              </a:rPr>
              <a:t> головний прорив в області технологій 3d друку: </a:t>
            </a:r>
            <a:r>
              <a:rPr lang="uk-UA" sz="1400" b="1" i="1" dirty="0">
                <a:latin typeface="Times New Roman" pitchFamily="18" charset="0"/>
                <a:cs typeface="Times New Roman" pitchFamily="18" charset="0"/>
              </a:rPr>
              <a:t>тепер можливо друкувати 3-х мірні </a:t>
            </a:r>
            <a:r>
              <a:rPr lang="uk-UA" sz="1400" b="1" i="1" dirty="0" err="1" smtClean="0">
                <a:latin typeface="Times New Roman" pitchFamily="18" charset="0"/>
                <a:cs typeface="Times New Roman" pitchFamily="18" charset="0"/>
              </a:rPr>
              <a:t>нанооб'єкти</a:t>
            </a:r>
            <a:r>
              <a:rPr lang="uk-UA" sz="1400" b="1" i="1" dirty="0" smtClean="0">
                <a:latin typeface="Times New Roman" pitchFamily="18" charset="0"/>
                <a:cs typeface="Times New Roman" pitchFamily="18" charset="0"/>
              </a:rPr>
              <a:t> </a:t>
            </a:r>
            <a:r>
              <a:rPr lang="uk-UA" sz="1400" b="1" i="1" dirty="0">
                <a:latin typeface="Times New Roman" pitchFamily="18" charset="0"/>
                <a:cs typeface="Times New Roman" pitchFamily="18" charset="0"/>
              </a:rPr>
              <a:t>з неймовірною деталізацією використовуючи </a:t>
            </a:r>
            <a:r>
              <a:rPr lang="uk-UA" sz="1400" dirty="0">
                <a:latin typeface="Times New Roman" pitchFamily="18" charset="0"/>
                <a:cs typeface="Times New Roman" pitchFamily="18" charset="0"/>
              </a:rPr>
              <a:t>«</a:t>
            </a:r>
            <a:r>
              <a:rPr lang="uk-UA" sz="1400" b="1" i="1" dirty="0" err="1">
                <a:solidFill>
                  <a:srgbClr val="C00000"/>
                </a:solidFill>
                <a:latin typeface="Times New Roman" pitchFamily="18" charset="0"/>
                <a:cs typeface="Times New Roman" pitchFamily="18" charset="0"/>
              </a:rPr>
              <a:t>двофотонну</a:t>
            </a:r>
            <a:r>
              <a:rPr lang="uk-UA" sz="1400" b="1" i="1" dirty="0">
                <a:solidFill>
                  <a:srgbClr val="C00000"/>
                </a:solidFill>
                <a:latin typeface="Times New Roman" pitchFamily="18" charset="0"/>
                <a:cs typeface="Times New Roman" pitchFamily="18" charset="0"/>
              </a:rPr>
              <a:t> літографію</a:t>
            </a:r>
            <a:r>
              <a:rPr lang="uk-UA" sz="1400" dirty="0">
                <a:latin typeface="Times New Roman" pitchFamily="18" charset="0"/>
                <a:cs typeface="Times New Roman" pitchFamily="18" charset="0"/>
              </a:rPr>
              <a:t>»</a:t>
            </a:r>
          </a:p>
        </p:txBody>
      </p:sp>
      <p:pic>
        <p:nvPicPr>
          <p:cNvPr id="94214"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157788" y="1314450"/>
            <a:ext cx="3595687" cy="26971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4215"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94216" name="Номер слайда 7"/>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052EBE7-7AAF-44A8-B60C-ECC82FB7BE9D}" type="slidenum">
              <a:rPr lang="ru-RU" smtClean="0"/>
              <a:pPr eaLnBrk="1" hangingPunct="1"/>
              <a:t>73</a:t>
            </a:fld>
            <a:endParaRPr lang="ru-RU" smtClean="0"/>
          </a:p>
        </p:txBody>
      </p:sp>
    </p:spTree>
    <p:extLst>
      <p:ext uri="{BB962C8B-B14F-4D97-AF65-F5344CB8AC3E}">
        <p14:creationId xmlns="" xmlns:p14="http://schemas.microsoft.com/office/powerpoint/2010/main" val="2213081791"/>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6124"/>
            <a:ext cx="8229600" cy="1143000"/>
          </a:xfrm>
        </p:spPr>
        <p:txBody>
          <a:bodyPr>
            <a:normAutofit/>
          </a:bodyPr>
          <a:lstStyle/>
          <a:p>
            <a:r>
              <a:rPr lang="uk-UA" sz="3600" b="1" i="1" dirty="0" smtClean="0">
                <a:latin typeface="Arial" pitchFamily="34" charset="0"/>
                <a:cs typeface="Arial" pitchFamily="34" charset="0"/>
              </a:rPr>
              <a:t>ІНТЕРНЕТ-МАГАЗИН 3D-МОДЕЛЕЙ</a:t>
            </a:r>
            <a:endParaRPr lang="ru-RU" sz="3600" b="1" i="1" dirty="0">
              <a:latin typeface="Arial" pitchFamily="34" charset="0"/>
              <a:cs typeface="Arial" pitchFamily="34" charset="0"/>
            </a:endParaRPr>
          </a:p>
        </p:txBody>
      </p:sp>
      <p:sp>
        <p:nvSpPr>
          <p:cNvPr id="3" name="Объект 2"/>
          <p:cNvSpPr>
            <a:spLocks noGrp="1"/>
          </p:cNvSpPr>
          <p:nvPr>
            <p:ph idx="1"/>
          </p:nvPr>
        </p:nvSpPr>
        <p:spPr>
          <a:xfrm>
            <a:off x="4355976" y="1268760"/>
            <a:ext cx="4330824" cy="4824536"/>
          </a:xfrm>
        </p:spPr>
        <p:txBody>
          <a:bodyPr>
            <a:normAutofit/>
          </a:bodyPr>
          <a:lstStyle/>
          <a:p>
            <a:pPr marL="0" indent="0" algn="just"/>
            <a:r>
              <a:rPr lang="uk-UA" sz="1400" b="1" i="1" dirty="0" smtClean="0">
                <a:latin typeface="Times New Roman" pitchFamily="18" charset="0"/>
                <a:cs typeface="Times New Roman" pitchFamily="18" charset="0"/>
              </a:rPr>
              <a:t>Громадяни України відкрили перший в світі </a:t>
            </a:r>
            <a:r>
              <a:rPr lang="uk-UA" sz="1400" b="1" i="1" dirty="0" err="1" smtClean="0">
                <a:solidFill>
                  <a:srgbClr val="C00000"/>
                </a:solidFill>
                <a:latin typeface="Times New Roman" pitchFamily="18" charset="0"/>
                <a:cs typeface="Times New Roman" pitchFamily="18" charset="0"/>
              </a:rPr>
              <a:t>інтернет-магазин</a:t>
            </a:r>
            <a:r>
              <a:rPr lang="uk-UA" sz="1400" b="1" i="1" dirty="0" smtClean="0">
                <a:solidFill>
                  <a:srgbClr val="C00000"/>
                </a:solidFill>
                <a:latin typeface="Times New Roman" pitchFamily="18" charset="0"/>
                <a:cs typeface="Times New Roman" pitchFamily="18" charset="0"/>
              </a:rPr>
              <a:t> моделей для 3D-принтерів </a:t>
            </a:r>
            <a:r>
              <a:rPr lang="uk-UA" sz="1400" b="1" i="1" dirty="0" err="1" smtClean="0">
                <a:solidFill>
                  <a:srgbClr val="C00000"/>
                </a:solidFill>
                <a:latin typeface="Times New Roman" pitchFamily="18" charset="0"/>
                <a:cs typeface="Times New Roman" pitchFamily="18" charset="0"/>
              </a:rPr>
              <a:t>Kwambio</a:t>
            </a:r>
            <a:r>
              <a:rPr lang="uk-UA" sz="1400" dirty="0" smtClean="0">
                <a:latin typeface="Times New Roman" pitchFamily="18" charset="0"/>
                <a:cs typeface="Times New Roman" pitchFamily="18" charset="0"/>
              </a:rPr>
              <a:t>. На сайті зберігаються шаблони предметів (наприклад, вази або люстри), які можна роздрукувати на домашньому принтері. </a:t>
            </a:r>
            <a:endParaRPr lang="en-US" sz="1400" dirty="0" smtClean="0">
              <a:latin typeface="Times New Roman" pitchFamily="18" charset="0"/>
              <a:cs typeface="Times New Roman" pitchFamily="18" charset="0"/>
            </a:endParaRPr>
          </a:p>
          <a:p>
            <a:pPr marL="0" indent="0" algn="just"/>
            <a:r>
              <a:rPr lang="uk-UA" sz="1400" dirty="0" smtClean="0">
                <a:latin typeface="Times New Roman" pitchFamily="18" charset="0"/>
                <a:cs typeface="Times New Roman" pitchFamily="18" charset="0"/>
              </a:rPr>
              <a:t>Представлені п'ять основних категорій товарів: </a:t>
            </a:r>
            <a:r>
              <a:rPr lang="uk-UA" sz="1400" b="1" i="1" dirty="0" smtClean="0">
                <a:solidFill>
                  <a:srgbClr val="C00000"/>
                </a:solidFill>
                <a:latin typeface="Times New Roman" pitchFamily="18" charset="0"/>
                <a:cs typeface="Times New Roman" pitchFamily="18" charset="0"/>
              </a:rPr>
              <a:t>мода, дизайн, </a:t>
            </a:r>
            <a:r>
              <a:rPr lang="uk-UA" sz="1400" b="1" i="1" dirty="0" err="1" smtClean="0">
                <a:solidFill>
                  <a:srgbClr val="C00000"/>
                </a:solidFill>
                <a:latin typeface="Times New Roman" pitchFamily="18" charset="0"/>
                <a:cs typeface="Times New Roman" pitchFamily="18" charset="0"/>
              </a:rPr>
              <a:t>гаджети</a:t>
            </a:r>
            <a:r>
              <a:rPr lang="uk-UA" sz="1400" b="1" i="1" dirty="0" smtClean="0">
                <a:solidFill>
                  <a:srgbClr val="C00000"/>
                </a:solidFill>
                <a:latin typeface="Times New Roman" pitchFamily="18" charset="0"/>
                <a:cs typeface="Times New Roman" pitchFamily="18" charset="0"/>
              </a:rPr>
              <a:t>, декор і мистецтво. </a:t>
            </a:r>
          </a:p>
          <a:p>
            <a:pPr marL="0" indent="0" algn="just"/>
            <a:r>
              <a:rPr lang="uk-UA" sz="1400" dirty="0" smtClean="0">
                <a:latin typeface="Times New Roman" pitchFamily="18" charset="0"/>
                <a:cs typeface="Times New Roman" pitchFamily="18" charset="0"/>
              </a:rPr>
              <a:t>"Друк ось такого абажура обійдеться вам в 5 грн. Хоча в магазині його вартість склала б як мінімум 80 грн. При цьому достатньо мати принтер за $ 500", - пояснив дизайнер проекту Іван Журба, вказуючи на одну зі своїх готових роздрукованих моделей. </a:t>
            </a:r>
          </a:p>
          <a:p>
            <a:pPr marL="0" indent="0" algn="just"/>
            <a:r>
              <a:rPr lang="uk-UA" sz="1400" dirty="0" smtClean="0">
                <a:latin typeface="Times New Roman" pitchFamily="18" charset="0"/>
                <a:cs typeface="Times New Roman" pitchFamily="18" charset="0"/>
              </a:rPr>
              <a:t>Зараз проект працює в тестовому режимі, комерційний запуск запланований на кінець року. Дизайнери, що наповнюють сайт моделями, отримуватимуть 70% доходу від продажів, а торгова площадка - 30%. </a:t>
            </a:r>
          </a:p>
          <a:p>
            <a:pPr marL="0" indent="0" algn="just"/>
            <a:r>
              <a:rPr lang="uk-UA" sz="1400" dirty="0" smtClean="0">
                <a:latin typeface="Times New Roman" pitchFamily="18" charset="0"/>
                <a:cs typeface="Times New Roman" pitchFamily="18" charset="0"/>
              </a:rPr>
              <a:t>Магазин </a:t>
            </a:r>
            <a:r>
              <a:rPr lang="uk-UA" sz="1400" dirty="0" err="1" smtClean="0">
                <a:latin typeface="Times New Roman" pitchFamily="18" charset="0"/>
                <a:cs typeface="Times New Roman" pitchFamily="18" charset="0"/>
              </a:rPr>
              <a:t>Kwambio</a:t>
            </a:r>
            <a:r>
              <a:rPr lang="uk-UA" sz="1400" dirty="0" smtClean="0">
                <a:latin typeface="Times New Roman" pitchFamily="18" charset="0"/>
                <a:cs typeface="Times New Roman" pitchFamily="18" charset="0"/>
              </a:rPr>
              <a:t> заснував українець Володимир </a:t>
            </a:r>
            <a:r>
              <a:rPr lang="uk-UA" sz="1400" dirty="0" err="1" smtClean="0">
                <a:latin typeface="Times New Roman" pitchFamily="18" charset="0"/>
                <a:cs typeface="Times New Roman" pitchFamily="18" charset="0"/>
              </a:rPr>
              <a:t>Усов</a:t>
            </a:r>
            <a:r>
              <a:rPr lang="uk-UA" sz="1400" dirty="0" smtClean="0">
                <a:latin typeface="Times New Roman" pitchFamily="18" charset="0"/>
                <a:cs typeface="Times New Roman" pitchFamily="18" charset="0"/>
              </a:rPr>
              <a:t>, офіс компанії знаходиться в Нью-Йорку (США). Поки що у компанії один інвестор з Одеси, його ім'я і сума вкладень не розголошуються.</a:t>
            </a:r>
            <a:endParaRPr lang="uk-UA" sz="1400" dirty="0">
              <a:latin typeface="Times New Roman" pitchFamily="18" charset="0"/>
              <a:cs typeface="Times New Roman" pitchFamily="18" charset="0"/>
            </a:endParaRPr>
          </a:p>
        </p:txBody>
      </p:sp>
      <p:sp>
        <p:nvSpPr>
          <p:cNvPr id="4" name="Номер слайда 3"/>
          <p:cNvSpPr>
            <a:spLocks noGrp="1"/>
          </p:cNvSpPr>
          <p:nvPr>
            <p:ph type="sldNum" sz="quarter" idx="12"/>
          </p:nvPr>
        </p:nvSpPr>
        <p:spPr/>
        <p:txBody>
          <a:bodyPr/>
          <a:lstStyle/>
          <a:p>
            <a:fld id="{D3766815-3F79-4B59-8F54-D85D4AE0E431}" type="slidenum">
              <a:rPr lang="ru-RU" smtClean="0"/>
              <a:pPr/>
              <a:t>74</a:t>
            </a:fld>
            <a:endParaRPr lang="ru-RU"/>
          </a:p>
        </p:txBody>
      </p:sp>
      <p:pic>
        <p:nvPicPr>
          <p:cNvPr id="1026" name="Picture 2" descr="Украинец запустил первый интернет-магазин моделей для 3D-принтеров"/>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90021" y="1340768"/>
            <a:ext cx="3649931" cy="2162460"/>
          </a:xfrm>
          <a:prstGeom prst="rect">
            <a:avLst/>
          </a:prstGeom>
          <a:noFill/>
          <a:extLst>
            <a:ext uri="{909E8E84-426E-40DD-AFC4-6F175D3DCCD1}">
              <a14:hiddenFill xmlns="" xmlns:a14="http://schemas.microsoft.com/office/drawing/2010/main">
                <a:solidFill>
                  <a:srgbClr val="FFFFFF"/>
                </a:solidFill>
              </a14:hiddenFill>
            </a:ext>
          </a:extLst>
        </p:spPr>
      </p:pic>
      <p:pic>
        <p:nvPicPr>
          <p:cNvPr id="1028" name="Picture 4" descr="Планета мультфильмов Вовки Морковки"/>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90020" y="3503228"/>
            <a:ext cx="3649931" cy="2453878"/>
          </a:xfrm>
          <a:prstGeom prst="rect">
            <a:avLst/>
          </a:prstGeom>
          <a:noFill/>
          <a:extLst>
            <a:ext uri="{909E8E84-426E-40DD-AFC4-6F175D3DCCD1}">
              <a14:hiddenFill xmlns="" xmlns:a14="http://schemas.microsoft.com/office/drawing/2010/main">
                <a:solidFill>
                  <a:srgbClr val="FFFFFF"/>
                </a:solidFill>
              </a14:hiddenFill>
            </a:ext>
          </a:extLst>
        </p:spPr>
      </p:pic>
      <p:sp>
        <p:nvSpPr>
          <p:cNvPr id="7"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dirty="0">
                <a:sym typeface="Symbol" pitchFamily="18" charset="2"/>
              </a:rPr>
              <a:t> </a:t>
            </a:r>
            <a:r>
              <a:rPr lang="uk-UA" sz="800" dirty="0"/>
              <a:t> Опанасюк  А.С.</a:t>
            </a:r>
            <a:endParaRPr lang="ru-RU" sz="800" dirty="0"/>
          </a:p>
        </p:txBody>
      </p:sp>
    </p:spTree>
    <p:extLst>
      <p:ext uri="{BB962C8B-B14F-4D97-AF65-F5344CB8AC3E}">
        <p14:creationId xmlns="" xmlns:p14="http://schemas.microsoft.com/office/powerpoint/2010/main" val="318596472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Заголовок 1"/>
          <p:cNvSpPr>
            <a:spLocks noGrp="1"/>
          </p:cNvSpPr>
          <p:nvPr>
            <p:ph type="title"/>
          </p:nvPr>
        </p:nvSpPr>
        <p:spPr>
          <a:xfrm>
            <a:off x="527050" y="0"/>
            <a:ext cx="8229600" cy="1143000"/>
          </a:xfrm>
        </p:spPr>
        <p:txBody>
          <a:bodyPr>
            <a:normAutofit/>
          </a:bodyPr>
          <a:lstStyle/>
          <a:p>
            <a:r>
              <a:rPr lang="uk-UA" sz="4000" b="1" i="1" dirty="0" smtClean="0">
                <a:latin typeface="Arial" pitchFamily="34" charset="0"/>
                <a:cs typeface="Arial" pitchFamily="34" charset="0"/>
              </a:rPr>
              <a:t>НАНОТРАВА</a:t>
            </a:r>
          </a:p>
        </p:txBody>
      </p:sp>
      <p:sp>
        <p:nvSpPr>
          <p:cNvPr id="44035" name="Содержимое 2"/>
          <p:cNvSpPr>
            <a:spLocks noGrp="1"/>
          </p:cNvSpPr>
          <p:nvPr>
            <p:ph idx="1"/>
          </p:nvPr>
        </p:nvSpPr>
        <p:spPr>
          <a:xfrm>
            <a:off x="4660900" y="1206500"/>
            <a:ext cx="3981450" cy="4958804"/>
          </a:xfrm>
        </p:spPr>
        <p:txBody>
          <a:bodyPr>
            <a:normAutofit fontScale="92500"/>
          </a:bodyPr>
          <a:lstStyle/>
          <a:p>
            <a:pPr marL="0" indent="0" algn="just">
              <a:buFontTx/>
              <a:buNone/>
            </a:pPr>
            <a:r>
              <a:rPr lang="uk-UA" sz="1600" dirty="0" smtClean="0">
                <a:latin typeface="Times New Roman" pitchFamily="18" charset="0"/>
                <a:cs typeface="Times New Roman" pitchFamily="18" charset="0"/>
              </a:rPr>
              <a:t>Нанотехнології дають можливість створювати поверхню, схожу на масажну </a:t>
            </a:r>
            <a:r>
              <a:rPr lang="uk-UA" sz="1600" dirty="0" err="1" smtClean="0">
                <a:latin typeface="Times New Roman" pitchFamily="18" charset="0"/>
                <a:cs typeface="Times New Roman" pitchFamily="18" charset="0"/>
              </a:rPr>
              <a:t>мікрощітку</a:t>
            </a:r>
            <a:r>
              <a:rPr lang="uk-UA" sz="1600" dirty="0" smtClean="0">
                <a:latin typeface="Times New Roman" pitchFamily="18" charset="0"/>
                <a:cs typeface="Times New Roman" pitchFamily="18" charset="0"/>
              </a:rPr>
              <a:t>. </a:t>
            </a:r>
            <a:r>
              <a:rPr lang="uk-UA" sz="1600" b="1" i="1" dirty="0" smtClean="0">
                <a:latin typeface="Times New Roman" pitchFamily="18" charset="0"/>
                <a:cs typeface="Times New Roman" pitchFamily="18" charset="0"/>
              </a:rPr>
              <a:t>Таку поверхню називають </a:t>
            </a:r>
            <a:r>
              <a:rPr lang="uk-UA" sz="1600" b="1" i="1" dirty="0" err="1" smtClean="0">
                <a:latin typeface="Times New Roman" pitchFamily="18" charset="0"/>
                <a:cs typeface="Times New Roman" pitchFamily="18" charset="0"/>
              </a:rPr>
              <a:t>нанотравою</a:t>
            </a:r>
            <a:r>
              <a:rPr lang="uk-UA" sz="1600" b="1" i="1" dirty="0" smtClean="0">
                <a:latin typeface="Times New Roman" pitchFamily="18" charset="0"/>
                <a:cs typeface="Times New Roman" pitchFamily="18" charset="0"/>
              </a:rPr>
              <a:t>, вона являє собою безліч паралельних </a:t>
            </a:r>
            <a:r>
              <a:rPr lang="uk-UA" sz="1600" b="1" i="1" dirty="0" err="1" smtClean="0">
                <a:solidFill>
                  <a:srgbClr val="C00000"/>
                </a:solidFill>
                <a:latin typeface="Times New Roman" pitchFamily="18" charset="0"/>
                <a:cs typeface="Times New Roman" pitchFamily="18" charset="0"/>
              </a:rPr>
              <a:t>нанодротів</a:t>
            </a:r>
            <a:r>
              <a:rPr lang="uk-UA" sz="1600" b="1" i="1" dirty="0" smtClean="0">
                <a:latin typeface="Times New Roman" pitchFamily="18" charset="0"/>
                <a:cs typeface="Times New Roman" pitchFamily="18" charset="0"/>
              </a:rPr>
              <a:t> (</a:t>
            </a:r>
            <a:r>
              <a:rPr lang="uk-UA" sz="1600" b="1" i="1" dirty="0" err="1" smtClean="0">
                <a:latin typeface="Times New Roman" pitchFamily="18" charset="0"/>
                <a:cs typeface="Times New Roman" pitchFamily="18" charset="0"/>
              </a:rPr>
              <a:t>наностержней</a:t>
            </a:r>
            <a:r>
              <a:rPr lang="uk-UA" sz="1600" b="1" i="1" dirty="0" smtClean="0">
                <a:latin typeface="Times New Roman" pitchFamily="18" charset="0"/>
                <a:cs typeface="Times New Roman" pitchFamily="18" charset="0"/>
              </a:rPr>
              <a:t>) однакової довжини, розташованих на рівній відстані один від одного.</a:t>
            </a:r>
            <a:r>
              <a:rPr lang="uk-UA" sz="1600" dirty="0" smtClean="0">
                <a:latin typeface="Times New Roman" pitchFamily="18" charset="0"/>
                <a:cs typeface="Times New Roman" pitchFamily="18" charset="0"/>
              </a:rPr>
              <a:t> Крапля води, потрапивши на </a:t>
            </a:r>
            <a:r>
              <a:rPr lang="uk-UA" sz="1600" dirty="0" err="1" smtClean="0">
                <a:latin typeface="Times New Roman" pitchFamily="18" charset="0"/>
                <a:cs typeface="Times New Roman" pitchFamily="18" charset="0"/>
              </a:rPr>
              <a:t>нанотраву</a:t>
            </a:r>
            <a:r>
              <a:rPr lang="uk-UA" sz="1600" dirty="0" smtClean="0">
                <a:latin typeface="Times New Roman" pitchFamily="18" charset="0"/>
                <a:cs typeface="Times New Roman" pitchFamily="18" charset="0"/>
              </a:rPr>
              <a:t>, не може проникнути між </a:t>
            </a:r>
            <a:r>
              <a:rPr lang="uk-UA" sz="1600" dirty="0" err="1" smtClean="0">
                <a:latin typeface="Times New Roman" pitchFamily="18" charset="0"/>
                <a:cs typeface="Times New Roman" pitchFamily="18" charset="0"/>
              </a:rPr>
              <a:t>нанотравинками</a:t>
            </a:r>
            <a:r>
              <a:rPr lang="uk-UA" sz="1600" dirty="0" smtClean="0">
                <a:latin typeface="Times New Roman" pitchFamily="18" charset="0"/>
                <a:cs typeface="Times New Roman" pitchFamily="18" charset="0"/>
              </a:rPr>
              <a:t>, тому що цьому заважає високий поверхневий натяг рідини в результаті вона згортається в кульку. Тому і частинки бруду, що опинилися на поверхні, покритій </a:t>
            </a:r>
            <a:r>
              <a:rPr lang="uk-UA" sz="1600" dirty="0" err="1" smtClean="0">
                <a:latin typeface="Times New Roman" pitchFamily="18" charset="0"/>
                <a:cs typeface="Times New Roman" pitchFamily="18" charset="0"/>
              </a:rPr>
              <a:t>нановорсинками</a:t>
            </a:r>
            <a:r>
              <a:rPr lang="uk-UA" sz="1600" dirty="0" smtClean="0">
                <a:latin typeface="Times New Roman" pitchFamily="18" charset="0"/>
                <a:cs typeface="Times New Roman" pitchFamily="18" charset="0"/>
              </a:rPr>
              <a:t>, або самі звалюються з неї, або захоплюються, краплями води що скочуються. Таким чином, </a:t>
            </a:r>
            <a:r>
              <a:rPr lang="uk-UA" sz="1600" b="1" i="1" dirty="0" smtClean="0">
                <a:latin typeface="Times New Roman" pitchFamily="18" charset="0"/>
                <a:cs typeface="Times New Roman" pitchFamily="18" charset="0"/>
              </a:rPr>
              <a:t>вдається отримати покриття і матеріали, що </a:t>
            </a:r>
            <a:r>
              <a:rPr lang="uk-UA" sz="1600" b="1" i="1" dirty="0" smtClean="0">
                <a:solidFill>
                  <a:srgbClr val="C00000"/>
                </a:solidFill>
                <a:latin typeface="Times New Roman" pitchFamily="18" charset="0"/>
                <a:cs typeface="Times New Roman" pitchFamily="18" charset="0"/>
              </a:rPr>
              <a:t>самоочищаються та мають водовідштовхувальні  властивості.</a:t>
            </a:r>
          </a:p>
          <a:p>
            <a:pPr marL="0" indent="0" algn="just">
              <a:buFontTx/>
              <a:buNone/>
            </a:pPr>
            <a:r>
              <a:rPr lang="uk-UA" sz="1600" b="1" i="1" dirty="0" smtClean="0">
                <a:latin typeface="Times New Roman" pitchFamily="18" charset="0"/>
                <a:cs typeface="Times New Roman" pitchFamily="18" charset="0"/>
              </a:rPr>
              <a:t>Якщо матеріал має </a:t>
            </a:r>
            <a:r>
              <a:rPr lang="uk-UA" sz="1600" b="1" i="1" dirty="0" err="1" smtClean="0">
                <a:solidFill>
                  <a:srgbClr val="C00000"/>
                </a:solidFill>
                <a:latin typeface="Times New Roman" pitchFamily="18" charset="0"/>
                <a:cs typeface="Times New Roman" pitchFamily="18" charset="0"/>
              </a:rPr>
              <a:t>пьезоелектричні</a:t>
            </a:r>
            <a:r>
              <a:rPr lang="uk-UA" sz="1600" b="1" i="1" dirty="0" smtClean="0">
                <a:solidFill>
                  <a:srgbClr val="C00000"/>
                </a:solidFill>
                <a:latin typeface="Times New Roman" pitchFamily="18" charset="0"/>
                <a:cs typeface="Times New Roman" pitchFamily="18" charset="0"/>
              </a:rPr>
              <a:t> властивості </a:t>
            </a:r>
            <a:r>
              <a:rPr lang="uk-UA" sz="1600" b="1" i="1" dirty="0" smtClean="0">
                <a:latin typeface="Times New Roman" pitchFamily="18" charset="0"/>
                <a:cs typeface="Times New Roman" pitchFamily="18" charset="0"/>
              </a:rPr>
              <a:t>при деформації </a:t>
            </a:r>
            <a:r>
              <a:rPr lang="uk-UA" sz="1600" b="1" i="1" dirty="0" err="1" smtClean="0">
                <a:latin typeface="Times New Roman" pitchFamily="18" charset="0"/>
                <a:cs typeface="Times New Roman" pitchFamily="18" charset="0"/>
              </a:rPr>
              <a:t>нановорсинок</a:t>
            </a:r>
            <a:r>
              <a:rPr lang="uk-UA" sz="1600" b="1" i="1" dirty="0" smtClean="0">
                <a:latin typeface="Times New Roman" pitchFamily="18" charset="0"/>
                <a:cs typeface="Times New Roman" pitchFamily="18" charset="0"/>
              </a:rPr>
              <a:t> </a:t>
            </a:r>
            <a:r>
              <a:rPr lang="uk-UA" sz="1600" b="1" i="1" dirty="0" smtClean="0">
                <a:solidFill>
                  <a:srgbClr val="C00000"/>
                </a:solidFill>
                <a:latin typeface="Times New Roman" pitchFamily="18" charset="0"/>
                <a:cs typeface="Times New Roman" pitchFamily="18" charset="0"/>
              </a:rPr>
              <a:t>вдається виробляти електроенергію.</a:t>
            </a:r>
          </a:p>
          <a:p>
            <a:pPr marL="0" indent="0" algn="just">
              <a:buFontTx/>
              <a:buNone/>
            </a:pPr>
            <a:endParaRPr lang="uk-UA" sz="1600" b="1" i="1" dirty="0" smtClean="0">
              <a:solidFill>
                <a:srgbClr val="C00000"/>
              </a:solidFill>
              <a:latin typeface="Times New Roman" pitchFamily="18" charset="0"/>
              <a:cs typeface="Times New Roman" pitchFamily="18" charset="0"/>
            </a:endParaRPr>
          </a:p>
        </p:txBody>
      </p:sp>
      <p:pic>
        <p:nvPicPr>
          <p:cNvPr id="4403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82600" y="1206500"/>
            <a:ext cx="4019550" cy="2867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4037"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82600" y="4051300"/>
            <a:ext cx="2381250" cy="23479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4038"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44039" name="Номер слайда 6"/>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880D2D5-6978-43E4-BB28-A071353D440B}" type="slidenum">
              <a:rPr lang="ru-RU" smtClean="0"/>
              <a:pPr eaLnBrk="1" hangingPunct="1"/>
              <a:t>75</a:t>
            </a:fld>
            <a:endParaRPr lang="ru-RU" smtClean="0"/>
          </a:p>
        </p:txBody>
      </p:sp>
    </p:spTree>
    <p:extLst>
      <p:ext uri="{BB962C8B-B14F-4D97-AF65-F5344CB8AC3E}">
        <p14:creationId xmlns="" xmlns:p14="http://schemas.microsoft.com/office/powerpoint/2010/main" val="2302454388"/>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80850" y="0"/>
            <a:ext cx="8229600" cy="1143000"/>
          </a:xfrm>
        </p:spPr>
        <p:txBody>
          <a:bodyPr/>
          <a:lstStyle/>
          <a:p>
            <a:r>
              <a:rPr lang="ru-RU" b="1" i="1" dirty="0" smtClean="0"/>
              <a:t>АКУМУЛЯТОР</a:t>
            </a:r>
            <a:r>
              <a:rPr lang="uk-UA" b="1" i="1" dirty="0" smtClean="0"/>
              <a:t>И</a:t>
            </a:r>
            <a:endParaRPr lang="ru-RU" b="1" i="1" dirty="0"/>
          </a:p>
        </p:txBody>
      </p:sp>
      <p:sp>
        <p:nvSpPr>
          <p:cNvPr id="3" name="Объект 2"/>
          <p:cNvSpPr>
            <a:spLocks noGrp="1"/>
          </p:cNvSpPr>
          <p:nvPr>
            <p:ph idx="1"/>
          </p:nvPr>
        </p:nvSpPr>
        <p:spPr>
          <a:xfrm>
            <a:off x="4427984" y="1124744"/>
            <a:ext cx="4258816" cy="5184576"/>
          </a:xfrm>
        </p:spPr>
        <p:txBody>
          <a:bodyPr>
            <a:normAutofit/>
          </a:bodyPr>
          <a:lstStyle/>
          <a:p>
            <a:pPr marL="0" indent="0" algn="just"/>
            <a:r>
              <a:rPr lang="uk-UA" sz="1400" dirty="0" smtClean="0">
                <a:latin typeface="Times New Roman" pitchFamily="18" charset="0"/>
                <a:cs typeface="Times New Roman" pitchFamily="18" charset="0"/>
              </a:rPr>
              <a:t>Це стало можливим завдяки чудесам ядерного поділу. Але можна з упевненістю припустити, що більшість користувачів прийшли б в жах, знаючи, що вони носять в кишені радіоактивний матеріал.</a:t>
            </a:r>
          </a:p>
          <a:p>
            <a:pPr marL="0" indent="0" algn="just"/>
            <a:r>
              <a:rPr lang="uk-UA" sz="1400" dirty="0" smtClean="0">
                <a:latin typeface="Times New Roman" pitchFamily="18" charset="0"/>
                <a:cs typeface="Times New Roman" pitchFamily="18" charset="0"/>
              </a:rPr>
              <a:t>Справа в тому, що </a:t>
            </a:r>
            <a:r>
              <a:rPr lang="uk-UA" sz="1400" b="1" i="1" dirty="0" smtClean="0">
                <a:latin typeface="Times New Roman" pitchFamily="18" charset="0"/>
                <a:cs typeface="Times New Roman" pitchFamily="18" charset="0"/>
              </a:rPr>
              <a:t>активною речовиною в ядерному акумуляторі буде використовуватися тритій</a:t>
            </a:r>
            <a:r>
              <a:rPr lang="uk-UA" sz="1400" dirty="0" smtClean="0">
                <a:latin typeface="Times New Roman" pitchFamily="18" charset="0"/>
                <a:cs typeface="Times New Roman" pitchFamily="18" charset="0"/>
              </a:rPr>
              <a:t>. Випромінювання, викликане розпадом тритію, вважається безпечним, і не в змозі нашкодити навіть верхньому шару шкіри. Дію радіоактивного тритію можна побачити і на годиннику, які світяться в темряві. Виробник стверджує, що </a:t>
            </a:r>
            <a:r>
              <a:rPr lang="uk-UA" sz="1400" b="1" i="1" dirty="0" smtClean="0">
                <a:latin typeface="Times New Roman" pitchFamily="18" charset="0"/>
                <a:cs typeface="Times New Roman" pitchFamily="18" charset="0"/>
              </a:rPr>
              <a:t>така батарея може витримувати температуру від -50 ℃ до 150 ℃, не помічаючи крайніх коливань і також змін по висоті. </a:t>
            </a:r>
            <a:r>
              <a:rPr lang="uk-UA" sz="1400" dirty="0" smtClean="0">
                <a:latin typeface="Times New Roman" pitchFamily="18" charset="0"/>
                <a:cs typeface="Times New Roman" pitchFamily="18" charset="0"/>
              </a:rPr>
              <a:t>Зайве говорити, що мати такий акумулятор для зарядки вашого телефону це велика удача.</a:t>
            </a:r>
          </a:p>
          <a:p>
            <a:pPr marL="0" indent="0" algn="just"/>
            <a:r>
              <a:rPr lang="uk-UA" sz="1400" b="1" i="1" dirty="0" smtClean="0">
                <a:solidFill>
                  <a:srgbClr val="C00000"/>
                </a:solidFill>
                <a:latin typeface="Times New Roman" pitchFamily="18" charset="0"/>
                <a:cs typeface="Times New Roman" pitchFamily="18" charset="0"/>
              </a:rPr>
              <a:t>Один такий акумулятор здатний видавати від 0,8 до 2,4 В і від 50 до 300 </a:t>
            </a:r>
            <a:r>
              <a:rPr lang="uk-UA" sz="1400" b="1" i="1" dirty="0" err="1" smtClean="0">
                <a:solidFill>
                  <a:srgbClr val="C00000"/>
                </a:solidFill>
                <a:latin typeface="Times New Roman" pitchFamily="18" charset="0"/>
                <a:cs typeface="Times New Roman" pitchFamily="18" charset="0"/>
              </a:rPr>
              <a:t>наноампер</a:t>
            </a:r>
            <a:r>
              <a:rPr lang="uk-UA" sz="1400" b="1" i="1" dirty="0" smtClean="0">
                <a:solidFill>
                  <a:srgbClr val="C00000"/>
                </a:solidFill>
                <a:latin typeface="Times New Roman" pitchFamily="18" charset="0"/>
                <a:cs typeface="Times New Roman" pitchFamily="18" charset="0"/>
              </a:rPr>
              <a:t> 20 років.</a:t>
            </a:r>
          </a:p>
          <a:p>
            <a:pPr marL="0" indent="0" algn="just"/>
            <a:r>
              <a:rPr lang="uk-UA" sz="1400" dirty="0" smtClean="0">
                <a:latin typeface="Times New Roman" pitchFamily="18" charset="0"/>
                <a:cs typeface="Times New Roman" pitchFamily="18" charset="0"/>
              </a:rPr>
              <a:t>Вартість акумулятора становить 1122 $</a:t>
            </a:r>
            <a:endParaRPr lang="uk-UA" sz="1400" dirty="0">
              <a:latin typeface="Times New Roman" pitchFamily="18" charset="0"/>
              <a:cs typeface="Times New Roman" pitchFamily="18" charset="0"/>
            </a:endParaRPr>
          </a:p>
        </p:txBody>
      </p:sp>
      <p:pic>
        <p:nvPicPr>
          <p:cNvPr id="4" name="Рисунок 3" descr="http://news.nado.ua/images/stories/nado4/febr/41%203.jpg"/>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33007" y="1340768"/>
            <a:ext cx="3811270" cy="2021205"/>
          </a:xfrm>
          <a:prstGeom prst="rect">
            <a:avLst/>
          </a:prstGeom>
          <a:noFill/>
          <a:ln>
            <a:noFill/>
          </a:ln>
        </p:spPr>
      </p:pic>
      <p:sp>
        <p:nvSpPr>
          <p:cNvPr id="5" name="Номер слайда 4"/>
          <p:cNvSpPr>
            <a:spLocks noGrp="1"/>
          </p:cNvSpPr>
          <p:nvPr>
            <p:ph type="sldNum" sz="quarter" idx="12"/>
          </p:nvPr>
        </p:nvSpPr>
        <p:spPr/>
        <p:txBody>
          <a:bodyPr/>
          <a:lstStyle/>
          <a:p>
            <a:fld id="{D3766815-3F79-4B59-8F54-D85D4AE0E431}" type="slidenum">
              <a:rPr lang="ru-RU" smtClean="0"/>
              <a:pPr/>
              <a:t>76</a:t>
            </a:fld>
            <a:endParaRPr lang="ru-RU"/>
          </a:p>
        </p:txBody>
      </p:sp>
      <p:sp>
        <p:nvSpPr>
          <p:cNvPr id="6"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dirty="0">
                <a:sym typeface="Symbol" pitchFamily="18" charset="2"/>
              </a:rPr>
              <a:t> </a:t>
            </a:r>
            <a:r>
              <a:rPr lang="uk-UA" sz="800" dirty="0"/>
              <a:t> Опанасюк  А.С.</a:t>
            </a:r>
            <a:endParaRPr lang="ru-RU" sz="800" dirty="0"/>
          </a:p>
        </p:txBody>
      </p:sp>
      <p:pic>
        <p:nvPicPr>
          <p:cNvPr id="3074"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52533" y="3361973"/>
            <a:ext cx="3791744" cy="213285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2474403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5551"/>
            <a:ext cx="8424936" cy="1143000"/>
          </a:xfrm>
        </p:spPr>
        <p:txBody>
          <a:bodyPr>
            <a:noAutofit/>
          </a:bodyPr>
          <a:lstStyle/>
          <a:p>
            <a:r>
              <a:rPr lang="uk-UA" sz="3600" b="1" i="1" dirty="0" smtClean="0">
                <a:latin typeface="Arial" pitchFamily="34" charset="0"/>
                <a:cs typeface="Arial" pitchFamily="34" charset="0"/>
              </a:rPr>
              <a:t>ТЕРМОЯДЕРНИЙ СИНТЕЗ</a:t>
            </a:r>
            <a:endParaRPr lang="ru-RU" sz="3600" b="1" i="1" dirty="0">
              <a:latin typeface="Arial" pitchFamily="34" charset="0"/>
              <a:cs typeface="Arial" pitchFamily="34" charset="0"/>
            </a:endParaRPr>
          </a:p>
        </p:txBody>
      </p:sp>
      <p:sp>
        <p:nvSpPr>
          <p:cNvPr id="3" name="Объект 2"/>
          <p:cNvSpPr>
            <a:spLocks noGrp="1"/>
          </p:cNvSpPr>
          <p:nvPr>
            <p:ph idx="1"/>
          </p:nvPr>
        </p:nvSpPr>
        <p:spPr>
          <a:xfrm>
            <a:off x="3707904" y="1124744"/>
            <a:ext cx="5040560" cy="5256584"/>
          </a:xfrm>
        </p:spPr>
        <p:txBody>
          <a:bodyPr>
            <a:normAutofit fontScale="92500" lnSpcReduction="10000"/>
          </a:bodyPr>
          <a:lstStyle/>
          <a:p>
            <a:pPr marL="0" indent="0" algn="just"/>
            <a:r>
              <a:rPr lang="uk-UA" sz="1400" dirty="0">
                <a:latin typeface="Times New Roman" pitchFamily="18" charset="0"/>
                <a:cs typeface="Times New Roman" pitchFamily="18" charset="0"/>
              </a:rPr>
              <a:t>Американська корпорація </a:t>
            </a:r>
            <a:r>
              <a:rPr lang="en-GB" sz="1400" b="1" i="1" dirty="0">
                <a:solidFill>
                  <a:srgbClr val="C00000"/>
                </a:solidFill>
                <a:latin typeface="Times New Roman" pitchFamily="18" charset="0"/>
                <a:cs typeface="Times New Roman" pitchFamily="18" charset="0"/>
              </a:rPr>
              <a:t>Lockheed Martin</a:t>
            </a:r>
            <a:r>
              <a:rPr lang="en-GB" sz="1400" dirty="0">
                <a:latin typeface="Times New Roman" pitchFamily="18" charset="0"/>
                <a:cs typeface="Times New Roman" pitchFamily="18" charset="0"/>
              </a:rPr>
              <a:t>, </a:t>
            </a:r>
            <a:r>
              <a:rPr lang="uk-UA" sz="1400" dirty="0">
                <a:latin typeface="Times New Roman" pitchFamily="18" charset="0"/>
                <a:cs typeface="Times New Roman" pitchFamily="18" charset="0"/>
              </a:rPr>
              <a:t>яка є найбільшим підрядником армії США оголосила про технологічний прорив, спричинений її дослідниками в розробці </a:t>
            </a:r>
            <a:r>
              <a:rPr lang="uk-UA" sz="1400" b="1" i="1" dirty="0">
                <a:solidFill>
                  <a:srgbClr val="C00000"/>
                </a:solidFill>
                <a:latin typeface="Times New Roman" pitchFamily="18" charset="0"/>
                <a:cs typeface="Times New Roman" pitchFamily="18" charset="0"/>
              </a:rPr>
              <a:t>термоядерного реактора</a:t>
            </a:r>
            <a:r>
              <a:rPr lang="uk-UA" sz="1400" dirty="0">
                <a:latin typeface="Times New Roman" pitchFamily="18" charset="0"/>
                <a:cs typeface="Times New Roman" pitchFamily="18" charset="0"/>
              </a:rPr>
              <a:t>. </a:t>
            </a:r>
            <a:r>
              <a:rPr lang="uk-UA" sz="1400" dirty="0" smtClean="0">
                <a:latin typeface="Times New Roman" pitchFamily="18" charset="0"/>
                <a:cs typeface="Times New Roman" pitchFamily="18" charset="0"/>
              </a:rPr>
              <a:t>Таким </a:t>
            </a:r>
            <a:r>
              <a:rPr lang="uk-UA" sz="1400" dirty="0">
                <a:latin typeface="Times New Roman" pitchFamily="18" charset="0"/>
                <a:cs typeface="Times New Roman" pitchFamily="18" charset="0"/>
              </a:rPr>
              <a:t>чином, за словами представників </a:t>
            </a:r>
            <a:r>
              <a:rPr lang="en-GB" sz="1400" dirty="0">
                <a:latin typeface="Times New Roman" pitchFamily="18" charset="0"/>
                <a:cs typeface="Times New Roman" pitchFamily="18" charset="0"/>
              </a:rPr>
              <a:t>Lockheed Martin, </a:t>
            </a:r>
            <a:r>
              <a:rPr lang="uk-UA" sz="1400" dirty="0">
                <a:latin typeface="Times New Roman" pitchFamily="18" charset="0"/>
                <a:cs typeface="Times New Roman" pitchFamily="18" charset="0"/>
              </a:rPr>
              <a:t>перші </a:t>
            </a:r>
            <a:r>
              <a:rPr lang="uk-UA" sz="1400" b="1" i="1" dirty="0">
                <a:solidFill>
                  <a:srgbClr val="C00000"/>
                </a:solidFill>
                <a:latin typeface="Times New Roman" pitchFamily="18" charset="0"/>
                <a:cs typeface="Times New Roman" pitchFamily="18" charset="0"/>
              </a:rPr>
              <a:t>реактори, розміром не більше вантажівки, можуть розпочати роботу вже через десять років.</a:t>
            </a:r>
            <a:r>
              <a:rPr lang="uk-UA" sz="1400" b="1" i="1" dirty="0">
                <a:latin typeface="Times New Roman" pitchFamily="18" charset="0"/>
                <a:cs typeface="Times New Roman" pitchFamily="18" charset="0"/>
              </a:rPr>
              <a:t> </a:t>
            </a:r>
            <a:r>
              <a:rPr lang="uk-UA" sz="1400" dirty="0" smtClean="0">
                <a:latin typeface="Times New Roman" pitchFamily="18" charset="0"/>
                <a:cs typeface="Times New Roman" pitchFamily="18" charset="0"/>
              </a:rPr>
              <a:t>Попередні </a:t>
            </a:r>
            <a:r>
              <a:rPr lang="uk-UA" sz="1400" dirty="0">
                <a:latin typeface="Times New Roman" pitchFamily="18" charset="0"/>
                <a:cs typeface="Times New Roman" pitchFamily="18" charset="0"/>
              </a:rPr>
              <a:t>результати показали реалістичність створення термоядерного реактора потужністю 100 мегават розміром приблизно в 10 разів менше існуючих ядерних реакторів. Передбачається, що </a:t>
            </a:r>
            <a:r>
              <a:rPr lang="uk-UA" sz="1400" b="1" i="1" dirty="0">
                <a:latin typeface="Times New Roman" pitchFamily="18" charset="0"/>
                <a:cs typeface="Times New Roman" pitchFamily="18" charset="0"/>
              </a:rPr>
              <a:t>перший компактний термоядерний реактор буде побудований протягом року, а повноцінний діючий прототип буде створений через п'ять років. </a:t>
            </a:r>
          </a:p>
          <a:p>
            <a:pPr marL="0" indent="0" algn="just"/>
            <a:r>
              <a:rPr lang="uk-UA" sz="1400" dirty="0" smtClean="0">
                <a:latin typeface="Times New Roman" pitchFamily="18" charset="0"/>
                <a:cs typeface="Times New Roman" pitchFamily="18" charset="0"/>
              </a:rPr>
              <a:t>Роботи </a:t>
            </a:r>
            <a:r>
              <a:rPr lang="uk-UA" sz="1400" dirty="0">
                <a:latin typeface="Times New Roman" pitchFamily="18" charset="0"/>
                <a:cs typeface="Times New Roman" pitchFamily="18" charset="0"/>
              </a:rPr>
              <a:t>велися останні шість років в обстановці </a:t>
            </a:r>
            <a:r>
              <a:rPr lang="uk-UA" sz="1400" dirty="0" smtClean="0">
                <a:latin typeface="Times New Roman" pitchFamily="18" charset="0"/>
                <a:cs typeface="Times New Roman" pitchFamily="18" charset="0"/>
              </a:rPr>
              <a:t>суворої секретності</a:t>
            </a:r>
            <a:r>
              <a:rPr lang="uk-UA" sz="1400" dirty="0">
                <a:latin typeface="Times New Roman" pitchFamily="18" charset="0"/>
                <a:cs typeface="Times New Roman" pitchFamily="18" charset="0"/>
              </a:rPr>
              <a:t>, однак тепер розробки вирішено розсекретити, щоб відшукати партнерів - приватних або державних. Зараз </a:t>
            </a:r>
            <a:r>
              <a:rPr lang="en-GB" sz="1400" dirty="0">
                <a:latin typeface="Times New Roman" pitchFamily="18" charset="0"/>
                <a:cs typeface="Times New Roman" pitchFamily="18" charset="0"/>
              </a:rPr>
              <a:t>Lockheed Martin </a:t>
            </a:r>
            <a:r>
              <a:rPr lang="uk-UA" sz="1400" dirty="0">
                <a:latin typeface="Times New Roman" pitchFamily="18" charset="0"/>
                <a:cs typeface="Times New Roman" pitchFamily="18" charset="0"/>
              </a:rPr>
              <a:t>оформляє кілька патентів на базі цих розробок</a:t>
            </a:r>
            <a:r>
              <a:rPr lang="uk-UA" sz="1400" dirty="0" smtClean="0">
                <a:latin typeface="Times New Roman" pitchFamily="18" charset="0"/>
                <a:cs typeface="Times New Roman" pitchFamily="18" charset="0"/>
              </a:rPr>
              <a:t>.</a:t>
            </a:r>
          </a:p>
          <a:p>
            <a:pPr marL="0" indent="0" algn="just"/>
            <a:r>
              <a:rPr lang="uk-UA" sz="1400" b="1" i="1" dirty="0" smtClean="0">
                <a:latin typeface="Times New Roman" pitchFamily="18" charset="0"/>
                <a:cs typeface="Times New Roman" pitchFamily="18" charset="0"/>
              </a:rPr>
              <a:t>Створений американцями реактор працюватиме </a:t>
            </a:r>
            <a:r>
              <a:rPr lang="uk-UA" sz="1400" b="1" i="1" dirty="0" smtClean="0">
                <a:solidFill>
                  <a:srgbClr val="C00000"/>
                </a:solidFill>
                <a:latin typeface="Times New Roman" pitchFamily="18" charset="0"/>
                <a:cs typeface="Times New Roman" pitchFamily="18" charset="0"/>
              </a:rPr>
              <a:t>на дейтерії і тритії </a:t>
            </a:r>
            <a:r>
              <a:rPr lang="uk-UA" sz="1400" dirty="0" smtClean="0">
                <a:latin typeface="Times New Roman" pitchFamily="18" charset="0"/>
                <a:cs typeface="Times New Roman" pitchFamily="18" charset="0"/>
              </a:rPr>
              <a:t>- рідкісних ізотопах водню, що зустрічаються і на Землі. </a:t>
            </a:r>
            <a:r>
              <a:rPr lang="uk-UA" sz="1400" b="1" i="1" dirty="0" smtClean="0">
                <a:latin typeface="Times New Roman" pitchFamily="18" charset="0"/>
                <a:cs typeface="Times New Roman" pitchFamily="18" charset="0"/>
              </a:rPr>
              <a:t>Наступним кроком має стати створення термоядерного реактора на гелії-3</a:t>
            </a:r>
            <a:r>
              <a:rPr lang="uk-UA" sz="1400" dirty="0" smtClean="0">
                <a:latin typeface="Times New Roman" pitchFamily="18" charset="0"/>
                <a:cs typeface="Times New Roman" pitchFamily="18" charset="0"/>
              </a:rPr>
              <a:t>, який дозволить виробляти енергію в набагато більших масштабах і взагалі без виділення радіації. Вважається, що </a:t>
            </a:r>
            <a:r>
              <a:rPr lang="uk-UA" sz="1400" b="1" i="1" dirty="0" smtClean="0">
                <a:latin typeface="Times New Roman" pitchFamily="18" charset="0"/>
                <a:cs typeface="Times New Roman" pitchFamily="18" charset="0"/>
              </a:rPr>
              <a:t>одна тонна гелію-3 як палива еквівалентна приблизно 16 мільйонам тонн нафти. </a:t>
            </a:r>
            <a:r>
              <a:rPr lang="uk-UA" sz="1400" dirty="0" smtClean="0">
                <a:latin typeface="Times New Roman" pitchFamily="18" charset="0"/>
                <a:cs typeface="Times New Roman" pitchFamily="18" charset="0"/>
              </a:rPr>
              <a:t>Проблема лише в тому, що отримання гелію-3 в земних умовах - дуже дорогий і трудомісткий процес. Однак цього матеріалу </a:t>
            </a:r>
            <a:r>
              <a:rPr lang="uk-UA" sz="1400" dirty="0" err="1" smtClean="0">
                <a:latin typeface="Times New Roman" pitchFamily="18" charset="0"/>
                <a:cs typeface="Times New Roman" pitchFamily="18" charset="0"/>
              </a:rPr>
              <a:t>предостатньо</a:t>
            </a:r>
            <a:r>
              <a:rPr lang="uk-UA" sz="1400" dirty="0" smtClean="0">
                <a:latin typeface="Times New Roman" pitchFamily="18" charset="0"/>
                <a:cs typeface="Times New Roman" pitchFamily="18" charset="0"/>
              </a:rPr>
              <a:t> на Місяці, де немає атмосфери. Як результат, місяць просто приречений стати земною «бензоколонкою», а фантастичні раніше проекти будівництва місячних баз - складним, але високоприбутковим бізнесом, як будівництво нафтових платформ в океанах зараз. </a:t>
            </a:r>
          </a:p>
        </p:txBody>
      </p:sp>
      <p:sp>
        <p:nvSpPr>
          <p:cNvPr id="4" name="Номер слайда 3"/>
          <p:cNvSpPr>
            <a:spLocks noGrp="1"/>
          </p:cNvSpPr>
          <p:nvPr>
            <p:ph type="sldNum" sz="quarter" idx="12"/>
          </p:nvPr>
        </p:nvSpPr>
        <p:spPr/>
        <p:txBody>
          <a:bodyPr/>
          <a:lstStyle/>
          <a:p>
            <a:fld id="{D3766815-3F79-4B59-8F54-D85D4AE0E431}" type="slidenum">
              <a:rPr lang="ru-RU" smtClean="0"/>
              <a:pPr/>
              <a:t>77</a:t>
            </a:fld>
            <a:endParaRPr lang="ru-RU"/>
          </a:p>
        </p:txBody>
      </p:sp>
      <p:pic>
        <p:nvPicPr>
          <p:cNvPr id="1028" name="Picture 4" descr="REUTERS"/>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95536" y="1196752"/>
            <a:ext cx="3240360" cy="1855367"/>
          </a:xfrm>
          <a:prstGeom prst="rect">
            <a:avLst/>
          </a:prstGeom>
          <a:noFill/>
          <a:extLst>
            <a:ext uri="{909E8E84-426E-40DD-AFC4-6F175D3DCCD1}">
              <a14:hiddenFill xmlns="" xmlns:a14="http://schemas.microsoft.com/office/drawing/2010/main">
                <a:solidFill>
                  <a:srgbClr val="FFFFFF"/>
                </a:solidFill>
              </a14:hiddenFill>
            </a:ext>
          </a:extLst>
        </p:spPr>
      </p:pic>
      <p:pic>
        <p:nvPicPr>
          <p:cNvPr id="1030" name="Picture 6" descr="Ядерный бум: четыре новых реактора за месяц"/>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09481" y="3052119"/>
            <a:ext cx="3226415" cy="2594972"/>
          </a:xfrm>
          <a:prstGeom prst="rect">
            <a:avLst/>
          </a:prstGeom>
          <a:noFill/>
          <a:extLst>
            <a:ext uri="{909E8E84-426E-40DD-AFC4-6F175D3DCCD1}">
              <a14:hiddenFill xmlns="" xmlns:a14="http://schemas.microsoft.com/office/drawing/2010/main">
                <a:solidFill>
                  <a:srgbClr val="FFFFFF"/>
                </a:solidFill>
              </a14:hiddenFill>
            </a:ext>
          </a:extLst>
        </p:spPr>
      </p:pic>
      <p:sp>
        <p:nvSpPr>
          <p:cNvPr id="7"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dirty="0">
                <a:sym typeface="Symbol" pitchFamily="18" charset="2"/>
              </a:rPr>
              <a:t> </a:t>
            </a:r>
            <a:r>
              <a:rPr lang="uk-UA" sz="800" dirty="0"/>
              <a:t> Опанасюк  А.С.</a:t>
            </a:r>
            <a:endParaRPr lang="ru-RU" sz="800" dirty="0"/>
          </a:p>
        </p:txBody>
      </p:sp>
    </p:spTree>
    <p:extLst>
      <p:ext uri="{BB962C8B-B14F-4D97-AF65-F5344CB8AC3E}">
        <p14:creationId xmlns="" xmlns:p14="http://schemas.microsoft.com/office/powerpoint/2010/main" val="332957109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14108" y="-90264"/>
            <a:ext cx="8229600" cy="1143000"/>
          </a:xfrm>
        </p:spPr>
        <p:txBody>
          <a:bodyPr>
            <a:normAutofit/>
          </a:bodyPr>
          <a:lstStyle/>
          <a:p>
            <a:r>
              <a:rPr lang="uk-UA" sz="3300" b="1" i="1" dirty="0">
                <a:latin typeface="Arial" pitchFamily="34" charset="0"/>
                <a:cs typeface="Arial" pitchFamily="34" charset="0"/>
              </a:rPr>
              <a:t>НОВІ ПРИНЦИПИ ОТРИМАННЯ ІНЕРГІЇ</a:t>
            </a:r>
            <a:endParaRPr lang="ru-RU" sz="3300" dirty="0"/>
          </a:p>
        </p:txBody>
      </p:sp>
      <p:sp>
        <p:nvSpPr>
          <p:cNvPr id="3" name="Объект 2"/>
          <p:cNvSpPr>
            <a:spLocks noGrp="1"/>
          </p:cNvSpPr>
          <p:nvPr>
            <p:ph idx="1"/>
          </p:nvPr>
        </p:nvSpPr>
        <p:spPr>
          <a:xfrm>
            <a:off x="3585160" y="980728"/>
            <a:ext cx="5163303" cy="2448272"/>
          </a:xfrm>
        </p:spPr>
        <p:txBody>
          <a:bodyPr>
            <a:normAutofit lnSpcReduction="10000"/>
          </a:bodyPr>
          <a:lstStyle/>
          <a:p>
            <a:pPr marL="0" indent="0" algn="just"/>
            <a:r>
              <a:rPr lang="uk-UA" sz="1400" dirty="0" smtClean="0">
                <a:latin typeface="Times New Roman" pitchFamily="18" charset="0"/>
                <a:cs typeface="Times New Roman" pitchFamily="18" charset="0"/>
              </a:rPr>
              <a:t>У січні 2011 року Россі продемонстрував пристрій розміром з кішку, яке, </a:t>
            </a:r>
            <a:r>
              <a:rPr lang="uk-UA" sz="1400" b="1" i="1" dirty="0" smtClean="0">
                <a:latin typeface="Times New Roman" pitchFamily="18" charset="0"/>
                <a:cs typeface="Times New Roman" pitchFamily="18" charset="0"/>
              </a:rPr>
              <a:t>при підведенні до нього електроенергії потужністю 400 Вт генерувало теплоту на 12 кВт. </a:t>
            </a:r>
            <a:r>
              <a:rPr lang="uk-UA" sz="1400" b="1" i="1" dirty="0" smtClean="0">
                <a:solidFill>
                  <a:srgbClr val="C00000"/>
                </a:solidFill>
                <a:latin typeface="Times New Roman" pitchFamily="18" charset="0"/>
                <a:cs typeface="Times New Roman" pitchFamily="18" charset="0"/>
              </a:rPr>
              <a:t>КС=30!!!!</a:t>
            </a:r>
          </a:p>
          <a:p>
            <a:pPr marL="0" indent="0" algn="just"/>
            <a:r>
              <a:rPr lang="uk-UA" sz="1400" dirty="0" smtClean="0">
                <a:latin typeface="Times New Roman" pitchFamily="18" charset="0"/>
                <a:cs typeface="Times New Roman" pitchFamily="18" charset="0"/>
              </a:rPr>
              <a:t>В березня 2014 шість професорів фізики з Болоньї (Італія), Стокгольма і </a:t>
            </a:r>
            <a:r>
              <a:rPr lang="uk-UA" sz="1400" dirty="0" err="1" smtClean="0">
                <a:latin typeface="Times New Roman" pitchFamily="18" charset="0"/>
                <a:cs typeface="Times New Roman" pitchFamily="18" charset="0"/>
              </a:rPr>
              <a:t>Упсали</a:t>
            </a:r>
            <a:r>
              <a:rPr lang="uk-UA" sz="1400" dirty="0" smtClean="0">
                <a:latin typeface="Times New Roman" pitchFamily="18" charset="0"/>
                <a:cs typeface="Times New Roman" pitchFamily="18" charset="0"/>
              </a:rPr>
              <a:t> (Швеція) провели ретельне дослідження </a:t>
            </a:r>
            <a:r>
              <a:rPr lang="uk-UA" sz="1400" b="1" i="1" dirty="0" smtClean="0">
                <a:solidFill>
                  <a:srgbClr val="C00000"/>
                </a:solidFill>
                <a:latin typeface="Times New Roman" pitchFamily="18" charset="0"/>
                <a:cs typeface="Times New Roman" pitchFamily="18" charset="0"/>
              </a:rPr>
              <a:t>генератора Россі </a:t>
            </a:r>
            <a:r>
              <a:rPr lang="uk-UA" sz="1400" b="1" i="1" dirty="0" smtClean="0">
                <a:latin typeface="Times New Roman" pitchFamily="18" charset="0"/>
                <a:cs typeface="Times New Roman" pitchFamily="18" charset="0"/>
              </a:rPr>
              <a:t>під назвою Е-САТ. </a:t>
            </a:r>
            <a:r>
              <a:rPr lang="uk-UA" sz="1400" dirty="0" smtClean="0">
                <a:latin typeface="Times New Roman" pitchFamily="18" charset="0"/>
                <a:cs typeface="Times New Roman" pitchFamily="18" charset="0"/>
              </a:rPr>
              <a:t>Россі представив їм оновлену модель. Вона має керамічний корпус - трубку діаметром в 2 см і довжиною в 20 см, і з обох кінців завершується "набалдашниками" діаметром 4 см, для підключення електромережі. Електрика потрібно тільки для розігріву трубки. </a:t>
            </a:r>
          </a:p>
        </p:txBody>
      </p:sp>
      <p:sp>
        <p:nvSpPr>
          <p:cNvPr id="4" name="Номер слайда 3"/>
          <p:cNvSpPr>
            <a:spLocks noGrp="1"/>
          </p:cNvSpPr>
          <p:nvPr>
            <p:ph type="sldNum" sz="quarter" idx="12"/>
          </p:nvPr>
        </p:nvSpPr>
        <p:spPr/>
        <p:txBody>
          <a:bodyPr/>
          <a:lstStyle/>
          <a:p>
            <a:fld id="{D3766815-3F79-4B59-8F54-D85D4AE0E431}" type="slidenum">
              <a:rPr lang="ru-RU" smtClean="0"/>
              <a:pPr/>
              <a:t>78</a:t>
            </a:fld>
            <a:endParaRPr lang="ru-RU" dirty="0"/>
          </a:p>
        </p:txBody>
      </p:sp>
      <p:sp>
        <p:nvSpPr>
          <p:cNvPr id="5" name="Прямоугольник 4"/>
          <p:cNvSpPr/>
          <p:nvPr/>
        </p:nvSpPr>
        <p:spPr>
          <a:xfrm>
            <a:off x="333106" y="3165936"/>
            <a:ext cx="8487366" cy="3323987"/>
          </a:xfrm>
          <a:prstGeom prst="rect">
            <a:avLst/>
          </a:prstGeom>
        </p:spPr>
        <p:txBody>
          <a:bodyPr wrap="square">
            <a:spAutoFit/>
          </a:bodyPr>
          <a:lstStyle/>
          <a:p>
            <a:pPr algn="just"/>
            <a:r>
              <a:rPr lang="uk-UA" sz="1400" b="1" i="1" dirty="0">
                <a:solidFill>
                  <a:srgbClr val="C00000"/>
                </a:solidFill>
                <a:latin typeface="Times New Roman" pitchFamily="18" charset="0"/>
                <a:cs typeface="Times New Roman" pitchFamily="18" charset="0"/>
              </a:rPr>
              <a:t>Вміст реактора - трохи нікелевого порошку, в який під тиском закачаний водень, плюс якась добавка-каталізатор</a:t>
            </a:r>
            <a:r>
              <a:rPr lang="uk-UA" sz="1400" dirty="0">
                <a:solidFill>
                  <a:srgbClr val="C00000"/>
                </a:solidFill>
                <a:latin typeface="Times New Roman" pitchFamily="18" charset="0"/>
                <a:cs typeface="Times New Roman" pitchFamily="18" charset="0"/>
              </a:rPr>
              <a:t>. </a:t>
            </a:r>
            <a:r>
              <a:rPr lang="uk-UA" sz="1400" b="1" i="1" dirty="0">
                <a:latin typeface="Times New Roman" pitchFamily="18" charset="0"/>
                <a:cs typeface="Times New Roman" pitchFamily="18" charset="0"/>
              </a:rPr>
              <a:t>Коли трубка розігріта, вона починає виробляти величезну кількість енергії, у багато разів більше, ніж було витрачено</a:t>
            </a:r>
            <a:r>
              <a:rPr lang="uk-UA" sz="1400" dirty="0">
                <a:latin typeface="Times New Roman" pitchFamily="18" charset="0"/>
                <a:cs typeface="Times New Roman" pitchFamily="18" charset="0"/>
              </a:rPr>
              <a:t>. Заміри температури проводились безперервно двома особливо точними тепловими камерами і записувалися на комп'ютер. Інші прилади фіксували споживання електроенергії. </a:t>
            </a:r>
          </a:p>
          <a:p>
            <a:pPr algn="just"/>
            <a:r>
              <a:rPr lang="uk-UA" sz="1400" dirty="0" smtClean="0">
                <a:latin typeface="Times New Roman" pitchFamily="18" charset="0"/>
                <a:cs typeface="Times New Roman" pitchFamily="18" charset="0"/>
              </a:rPr>
              <a:t>Крім </a:t>
            </a:r>
            <a:r>
              <a:rPr lang="uk-UA" sz="1400" dirty="0">
                <a:latin typeface="Times New Roman" pitchFamily="18" charset="0"/>
                <a:cs typeface="Times New Roman" pitchFamily="18" charset="0"/>
              </a:rPr>
              <a:t>того, все це дійство відбувалося в незалежній лабораторії в Швейцарії, де було знято приміщення, щоб не було і натяку на можливий таємний підвід енергії та підтасовку </a:t>
            </a:r>
            <a:r>
              <a:rPr lang="uk-UA" sz="1400" dirty="0" smtClean="0">
                <a:latin typeface="Times New Roman" pitchFamily="18" charset="0"/>
                <a:cs typeface="Times New Roman" pitchFamily="18" charset="0"/>
              </a:rPr>
              <a:t>результатів. </a:t>
            </a:r>
            <a:r>
              <a:rPr lang="uk-UA" sz="1400" b="1" i="1" dirty="0" smtClean="0">
                <a:solidFill>
                  <a:srgbClr val="C00000"/>
                </a:solidFill>
                <a:latin typeface="Times New Roman" pitchFamily="18" charset="0"/>
                <a:cs typeface="Times New Roman" pitchFamily="18" charset="0"/>
              </a:rPr>
              <a:t>Відношення </a:t>
            </a:r>
            <a:r>
              <a:rPr lang="uk-UA" sz="1400" b="1" i="1" dirty="0">
                <a:solidFill>
                  <a:srgbClr val="C00000"/>
                </a:solidFill>
                <a:latin typeface="Times New Roman" pitchFamily="18" charset="0"/>
                <a:cs typeface="Times New Roman" pitchFamily="18" charset="0"/>
              </a:rPr>
              <a:t>отриманої енергії до витраченої </a:t>
            </a:r>
            <a:r>
              <a:rPr lang="uk-UA" sz="1400" b="1" i="1" dirty="0" smtClean="0">
                <a:solidFill>
                  <a:srgbClr val="C00000"/>
                </a:solidFill>
                <a:latin typeface="Times New Roman" pitchFamily="18" charset="0"/>
                <a:cs typeface="Times New Roman" pitchFamily="18" charset="0"/>
              </a:rPr>
              <a:t>дорівнювало КС=3,74</a:t>
            </a:r>
            <a:r>
              <a:rPr lang="uk-UA" sz="1400" dirty="0">
                <a:latin typeface="Times New Roman" pitchFamily="18" charset="0"/>
                <a:cs typeface="Times New Roman" pitchFamily="18" charset="0"/>
              </a:rPr>
              <a:t>. Тобто, </a:t>
            </a:r>
            <a:r>
              <a:rPr lang="uk-UA" sz="1400" b="1" i="1" dirty="0">
                <a:latin typeface="Times New Roman" pitchFamily="18" charset="0"/>
                <a:cs typeface="Times New Roman" pitchFamily="18" charset="0"/>
              </a:rPr>
              <a:t>генератор Россі виробив енергії в 3,74 рази більше, ніж отримав при розігріві.</a:t>
            </a:r>
            <a:r>
              <a:rPr lang="uk-UA" sz="1400" dirty="0">
                <a:latin typeface="Times New Roman" pitchFamily="18" charset="0"/>
                <a:cs typeface="Times New Roman" pitchFamily="18" charset="0"/>
              </a:rPr>
              <a:t> А всього трубка за 32 дні роботи виділила теплоту, еквівалентну 1,5 </a:t>
            </a:r>
            <a:r>
              <a:rPr lang="uk-UA" sz="1400" dirty="0" err="1" smtClean="0">
                <a:latin typeface="Times New Roman" pitchFamily="18" charset="0"/>
                <a:cs typeface="Times New Roman" pitchFamily="18" charset="0"/>
              </a:rPr>
              <a:t>МВат</a:t>
            </a:r>
            <a:r>
              <a:rPr lang="en-US" sz="1400" dirty="0" smtClean="0">
                <a:latin typeface="Times New Roman" pitchFamily="18" charset="0"/>
                <a:cs typeface="Times New Roman" pitchFamily="18" charset="0"/>
              </a:rPr>
              <a:t>/</a:t>
            </a:r>
            <a:r>
              <a:rPr lang="uk-UA" sz="1400" dirty="0" smtClean="0">
                <a:latin typeface="Times New Roman" pitchFamily="18" charset="0"/>
                <a:cs typeface="Times New Roman" pitchFamily="18" charset="0"/>
              </a:rPr>
              <a:t>год</a:t>
            </a:r>
            <a:r>
              <a:rPr lang="uk-UA" sz="1400" dirty="0">
                <a:latin typeface="Times New Roman" pitchFamily="18" charset="0"/>
                <a:cs typeface="Times New Roman" pitchFamily="18" charset="0"/>
              </a:rPr>
              <a:t>. Ця енергія - набагато, на порядки більше, ніж можна отримати від будь-якого відомого хімічного джерела в настільки маленькому реакторному </a:t>
            </a:r>
            <a:r>
              <a:rPr lang="uk-UA" sz="1400" dirty="0" smtClean="0">
                <a:latin typeface="Times New Roman" pitchFamily="18" charset="0"/>
                <a:cs typeface="Times New Roman" pitchFamily="18" charset="0"/>
              </a:rPr>
              <a:t>об'ємі. </a:t>
            </a:r>
            <a:r>
              <a:rPr lang="uk-UA" sz="1400" dirty="0">
                <a:latin typeface="Times New Roman" pitchFamily="18" charset="0"/>
                <a:cs typeface="Times New Roman" pitchFamily="18" charset="0"/>
              </a:rPr>
              <a:t>Зразок палива був ретельно досліджений за ізотопним складом до і після </a:t>
            </a:r>
            <a:r>
              <a:rPr lang="uk-UA" sz="1400" dirty="0" smtClean="0">
                <a:latin typeface="Times New Roman" pitchFamily="18" charset="0"/>
                <a:cs typeface="Times New Roman" pitchFamily="18" charset="0"/>
              </a:rPr>
              <a:t>досліду </a:t>
            </a:r>
            <a:r>
              <a:rPr lang="uk-UA" sz="1400" dirty="0">
                <a:latin typeface="Times New Roman" pitchFamily="18" charset="0"/>
                <a:cs typeface="Times New Roman" pitchFamily="18" charset="0"/>
              </a:rPr>
              <a:t>за допомогою декількох стандартних методів, в тому числі трьома незалежними зовнішніми групами. Заміри показали </a:t>
            </a:r>
            <a:r>
              <a:rPr lang="uk-UA" sz="1400" dirty="0" smtClean="0">
                <a:latin typeface="Times New Roman" pitchFamily="18" charset="0"/>
                <a:cs typeface="Times New Roman" pitchFamily="18" charset="0"/>
              </a:rPr>
              <a:t>суттєву зміну </a:t>
            </a:r>
            <a:r>
              <a:rPr lang="uk-UA" sz="1400" dirty="0">
                <a:latin typeface="Times New Roman" pitchFamily="18" charset="0"/>
                <a:cs typeface="Times New Roman" pitchFamily="18" charset="0"/>
              </a:rPr>
              <a:t>ізотопного складу порошку. </a:t>
            </a:r>
            <a:r>
              <a:rPr lang="uk-UA" sz="1400" b="1" i="1" dirty="0">
                <a:latin typeface="Times New Roman" pitchFamily="18" charset="0"/>
                <a:cs typeface="Times New Roman" pitchFamily="18" charset="0"/>
              </a:rPr>
              <a:t>Процес в Е-САТ дійсно змінює паливо на ядерному рівні, тобто мають місце ядерні реакції</a:t>
            </a:r>
            <a:r>
              <a:rPr lang="uk-UA" sz="1400" b="1" dirty="0">
                <a:latin typeface="Times New Roman" pitchFamily="18" charset="0"/>
                <a:cs typeface="Times New Roman" pitchFamily="18" charset="0"/>
              </a:rPr>
              <a:t>.</a:t>
            </a:r>
            <a:r>
              <a:rPr lang="uk-UA" sz="1400" dirty="0">
                <a:latin typeface="Times New Roman" pitchFamily="18" charset="0"/>
                <a:cs typeface="Times New Roman" pitchFamily="18" charset="0"/>
              </a:rPr>
              <a:t> Однак жодних слідів радіації виявлено не було. </a:t>
            </a:r>
            <a:endParaRPr lang="uk-UA" sz="1400" dirty="0" smtClean="0">
              <a:latin typeface="Times New Roman" pitchFamily="18" charset="0"/>
              <a:cs typeface="Times New Roman" pitchFamily="18" charset="0"/>
            </a:endParaRPr>
          </a:p>
          <a:p>
            <a:pPr algn="just"/>
            <a:r>
              <a:rPr lang="en-GB" sz="1400" dirty="0">
                <a:latin typeface="Times New Roman" pitchFamily="18" charset="0"/>
                <a:cs typeface="Times New Roman" pitchFamily="18" charset="0"/>
              </a:rPr>
              <a:t>http://ibud.ua/ru/novost/proshchay-neft-uchenye-nashli-istochnik-neogranichennoy-prakticheski-besplatnoy-ekologicheski-chistoy-energii-15926</a:t>
            </a:r>
            <a:endParaRPr lang="uk-UA" sz="1400" dirty="0">
              <a:latin typeface="Times New Roman" pitchFamily="18" charset="0"/>
              <a:cs typeface="Times New Roman" pitchFamily="18" charset="0"/>
            </a:endParaRPr>
          </a:p>
        </p:txBody>
      </p:sp>
      <p:sp>
        <p:nvSpPr>
          <p:cNvPr id="7"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dirty="0">
                <a:sym typeface="Symbol" pitchFamily="18" charset="2"/>
              </a:rPr>
              <a:t> </a:t>
            </a:r>
            <a:r>
              <a:rPr lang="uk-UA" sz="800" dirty="0"/>
              <a:t> Опанасюк  А.С.</a:t>
            </a:r>
            <a:endParaRPr lang="ru-RU" sz="800" dirty="0"/>
          </a:p>
        </p:txBody>
      </p:sp>
      <p:pic>
        <p:nvPicPr>
          <p:cNvPr id="4098"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33106" y="1196752"/>
            <a:ext cx="3168352" cy="17800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415137217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a:xfrm>
            <a:off x="467544" y="3510"/>
            <a:ext cx="8352159" cy="1143000"/>
          </a:xfrm>
        </p:spPr>
        <p:txBody>
          <a:bodyPr>
            <a:normAutofit/>
          </a:bodyPr>
          <a:lstStyle/>
          <a:p>
            <a:r>
              <a:rPr lang="uk-UA" sz="3200" b="1" i="1" dirty="0">
                <a:latin typeface="Arial" pitchFamily="34" charset="0"/>
                <a:cs typeface="Arial" pitchFamily="34" charset="0"/>
              </a:rPr>
              <a:t>БЕЗДРОТОВА ПЕРЕДАЧА ЕНЕРГІЇ</a:t>
            </a:r>
            <a:endParaRPr lang="ru-RU" sz="3200" i="1" dirty="0" smtClean="0">
              <a:latin typeface="Arial" pitchFamily="34" charset="0"/>
              <a:cs typeface="Arial" pitchFamily="34" charset="0"/>
            </a:endParaRPr>
          </a:p>
        </p:txBody>
      </p:sp>
      <p:sp>
        <p:nvSpPr>
          <p:cNvPr id="113667" name="Rectangle 3"/>
          <p:cNvSpPr>
            <a:spLocks noGrp="1" noChangeArrowheads="1"/>
          </p:cNvSpPr>
          <p:nvPr>
            <p:ph type="body" idx="1"/>
          </p:nvPr>
        </p:nvSpPr>
        <p:spPr>
          <a:xfrm>
            <a:off x="323850" y="1052736"/>
            <a:ext cx="8362950" cy="5400600"/>
          </a:xfrm>
        </p:spPr>
        <p:txBody>
          <a:bodyPr>
            <a:normAutofit fontScale="85000" lnSpcReduction="10000"/>
          </a:bodyPr>
          <a:lstStyle/>
          <a:p>
            <a:pPr marL="0" indent="0" algn="just" eaLnBrk="1" hangingPunct="1">
              <a:lnSpc>
                <a:spcPct val="120000"/>
              </a:lnSpc>
            </a:pPr>
            <a:r>
              <a:rPr lang="uk-UA" sz="1600" dirty="0" smtClean="0">
                <a:latin typeface="Times New Roman" pitchFamily="18" charset="0"/>
              </a:rPr>
              <a:t>В кінці </a:t>
            </a:r>
            <a:r>
              <a:rPr lang="en-US" sz="1600" dirty="0" smtClean="0">
                <a:latin typeface="Times New Roman" pitchFamily="18" charset="0"/>
              </a:rPr>
              <a:t>XIX</a:t>
            </a:r>
            <a:r>
              <a:rPr lang="uk-UA" sz="1600" dirty="0" smtClean="0">
                <a:latin typeface="Times New Roman" pitchFamily="18" charset="0"/>
              </a:rPr>
              <a:t> сторіччя Микола </a:t>
            </a:r>
            <a:r>
              <a:rPr lang="ru-RU" sz="1600" dirty="0" smtClean="0">
                <a:latin typeface="Times New Roman" pitchFamily="18" charset="0"/>
              </a:rPr>
              <a:t>Тесла</a:t>
            </a:r>
            <a:r>
              <a:rPr lang="uk-UA" sz="1600" dirty="0" smtClean="0">
                <a:latin typeface="Times New Roman" pitchFamily="18" charset="0"/>
              </a:rPr>
              <a:t> продемонстрував можливість передачі електроенергії по одному незамкненому і незаземленому дроту. Він також займався передачею електроенергії без дротів (</a:t>
            </a:r>
            <a:r>
              <a:rPr lang="ru-RU" sz="1600" dirty="0" smtClean="0">
                <a:latin typeface="Times New Roman" pitchFamily="18" charset="0"/>
              </a:rPr>
              <a:t>П</a:t>
            </a:r>
            <a:r>
              <a:rPr lang="uk-UA" sz="1600" dirty="0" smtClean="0">
                <a:latin typeface="Times New Roman" pitchFamily="18" charset="0"/>
              </a:rPr>
              <a:t>ЕБД), але відомостей про його роботи в цій сфері збереглося дуже мало. Дослідження з </a:t>
            </a:r>
            <a:r>
              <a:rPr lang="ru-RU" sz="1600" dirty="0" smtClean="0">
                <a:latin typeface="Times New Roman" pitchFamily="18" charset="0"/>
              </a:rPr>
              <a:t>П</a:t>
            </a:r>
            <a:r>
              <a:rPr lang="uk-UA" sz="1600" dirty="0" smtClean="0">
                <a:latin typeface="Times New Roman" pitchFamily="18" charset="0"/>
              </a:rPr>
              <a:t>ЕБД продовжуються і в наш час. Проте до недавнього часу ці спроби провалювалися із-за низького ККД процесу. </a:t>
            </a:r>
          </a:p>
          <a:p>
            <a:pPr marL="0" indent="0" algn="just" eaLnBrk="1" hangingPunct="1">
              <a:lnSpc>
                <a:spcPct val="120000"/>
              </a:lnSpc>
            </a:pPr>
            <a:r>
              <a:rPr lang="uk-UA" sz="1600" dirty="0" smtClean="0">
                <a:latin typeface="Times New Roman" pitchFamily="18" charset="0"/>
              </a:rPr>
              <a:t>Ближче за всіх до вирішення проблеми підійшли фахівці американського </a:t>
            </a:r>
            <a:r>
              <a:rPr lang="uk-UA" sz="1600" dirty="0" err="1" smtClean="0">
                <a:latin typeface="Times New Roman" pitchFamily="18" charset="0"/>
              </a:rPr>
              <a:t>Масачусетського</a:t>
            </a:r>
            <a:r>
              <a:rPr lang="uk-UA" sz="1600" dirty="0" smtClean="0">
                <a:latin typeface="Times New Roman" pitchFamily="18" charset="0"/>
              </a:rPr>
              <a:t> технологічного інституту. </a:t>
            </a:r>
            <a:r>
              <a:rPr lang="uk-UA" sz="1600" b="1" i="1" dirty="0" smtClean="0">
                <a:solidFill>
                  <a:srgbClr val="C00000"/>
                </a:solidFill>
                <a:latin typeface="Times New Roman" pitchFamily="18" charset="0"/>
              </a:rPr>
              <a:t>У червні 2007 р. група вчених під керівництвом професора Марина </a:t>
            </a:r>
            <a:r>
              <a:rPr lang="uk-UA" sz="1600" b="1" i="1" dirty="0" err="1" smtClean="0">
                <a:solidFill>
                  <a:srgbClr val="C00000"/>
                </a:solidFill>
                <a:latin typeface="Times New Roman" pitchFamily="18" charset="0"/>
              </a:rPr>
              <a:t>Солячича</a:t>
            </a:r>
            <a:r>
              <a:rPr lang="uk-UA" sz="1600" b="1" i="1" dirty="0" smtClean="0">
                <a:solidFill>
                  <a:srgbClr val="C00000"/>
                </a:solidFill>
                <a:latin typeface="Times New Roman" pitchFamily="18" charset="0"/>
              </a:rPr>
              <a:t> провела експеримент з ПЕБД з ефективністю 45%. </a:t>
            </a:r>
            <a:r>
              <a:rPr lang="uk-UA" sz="1600" dirty="0" smtClean="0">
                <a:latin typeface="Times New Roman" pitchFamily="18" charset="0"/>
              </a:rPr>
              <a:t>Теоретичні розробки професора, які були опубліковані ще в 2006 році, реалізували інженери інституту. В ході експерименту вдалося примусити світитися лампу розжарювання потужністю 60 Вт, що знаходилася на відстані більше ніж 2 м від джерела енергії. Експериментальний пристрій складався з двох мідних котушок, а сама передача енергії відбувалась за рахунок магнітного резонансу. За думкою фахівців, технологія не представляє небезпеки ні для людей, ні для тварин, оскільки магнітне поле в 10 тисяч разів слабкіше, ніж те, що існує в серцевині магнітно-резонансного томографа.</a:t>
            </a:r>
          </a:p>
          <a:p>
            <a:pPr marL="0" indent="0" algn="just" eaLnBrk="1" hangingPunct="1">
              <a:lnSpc>
                <a:spcPct val="120000"/>
              </a:lnSpc>
            </a:pPr>
            <a:r>
              <a:rPr lang="uk-UA" sz="1600" b="1" i="1" dirty="0" smtClean="0">
                <a:solidFill>
                  <a:srgbClr val="C00000"/>
                </a:solidFill>
                <a:latin typeface="Times New Roman" pitchFamily="18" charset="0"/>
              </a:rPr>
              <a:t>В подальшому з'ясувалося що ККД передачі зростає при збільшенні кількості приладів-споживачів. Котушка, що передає, в новому експерименті мала площу в 1 м</a:t>
            </a:r>
            <a:r>
              <a:rPr lang="uk-UA" sz="1600" b="1" i="1" baseline="30000" dirty="0" smtClean="0">
                <a:solidFill>
                  <a:srgbClr val="C00000"/>
                </a:solidFill>
                <a:latin typeface="Times New Roman" pitchFamily="18" charset="0"/>
              </a:rPr>
              <a:t>2</a:t>
            </a:r>
            <a:r>
              <a:rPr lang="uk-UA" sz="1600" b="1" i="1" dirty="0" smtClean="0">
                <a:solidFill>
                  <a:srgbClr val="C00000"/>
                </a:solidFill>
                <a:latin typeface="Times New Roman" pitchFamily="18" charset="0"/>
              </a:rPr>
              <a:t>, а приймальні - всього по 0,07 </a:t>
            </a:r>
            <a:r>
              <a:rPr lang="ru-RU" sz="1600" b="1" i="1" dirty="0" smtClean="0">
                <a:solidFill>
                  <a:srgbClr val="C00000"/>
                </a:solidFill>
                <a:latin typeface="Times New Roman" pitchFamily="18" charset="0"/>
              </a:rPr>
              <a:t>м</a:t>
            </a:r>
            <a:r>
              <a:rPr lang="ru-RU" sz="1600" b="1" i="1" baseline="30000" dirty="0" smtClean="0">
                <a:solidFill>
                  <a:srgbClr val="C00000"/>
                </a:solidFill>
                <a:latin typeface="Times New Roman" pitchFamily="18" charset="0"/>
              </a:rPr>
              <a:t>2</a:t>
            </a:r>
            <a:r>
              <a:rPr lang="uk-UA" sz="1600" b="1" i="1" dirty="0" smtClean="0">
                <a:solidFill>
                  <a:srgbClr val="C00000"/>
                </a:solidFill>
                <a:latin typeface="Times New Roman" pitchFamily="18" charset="0"/>
              </a:rPr>
              <a:t> кожна. Зараз фахівці </a:t>
            </a:r>
            <a:r>
              <a:rPr lang="ru-RU" sz="1600" b="1" i="1" dirty="0" err="1" smtClean="0">
                <a:solidFill>
                  <a:srgbClr val="C00000"/>
                </a:solidFill>
                <a:latin typeface="Times New Roman" pitchFamily="18" charset="0"/>
              </a:rPr>
              <a:t>WiTricity</a:t>
            </a:r>
            <a:r>
              <a:rPr lang="uk-UA" sz="1600" b="1" i="1" dirty="0" smtClean="0">
                <a:solidFill>
                  <a:srgbClr val="C00000"/>
                </a:solidFill>
                <a:latin typeface="Times New Roman" pitchFamily="18" charset="0"/>
              </a:rPr>
              <a:t> довели потужність передачі до 3 КВт. ККД же передачі варіюється залежно від цілого набору параметрів, проте, при достатньо близьких котушках він може перевищувати 95%.</a:t>
            </a:r>
          </a:p>
          <a:p>
            <a:pPr marL="0" indent="0" algn="just" eaLnBrk="1" hangingPunct="1">
              <a:lnSpc>
                <a:spcPct val="120000"/>
              </a:lnSpc>
            </a:pPr>
            <a:r>
              <a:rPr lang="uk-UA" sz="1600" dirty="0" smtClean="0">
                <a:latin typeface="Times New Roman" pitchFamily="18" charset="0"/>
              </a:rPr>
              <a:t>Відштовхуючись від принципів, </a:t>
            </a:r>
            <a:r>
              <a:rPr lang="uk-UA" sz="1600" dirty="0" err="1" smtClean="0">
                <a:latin typeface="Times New Roman" pitchFamily="18" charset="0"/>
              </a:rPr>
              <a:t>обгрунтованих</a:t>
            </a:r>
            <a:r>
              <a:rPr lang="uk-UA" sz="1600" dirty="0" smtClean="0">
                <a:latin typeface="Times New Roman" pitchFamily="18" charset="0"/>
              </a:rPr>
              <a:t> і випробуваних </a:t>
            </a:r>
            <a:r>
              <a:rPr lang="uk-UA" sz="1600" dirty="0" err="1" smtClean="0">
                <a:latin typeface="Times New Roman" pitchFamily="18" charset="0"/>
              </a:rPr>
              <a:t>Солячичем</a:t>
            </a:r>
            <a:r>
              <a:rPr lang="uk-UA" sz="1600" dirty="0" smtClean="0">
                <a:latin typeface="Times New Roman" pitchFamily="18" charset="0"/>
              </a:rPr>
              <a:t>, </a:t>
            </a:r>
            <a:r>
              <a:rPr lang="ru-RU" sz="1600" dirty="0" err="1" smtClean="0">
                <a:latin typeface="Times New Roman" pitchFamily="18" charset="0"/>
              </a:rPr>
              <a:t>Intel</a:t>
            </a:r>
            <a:r>
              <a:rPr lang="uk-UA" sz="1600" dirty="0" smtClean="0">
                <a:latin typeface="Times New Roman" pitchFamily="18" charset="0"/>
              </a:rPr>
              <a:t> розвиває свою модифікацію резонансної передачі електроенергії — </a:t>
            </a:r>
            <a:r>
              <a:rPr lang="ru-RU" sz="1600" dirty="0" err="1" smtClean="0">
                <a:latin typeface="Times New Roman" pitchFamily="18" charset="0"/>
              </a:rPr>
              <a:t>Wireless</a:t>
            </a:r>
            <a:r>
              <a:rPr lang="uk-UA" sz="1600" dirty="0" smtClean="0">
                <a:latin typeface="Times New Roman" pitchFamily="18" charset="0"/>
              </a:rPr>
              <a:t> </a:t>
            </a:r>
            <a:r>
              <a:rPr lang="ru-RU" sz="1600" dirty="0" err="1" smtClean="0">
                <a:latin typeface="Times New Roman" pitchFamily="18" charset="0"/>
              </a:rPr>
              <a:t>Resonant</a:t>
            </a:r>
            <a:r>
              <a:rPr lang="uk-UA" sz="1600" dirty="0" smtClean="0">
                <a:latin typeface="Times New Roman" pitchFamily="18" charset="0"/>
              </a:rPr>
              <a:t> </a:t>
            </a:r>
            <a:r>
              <a:rPr lang="ru-RU" sz="1600" dirty="0" err="1" smtClean="0">
                <a:latin typeface="Times New Roman" pitchFamily="18" charset="0"/>
              </a:rPr>
              <a:t>Energy</a:t>
            </a:r>
            <a:r>
              <a:rPr lang="uk-UA" sz="1600" dirty="0" smtClean="0">
                <a:latin typeface="Times New Roman" pitchFamily="18" charset="0"/>
              </a:rPr>
              <a:t> </a:t>
            </a:r>
            <a:r>
              <a:rPr lang="ru-RU" sz="1600" dirty="0" err="1" smtClean="0">
                <a:latin typeface="Times New Roman" pitchFamily="18" charset="0"/>
              </a:rPr>
              <a:t>Link</a:t>
            </a:r>
            <a:r>
              <a:rPr lang="uk-UA" sz="1600" dirty="0" smtClean="0">
                <a:latin typeface="Times New Roman" pitchFamily="18" charset="0"/>
              </a:rPr>
              <a:t> (</a:t>
            </a:r>
            <a:r>
              <a:rPr lang="ru-RU" sz="1600" dirty="0" smtClean="0">
                <a:latin typeface="Times New Roman" pitchFamily="18" charset="0"/>
              </a:rPr>
              <a:t>WREL</a:t>
            </a:r>
            <a:r>
              <a:rPr lang="uk-UA" sz="1600" dirty="0" smtClean="0">
                <a:latin typeface="Times New Roman" pitchFamily="18" charset="0"/>
              </a:rPr>
              <a:t>). Ще </a:t>
            </a:r>
            <a:r>
              <a:rPr lang="uk-UA" sz="1600" b="1" i="1" dirty="0" smtClean="0">
                <a:solidFill>
                  <a:srgbClr val="C00000"/>
                </a:solidFill>
                <a:latin typeface="Times New Roman" pitchFamily="18" charset="0"/>
              </a:rPr>
              <a:t>в 2008 році компанія досягла на даному терені блискучого результату, продемонструвавши "магнітну" передачу струму з ККД 75%. </a:t>
            </a:r>
            <a:r>
              <a:rPr lang="uk-UA" sz="1600" dirty="0" smtClean="0">
                <a:latin typeface="Times New Roman" pitchFamily="18" charset="0"/>
              </a:rPr>
              <a:t>Аналогічні дослідження проводить і корпорація </a:t>
            </a:r>
            <a:r>
              <a:rPr lang="ru-RU" sz="1600" dirty="0" err="1" smtClean="0">
                <a:latin typeface="Times New Roman" pitchFamily="18" charset="0"/>
              </a:rPr>
              <a:t>Sony</a:t>
            </a:r>
            <a:r>
              <a:rPr lang="ru-RU" sz="1600" dirty="0" smtClean="0">
                <a:latin typeface="Times New Roman" pitchFamily="18" charset="0"/>
              </a:rPr>
              <a:t>. </a:t>
            </a:r>
          </a:p>
        </p:txBody>
      </p:sp>
      <p:sp>
        <p:nvSpPr>
          <p:cNvPr id="113668"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13669" name="Номер слайда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540A9A7-97B5-4016-9CFD-142669F2EAEF}" type="slidenum">
              <a:rPr lang="ru-RU" smtClean="0"/>
              <a:pPr eaLnBrk="1" hangingPunct="1"/>
              <a:t>79</a:t>
            </a:fld>
            <a:endParaRPr lang="ru-RU" smtClean="0"/>
          </a:p>
        </p:txBody>
      </p:sp>
    </p:spTree>
    <p:extLst>
      <p:ext uri="{BB962C8B-B14F-4D97-AF65-F5344CB8AC3E}">
        <p14:creationId xmlns="" xmlns:p14="http://schemas.microsoft.com/office/powerpoint/2010/main" val="4032518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99392"/>
            <a:ext cx="8496944" cy="1143000"/>
          </a:xfrm>
        </p:spPr>
        <p:txBody>
          <a:bodyPr>
            <a:noAutofit/>
          </a:bodyPr>
          <a:lstStyle/>
          <a:p>
            <a:r>
              <a:rPr lang="ru-RU" sz="3200" b="1" i="1" dirty="0">
                <a:latin typeface="Arial" pitchFamily="34" charset="0"/>
                <a:cs typeface="Arial" pitchFamily="34" charset="0"/>
              </a:rPr>
              <a:t>ТРЕТЯ ІНДУСТРІАЛЬНА РЕВОЛЮЦІЯ</a:t>
            </a:r>
            <a:endParaRPr lang="ru-RU" sz="3200" dirty="0"/>
          </a:p>
        </p:txBody>
      </p:sp>
      <p:sp>
        <p:nvSpPr>
          <p:cNvPr id="3" name="Объект 2"/>
          <p:cNvSpPr>
            <a:spLocks noGrp="1"/>
          </p:cNvSpPr>
          <p:nvPr>
            <p:ph idx="1"/>
          </p:nvPr>
        </p:nvSpPr>
        <p:spPr>
          <a:xfrm>
            <a:off x="467544" y="836712"/>
            <a:ext cx="8229600" cy="5688632"/>
          </a:xfrm>
        </p:spPr>
        <p:txBody>
          <a:bodyPr>
            <a:noAutofit/>
          </a:bodyPr>
          <a:lstStyle/>
          <a:p>
            <a:pPr marL="0" indent="0" algn="just"/>
            <a:r>
              <a:rPr lang="uk-UA" sz="1400" dirty="0">
                <a:latin typeface="Times New Roman" pitchFamily="18" charset="0"/>
                <a:cs typeface="Times New Roman" pitchFamily="18" charset="0"/>
              </a:rPr>
              <a:t>4) переведенням всього автомобільного (легкового та вантажного) і всього громадського транспорту на електротягу на основі водневої енергетики, а також розвитком нових економічних видів вантажного транспорту, таких як дирижаблі, підземний пневмотранспорт та ін</a:t>
            </a:r>
            <a:r>
              <a:rPr lang="uk-UA" sz="1400" dirty="0" smtClean="0">
                <a:latin typeface="Times New Roman" pitchFamily="18" charset="0"/>
                <a:cs typeface="Times New Roman" pitchFamily="18" charset="0"/>
              </a:rPr>
              <a:t>.;</a:t>
            </a:r>
            <a:endParaRPr lang="en-US" sz="1400" dirty="0" smtClean="0">
              <a:latin typeface="Times New Roman" pitchFamily="18" charset="0"/>
              <a:cs typeface="Times New Roman" pitchFamily="18" charset="0"/>
            </a:endParaRPr>
          </a:p>
          <a:p>
            <a:pPr marL="0" indent="0" algn="just"/>
            <a:endParaRPr lang="en-US" sz="1400" dirty="0" smtClean="0">
              <a:latin typeface="Times New Roman" pitchFamily="18" charset="0"/>
              <a:cs typeface="Times New Roman" pitchFamily="18" charset="0"/>
            </a:endParaRPr>
          </a:p>
          <a:p>
            <a:pPr marL="0" indent="0" algn="just"/>
            <a:endParaRPr lang="en-US" sz="1400" dirty="0" smtClean="0">
              <a:latin typeface="Times New Roman" pitchFamily="18" charset="0"/>
              <a:cs typeface="Times New Roman" pitchFamily="18" charset="0"/>
            </a:endParaRPr>
          </a:p>
          <a:p>
            <a:pPr marL="0" indent="0" algn="just"/>
            <a:endParaRPr lang="en-US" sz="1400" dirty="0">
              <a:latin typeface="Times New Roman" pitchFamily="18" charset="0"/>
              <a:cs typeface="Times New Roman" pitchFamily="18" charset="0"/>
            </a:endParaRPr>
          </a:p>
          <a:p>
            <a:pPr marL="0" indent="0" algn="just"/>
            <a:endParaRPr lang="en-US" sz="1400" dirty="0" smtClean="0">
              <a:latin typeface="Times New Roman" pitchFamily="18" charset="0"/>
              <a:cs typeface="Times New Roman" pitchFamily="18" charset="0"/>
            </a:endParaRPr>
          </a:p>
          <a:p>
            <a:pPr marL="0" indent="0" algn="just"/>
            <a:endParaRPr lang="en-US" sz="1400" dirty="0">
              <a:latin typeface="Times New Roman" pitchFamily="18" charset="0"/>
              <a:cs typeface="Times New Roman" pitchFamily="18" charset="0"/>
            </a:endParaRPr>
          </a:p>
          <a:p>
            <a:pPr marL="0" indent="0" algn="just"/>
            <a:endParaRPr lang="uk-UA" sz="1400" dirty="0">
              <a:latin typeface="Times New Roman" pitchFamily="18" charset="0"/>
              <a:cs typeface="Times New Roman" pitchFamily="18" charset="0"/>
            </a:endParaRPr>
          </a:p>
          <a:p>
            <a:pPr marL="0" indent="0" algn="just"/>
            <a:r>
              <a:rPr lang="uk-UA" sz="1400" dirty="0">
                <a:latin typeface="Times New Roman" pitchFamily="18" charset="0"/>
                <a:cs typeface="Times New Roman" pitchFamily="18" charset="0"/>
              </a:rPr>
              <a:t>5) переходом від промислового до локального і навіть «домашнього» виробництва більшості побутових товарів за допомогою розвитку технології 3D - принтерів</a:t>
            </a:r>
            <a:r>
              <a:rPr lang="uk-UA" sz="1400" dirty="0" smtClean="0">
                <a:latin typeface="Times New Roman" pitchFamily="18" charset="0"/>
                <a:cs typeface="Times New Roman" pitchFamily="18" charset="0"/>
              </a:rPr>
              <a:t>;</a:t>
            </a:r>
            <a:endParaRPr lang="en-US" sz="1400" dirty="0" smtClean="0">
              <a:latin typeface="Times New Roman" pitchFamily="18" charset="0"/>
              <a:cs typeface="Times New Roman" pitchFamily="18" charset="0"/>
            </a:endParaRPr>
          </a:p>
          <a:p>
            <a:pPr marL="0" indent="0" algn="just"/>
            <a:endParaRPr lang="en-US" sz="1400" dirty="0">
              <a:latin typeface="Times New Roman" pitchFamily="18" charset="0"/>
              <a:cs typeface="Times New Roman" pitchFamily="18" charset="0"/>
            </a:endParaRPr>
          </a:p>
          <a:p>
            <a:pPr marL="0" indent="0" algn="just"/>
            <a:endParaRPr lang="en-US" sz="1400" dirty="0" smtClean="0">
              <a:latin typeface="Times New Roman" pitchFamily="18" charset="0"/>
              <a:cs typeface="Times New Roman" pitchFamily="18" charset="0"/>
            </a:endParaRPr>
          </a:p>
          <a:p>
            <a:pPr marL="0" indent="0" algn="just"/>
            <a:endParaRPr lang="en-US" sz="1400" dirty="0">
              <a:latin typeface="Times New Roman" pitchFamily="18" charset="0"/>
              <a:cs typeface="Times New Roman" pitchFamily="18" charset="0"/>
            </a:endParaRPr>
          </a:p>
          <a:p>
            <a:pPr marL="0" indent="0" algn="just"/>
            <a:endParaRPr lang="en-US" sz="1400" dirty="0" smtClean="0">
              <a:latin typeface="Times New Roman" pitchFamily="18" charset="0"/>
              <a:cs typeface="Times New Roman" pitchFamily="18" charset="0"/>
            </a:endParaRPr>
          </a:p>
          <a:p>
            <a:pPr marL="0" indent="0" algn="just"/>
            <a:endParaRPr lang="uk-UA" sz="1400" dirty="0">
              <a:latin typeface="Times New Roman" pitchFamily="18" charset="0"/>
              <a:cs typeface="Times New Roman" pitchFamily="18" charset="0"/>
            </a:endParaRPr>
          </a:p>
          <a:p>
            <a:pPr marL="0" indent="0" algn="just"/>
            <a:r>
              <a:rPr lang="uk-UA" sz="1400" dirty="0">
                <a:latin typeface="Times New Roman" pitchFamily="18" charset="0"/>
                <a:cs typeface="Times New Roman" pitchFamily="18" charset="0"/>
              </a:rPr>
              <a:t>6) переходом від металургії до композитним матеріалам (особливо </a:t>
            </a:r>
            <a:r>
              <a:rPr lang="uk-UA" sz="1400" dirty="0" err="1">
                <a:latin typeface="Times New Roman" pitchFamily="18" charset="0"/>
                <a:cs typeface="Times New Roman" pitchFamily="18" charset="0"/>
              </a:rPr>
              <a:t>нано-</a:t>
            </a:r>
            <a:r>
              <a:rPr lang="uk-UA" sz="1400" dirty="0">
                <a:latin typeface="Times New Roman" pitchFamily="18" charset="0"/>
                <a:cs typeface="Times New Roman" pitchFamily="18" charset="0"/>
              </a:rPr>
              <a:t> матеріалів) на основі вуглецю, а також заміною металургії на технологію 3D-друку на основі селективної лазерної плавки (SLM - </a:t>
            </a:r>
            <a:r>
              <a:rPr lang="uk-UA" sz="1400" dirty="0" err="1">
                <a:latin typeface="Times New Roman" pitchFamily="18" charset="0"/>
                <a:cs typeface="Times New Roman" pitchFamily="18" charset="0"/>
              </a:rPr>
              <a:t>Selective</a:t>
            </a:r>
            <a:r>
              <a:rPr lang="uk-UA" sz="1400" dirty="0">
                <a:latin typeface="Times New Roman" pitchFamily="18" charset="0"/>
                <a:cs typeface="Times New Roman" pitchFamily="18" charset="0"/>
              </a:rPr>
              <a:t> </a:t>
            </a:r>
            <a:r>
              <a:rPr lang="uk-UA" sz="1400" dirty="0" err="1">
                <a:latin typeface="Times New Roman" pitchFamily="18" charset="0"/>
                <a:cs typeface="Times New Roman" pitchFamily="18" charset="0"/>
              </a:rPr>
              <a:t>Laser</a:t>
            </a:r>
            <a:r>
              <a:rPr lang="uk-UA" sz="1400" dirty="0">
                <a:latin typeface="Times New Roman" pitchFamily="18" charset="0"/>
                <a:cs typeface="Times New Roman" pitchFamily="18" charset="0"/>
              </a:rPr>
              <a:t> </a:t>
            </a:r>
            <a:r>
              <a:rPr lang="uk-UA" sz="1400" dirty="0" err="1">
                <a:latin typeface="Times New Roman" pitchFamily="18" charset="0"/>
                <a:cs typeface="Times New Roman" pitchFamily="18" charset="0"/>
              </a:rPr>
              <a:t>Melting</a:t>
            </a:r>
            <a:r>
              <a:rPr lang="uk-UA" sz="1400" dirty="0">
                <a:latin typeface="Times New Roman" pitchFamily="18" charset="0"/>
                <a:cs typeface="Times New Roman" pitchFamily="18" charset="0"/>
              </a:rPr>
              <a:t>);</a:t>
            </a:r>
          </a:p>
          <a:p>
            <a:pPr marL="0" indent="0" algn="just"/>
            <a:r>
              <a:rPr lang="uk-UA" sz="1400" dirty="0">
                <a:latin typeface="Times New Roman" pitchFamily="18" charset="0"/>
                <a:cs typeface="Times New Roman" pitchFamily="18" charset="0"/>
              </a:rPr>
              <a:t>7) відмовою від тваринництва, переходом до виробництва «штучного м'яса» з клітин тварин з використанням 3D - </a:t>
            </a:r>
            <a:r>
              <a:rPr lang="uk-UA" sz="1400" dirty="0" err="1">
                <a:latin typeface="Times New Roman" pitchFamily="18" charset="0"/>
                <a:cs typeface="Times New Roman" pitchFamily="18" charset="0"/>
              </a:rPr>
              <a:t>біопринтерів</a:t>
            </a:r>
            <a:r>
              <a:rPr lang="uk-UA" sz="1400" dirty="0">
                <a:latin typeface="Times New Roman" pitchFamily="18" charset="0"/>
                <a:cs typeface="Times New Roman" pitchFamily="18" charset="0"/>
              </a:rPr>
              <a:t>;</a:t>
            </a:r>
          </a:p>
          <a:p>
            <a:pPr marL="0" indent="0" algn="just"/>
            <a:r>
              <a:rPr lang="uk-UA" sz="1400" dirty="0">
                <a:latin typeface="Times New Roman" pitchFamily="18" charset="0"/>
                <a:cs typeface="Times New Roman" pitchFamily="18" charset="0"/>
              </a:rPr>
              <a:t>8) переведенням частини сільського господарства в міста на базі технології «вертикальних ферм» (</a:t>
            </a:r>
            <a:r>
              <a:rPr lang="uk-UA" sz="1400" dirty="0" err="1">
                <a:latin typeface="Times New Roman" pitchFamily="18" charset="0"/>
                <a:cs typeface="Times New Roman" pitchFamily="18" charset="0"/>
              </a:rPr>
              <a:t>Vertical</a:t>
            </a:r>
            <a:r>
              <a:rPr lang="uk-UA" sz="1400" dirty="0">
                <a:latin typeface="Times New Roman" pitchFamily="18" charset="0"/>
                <a:cs typeface="Times New Roman" pitchFamily="18" charset="0"/>
              </a:rPr>
              <a:t> </a:t>
            </a:r>
            <a:r>
              <a:rPr lang="uk-UA" sz="1400" dirty="0" err="1">
                <a:latin typeface="Times New Roman" pitchFamily="18" charset="0"/>
                <a:cs typeface="Times New Roman" pitchFamily="18" charset="0"/>
              </a:rPr>
              <a:t>Farm</a:t>
            </a:r>
            <a:r>
              <a:rPr lang="uk-UA" sz="1400" dirty="0">
                <a:latin typeface="Times New Roman" pitchFamily="18" charset="0"/>
                <a:cs typeface="Times New Roman" pitchFamily="18" charset="0"/>
              </a:rPr>
              <a:t>).</a:t>
            </a:r>
          </a:p>
          <a:p>
            <a:endParaRPr lang="ru-RU" sz="1400" dirty="0"/>
          </a:p>
        </p:txBody>
      </p:sp>
      <p:pic>
        <p:nvPicPr>
          <p:cNvPr id="2050" name="Picture 2" descr="http://www.getintravel.com/wp-content/uploads/2011/03/Eco-conscious-transport-1.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287433" y="1594405"/>
            <a:ext cx="1764280" cy="1323210"/>
          </a:xfrm>
          <a:prstGeom prst="rect">
            <a:avLst/>
          </a:prstGeom>
          <a:noFill/>
          <a:extLst>
            <a:ext uri="{909E8E84-426E-40DD-AFC4-6F175D3DCCD1}">
              <a14:hiddenFill xmlns="" xmlns:a14="http://schemas.microsoft.com/office/drawing/2010/main">
                <a:solidFill>
                  <a:srgbClr val="FFFFFF"/>
                </a:solidFill>
              </a14:hiddenFill>
            </a:ext>
          </a:extLst>
        </p:spPr>
      </p:pic>
      <p:pic>
        <p:nvPicPr>
          <p:cNvPr id="2052" name="Picture 4" descr="http://everyfun.net/uploads/posts/2012-06/thumbs/everyfun.net_1341073044-874.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39552" y="1611653"/>
            <a:ext cx="2747881" cy="1323210"/>
          </a:xfrm>
          <a:prstGeom prst="rect">
            <a:avLst/>
          </a:prstGeom>
          <a:noFill/>
          <a:extLst>
            <a:ext uri="{909E8E84-426E-40DD-AFC4-6F175D3DCCD1}">
              <a14:hiddenFill xmlns="" xmlns:a14="http://schemas.microsoft.com/office/drawing/2010/main">
                <a:solidFill>
                  <a:srgbClr val="FFFFFF"/>
                </a:solidFill>
              </a14:hiddenFill>
            </a:ext>
          </a:extLst>
        </p:spPr>
      </p:pic>
      <p:pic>
        <p:nvPicPr>
          <p:cNvPr id="2056" name="Picture 8" descr="http://www.snariad.ru/wp-content/uploads/2010/09/haa-rl.pn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660232" y="1572690"/>
            <a:ext cx="2238643" cy="1347046"/>
          </a:xfrm>
          <a:prstGeom prst="rect">
            <a:avLst/>
          </a:prstGeom>
          <a:noFill/>
          <a:extLst>
            <a:ext uri="{909E8E84-426E-40DD-AFC4-6F175D3DCCD1}">
              <a14:hiddenFill xmlns="" xmlns:a14="http://schemas.microsoft.com/office/drawing/2010/main">
                <a:solidFill>
                  <a:srgbClr val="FFFFFF"/>
                </a:solidFill>
              </a14:hiddenFill>
            </a:ext>
          </a:extLst>
        </p:spPr>
      </p:pic>
      <p:pic>
        <p:nvPicPr>
          <p:cNvPr id="2054" name="Picture 6" descr="http://www.likecool.com/Car/Other/Transport%20TW/Transport-TW.jp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5051713" y="1572690"/>
            <a:ext cx="1800200" cy="1347046"/>
          </a:xfrm>
          <a:prstGeom prst="rect">
            <a:avLst/>
          </a:prstGeom>
          <a:noFill/>
          <a:extLst>
            <a:ext uri="{909E8E84-426E-40DD-AFC4-6F175D3DCCD1}">
              <a14:hiddenFill xmlns="" xmlns:a14="http://schemas.microsoft.com/office/drawing/2010/main">
                <a:solidFill>
                  <a:srgbClr val="FFFFFF"/>
                </a:solidFill>
              </a14:hiddenFill>
            </a:ext>
          </a:extLst>
        </p:spPr>
      </p:pic>
      <p:pic>
        <p:nvPicPr>
          <p:cNvPr id="2058" name="Picture 10" descr="http://infoglaz.ru/wp-content/uploads/3dprinted.jpg"/>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513176" y="3588073"/>
            <a:ext cx="2160240" cy="1296144"/>
          </a:xfrm>
          <a:prstGeom prst="rect">
            <a:avLst/>
          </a:prstGeom>
          <a:noFill/>
          <a:extLst>
            <a:ext uri="{909E8E84-426E-40DD-AFC4-6F175D3DCCD1}">
              <a14:hiddenFill xmlns="" xmlns:a14="http://schemas.microsoft.com/office/drawing/2010/main">
                <a:solidFill>
                  <a:srgbClr val="FFFFFF"/>
                </a:solidFill>
              </a14:hiddenFill>
            </a:ext>
          </a:extLst>
        </p:spPr>
      </p:pic>
      <p:pic>
        <p:nvPicPr>
          <p:cNvPr id="2060" name="Picture 12" descr="http://media.bestofmicro.com/I/9/227457/gallery/1785_zcorp_0108-white_w_500.jpg"/>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2673416" y="3599307"/>
            <a:ext cx="1017381" cy="1296144"/>
          </a:xfrm>
          <a:prstGeom prst="rect">
            <a:avLst/>
          </a:prstGeom>
          <a:noFill/>
          <a:extLst>
            <a:ext uri="{909E8E84-426E-40DD-AFC4-6F175D3DCCD1}">
              <a14:hiddenFill xmlns="" xmlns:a14="http://schemas.microsoft.com/office/drawing/2010/main">
                <a:solidFill>
                  <a:srgbClr val="FFFFFF"/>
                </a:solidFill>
              </a14:hiddenFill>
            </a:ext>
          </a:extLst>
        </p:spPr>
      </p:pic>
      <p:pic>
        <p:nvPicPr>
          <p:cNvPr id="2062" name="Picture 14" descr="http://img15.kanobu.net/r/e892c7400aa10164ca298bbcf612cba2/650x-/tmp/images/f75a7164-72f8-4259-9ae5-5b0627691687.jpg"/>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3690797" y="3586773"/>
            <a:ext cx="1673291" cy="1297444"/>
          </a:xfrm>
          <a:prstGeom prst="rect">
            <a:avLst/>
          </a:prstGeom>
          <a:noFill/>
          <a:extLst>
            <a:ext uri="{909E8E84-426E-40DD-AFC4-6F175D3DCCD1}">
              <a14:hiddenFill xmlns="" xmlns:a14="http://schemas.microsoft.com/office/drawing/2010/main">
                <a:solidFill>
                  <a:srgbClr val="FFFFFF"/>
                </a:solidFill>
              </a14:hiddenFill>
            </a:ext>
          </a:extLst>
        </p:spPr>
      </p:pic>
      <p:pic>
        <p:nvPicPr>
          <p:cNvPr id="2064" name="Picture 16" descr="http://www.geeky-gadgets.com/wp-content/uploads/2012/05/Printxel-3D-Printer.jpg"/>
          <p:cNvPicPr>
            <a:picLocks noChangeAspect="1" noChangeArrowheads="1"/>
          </p:cNvPicPr>
          <p:nvPr/>
        </p:nvPicPr>
        <p:blipFill>
          <a:blip r:embed="rId9" cstate="print">
            <a:extLst>
              <a:ext uri="{28A0092B-C50C-407E-A947-70E740481C1C}">
                <a14:useLocalDpi xmlns="" xmlns:a14="http://schemas.microsoft.com/office/drawing/2010/main" val="0"/>
              </a:ext>
            </a:extLst>
          </a:blip>
          <a:srcRect/>
          <a:stretch>
            <a:fillRect/>
          </a:stretch>
        </p:blipFill>
        <p:spPr bwMode="auto">
          <a:xfrm>
            <a:off x="5364088" y="3586773"/>
            <a:ext cx="1726421" cy="1296144"/>
          </a:xfrm>
          <a:prstGeom prst="rect">
            <a:avLst/>
          </a:prstGeom>
          <a:noFill/>
          <a:extLst>
            <a:ext uri="{909E8E84-426E-40DD-AFC4-6F175D3DCCD1}">
              <a14:hiddenFill xmlns="" xmlns:a14="http://schemas.microsoft.com/office/drawing/2010/main">
                <a:solidFill>
                  <a:srgbClr val="FFFFFF"/>
                </a:solidFill>
              </a14:hiddenFill>
            </a:ext>
          </a:extLst>
        </p:spPr>
      </p:pic>
      <p:pic>
        <p:nvPicPr>
          <p:cNvPr id="2066" name="Picture 18" descr="http://24gadget.ru/uploads/gallery/2012-09/fullsize/1348729790_09-20-2012bracelet-credit-nervous-system-if-used01.jpg"/>
          <p:cNvPicPr>
            <a:picLocks noChangeAspect="1" noChangeArrowheads="1"/>
          </p:cNvPicPr>
          <p:nvPr/>
        </p:nvPicPr>
        <p:blipFill>
          <a:blip r:embed="rId10" cstate="print">
            <a:extLst>
              <a:ext uri="{28A0092B-C50C-407E-A947-70E740481C1C}">
                <a14:useLocalDpi xmlns="" xmlns:a14="http://schemas.microsoft.com/office/drawing/2010/main" val="0"/>
              </a:ext>
            </a:extLst>
          </a:blip>
          <a:srcRect/>
          <a:stretch>
            <a:fillRect/>
          </a:stretch>
        </p:blipFill>
        <p:spPr bwMode="auto">
          <a:xfrm>
            <a:off x="6877969" y="3586770"/>
            <a:ext cx="1942160" cy="1292841"/>
          </a:xfrm>
          <a:prstGeom prst="rect">
            <a:avLst/>
          </a:prstGeom>
          <a:noFill/>
          <a:extLst>
            <a:ext uri="{909E8E84-426E-40DD-AFC4-6F175D3DCCD1}">
              <a14:hiddenFill xmlns="" xmlns:a14="http://schemas.microsoft.com/office/drawing/2010/main">
                <a:solidFill>
                  <a:srgbClr val="FFFFFF"/>
                </a:solidFill>
              </a14:hiddenFill>
            </a:ext>
          </a:extLst>
        </p:spPr>
      </p:pic>
      <p:sp>
        <p:nvSpPr>
          <p:cNvPr id="4" name="Номер слайда 3"/>
          <p:cNvSpPr>
            <a:spLocks noGrp="1"/>
          </p:cNvSpPr>
          <p:nvPr>
            <p:ph type="sldNum" sz="quarter" idx="12"/>
          </p:nvPr>
        </p:nvSpPr>
        <p:spPr/>
        <p:txBody>
          <a:bodyPr/>
          <a:lstStyle/>
          <a:p>
            <a:fld id="{D3766815-3F79-4B59-8F54-D85D4AE0E431}" type="slidenum">
              <a:rPr lang="ru-RU" smtClean="0"/>
              <a:pPr/>
              <a:t>8</a:t>
            </a:fld>
            <a:endParaRPr lang="ru-RU"/>
          </a:p>
        </p:txBody>
      </p:sp>
      <p:sp>
        <p:nvSpPr>
          <p:cNvPr id="14"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dirty="0">
                <a:sym typeface="Symbol" pitchFamily="18" charset="2"/>
              </a:rPr>
              <a:t> </a:t>
            </a:r>
            <a:r>
              <a:rPr lang="uk-UA" sz="800" dirty="0"/>
              <a:t> Опанасюк  А.С.</a:t>
            </a:r>
            <a:endParaRPr lang="ru-RU" sz="800" dirty="0"/>
          </a:p>
        </p:txBody>
      </p:sp>
    </p:spTree>
    <p:extLst>
      <p:ext uri="{BB962C8B-B14F-4D97-AF65-F5344CB8AC3E}">
        <p14:creationId xmlns="" xmlns:p14="http://schemas.microsoft.com/office/powerpoint/2010/main" val="383665922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2"/>
          <p:cNvSpPr>
            <a:spLocks noGrp="1" noChangeArrowheads="1"/>
          </p:cNvSpPr>
          <p:nvPr>
            <p:ph type="title"/>
          </p:nvPr>
        </p:nvSpPr>
        <p:spPr>
          <a:xfrm>
            <a:off x="468313" y="0"/>
            <a:ext cx="8229600" cy="1143000"/>
          </a:xfrm>
        </p:spPr>
        <p:txBody>
          <a:bodyPr>
            <a:normAutofit/>
          </a:bodyPr>
          <a:lstStyle/>
          <a:p>
            <a:pPr eaLnBrk="1" hangingPunct="1"/>
            <a:r>
              <a:rPr lang="uk-UA" sz="3200" b="1" i="1" dirty="0" smtClean="0">
                <a:latin typeface="Arial" pitchFamily="34" charset="0"/>
                <a:cs typeface="Arial" pitchFamily="34" charset="0"/>
              </a:rPr>
              <a:t>БЕЗДРОТОВА ПЕРЕДАЧА ЕНЕРГІЇ</a:t>
            </a:r>
            <a:endParaRPr lang="ru-RU" sz="3200" i="1" dirty="0" smtClean="0">
              <a:latin typeface="Arial" pitchFamily="34" charset="0"/>
              <a:cs typeface="Arial" pitchFamily="34" charset="0"/>
            </a:endParaRPr>
          </a:p>
        </p:txBody>
      </p:sp>
      <p:sp>
        <p:nvSpPr>
          <p:cNvPr id="202755" name="Rectangle 3"/>
          <p:cNvSpPr>
            <a:spLocks noGrp="1" noChangeArrowheads="1"/>
          </p:cNvSpPr>
          <p:nvPr>
            <p:ph type="body" idx="1"/>
          </p:nvPr>
        </p:nvSpPr>
        <p:spPr>
          <a:xfrm>
            <a:off x="3924300" y="1052513"/>
            <a:ext cx="4895850" cy="1289050"/>
          </a:xfrm>
        </p:spPr>
        <p:txBody>
          <a:bodyPr>
            <a:normAutofit/>
          </a:bodyPr>
          <a:lstStyle/>
          <a:p>
            <a:pPr marL="0" indent="0" algn="just" eaLnBrk="1" hangingPunct="1">
              <a:lnSpc>
                <a:spcPct val="80000"/>
              </a:lnSpc>
              <a:buFontTx/>
              <a:buNone/>
            </a:pPr>
            <a:r>
              <a:rPr lang="ru-RU" sz="2000" b="1" i="1" dirty="0" err="1" smtClean="0">
                <a:solidFill>
                  <a:srgbClr val="C00000"/>
                </a:solidFill>
                <a:latin typeface="Times New Roman" pitchFamily="18" charset="0"/>
              </a:rPr>
              <a:t>WiTricity</a:t>
            </a:r>
            <a:r>
              <a:rPr lang="ru-RU" sz="2000" b="1" i="1" dirty="0" smtClean="0">
                <a:solidFill>
                  <a:srgbClr val="C00000"/>
                </a:solidFill>
                <a:latin typeface="Times New Roman" pitchFamily="18" charset="0"/>
              </a:rPr>
              <a:t> – </a:t>
            </a:r>
            <a:r>
              <a:rPr lang="ru-RU" sz="2000" b="1" i="1" dirty="0" err="1" smtClean="0">
                <a:solidFill>
                  <a:srgbClr val="C00000"/>
                </a:solidFill>
                <a:latin typeface="Times New Roman" pitchFamily="18" charset="0"/>
              </a:rPr>
              <a:t>бездротова</a:t>
            </a:r>
            <a:r>
              <a:rPr lang="ru-RU" sz="2000" b="1" i="1" dirty="0" smtClean="0">
                <a:solidFill>
                  <a:srgbClr val="C00000"/>
                </a:solidFill>
                <a:latin typeface="Times New Roman" pitchFamily="18" charset="0"/>
              </a:rPr>
              <a:t> </a:t>
            </a:r>
            <a:r>
              <a:rPr lang="ru-RU" sz="2000" b="1" i="1" dirty="0" err="1" smtClean="0">
                <a:solidFill>
                  <a:srgbClr val="C00000"/>
                </a:solidFill>
                <a:latin typeface="Times New Roman" pitchFamily="18" charset="0"/>
              </a:rPr>
              <a:t>електрика</a:t>
            </a:r>
            <a:endParaRPr lang="uk-UA" sz="2000" b="1" i="1" dirty="0" smtClean="0">
              <a:solidFill>
                <a:srgbClr val="C00000"/>
              </a:solidFill>
              <a:latin typeface="Times New Roman" pitchFamily="18" charset="0"/>
            </a:endParaRPr>
          </a:p>
          <a:p>
            <a:pPr marL="0" indent="0" algn="just" eaLnBrk="1" hangingPunct="1">
              <a:lnSpc>
                <a:spcPct val="80000"/>
              </a:lnSpc>
              <a:buFontTx/>
              <a:buNone/>
            </a:pPr>
            <a:r>
              <a:rPr lang="uk-UA" sz="1400" dirty="0" smtClean="0">
                <a:latin typeface="Times New Roman" pitchFamily="18" charset="0"/>
              </a:rPr>
              <a:t>Ідеалізовані магнітні котушки (жовтий колір), оточені своїми полями (червоний і синій), передають одна одній енергію на відстань D, набагато більшу, ніж розмір самих котушок. </a:t>
            </a:r>
            <a:r>
              <a:rPr lang="uk-UA" sz="1400" b="1" i="1" dirty="0" smtClean="0">
                <a:latin typeface="Times New Roman" pitchFamily="18" charset="0"/>
              </a:rPr>
              <a:t>Це і називається резонансним магнітним зв'язком (або зчепленням) </a:t>
            </a:r>
            <a:r>
              <a:rPr lang="uk-UA" sz="1400" dirty="0" smtClean="0">
                <a:latin typeface="Times New Roman" pitchFamily="18" charset="0"/>
              </a:rPr>
              <a:t>– </a:t>
            </a:r>
            <a:r>
              <a:rPr lang="uk-UA" sz="1400" i="1" dirty="0" err="1" smtClean="0">
                <a:solidFill>
                  <a:srgbClr val="C00000"/>
                </a:solidFill>
                <a:latin typeface="Times New Roman" pitchFamily="18" charset="0"/>
              </a:rPr>
              <a:t>Resonant</a:t>
            </a:r>
            <a:r>
              <a:rPr lang="uk-UA" sz="1400" i="1" dirty="0" smtClean="0">
                <a:solidFill>
                  <a:srgbClr val="C00000"/>
                </a:solidFill>
                <a:latin typeface="Times New Roman" pitchFamily="18" charset="0"/>
              </a:rPr>
              <a:t> </a:t>
            </a:r>
            <a:r>
              <a:rPr lang="uk-UA" sz="1400" i="1" dirty="0" err="1" smtClean="0">
                <a:solidFill>
                  <a:srgbClr val="C00000"/>
                </a:solidFill>
                <a:latin typeface="Times New Roman" pitchFamily="18" charset="0"/>
              </a:rPr>
              <a:t>Magnetic</a:t>
            </a:r>
            <a:r>
              <a:rPr lang="uk-UA" sz="1400" i="1" dirty="0" smtClean="0">
                <a:solidFill>
                  <a:srgbClr val="C00000"/>
                </a:solidFill>
                <a:latin typeface="Times New Roman" pitchFamily="18" charset="0"/>
              </a:rPr>
              <a:t> </a:t>
            </a:r>
            <a:r>
              <a:rPr lang="uk-UA" sz="1400" i="1" dirty="0" err="1" smtClean="0">
                <a:solidFill>
                  <a:srgbClr val="C00000"/>
                </a:solidFill>
                <a:latin typeface="Times New Roman" pitchFamily="18" charset="0"/>
              </a:rPr>
              <a:t>Coupling</a:t>
            </a:r>
            <a:endParaRPr lang="uk-UA" sz="1400" i="1" dirty="0" smtClean="0">
              <a:solidFill>
                <a:srgbClr val="C00000"/>
              </a:solidFill>
              <a:latin typeface="Times New Roman" pitchFamily="18" charset="0"/>
            </a:endParaRPr>
          </a:p>
        </p:txBody>
      </p:sp>
      <p:pic>
        <p:nvPicPr>
          <p:cNvPr id="202756" name="Picture 4"/>
          <p:cNvPicPr>
            <a:picLocks noChangeAspect="1" noChangeArrowheads="1"/>
          </p:cNvPicPr>
          <p:nvPr/>
        </p:nvPicPr>
        <p:blipFill>
          <a:blip r:embed="rId2" cstate="print"/>
          <a:srcRect/>
          <a:stretch>
            <a:fillRect/>
          </a:stretch>
        </p:blipFill>
        <p:spPr bwMode="auto">
          <a:xfrm>
            <a:off x="539750" y="1052513"/>
            <a:ext cx="3241675" cy="1958975"/>
          </a:xfrm>
          <a:prstGeom prst="rect">
            <a:avLst/>
          </a:prstGeom>
          <a:noFill/>
          <a:ln w="9525">
            <a:noFill/>
            <a:miter lim="800000"/>
            <a:headEnd/>
            <a:tailEnd/>
          </a:ln>
        </p:spPr>
      </p:pic>
      <p:pic>
        <p:nvPicPr>
          <p:cNvPr id="202757" name="Picture 5"/>
          <p:cNvPicPr>
            <a:picLocks noChangeAspect="1" noChangeArrowheads="1"/>
          </p:cNvPicPr>
          <p:nvPr/>
        </p:nvPicPr>
        <p:blipFill>
          <a:blip r:embed="rId3" cstate="print"/>
          <a:srcRect/>
          <a:stretch>
            <a:fillRect/>
          </a:stretch>
        </p:blipFill>
        <p:spPr bwMode="auto">
          <a:xfrm>
            <a:off x="3995738" y="4005263"/>
            <a:ext cx="4752975" cy="2376487"/>
          </a:xfrm>
          <a:prstGeom prst="rect">
            <a:avLst/>
          </a:prstGeom>
          <a:noFill/>
          <a:ln w="9525">
            <a:noFill/>
            <a:miter lim="800000"/>
            <a:headEnd/>
            <a:tailEnd/>
          </a:ln>
        </p:spPr>
      </p:pic>
      <p:pic>
        <p:nvPicPr>
          <p:cNvPr id="202758" name="Picture 6"/>
          <p:cNvPicPr>
            <a:picLocks noChangeAspect="1" noChangeArrowheads="1"/>
          </p:cNvPicPr>
          <p:nvPr/>
        </p:nvPicPr>
        <p:blipFill>
          <a:blip r:embed="rId4" cstate="print"/>
          <a:srcRect/>
          <a:stretch>
            <a:fillRect/>
          </a:stretch>
        </p:blipFill>
        <p:spPr bwMode="auto">
          <a:xfrm>
            <a:off x="539750" y="3213100"/>
            <a:ext cx="3209925" cy="2209800"/>
          </a:xfrm>
          <a:prstGeom prst="rect">
            <a:avLst/>
          </a:prstGeom>
          <a:noFill/>
          <a:ln w="9525">
            <a:noFill/>
            <a:miter lim="800000"/>
            <a:headEnd/>
            <a:tailEnd/>
          </a:ln>
        </p:spPr>
      </p:pic>
      <p:sp>
        <p:nvSpPr>
          <p:cNvPr id="202759" name="Rectangle 7"/>
          <p:cNvSpPr>
            <a:spLocks noChangeArrowheads="1"/>
          </p:cNvSpPr>
          <p:nvPr/>
        </p:nvSpPr>
        <p:spPr bwMode="auto">
          <a:xfrm>
            <a:off x="3924300" y="2341563"/>
            <a:ext cx="4895850" cy="1686616"/>
          </a:xfrm>
          <a:prstGeom prst="rect">
            <a:avLst/>
          </a:prstGeom>
          <a:noFill/>
          <a:ln w="9525">
            <a:noFill/>
            <a:miter lim="800000"/>
            <a:headEnd/>
            <a:tailEnd/>
          </a:ln>
        </p:spPr>
        <p:txBody>
          <a:bodyPr>
            <a:spAutoFit/>
          </a:bodyPr>
          <a:lstStyle/>
          <a:p>
            <a:pPr algn="just">
              <a:lnSpc>
                <a:spcPct val="80000"/>
              </a:lnSpc>
              <a:spcBef>
                <a:spcPct val="20000"/>
              </a:spcBef>
            </a:pPr>
            <a:r>
              <a:rPr lang="uk-UA" sz="1400" b="1" i="1" dirty="0">
                <a:latin typeface="Times New Roman" pitchFamily="18" charset="0"/>
              </a:rPr>
              <a:t>Спеціальна схема (1) переводить звичайний змінний струм у високочастотний (1-10 </a:t>
            </a:r>
            <a:r>
              <a:rPr lang="uk-UA" sz="1400" b="1" i="1" dirty="0" err="1">
                <a:latin typeface="Times New Roman" pitchFamily="18" charset="0"/>
              </a:rPr>
              <a:t>МГц</a:t>
            </a:r>
            <a:r>
              <a:rPr lang="uk-UA" sz="1400" b="1" i="1" dirty="0">
                <a:latin typeface="Times New Roman" pitchFamily="18" charset="0"/>
              </a:rPr>
              <a:t>), який запитує передавальну котушку. </a:t>
            </a:r>
            <a:r>
              <a:rPr lang="uk-UA" sz="1400" dirty="0">
                <a:latin typeface="Times New Roman" pitchFamily="18" charset="0"/>
              </a:rPr>
              <a:t>Вона створює осцилююче магнітне поле.  Приймальна котушка (2) у приладі-споживачі настроюється на ту саму частоту. Резонансний зв'язок (3) між котушками перетворює магнітне поле знову у електричний струм, який подається до лампочки. Відповідно один пристрій може забезпечувати енергією всі прилади і пристрої в кімнаті </a:t>
            </a:r>
            <a:endParaRPr lang="ru-RU" sz="1400" dirty="0">
              <a:latin typeface="Times New Roman" pitchFamily="18" charset="0"/>
            </a:endParaRPr>
          </a:p>
          <a:p>
            <a:pPr algn="just">
              <a:lnSpc>
                <a:spcPct val="80000"/>
              </a:lnSpc>
              <a:spcBef>
                <a:spcPct val="20000"/>
              </a:spcBef>
              <a:buFontTx/>
              <a:buChar char="•"/>
            </a:pPr>
            <a:endParaRPr lang="ru-RU" sz="1400" dirty="0">
              <a:latin typeface="Times New Roman" pitchFamily="18" charset="0"/>
            </a:endParaRPr>
          </a:p>
        </p:txBody>
      </p:sp>
      <p:sp>
        <p:nvSpPr>
          <p:cNvPr id="202760" name="Rectangle 8"/>
          <p:cNvSpPr>
            <a:spLocks noChangeArrowheads="1"/>
          </p:cNvSpPr>
          <p:nvPr/>
        </p:nvSpPr>
        <p:spPr bwMode="auto">
          <a:xfrm>
            <a:off x="468313" y="5516563"/>
            <a:ext cx="3382962" cy="942975"/>
          </a:xfrm>
          <a:prstGeom prst="rect">
            <a:avLst/>
          </a:prstGeom>
          <a:noFill/>
          <a:ln w="9525">
            <a:noFill/>
            <a:miter lim="800000"/>
            <a:headEnd/>
            <a:tailEnd/>
          </a:ln>
        </p:spPr>
        <p:txBody>
          <a:bodyPr anchor="ctr">
            <a:spAutoFit/>
          </a:bodyPr>
          <a:lstStyle/>
          <a:p>
            <a:pPr algn="just"/>
            <a:r>
              <a:rPr lang="uk-UA" sz="1400">
                <a:latin typeface="Times New Roman" pitchFamily="18" charset="0"/>
              </a:rPr>
              <a:t>Одна з дослідних установок </a:t>
            </a:r>
            <a:r>
              <a:rPr lang="ru-RU" sz="1400">
                <a:latin typeface="Times New Roman" pitchFamily="18" charset="0"/>
              </a:rPr>
              <a:t>Intel</a:t>
            </a:r>
            <a:r>
              <a:rPr lang="uk-UA" sz="1400">
                <a:latin typeface="Times New Roman" pitchFamily="18" charset="0"/>
              </a:rPr>
              <a:t> </a:t>
            </a:r>
            <a:r>
              <a:rPr lang="ru-RU" sz="1400">
                <a:latin typeface="Times New Roman" pitchFamily="18" charset="0"/>
              </a:rPr>
              <a:t>WREL</a:t>
            </a:r>
            <a:r>
              <a:rPr lang="uk-UA" sz="1400">
                <a:latin typeface="Times New Roman" pitchFamily="18" charset="0"/>
              </a:rPr>
              <a:t> без дротів передає електроживлення (разом з аудіосигналом) з </a:t>
            </a:r>
            <a:r>
              <a:rPr lang="ru-RU" sz="1400">
                <a:latin typeface="Times New Roman" pitchFamily="18" charset="0"/>
              </a:rPr>
              <a:t>MP3-плеера</a:t>
            </a:r>
            <a:r>
              <a:rPr lang="uk-UA" sz="1400">
                <a:latin typeface="Times New Roman" pitchFamily="18" charset="0"/>
              </a:rPr>
              <a:t> на невелику колонку</a:t>
            </a:r>
          </a:p>
        </p:txBody>
      </p:sp>
      <p:sp>
        <p:nvSpPr>
          <p:cNvPr id="202761" name="Rectangle 9"/>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2" name="Номер слайда 1"/>
          <p:cNvSpPr>
            <a:spLocks noGrp="1"/>
          </p:cNvSpPr>
          <p:nvPr>
            <p:ph type="sldNum" sz="quarter" idx="12"/>
          </p:nvPr>
        </p:nvSpPr>
        <p:spPr/>
        <p:txBody>
          <a:bodyPr/>
          <a:lstStyle/>
          <a:p>
            <a:fld id="{D3766815-3F79-4B59-8F54-D85D4AE0E431}" type="slidenum">
              <a:rPr lang="ru-RU" smtClean="0"/>
              <a:pPr/>
              <a:t>80</a:t>
            </a:fld>
            <a:endParaRPr lang="ru-RU"/>
          </a:p>
        </p:txBody>
      </p:sp>
    </p:spTree>
    <p:extLst>
      <p:ext uri="{BB962C8B-B14F-4D97-AF65-F5344CB8AC3E}">
        <p14:creationId xmlns="" xmlns:p14="http://schemas.microsoft.com/office/powerpoint/2010/main" val="4072095886"/>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Заголовок 1"/>
          <p:cNvSpPr>
            <a:spLocks noGrp="1"/>
          </p:cNvSpPr>
          <p:nvPr>
            <p:ph type="title"/>
          </p:nvPr>
        </p:nvSpPr>
        <p:spPr>
          <a:xfrm>
            <a:off x="431800" y="0"/>
            <a:ext cx="8229600" cy="1143000"/>
          </a:xfrm>
        </p:spPr>
        <p:txBody>
          <a:bodyPr/>
          <a:lstStyle/>
          <a:p>
            <a:r>
              <a:rPr lang="ru-RU" b="1" i="1" dirty="0" smtClean="0">
                <a:latin typeface="Arial" pitchFamily="34" charset="0"/>
                <a:cs typeface="Arial" pitchFamily="34" charset="0"/>
              </a:rPr>
              <a:t>ТЕХНОЛОГІЯ </a:t>
            </a:r>
            <a:r>
              <a:rPr lang="en-US" b="1" i="1" dirty="0" smtClean="0">
                <a:latin typeface="Arial" pitchFamily="34" charset="0"/>
                <a:cs typeface="Arial" pitchFamily="34" charset="0"/>
              </a:rPr>
              <a:t>BODYCOM</a:t>
            </a:r>
            <a:endParaRPr lang="ru-RU" b="1" i="1" dirty="0" smtClean="0">
              <a:latin typeface="Arial" pitchFamily="34" charset="0"/>
              <a:cs typeface="Arial" pitchFamily="34" charset="0"/>
            </a:endParaRPr>
          </a:p>
        </p:txBody>
      </p:sp>
      <p:sp>
        <p:nvSpPr>
          <p:cNvPr id="115715" name="Содержимое 2"/>
          <p:cNvSpPr>
            <a:spLocks noGrp="1"/>
          </p:cNvSpPr>
          <p:nvPr>
            <p:ph idx="1"/>
          </p:nvPr>
        </p:nvSpPr>
        <p:spPr>
          <a:xfrm>
            <a:off x="4662488" y="1223962"/>
            <a:ext cx="4140200" cy="5085357"/>
          </a:xfrm>
        </p:spPr>
        <p:txBody>
          <a:bodyPr>
            <a:normAutofit/>
          </a:bodyPr>
          <a:lstStyle/>
          <a:p>
            <a:pPr marL="0" indent="0" algn="just"/>
            <a:r>
              <a:rPr lang="uk-UA" sz="1300" dirty="0" smtClean="0">
                <a:latin typeface="Times New Roman" pitchFamily="18" charset="0"/>
                <a:cs typeface="Times New Roman" pitchFamily="18" charset="0"/>
              </a:rPr>
              <a:t>Компанія </a:t>
            </a:r>
            <a:r>
              <a:rPr lang="uk-UA" sz="1300" dirty="0" err="1" smtClean="0">
                <a:latin typeface="Times New Roman" pitchFamily="18" charset="0"/>
                <a:cs typeface="Times New Roman" pitchFamily="18" charset="0"/>
              </a:rPr>
              <a:t>Microchip</a:t>
            </a:r>
            <a:r>
              <a:rPr lang="uk-UA" sz="1300" dirty="0" smtClean="0">
                <a:latin typeface="Times New Roman" pitchFamily="18" charset="0"/>
                <a:cs typeface="Times New Roman" pitchFamily="18" charset="0"/>
              </a:rPr>
              <a:t> </a:t>
            </a:r>
            <a:r>
              <a:rPr lang="uk-UA" sz="1300" dirty="0" err="1" smtClean="0">
                <a:latin typeface="Times New Roman" pitchFamily="18" charset="0"/>
                <a:cs typeface="Times New Roman" pitchFamily="18" charset="0"/>
              </a:rPr>
              <a:t>Technology</a:t>
            </a:r>
            <a:r>
              <a:rPr lang="uk-UA" sz="1300" dirty="0" smtClean="0">
                <a:latin typeface="Times New Roman" pitchFamily="18" charset="0"/>
                <a:cs typeface="Times New Roman" pitchFamily="18" charset="0"/>
              </a:rPr>
              <a:t> </a:t>
            </a:r>
            <a:r>
              <a:rPr lang="uk-UA" sz="1300" dirty="0" err="1" smtClean="0">
                <a:latin typeface="Times New Roman" pitchFamily="18" charset="0"/>
                <a:cs typeface="Times New Roman" pitchFamily="18" charset="0"/>
              </a:rPr>
              <a:t>Inc</a:t>
            </a:r>
            <a:r>
              <a:rPr lang="uk-UA" sz="1300" dirty="0" smtClean="0">
                <a:latin typeface="Times New Roman" pitchFamily="18" charset="0"/>
                <a:cs typeface="Times New Roman" pitchFamily="18" charset="0"/>
              </a:rPr>
              <a:t>. оголосила про створення технології </a:t>
            </a:r>
            <a:r>
              <a:rPr lang="uk-UA" sz="1300" b="1" i="1" dirty="0" err="1" smtClean="0">
                <a:solidFill>
                  <a:srgbClr val="C00000"/>
                </a:solidFill>
                <a:latin typeface="Times New Roman" pitchFamily="18" charset="0"/>
                <a:cs typeface="Times New Roman" pitchFamily="18" charset="0"/>
              </a:rPr>
              <a:t>BodyCom</a:t>
            </a:r>
            <a:r>
              <a:rPr lang="uk-UA" sz="1300" b="1" i="1" dirty="0" smtClean="0">
                <a:solidFill>
                  <a:srgbClr val="C00000"/>
                </a:solidFill>
                <a:latin typeface="Times New Roman" pitchFamily="18" charset="0"/>
                <a:cs typeface="Times New Roman" pitchFamily="18" charset="0"/>
              </a:rPr>
              <a:t>, </a:t>
            </a:r>
            <a:r>
              <a:rPr lang="uk-UA" sz="1300" b="1" i="1" dirty="0" smtClean="0">
                <a:latin typeface="Times New Roman" pitchFamily="18" charset="0"/>
                <a:cs typeface="Times New Roman" pitchFamily="18" charset="0"/>
              </a:rPr>
              <a:t>яка надає можливість розробникам малогабаритних радіоелектронних пристроїв використовувати тіло людини в якості безпечного і захищеного каналу передачі інформації.</a:t>
            </a:r>
            <a:r>
              <a:rPr lang="uk-UA" sz="1300" b="1" i="1" dirty="0" smtClean="0">
                <a:solidFill>
                  <a:srgbClr val="C00000"/>
                </a:solidFill>
                <a:latin typeface="Times New Roman" pitchFamily="18" charset="0"/>
                <a:cs typeface="Times New Roman" pitchFamily="18" charset="0"/>
              </a:rPr>
              <a:t> </a:t>
            </a:r>
            <a:r>
              <a:rPr lang="uk-UA" sz="1300" dirty="0" smtClean="0">
                <a:latin typeface="Times New Roman" pitchFamily="18" charset="0"/>
                <a:cs typeface="Times New Roman" pitchFamily="18" charset="0"/>
              </a:rPr>
              <a:t>Згідно з інформацією компанії </a:t>
            </a:r>
            <a:r>
              <a:rPr lang="uk-UA" sz="1300" dirty="0" err="1" smtClean="0">
                <a:latin typeface="Times New Roman" pitchFamily="18" charset="0"/>
                <a:cs typeface="Times New Roman" pitchFamily="18" charset="0"/>
              </a:rPr>
              <a:t>Microchip</a:t>
            </a:r>
            <a:r>
              <a:rPr lang="uk-UA" sz="1300" dirty="0" smtClean="0">
                <a:latin typeface="Times New Roman" pitchFamily="18" charset="0"/>
                <a:cs typeface="Times New Roman" pitchFamily="18" charset="0"/>
              </a:rPr>
              <a:t>, технологія </a:t>
            </a:r>
            <a:r>
              <a:rPr lang="uk-UA" sz="1300" dirty="0" err="1" smtClean="0">
                <a:latin typeface="Times New Roman" pitchFamily="18" charset="0"/>
                <a:cs typeface="Times New Roman" pitchFamily="18" charset="0"/>
              </a:rPr>
              <a:t>BodyCom</a:t>
            </a:r>
            <a:r>
              <a:rPr lang="uk-UA" sz="1300" dirty="0" smtClean="0">
                <a:latin typeface="Times New Roman" pitchFamily="18" charset="0"/>
                <a:cs typeface="Times New Roman" pitchFamily="18" charset="0"/>
              </a:rPr>
              <a:t> забезпечує більш низьке споживання енергії в порівнянні із сучасними технологіями бездротового зв'язку, </a:t>
            </a:r>
            <a:r>
              <a:rPr lang="uk-UA" sz="1300" b="1" i="1" dirty="0" smtClean="0">
                <a:latin typeface="Times New Roman" pitchFamily="18" charset="0"/>
                <a:cs typeface="Times New Roman" pitchFamily="18" charset="0"/>
              </a:rPr>
              <a:t>а протоколи </a:t>
            </a:r>
            <a:r>
              <a:rPr lang="uk-UA" sz="1300" b="1" i="1" dirty="0" err="1" smtClean="0">
                <a:latin typeface="Times New Roman" pitchFamily="18" charset="0"/>
                <a:cs typeface="Times New Roman" pitchFamily="18" charset="0"/>
              </a:rPr>
              <a:t>двонаправленої</a:t>
            </a:r>
            <a:r>
              <a:rPr lang="uk-UA" sz="1300" b="1" i="1" dirty="0" smtClean="0">
                <a:latin typeface="Times New Roman" pitchFamily="18" charset="0"/>
                <a:cs typeface="Times New Roman" pitchFamily="18" charset="0"/>
              </a:rPr>
              <a:t> ідентифікації роблять з'єднання через тіло людини безпечними та захищеними від стороннього втручання. </a:t>
            </a:r>
            <a:r>
              <a:rPr lang="uk-UA" sz="1300" dirty="0" smtClean="0">
                <a:latin typeface="Times New Roman" pitchFamily="18" charset="0"/>
                <a:cs typeface="Times New Roman" pitchFamily="18" charset="0"/>
              </a:rPr>
              <a:t>Оскільки для роботи обладнання технології </a:t>
            </a:r>
            <a:r>
              <a:rPr lang="uk-UA" sz="1300" dirty="0" err="1" smtClean="0">
                <a:latin typeface="Times New Roman" pitchFamily="18" charset="0"/>
                <a:cs typeface="Times New Roman" pitchFamily="18" charset="0"/>
              </a:rPr>
              <a:t>BodyCom</a:t>
            </a:r>
            <a:r>
              <a:rPr lang="uk-UA" sz="1300" dirty="0" smtClean="0">
                <a:latin typeface="Times New Roman" pitchFamily="18" charset="0"/>
                <a:cs typeface="Times New Roman" pitchFamily="18" charset="0"/>
              </a:rPr>
              <a:t> не потрібні високочастотні приймально-передавальні радіо-тракти, до складу яких входять антени, рішення на базі технології </a:t>
            </a:r>
            <a:r>
              <a:rPr lang="uk-UA" sz="1300" dirty="0" err="1" smtClean="0">
                <a:latin typeface="Times New Roman" pitchFamily="18" charset="0"/>
                <a:cs typeface="Times New Roman" pitchFamily="18" charset="0"/>
              </a:rPr>
              <a:t>BodyCom</a:t>
            </a:r>
            <a:r>
              <a:rPr lang="uk-UA" sz="1300" dirty="0" smtClean="0">
                <a:latin typeface="Times New Roman" pitchFamily="18" charset="0"/>
                <a:cs typeface="Times New Roman" pitchFamily="18" charset="0"/>
              </a:rPr>
              <a:t> будуть більш простими, будуть містити меншу кількість радіоелектронних компонентів і тому будуть такими, що потребують мало енергії, більш надійними, ніж рішення, засновані на інших технологіях. Структура технології </a:t>
            </a:r>
            <a:r>
              <a:rPr lang="uk-UA" sz="1300" dirty="0" err="1" smtClean="0">
                <a:latin typeface="Times New Roman" pitchFamily="18" charset="0"/>
                <a:cs typeface="Times New Roman" pitchFamily="18" charset="0"/>
              </a:rPr>
              <a:t>BodyCom</a:t>
            </a:r>
            <a:r>
              <a:rPr lang="uk-UA" sz="1300" dirty="0" smtClean="0">
                <a:latin typeface="Times New Roman" pitchFamily="18" charset="0"/>
                <a:cs typeface="Times New Roman" pitchFamily="18" charset="0"/>
              </a:rPr>
              <a:t> v1.0 являє собою набір апаратних рішень і вільно поширювані бібліотеки програмного забезпечення, які працюють з усіма 8 -, 16 - і 32-розрядними PIC-</a:t>
            </a:r>
            <a:r>
              <a:rPr lang="uk-UA" sz="1300" dirty="0" err="1" smtClean="0">
                <a:latin typeface="Times New Roman" pitchFamily="18" charset="0"/>
                <a:cs typeface="Times New Roman" pitchFamily="18" charset="0"/>
              </a:rPr>
              <a:t>мікроконтролерами</a:t>
            </a:r>
            <a:r>
              <a:rPr lang="uk-UA" sz="1300" dirty="0" smtClean="0">
                <a:latin typeface="Times New Roman" pitchFamily="18" charset="0"/>
                <a:cs typeface="Times New Roman" pitchFamily="18" charset="0"/>
              </a:rPr>
              <a:t> компанії </a:t>
            </a:r>
            <a:r>
              <a:rPr lang="uk-UA" sz="1300" dirty="0" err="1" smtClean="0">
                <a:latin typeface="Times New Roman" pitchFamily="18" charset="0"/>
                <a:cs typeface="Times New Roman" pitchFamily="18" charset="0"/>
              </a:rPr>
              <a:t>Microchip</a:t>
            </a:r>
            <a:r>
              <a:rPr lang="uk-UA" sz="1300" dirty="0" smtClean="0">
                <a:latin typeface="Times New Roman" pitchFamily="18" charset="0"/>
                <a:cs typeface="Times New Roman" pitchFamily="18" charset="0"/>
              </a:rPr>
              <a:t>. В основі роботи технології </a:t>
            </a:r>
            <a:r>
              <a:rPr lang="uk-UA" sz="1300" dirty="0" err="1" smtClean="0">
                <a:latin typeface="Times New Roman" pitchFamily="18" charset="0"/>
                <a:cs typeface="Times New Roman" pitchFamily="18" charset="0"/>
              </a:rPr>
              <a:t>BodyCom</a:t>
            </a:r>
            <a:r>
              <a:rPr lang="uk-UA" sz="1300" dirty="0" smtClean="0">
                <a:latin typeface="Times New Roman" pitchFamily="18" charset="0"/>
                <a:cs typeface="Times New Roman" pitchFamily="18" charset="0"/>
              </a:rPr>
              <a:t> лежить місткість зв'язок через людське тіло. </a:t>
            </a:r>
          </a:p>
        </p:txBody>
      </p:sp>
      <p:pic>
        <p:nvPicPr>
          <p:cNvPr id="11571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31800" y="1223963"/>
            <a:ext cx="4005263" cy="28559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5717"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31800" y="4103688"/>
            <a:ext cx="4005263" cy="21224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5718" name="Номер слайда 5"/>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1E2EE59-CF79-44D6-9628-6FF8FED34975}" type="slidenum">
              <a:rPr lang="ru-RU" smtClean="0"/>
              <a:pPr eaLnBrk="1" hangingPunct="1"/>
              <a:t>81</a:t>
            </a:fld>
            <a:endParaRPr lang="ru-RU" smtClean="0"/>
          </a:p>
        </p:txBody>
      </p:sp>
      <p:sp>
        <p:nvSpPr>
          <p:cNvPr id="7"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dirty="0">
                <a:sym typeface="Symbol" pitchFamily="18" charset="2"/>
              </a:rPr>
              <a:t> </a:t>
            </a:r>
            <a:r>
              <a:rPr lang="uk-UA" sz="800" dirty="0"/>
              <a:t> Опанасюк  А.С.</a:t>
            </a:r>
            <a:endParaRPr lang="ru-RU" sz="800" dirty="0"/>
          </a:p>
        </p:txBody>
      </p:sp>
    </p:spTree>
    <p:extLst>
      <p:ext uri="{BB962C8B-B14F-4D97-AF65-F5344CB8AC3E}">
        <p14:creationId xmlns="" xmlns:p14="http://schemas.microsoft.com/office/powerpoint/2010/main" val="174892113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Заголовок 1"/>
          <p:cNvSpPr>
            <a:spLocks noGrp="1"/>
          </p:cNvSpPr>
          <p:nvPr>
            <p:ph type="title"/>
          </p:nvPr>
        </p:nvSpPr>
        <p:spPr>
          <a:xfrm>
            <a:off x="431800" y="0"/>
            <a:ext cx="8229600" cy="1143000"/>
          </a:xfrm>
        </p:spPr>
        <p:txBody>
          <a:bodyPr/>
          <a:lstStyle/>
          <a:p>
            <a:r>
              <a:rPr lang="uk-UA" b="1" i="1" dirty="0" smtClean="0">
                <a:latin typeface="Arial" pitchFamily="34" charset="0"/>
                <a:cs typeface="Arial" pitchFamily="34" charset="0"/>
              </a:rPr>
              <a:t>ОПТИЧНІ КОМПЮТЕРИ</a:t>
            </a:r>
            <a:endParaRPr lang="ru-RU" b="1" i="1" dirty="0" smtClean="0">
              <a:latin typeface="Arial" pitchFamily="34" charset="0"/>
              <a:cs typeface="Arial" pitchFamily="34" charset="0"/>
            </a:endParaRPr>
          </a:p>
        </p:txBody>
      </p:sp>
      <p:sp>
        <p:nvSpPr>
          <p:cNvPr id="52227" name="Содержимое 3"/>
          <p:cNvSpPr>
            <a:spLocks noGrp="1"/>
          </p:cNvSpPr>
          <p:nvPr>
            <p:ph sz="half" idx="2"/>
          </p:nvPr>
        </p:nvSpPr>
        <p:spPr>
          <a:xfrm>
            <a:off x="3627438" y="1133475"/>
            <a:ext cx="5084762" cy="4349750"/>
          </a:xfrm>
        </p:spPr>
        <p:txBody>
          <a:bodyPr/>
          <a:lstStyle/>
          <a:p>
            <a:pPr marL="0" indent="0" algn="just"/>
            <a:r>
              <a:rPr lang="uk-UA" sz="1400" b="1" i="1" dirty="0" smtClean="0">
                <a:latin typeface="Times New Roman" pitchFamily="18" charset="0"/>
                <a:cs typeface="Times New Roman" pitchFamily="18" charset="0"/>
              </a:rPr>
              <a:t>Вчені дослідницької лабораторії IBM оголосили про створення прототипу </a:t>
            </a:r>
            <a:r>
              <a:rPr lang="uk-UA" sz="1400" b="1" i="1" dirty="0" err="1" smtClean="0">
                <a:solidFill>
                  <a:srgbClr val="C00000"/>
                </a:solidFill>
                <a:latin typeface="Times New Roman" pitchFamily="18" charset="0"/>
                <a:cs typeface="Times New Roman" pitchFamily="18" charset="0"/>
              </a:rPr>
              <a:t>Holey</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Optochip</a:t>
            </a:r>
            <a:r>
              <a:rPr lang="uk-UA" sz="1400" dirty="0" smtClean="0">
                <a:latin typeface="Times New Roman" pitchFamily="18" charset="0"/>
                <a:cs typeface="Times New Roman" pitchFamily="18" charset="0"/>
              </a:rPr>
              <a:t>, оптичного чипа, здатного передавати дані на швидкості 1 </a:t>
            </a:r>
            <a:r>
              <a:rPr lang="uk-UA" sz="1400" dirty="0" err="1" smtClean="0">
                <a:latin typeface="Times New Roman" pitchFamily="18" charset="0"/>
                <a:cs typeface="Times New Roman" pitchFamily="18" charset="0"/>
              </a:rPr>
              <a:t>Тб</a:t>
            </a:r>
            <a:r>
              <a:rPr lang="uk-UA" sz="1400" dirty="0" smtClean="0">
                <a:latin typeface="Times New Roman" pitchFamily="18" charset="0"/>
                <a:cs typeface="Times New Roman" pitchFamily="18" charset="0"/>
              </a:rPr>
              <a:t>/с. Тобто, за одну секунду чіп може передати приблизно 500 фільмів у високому розрішенні, а для всієї бібліотеки Конгресу США </a:t>
            </a:r>
            <a:r>
              <a:rPr lang="uk-UA" sz="1400" dirty="0" err="1" smtClean="0">
                <a:latin typeface="Times New Roman" pitchFamily="18" charset="0"/>
                <a:cs typeface="Times New Roman" pitchFamily="18" charset="0"/>
              </a:rPr>
              <a:t>чіпу</a:t>
            </a:r>
            <a:r>
              <a:rPr lang="uk-UA" sz="1400" dirty="0" smtClean="0">
                <a:latin typeface="Times New Roman" pitchFamily="18" charset="0"/>
                <a:cs typeface="Times New Roman" pitchFamily="18" charset="0"/>
              </a:rPr>
              <a:t> потрібно близько години. Прототип був представлений на конференції </a:t>
            </a:r>
            <a:r>
              <a:rPr lang="uk-UA" sz="1400" dirty="0" err="1" smtClean="0">
                <a:latin typeface="Times New Roman" pitchFamily="18" charset="0"/>
                <a:cs typeface="Times New Roman" pitchFamily="18" charset="0"/>
              </a:rPr>
              <a:t>Optical</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Fiber</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Communication</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Conference</a:t>
            </a:r>
            <a:r>
              <a:rPr lang="uk-UA" sz="1400" dirty="0" smtClean="0">
                <a:latin typeface="Times New Roman" pitchFamily="18" charset="0"/>
                <a:cs typeface="Times New Roman" pitchFamily="18" charset="0"/>
              </a:rPr>
              <a:t>, що відбулася  в Лос-Анджелесі.</a:t>
            </a:r>
          </a:p>
          <a:p>
            <a:pPr marL="0" indent="0" algn="just"/>
            <a:r>
              <a:rPr lang="uk-UA" sz="1400" dirty="0" smtClean="0">
                <a:latin typeface="Times New Roman" pitchFamily="18" charset="0"/>
                <a:cs typeface="Times New Roman" pitchFamily="18" charset="0"/>
              </a:rPr>
              <a:t>Основна ідея нової розробки - </a:t>
            </a:r>
            <a:r>
              <a:rPr lang="uk-UA" sz="1400" b="1" i="1" dirty="0" smtClean="0">
                <a:latin typeface="Times New Roman" pitchFamily="18" charset="0"/>
                <a:cs typeface="Times New Roman" pitchFamily="18" charset="0"/>
              </a:rPr>
              <a:t>використання в якості носіїв інформації фотонів замість електронів. </a:t>
            </a:r>
            <a:r>
              <a:rPr lang="uk-UA" sz="1400" dirty="0" smtClean="0">
                <a:latin typeface="Times New Roman" pitchFamily="18" charset="0"/>
                <a:cs typeface="Times New Roman" pitchFamily="18" charset="0"/>
              </a:rPr>
              <a:t>Новий прототип був побудований на основі </a:t>
            </a:r>
            <a:r>
              <a:rPr lang="uk-UA" sz="1400" dirty="0" err="1" smtClean="0">
                <a:latin typeface="Times New Roman" pitchFamily="18" charset="0"/>
                <a:cs typeface="Times New Roman" pitchFamily="18" charset="0"/>
              </a:rPr>
              <a:t>КМОН-чіпа</a:t>
            </a:r>
            <a:r>
              <a:rPr lang="uk-UA" sz="1400" dirty="0" smtClean="0">
                <a:latin typeface="Times New Roman" pitchFamily="18" charset="0"/>
                <a:cs typeface="Times New Roman" pitchFamily="18" charset="0"/>
              </a:rPr>
              <a:t>, виробленого по 90-нм технології. На його зворотній стороні було зроблено 48 крихітних отворів, які використовуються в якості каналів для 24-х приймачів і 24-передавачів. Кожний з цих </a:t>
            </a:r>
            <a:r>
              <a:rPr lang="uk-UA" sz="1400" dirty="0" err="1" smtClean="0">
                <a:latin typeface="Times New Roman" pitchFamily="18" charset="0"/>
                <a:cs typeface="Times New Roman" pitchFamily="18" charset="0"/>
              </a:rPr>
              <a:t>мікропристроїв</a:t>
            </a:r>
            <a:r>
              <a:rPr lang="uk-UA" sz="1400" dirty="0" smtClean="0">
                <a:latin typeface="Times New Roman" pitchFamily="18" charset="0"/>
                <a:cs typeface="Times New Roman" pitchFamily="18" charset="0"/>
              </a:rPr>
              <a:t> може обробляти до 20 </a:t>
            </a:r>
            <a:r>
              <a:rPr lang="uk-UA" sz="1400" dirty="0" err="1" smtClean="0">
                <a:latin typeface="Times New Roman" pitchFamily="18" charset="0"/>
                <a:cs typeface="Times New Roman" pitchFamily="18" charset="0"/>
              </a:rPr>
              <a:t>Гб</a:t>
            </a:r>
            <a:r>
              <a:rPr lang="uk-UA" sz="1400" dirty="0" smtClean="0">
                <a:latin typeface="Times New Roman" pitchFamily="18" charset="0"/>
                <a:cs typeface="Times New Roman" pitchFamily="18" charset="0"/>
              </a:rPr>
              <a:t>/с, таким чином, весь масив забезпечує передачу даних на швидкості до 960 </a:t>
            </a:r>
            <a:r>
              <a:rPr lang="uk-UA" sz="1400" dirty="0" err="1" smtClean="0">
                <a:latin typeface="Times New Roman" pitchFamily="18" charset="0"/>
                <a:cs typeface="Times New Roman" pitchFamily="18" charset="0"/>
              </a:rPr>
              <a:t>Гб</a:t>
            </a:r>
            <a:r>
              <a:rPr lang="uk-UA" sz="1400" dirty="0" smtClean="0">
                <a:latin typeface="Times New Roman" pitchFamily="18" charset="0"/>
                <a:cs typeface="Times New Roman" pitchFamily="18" charset="0"/>
              </a:rPr>
              <a:t>/с. Чіп має розміри 5,2 х5, 8 мм, 24 каналу стандарту 850-нм VCSEL і масив фотодіодів вбудовані безпосередньо в </a:t>
            </a:r>
            <a:r>
              <a:rPr lang="uk-UA" sz="1400" dirty="0" err="1" smtClean="0">
                <a:latin typeface="Times New Roman" pitchFamily="18" charset="0"/>
                <a:cs typeface="Times New Roman" pitchFamily="18" charset="0"/>
              </a:rPr>
              <a:t>Optochip</a:t>
            </a:r>
            <a:r>
              <a:rPr lang="uk-UA" sz="1400" dirty="0" smtClean="0">
                <a:latin typeface="Times New Roman" pitchFamily="18" charset="0"/>
                <a:cs typeface="Times New Roman" pitchFamily="18" charset="0"/>
              </a:rPr>
              <a:t>. Енергоспоживання нового пристрою менше 5 Вт</a:t>
            </a:r>
          </a:p>
        </p:txBody>
      </p:sp>
      <p:sp>
        <p:nvSpPr>
          <p:cNvPr id="52228" name="Рисунок 4"/>
          <p:cNvSpPr>
            <a:spLocks noChangeAspect="1" noChangeArrowheads="1"/>
          </p:cNvSpPr>
          <p:nvPr/>
        </p:nvSpPr>
        <p:spPr bwMode="auto">
          <a:xfrm>
            <a:off x="522288" y="1268413"/>
            <a:ext cx="2339975" cy="2695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ru-RU"/>
          </a:p>
        </p:txBody>
      </p:sp>
      <p:sp>
        <p:nvSpPr>
          <p:cNvPr id="52229" name="Picture 2"/>
          <p:cNvSpPr>
            <a:spLocks noChangeAspect="1" noChangeArrowheads="1"/>
          </p:cNvSpPr>
          <p:nvPr/>
        </p:nvSpPr>
        <p:spPr bwMode="auto">
          <a:xfrm>
            <a:off x="476250" y="4238625"/>
            <a:ext cx="2921000" cy="2133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ru-RU"/>
          </a:p>
        </p:txBody>
      </p:sp>
      <p:sp>
        <p:nvSpPr>
          <p:cNvPr id="52230" name="Прямоугольник 6"/>
          <p:cNvSpPr>
            <a:spLocks noChangeArrowheads="1"/>
          </p:cNvSpPr>
          <p:nvPr/>
        </p:nvSpPr>
        <p:spPr bwMode="auto">
          <a:xfrm>
            <a:off x="3671888" y="5454650"/>
            <a:ext cx="5040312" cy="785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just"/>
            <a:r>
              <a:rPr lang="en-US" sz="1500" dirty="0">
                <a:latin typeface="Times New Roman" pitchFamily="18" charset="0"/>
                <a:cs typeface="Times New Roman" pitchFamily="18" charset="0"/>
              </a:rPr>
              <a:t>IBM Holey </a:t>
            </a:r>
            <a:r>
              <a:rPr lang="uk-UA" sz="1500" dirty="0" err="1">
                <a:latin typeface="Times New Roman" pitchFamily="18" charset="0"/>
                <a:cs typeface="Times New Roman" pitchFamily="18" charset="0"/>
              </a:rPr>
              <a:t>Optochip</a:t>
            </a:r>
            <a:r>
              <a:rPr lang="uk-UA" sz="1500" dirty="0">
                <a:latin typeface="Times New Roman" pitchFamily="18" charset="0"/>
                <a:cs typeface="Times New Roman" pitchFamily="18" charset="0"/>
              </a:rPr>
              <a:t>. Розмір чипа 5,2 x 5,8 мм.</a:t>
            </a:r>
          </a:p>
          <a:p>
            <a:pPr algn="just"/>
            <a:r>
              <a:rPr lang="uk-UA" sz="1500" dirty="0">
                <a:latin typeface="Times New Roman" pitchFamily="18" charset="0"/>
                <a:cs typeface="Times New Roman" pitchFamily="18" charset="0"/>
              </a:rPr>
              <a:t>Зворотний бік чипа. Через  створені в субстраті отвори видно лазери і фотодетектори</a:t>
            </a:r>
          </a:p>
        </p:txBody>
      </p:sp>
      <p:sp>
        <p:nvSpPr>
          <p:cNvPr id="52231"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pic>
        <p:nvPicPr>
          <p:cNvPr id="52233" name="Picture 9"/>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31800" y="4329113"/>
            <a:ext cx="3014663" cy="22018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2234" name="Номер слайда 9"/>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5F2FCB9-E87D-4ECD-9F67-1470417DDC55}" type="slidenum">
              <a:rPr lang="ru-RU" smtClean="0"/>
              <a:pPr eaLnBrk="1" hangingPunct="1"/>
              <a:t>82</a:t>
            </a:fld>
            <a:endParaRPr lang="ru-RU" smtClean="0"/>
          </a:p>
        </p:txBody>
      </p:sp>
      <p:pic>
        <p:nvPicPr>
          <p:cNvPr id="11" name="Picture 8"/>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31800" y="1089025"/>
            <a:ext cx="3009900" cy="3419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4121790914"/>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Grp="1" noChangeArrowheads="1"/>
          </p:cNvSpPr>
          <p:nvPr>
            <p:ph type="title"/>
          </p:nvPr>
        </p:nvSpPr>
        <p:spPr>
          <a:xfrm>
            <a:off x="468313" y="0"/>
            <a:ext cx="8229600" cy="1143000"/>
          </a:xfrm>
        </p:spPr>
        <p:txBody>
          <a:bodyPr/>
          <a:lstStyle/>
          <a:p>
            <a:pPr eaLnBrk="1" hangingPunct="1"/>
            <a:r>
              <a:rPr lang="uk-UA" b="1" i="1" smtClean="0"/>
              <a:t>МАЙБУТНЄ МОБІЛЬНОГО</a:t>
            </a:r>
            <a:endParaRPr lang="ru-RU" b="1" i="1" smtClean="0"/>
          </a:p>
        </p:txBody>
      </p:sp>
      <p:pic>
        <p:nvPicPr>
          <p:cNvPr id="204803" name="Picture 4"/>
          <p:cNvPicPr>
            <a:picLocks noGrp="1" noChangeAspect="1" noChangeArrowheads="1"/>
          </p:cNvPicPr>
          <p:nvPr>
            <p:ph type="body" idx="1"/>
          </p:nvPr>
        </p:nvPicPr>
        <p:blipFill>
          <a:blip r:embed="rId3" cstate="print"/>
          <a:srcRect/>
          <a:stretch>
            <a:fillRect/>
          </a:stretch>
        </p:blipFill>
        <p:spPr>
          <a:xfrm>
            <a:off x="468313" y="3716338"/>
            <a:ext cx="3527425" cy="2508250"/>
          </a:xfrm>
          <a:noFill/>
        </p:spPr>
      </p:pic>
      <p:pic>
        <p:nvPicPr>
          <p:cNvPr id="204804" name="Picture 5"/>
          <p:cNvPicPr>
            <a:picLocks noChangeAspect="1" noChangeArrowheads="1"/>
          </p:cNvPicPr>
          <p:nvPr/>
        </p:nvPicPr>
        <p:blipFill>
          <a:blip r:embed="rId4" cstate="print"/>
          <a:srcRect/>
          <a:stretch>
            <a:fillRect/>
          </a:stretch>
        </p:blipFill>
        <p:spPr bwMode="auto">
          <a:xfrm>
            <a:off x="463405" y="3713163"/>
            <a:ext cx="3543300" cy="2524125"/>
          </a:xfrm>
          <a:prstGeom prst="rect">
            <a:avLst/>
          </a:prstGeom>
          <a:noFill/>
          <a:ln w="9525">
            <a:noFill/>
            <a:miter lim="800000"/>
            <a:headEnd/>
            <a:tailEnd/>
          </a:ln>
        </p:spPr>
      </p:pic>
      <p:sp>
        <p:nvSpPr>
          <p:cNvPr id="204805" name="Rectangle 6"/>
          <p:cNvSpPr>
            <a:spLocks noChangeArrowheads="1"/>
          </p:cNvSpPr>
          <p:nvPr/>
        </p:nvSpPr>
        <p:spPr bwMode="auto">
          <a:xfrm>
            <a:off x="4211638" y="1052513"/>
            <a:ext cx="4681537" cy="2493962"/>
          </a:xfrm>
          <a:prstGeom prst="rect">
            <a:avLst/>
          </a:prstGeom>
          <a:noFill/>
          <a:ln w="9525">
            <a:noFill/>
            <a:miter lim="800000"/>
            <a:headEnd/>
            <a:tailEnd/>
          </a:ln>
        </p:spPr>
        <p:txBody>
          <a:bodyPr anchor="ctr">
            <a:spAutoFit/>
          </a:bodyPr>
          <a:lstStyle/>
          <a:p>
            <a:pPr algn="just"/>
            <a:r>
              <a:rPr lang="uk-UA" sz="1400" dirty="0">
                <a:latin typeface="Times New Roman" pitchFamily="18" charset="0"/>
              </a:rPr>
              <a:t>Вчені з університету </a:t>
            </a:r>
            <a:r>
              <a:rPr lang="uk-UA" sz="1400" dirty="0" err="1">
                <a:latin typeface="Times New Roman" pitchFamily="18" charset="0"/>
              </a:rPr>
              <a:t>Кембріджа</a:t>
            </a:r>
            <a:r>
              <a:rPr lang="uk-UA" sz="1400" dirty="0">
                <a:latin typeface="Times New Roman" pitchFamily="18" charset="0"/>
              </a:rPr>
              <a:t> і дослідницького центру фінського </a:t>
            </a:r>
            <a:r>
              <a:rPr lang="uk-UA" sz="1400" dirty="0" err="1">
                <a:latin typeface="Times New Roman" pitchFamily="18" charset="0"/>
              </a:rPr>
              <a:t>телефоновиробника</a:t>
            </a:r>
            <a:r>
              <a:rPr lang="uk-UA" sz="1400" dirty="0">
                <a:latin typeface="Times New Roman" pitchFamily="18" charset="0"/>
              </a:rPr>
              <a:t> </a:t>
            </a:r>
            <a:r>
              <a:rPr lang="ru-RU" sz="1400" dirty="0" err="1">
                <a:latin typeface="Times New Roman" pitchFamily="18" charset="0"/>
              </a:rPr>
              <a:t>Nokia</a:t>
            </a:r>
            <a:r>
              <a:rPr lang="uk-UA" sz="1400" dirty="0">
                <a:latin typeface="Times New Roman" pitchFamily="18" charset="0"/>
              </a:rPr>
              <a:t> </a:t>
            </a:r>
            <a:r>
              <a:rPr lang="ru-RU" sz="1400" dirty="0" err="1">
                <a:latin typeface="Times New Roman" pitchFamily="18" charset="0"/>
              </a:rPr>
              <a:t>Research</a:t>
            </a:r>
            <a:r>
              <a:rPr lang="uk-UA" sz="1400" dirty="0">
                <a:latin typeface="Times New Roman" pitchFamily="18" charset="0"/>
              </a:rPr>
              <a:t> </a:t>
            </a:r>
            <a:r>
              <a:rPr lang="ru-RU" sz="1400" dirty="0" err="1">
                <a:latin typeface="Times New Roman" pitchFamily="18" charset="0"/>
              </a:rPr>
              <a:t>Center</a:t>
            </a:r>
            <a:r>
              <a:rPr lang="uk-UA" sz="1400" dirty="0">
                <a:latin typeface="Times New Roman" pitchFamily="18" charset="0"/>
              </a:rPr>
              <a:t> — </a:t>
            </a:r>
            <a:r>
              <a:rPr lang="ru-RU" sz="1400" dirty="0">
                <a:latin typeface="Times New Roman" pitchFamily="18" charset="0"/>
              </a:rPr>
              <a:t>NRC</a:t>
            </a:r>
            <a:r>
              <a:rPr lang="uk-UA" sz="1400" dirty="0">
                <a:latin typeface="Times New Roman" pitchFamily="18" charset="0"/>
              </a:rPr>
              <a:t> представили на виставці </a:t>
            </a:r>
            <a:r>
              <a:rPr lang="ru-RU" sz="1400" dirty="0" err="1">
                <a:latin typeface="Times New Roman" pitchFamily="18" charset="0"/>
              </a:rPr>
              <a:t>Design</a:t>
            </a:r>
            <a:r>
              <a:rPr lang="uk-UA" sz="1400" dirty="0">
                <a:latin typeface="Times New Roman" pitchFamily="18" charset="0"/>
              </a:rPr>
              <a:t> </a:t>
            </a:r>
            <a:r>
              <a:rPr lang="ru-RU" sz="1400" dirty="0" err="1">
                <a:latin typeface="Times New Roman" pitchFamily="18" charset="0"/>
              </a:rPr>
              <a:t>and</a:t>
            </a:r>
            <a:r>
              <a:rPr lang="uk-UA" sz="1400" dirty="0">
                <a:latin typeface="Times New Roman" pitchFamily="18" charset="0"/>
              </a:rPr>
              <a:t> </a:t>
            </a:r>
            <a:r>
              <a:rPr lang="ru-RU" sz="1400" dirty="0" err="1">
                <a:latin typeface="Times New Roman" pitchFamily="18" charset="0"/>
              </a:rPr>
              <a:t>the</a:t>
            </a:r>
            <a:r>
              <a:rPr lang="uk-UA" sz="1400" dirty="0">
                <a:latin typeface="Times New Roman" pitchFamily="18" charset="0"/>
              </a:rPr>
              <a:t> </a:t>
            </a:r>
            <a:r>
              <a:rPr lang="ru-RU" sz="1400" dirty="0" err="1">
                <a:latin typeface="Times New Roman" pitchFamily="18" charset="0"/>
              </a:rPr>
              <a:t>Elastic</a:t>
            </a:r>
            <a:r>
              <a:rPr lang="uk-UA" sz="1400" dirty="0">
                <a:latin typeface="Times New Roman" pitchFamily="18" charset="0"/>
              </a:rPr>
              <a:t> </a:t>
            </a:r>
            <a:r>
              <a:rPr lang="ru-RU" sz="1400" dirty="0" err="1">
                <a:latin typeface="Times New Roman" pitchFamily="18" charset="0"/>
              </a:rPr>
              <a:t>Mind</a:t>
            </a:r>
            <a:r>
              <a:rPr lang="uk-UA" sz="1400" dirty="0">
                <a:latin typeface="Times New Roman" pitchFamily="18" charset="0"/>
              </a:rPr>
              <a:t>, що проходила з 24 лютого по 12 травня 2008 р. в Музеї сучасного мистецтва в Нью-Йорку, </a:t>
            </a:r>
            <a:r>
              <a:rPr lang="uk-UA" sz="1400" b="1" i="1" dirty="0">
                <a:latin typeface="Times New Roman" pitchFamily="18" charset="0"/>
              </a:rPr>
              <a:t>концепт нового гнучкого </a:t>
            </a:r>
            <a:r>
              <a:rPr lang="uk-UA" sz="1400" b="1" i="1" dirty="0" err="1">
                <a:latin typeface="Times New Roman" pitchFamily="18" charset="0"/>
              </a:rPr>
              <a:t>мобільника</a:t>
            </a:r>
            <a:r>
              <a:rPr lang="uk-UA" sz="1400" b="1" i="1" dirty="0">
                <a:latin typeface="Times New Roman" pitchFamily="18" charset="0"/>
              </a:rPr>
              <a:t> — </a:t>
            </a:r>
            <a:r>
              <a:rPr lang="ru-RU" sz="1400" b="1" i="1" dirty="0" err="1">
                <a:solidFill>
                  <a:srgbClr val="C00000"/>
                </a:solidFill>
                <a:latin typeface="Times New Roman" pitchFamily="18" charset="0"/>
              </a:rPr>
              <a:t>Morph</a:t>
            </a:r>
            <a:r>
              <a:rPr lang="uk-UA" sz="1400" b="1" i="1" dirty="0">
                <a:solidFill>
                  <a:srgbClr val="C00000"/>
                </a:solidFill>
                <a:latin typeface="Times New Roman" pitchFamily="18" charset="0"/>
              </a:rPr>
              <a:t>.</a:t>
            </a:r>
            <a:endParaRPr lang="ru-RU" sz="1400" b="1" i="1" dirty="0">
              <a:solidFill>
                <a:srgbClr val="C00000"/>
              </a:solidFill>
              <a:latin typeface="Times New Roman" pitchFamily="18" charset="0"/>
            </a:endParaRPr>
          </a:p>
          <a:p>
            <a:pPr algn="just"/>
            <a:r>
              <a:rPr lang="uk-UA" sz="1400" dirty="0">
                <a:latin typeface="Times New Roman" pitchFamily="18" charset="0"/>
              </a:rPr>
              <a:t>Новинка є торжеством нанотехнологій. Гнучкі матеріали, прозора електроніка, поверхні, що самоочищаються, відсутність тріщин і </a:t>
            </a:r>
            <a:r>
              <a:rPr lang="ru-RU" sz="1400" dirty="0">
                <a:latin typeface="Times New Roman" pitchFamily="18" charset="0"/>
              </a:rPr>
              <a:t>сколов</a:t>
            </a:r>
            <a:r>
              <a:rPr lang="uk-UA" sz="1400" dirty="0">
                <a:latin typeface="Times New Roman" pitchFamily="18" charset="0"/>
              </a:rPr>
              <a:t>. Крім того, заряджатися вони будуть за допомогою вбудованих сонячних батарей у вигляді так званої "</a:t>
            </a:r>
            <a:r>
              <a:rPr lang="uk-UA" sz="1400" dirty="0" err="1">
                <a:latin typeface="Times New Roman" pitchFamily="18" charset="0"/>
              </a:rPr>
              <a:t>нанотрави</a:t>
            </a:r>
            <a:r>
              <a:rPr lang="uk-UA" sz="1400" dirty="0">
                <a:latin typeface="Times New Roman" pitchFamily="18" charset="0"/>
              </a:rPr>
              <a:t>“.</a:t>
            </a:r>
          </a:p>
        </p:txBody>
      </p:sp>
      <p:pic>
        <p:nvPicPr>
          <p:cNvPr id="204806" name="Picture 7"/>
          <p:cNvPicPr>
            <a:picLocks noChangeAspect="1" noChangeArrowheads="1"/>
          </p:cNvPicPr>
          <p:nvPr/>
        </p:nvPicPr>
        <p:blipFill>
          <a:blip r:embed="rId5" cstate="print"/>
          <a:srcRect/>
          <a:stretch>
            <a:fillRect/>
          </a:stretch>
        </p:blipFill>
        <p:spPr bwMode="auto">
          <a:xfrm>
            <a:off x="4067175" y="3716338"/>
            <a:ext cx="1887538" cy="2520950"/>
          </a:xfrm>
          <a:prstGeom prst="rect">
            <a:avLst/>
          </a:prstGeom>
          <a:noFill/>
          <a:ln w="9525">
            <a:noFill/>
            <a:miter lim="800000"/>
            <a:headEnd/>
            <a:tailEnd/>
          </a:ln>
        </p:spPr>
      </p:pic>
      <p:sp>
        <p:nvSpPr>
          <p:cNvPr id="204807" name="Rectangle 8"/>
          <p:cNvSpPr>
            <a:spLocks noChangeArrowheads="1"/>
          </p:cNvSpPr>
          <p:nvPr/>
        </p:nvSpPr>
        <p:spPr bwMode="auto">
          <a:xfrm>
            <a:off x="6084888" y="3628639"/>
            <a:ext cx="2808287" cy="2739211"/>
          </a:xfrm>
          <a:prstGeom prst="rect">
            <a:avLst/>
          </a:prstGeom>
          <a:noFill/>
          <a:ln w="9525">
            <a:noFill/>
            <a:miter lim="800000"/>
            <a:headEnd/>
            <a:tailEnd/>
          </a:ln>
        </p:spPr>
        <p:txBody>
          <a:bodyPr anchor="ctr">
            <a:spAutoFit/>
          </a:bodyPr>
          <a:lstStyle/>
          <a:p>
            <a:pPr algn="just"/>
            <a:r>
              <a:rPr lang="uk-UA" sz="1400" dirty="0">
                <a:latin typeface="Times New Roman" pitchFamily="18" charset="0"/>
              </a:rPr>
              <a:t>Одним з наступних значущих кроків в розвитку мобільних телефонів стане інтеграція в них </a:t>
            </a:r>
            <a:r>
              <a:rPr lang="ru-RU" sz="1400" dirty="0" err="1">
                <a:latin typeface="Times New Roman" pitchFamily="18" charset="0"/>
              </a:rPr>
              <a:t>пікопроекторів</a:t>
            </a:r>
            <a:r>
              <a:rPr lang="uk-UA" sz="1400" dirty="0">
                <a:latin typeface="Times New Roman" pitchFamily="18" charset="0"/>
              </a:rPr>
              <a:t>, за допомогою яких можна буде отримувати якісне зображення з великою діагоналлю на будь-якій поверхні.</a:t>
            </a:r>
          </a:p>
          <a:p>
            <a:pPr algn="just"/>
            <a:r>
              <a:rPr lang="uk-UA" sz="1400" dirty="0">
                <a:latin typeface="Times New Roman" pitchFamily="18" charset="0"/>
              </a:rPr>
              <a:t>Аналітики компанії </a:t>
            </a:r>
            <a:r>
              <a:rPr lang="ru-RU" sz="1400" dirty="0">
                <a:latin typeface="Times New Roman" pitchFamily="18" charset="0"/>
              </a:rPr>
              <a:t>IMS</a:t>
            </a:r>
            <a:r>
              <a:rPr lang="uk-UA" sz="1400" dirty="0">
                <a:latin typeface="Times New Roman" pitchFamily="18" charset="0"/>
              </a:rPr>
              <a:t> </a:t>
            </a:r>
            <a:r>
              <a:rPr lang="ru-RU" sz="1400" dirty="0" err="1">
                <a:latin typeface="Times New Roman" pitchFamily="18" charset="0"/>
              </a:rPr>
              <a:t>Research</a:t>
            </a:r>
            <a:r>
              <a:rPr lang="uk-UA" sz="1400" dirty="0">
                <a:latin typeface="Times New Roman" pitchFamily="18" charset="0"/>
              </a:rPr>
              <a:t> прогнозують, що </a:t>
            </a:r>
            <a:r>
              <a:rPr lang="uk-UA" sz="1400" b="1" i="1" dirty="0">
                <a:latin typeface="Times New Roman" pitchFamily="18" charset="0"/>
              </a:rPr>
              <a:t>до </a:t>
            </a:r>
            <a:r>
              <a:rPr lang="uk-UA" sz="1400" b="1" i="1" dirty="0" smtClean="0">
                <a:latin typeface="Times New Roman" pitchFamily="18" charset="0"/>
              </a:rPr>
              <a:t>2013 </a:t>
            </a:r>
            <a:r>
              <a:rPr lang="uk-UA" sz="1400" b="1" i="1" dirty="0">
                <a:latin typeface="Times New Roman" pitchFamily="18" charset="0"/>
              </a:rPr>
              <a:t>року близько 50 мільйонів мобільних пристроїв буде оснащено інтегрованими </a:t>
            </a:r>
            <a:r>
              <a:rPr lang="uk-UA" sz="1400" b="1" i="1" dirty="0" err="1" smtClean="0">
                <a:latin typeface="Times New Roman" pitchFamily="18" charset="0"/>
              </a:rPr>
              <a:t>ікопроекторами</a:t>
            </a:r>
            <a:r>
              <a:rPr lang="uk-UA" sz="1400" dirty="0">
                <a:latin typeface="Times New Roman" pitchFamily="18" charset="0"/>
              </a:rPr>
              <a:t>.</a:t>
            </a:r>
            <a:r>
              <a:rPr lang="uk-UA" dirty="0"/>
              <a:t> </a:t>
            </a:r>
            <a:r>
              <a:rPr lang="uk-UA" sz="1400" dirty="0">
                <a:latin typeface="Times New Roman" pitchFamily="18" charset="0"/>
              </a:rPr>
              <a:t> </a:t>
            </a:r>
          </a:p>
        </p:txBody>
      </p:sp>
      <p:sp>
        <p:nvSpPr>
          <p:cNvPr id="204808" name="Rectangle 9"/>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2" name="Номер слайда 1"/>
          <p:cNvSpPr>
            <a:spLocks noGrp="1"/>
          </p:cNvSpPr>
          <p:nvPr>
            <p:ph type="sldNum" sz="quarter" idx="12"/>
          </p:nvPr>
        </p:nvSpPr>
        <p:spPr/>
        <p:txBody>
          <a:bodyPr/>
          <a:lstStyle/>
          <a:p>
            <a:fld id="{D3766815-3F79-4B59-8F54-D85D4AE0E431}" type="slidenum">
              <a:rPr lang="ru-RU" smtClean="0"/>
              <a:pPr/>
              <a:t>83</a:t>
            </a:fld>
            <a:endParaRPr lang="ru-RU"/>
          </a:p>
        </p:txBody>
      </p:sp>
      <p:pic>
        <p:nvPicPr>
          <p:cNvPr id="1026" name="Picture 2" descr="http://ilenta.com/netcat_files/403/276/mobira_talkman620.jpg"/>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474653" y="1211719"/>
            <a:ext cx="3543300" cy="2286000"/>
          </a:xfrm>
          <a:prstGeom prst="rect">
            <a:avLst/>
          </a:prstGeom>
          <a:noFill/>
          <a:extLst>
            <a:ext uri="{909E8E84-426E-40DD-AFC4-6F175D3DCCD1}">
              <a14:hiddenFill xmlns="" xmlns:a14="http://schemas.microsoft.com/office/drawing/2010/main">
                <a:solidFill>
                  <a:srgbClr val="FFFFFF"/>
                </a:solidFill>
              </a14:hiddenFill>
            </a:ext>
          </a:extLst>
        </p:spPr>
      </p:pic>
      <p:sp>
        <p:nvSpPr>
          <p:cNvPr id="3" name="Прямоугольник 2"/>
          <p:cNvSpPr/>
          <p:nvPr/>
        </p:nvSpPr>
        <p:spPr>
          <a:xfrm>
            <a:off x="463405" y="3424730"/>
            <a:ext cx="3575594" cy="307777"/>
          </a:xfrm>
          <a:prstGeom prst="rect">
            <a:avLst/>
          </a:prstGeom>
        </p:spPr>
        <p:txBody>
          <a:bodyPr wrap="none">
            <a:spAutoFit/>
          </a:bodyPr>
          <a:lstStyle/>
          <a:p>
            <a:r>
              <a:rPr lang="ru-RU" sz="1400" dirty="0" smtClean="0">
                <a:latin typeface="Times New Roman" pitchFamily="18" charset="0"/>
                <a:cs typeface="Times New Roman" pitchFamily="18" charset="0"/>
              </a:rPr>
              <a:t>Перший </a:t>
            </a:r>
            <a:r>
              <a:rPr lang="ru-RU" sz="1400" dirty="0" err="1" smtClean="0">
                <a:latin typeface="Times New Roman" pitchFamily="18" charset="0"/>
                <a:cs typeface="Times New Roman" pitchFamily="18" charset="0"/>
              </a:rPr>
              <a:t>мобільн</a:t>
            </a:r>
            <a:r>
              <a:rPr lang="uk-UA" sz="1400" dirty="0" err="1" smtClean="0">
                <a:latin typeface="Times New Roman" pitchFamily="18" charset="0"/>
                <a:cs typeface="Times New Roman" pitchFamily="18" charset="0"/>
              </a:rPr>
              <a:t>ий</a:t>
            </a:r>
            <a:r>
              <a:rPr lang="ru-RU" sz="1400" dirty="0" smtClean="0">
                <a:latin typeface="Times New Roman" pitchFamily="18" charset="0"/>
                <a:cs typeface="Times New Roman" pitchFamily="18" charset="0"/>
              </a:rPr>
              <a:t> телефон </a:t>
            </a:r>
            <a:r>
              <a:rPr lang="en-GB" sz="1400" dirty="0" smtClean="0">
                <a:latin typeface="Times New Roman" pitchFamily="18" charset="0"/>
                <a:cs typeface="Times New Roman" pitchFamily="18" charset="0"/>
              </a:rPr>
              <a:t>Nokia</a:t>
            </a:r>
            <a:r>
              <a:rPr lang="uk-UA" sz="1400" dirty="0" smtClean="0">
                <a:latin typeface="Times New Roman" pitchFamily="18" charset="0"/>
                <a:cs typeface="Times New Roman" pitchFamily="18" charset="0"/>
              </a:rPr>
              <a:t> (1982 р.)</a:t>
            </a:r>
            <a:endParaRPr lang="ru-RU" sz="1400" dirty="0">
              <a:latin typeface="Times New Roman" pitchFamily="18" charset="0"/>
              <a:cs typeface="Times New Roman" pitchFamily="18" charset="0"/>
            </a:endParaRPr>
          </a:p>
        </p:txBody>
      </p:sp>
      <p:sp>
        <p:nvSpPr>
          <p:cNvPr id="4" name="Прямоугольник 3"/>
          <p:cNvSpPr/>
          <p:nvPr/>
        </p:nvSpPr>
        <p:spPr>
          <a:xfrm>
            <a:off x="450795" y="6255305"/>
            <a:ext cx="3555910" cy="307777"/>
          </a:xfrm>
          <a:prstGeom prst="rect">
            <a:avLst/>
          </a:prstGeom>
        </p:spPr>
        <p:txBody>
          <a:bodyPr wrap="none">
            <a:spAutoFit/>
          </a:bodyPr>
          <a:lstStyle/>
          <a:p>
            <a:pPr algn="just"/>
            <a:r>
              <a:rPr lang="uk-UA" sz="1400" dirty="0" smtClean="0">
                <a:latin typeface="Times New Roman" pitchFamily="18" charset="0"/>
              </a:rPr>
              <a:t>Гнучкий мобільний телефон </a:t>
            </a:r>
            <a:r>
              <a:rPr lang="ru-RU" sz="1400" dirty="0" err="1" smtClean="0">
                <a:latin typeface="Times New Roman" pitchFamily="18" charset="0"/>
              </a:rPr>
              <a:t>Morph</a:t>
            </a:r>
            <a:r>
              <a:rPr lang="ru-RU" sz="1400" dirty="0" smtClean="0">
                <a:latin typeface="Times New Roman" pitchFamily="18" charset="0"/>
              </a:rPr>
              <a:t> (2008 р)</a:t>
            </a:r>
            <a:endParaRPr lang="ru-RU" dirty="0">
              <a:latin typeface="Times New Roman" pitchFamily="18" charset="0"/>
            </a:endParaRPr>
          </a:p>
        </p:txBody>
      </p:sp>
    </p:spTree>
    <p:extLst>
      <p:ext uri="{BB962C8B-B14F-4D97-AF65-F5344CB8AC3E}">
        <p14:creationId xmlns="" xmlns:p14="http://schemas.microsoft.com/office/powerpoint/2010/main" val="3719638710"/>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Заголовок 1"/>
          <p:cNvSpPr>
            <a:spLocks noGrp="1"/>
          </p:cNvSpPr>
          <p:nvPr>
            <p:ph type="title"/>
          </p:nvPr>
        </p:nvSpPr>
        <p:spPr>
          <a:xfrm>
            <a:off x="482600" y="0"/>
            <a:ext cx="8229600" cy="1143000"/>
          </a:xfrm>
        </p:spPr>
        <p:txBody>
          <a:bodyPr/>
          <a:lstStyle/>
          <a:p>
            <a:r>
              <a:rPr lang="uk-UA" b="1" i="1" dirty="0" smtClean="0">
                <a:latin typeface="Arial" pitchFamily="34" charset="0"/>
                <a:cs typeface="Arial" pitchFamily="34" charset="0"/>
              </a:rPr>
              <a:t>МАЙБУТНЄ МОБІЛЬНОГО</a:t>
            </a:r>
            <a:endParaRPr lang="uk-UA" dirty="0" smtClean="0">
              <a:latin typeface="Arial" pitchFamily="34" charset="0"/>
              <a:cs typeface="Arial" pitchFamily="34" charset="0"/>
            </a:endParaRPr>
          </a:p>
        </p:txBody>
      </p:sp>
      <p:sp>
        <p:nvSpPr>
          <p:cNvPr id="205827" name="Содержимое 2"/>
          <p:cNvSpPr>
            <a:spLocks noGrp="1"/>
          </p:cNvSpPr>
          <p:nvPr>
            <p:ph idx="1"/>
          </p:nvPr>
        </p:nvSpPr>
        <p:spPr>
          <a:xfrm>
            <a:off x="882650" y="6273800"/>
            <a:ext cx="1778000" cy="450850"/>
          </a:xfrm>
        </p:spPr>
        <p:txBody>
          <a:bodyPr/>
          <a:lstStyle/>
          <a:p>
            <a:pPr>
              <a:buFontTx/>
              <a:buNone/>
            </a:pPr>
            <a:r>
              <a:rPr lang="ru-RU" sz="1600" smtClean="0">
                <a:latin typeface="Times New Roman" pitchFamily="18" charset="0"/>
                <a:cs typeface="Times New Roman" pitchFamily="18" charset="0"/>
              </a:rPr>
              <a:t>Проз</a:t>
            </a:r>
            <a:r>
              <a:rPr lang="uk-UA" sz="1600" smtClean="0">
                <a:latin typeface="Times New Roman" pitchFamily="18" charset="0"/>
                <a:cs typeface="Times New Roman" pitchFamily="18" charset="0"/>
              </a:rPr>
              <a:t>орі </a:t>
            </a:r>
            <a:r>
              <a:rPr lang="ru-RU" sz="1600" smtClean="0">
                <a:latin typeface="Times New Roman" pitchFamily="18" charset="0"/>
                <a:cs typeface="Times New Roman" pitchFamily="18" charset="0"/>
              </a:rPr>
              <a:t>телефони</a:t>
            </a:r>
            <a:endParaRPr lang="uk-UA" sz="1600" smtClean="0">
              <a:latin typeface="Times New Roman" pitchFamily="18" charset="0"/>
              <a:cs typeface="Times New Roman" pitchFamily="18" charset="0"/>
            </a:endParaRPr>
          </a:p>
        </p:txBody>
      </p:sp>
      <p:pic>
        <p:nvPicPr>
          <p:cNvPr id="205828" name="Picture 3"/>
          <p:cNvPicPr>
            <a:picLocks noChangeAspect="1" noChangeArrowheads="1"/>
          </p:cNvPicPr>
          <p:nvPr/>
        </p:nvPicPr>
        <p:blipFill>
          <a:blip r:embed="rId2" cstate="print"/>
          <a:srcRect/>
          <a:stretch>
            <a:fillRect/>
          </a:stretch>
        </p:blipFill>
        <p:spPr bwMode="auto">
          <a:xfrm>
            <a:off x="482600" y="1162050"/>
            <a:ext cx="2533650" cy="2533650"/>
          </a:xfrm>
          <a:prstGeom prst="rect">
            <a:avLst/>
          </a:prstGeom>
          <a:noFill/>
          <a:ln w="9525">
            <a:noFill/>
            <a:miter lim="800000"/>
            <a:headEnd/>
            <a:tailEnd/>
          </a:ln>
        </p:spPr>
      </p:pic>
      <p:pic>
        <p:nvPicPr>
          <p:cNvPr id="205829" name="Picture 4"/>
          <p:cNvPicPr>
            <a:picLocks noChangeAspect="1" noChangeArrowheads="1"/>
          </p:cNvPicPr>
          <p:nvPr/>
        </p:nvPicPr>
        <p:blipFill>
          <a:blip r:embed="rId3" cstate="print"/>
          <a:srcRect/>
          <a:stretch>
            <a:fillRect/>
          </a:stretch>
        </p:blipFill>
        <p:spPr bwMode="auto">
          <a:xfrm>
            <a:off x="482600" y="3695700"/>
            <a:ext cx="2533650" cy="2533650"/>
          </a:xfrm>
          <a:prstGeom prst="rect">
            <a:avLst/>
          </a:prstGeom>
          <a:noFill/>
          <a:ln w="9525">
            <a:noFill/>
            <a:miter lim="800000"/>
            <a:headEnd/>
            <a:tailEnd/>
          </a:ln>
        </p:spPr>
      </p:pic>
      <p:sp>
        <p:nvSpPr>
          <p:cNvPr id="205830" name="Прямоугольник 6"/>
          <p:cNvSpPr>
            <a:spLocks noChangeArrowheads="1"/>
          </p:cNvSpPr>
          <p:nvPr/>
        </p:nvSpPr>
        <p:spPr bwMode="auto">
          <a:xfrm>
            <a:off x="3282950" y="1206500"/>
            <a:ext cx="5519738" cy="3046988"/>
          </a:xfrm>
          <a:prstGeom prst="rect">
            <a:avLst/>
          </a:prstGeom>
          <a:noFill/>
          <a:ln w="9525">
            <a:noFill/>
            <a:miter lim="800000"/>
            <a:headEnd/>
            <a:tailEnd/>
          </a:ln>
        </p:spPr>
        <p:txBody>
          <a:bodyPr>
            <a:spAutoFit/>
          </a:bodyPr>
          <a:lstStyle/>
          <a:p>
            <a:pPr algn="just"/>
            <a:r>
              <a:rPr lang="uk-UA" sz="1600" dirty="0">
                <a:latin typeface="Times New Roman" pitchFamily="18" charset="0"/>
                <a:cs typeface="Times New Roman" pitchFamily="18" charset="0"/>
              </a:rPr>
              <a:t>Вчені з Інституту електроніки, зв'язку і інформаційних технологій Королівського університету у Белфасті знають, як розв'язати проблему розвитку коштовної інфраструктури мобільного Інтернету з ультрависокою пропускною здатністю. Все просто: звичайні користувачі повинні стати  носіями спеціальних  передавачів.</a:t>
            </a:r>
          </a:p>
          <a:p>
            <a:pPr algn="just"/>
            <a:r>
              <a:rPr lang="uk-UA" sz="1600" dirty="0">
                <a:latin typeface="Times New Roman" pitchFamily="18" charset="0"/>
                <a:cs typeface="Times New Roman" pitchFamily="18" charset="0"/>
              </a:rPr>
              <a:t>Створення системи </a:t>
            </a:r>
            <a:r>
              <a:rPr lang="uk-UA" sz="1600" b="1" i="1" dirty="0">
                <a:latin typeface="Times New Roman" pitchFamily="18" charset="0"/>
                <a:cs typeface="Times New Roman" pitchFamily="18" charset="0"/>
              </a:rPr>
              <a:t>від тіла до </a:t>
            </a:r>
            <a:r>
              <a:rPr lang="uk-UA" sz="1600" b="1" i="1" dirty="0" smtClean="0">
                <a:latin typeface="Times New Roman" pitchFamily="18" charset="0"/>
                <a:cs typeface="Times New Roman" pitchFamily="18" charset="0"/>
              </a:rPr>
              <a:t>тіла </a:t>
            </a:r>
            <a:r>
              <a:rPr lang="uk-UA" sz="1600" dirty="0" smtClean="0">
                <a:latin typeface="Times New Roman" pitchFamily="18" charset="0"/>
                <a:cs typeface="Times New Roman" pitchFamily="18" charset="0"/>
              </a:rPr>
              <a:t>(</a:t>
            </a:r>
            <a:r>
              <a:rPr lang="uk-UA" sz="1600" b="1" i="1" dirty="0" smtClean="0">
                <a:solidFill>
                  <a:srgbClr val="C00000"/>
                </a:solidFill>
                <a:latin typeface="Times New Roman" pitchFamily="18" charset="0"/>
                <a:cs typeface="Times New Roman" pitchFamily="18" charset="0"/>
              </a:rPr>
              <a:t>body-to-body </a:t>
            </a:r>
            <a:r>
              <a:rPr lang="uk-UA" sz="1600" b="1" i="1" dirty="0" err="1" smtClean="0">
                <a:solidFill>
                  <a:srgbClr val="C00000"/>
                </a:solidFill>
                <a:latin typeface="Times New Roman" pitchFamily="18" charset="0"/>
                <a:cs typeface="Times New Roman" pitchFamily="18" charset="0"/>
              </a:rPr>
              <a:t>networks</a:t>
            </a:r>
            <a:r>
              <a:rPr lang="uk-UA" sz="1600" b="1" i="1" dirty="0" smtClean="0">
                <a:latin typeface="Times New Roman" pitchFamily="18" charset="0"/>
                <a:cs typeface="Times New Roman" pitchFamily="18" charset="0"/>
              </a:rPr>
              <a:t>, </a:t>
            </a:r>
            <a:r>
              <a:rPr lang="uk-UA" sz="1600" b="1" i="1" dirty="0" err="1" smtClean="0">
                <a:latin typeface="Times New Roman" pitchFamily="18" charset="0"/>
                <a:cs typeface="Times New Roman" pitchFamily="18" charset="0"/>
              </a:rPr>
              <a:t>BBNs</a:t>
            </a:r>
            <a:r>
              <a:rPr lang="uk-UA" sz="1600" dirty="0" smtClean="0">
                <a:latin typeface="Times New Roman" pitchFamily="18" charset="0"/>
                <a:cs typeface="Times New Roman" pitchFamily="18" charset="0"/>
              </a:rPr>
              <a:t>) розв'яже масу проблем та приведе до скорочення кількості базових станцій. Вчені вважають, що до 2014 року буде створено вже 400 млн. таких бездротових пристроїв.</a:t>
            </a:r>
          </a:p>
          <a:p>
            <a:pPr algn="just"/>
            <a:endParaRPr lang="ru-RU" sz="1600" dirty="0">
              <a:latin typeface="Times New Roman" pitchFamily="18" charset="0"/>
              <a:cs typeface="Times New Roman" pitchFamily="18" charset="0"/>
            </a:endParaRPr>
          </a:p>
          <a:p>
            <a:pPr algn="just"/>
            <a:endParaRPr lang="ru-RU" sz="1600" dirty="0">
              <a:latin typeface="Times New Roman" pitchFamily="18" charset="0"/>
              <a:cs typeface="Times New Roman" pitchFamily="18" charset="0"/>
            </a:endParaRPr>
          </a:p>
        </p:txBody>
      </p:sp>
      <p:pic>
        <p:nvPicPr>
          <p:cNvPr id="205831" name="Picture 5"/>
          <p:cNvPicPr>
            <a:picLocks noChangeAspect="1" noChangeArrowheads="1"/>
          </p:cNvPicPr>
          <p:nvPr/>
        </p:nvPicPr>
        <p:blipFill>
          <a:blip r:embed="rId4" cstate="print"/>
          <a:srcRect/>
          <a:stretch>
            <a:fillRect/>
          </a:stretch>
        </p:blipFill>
        <p:spPr bwMode="auto">
          <a:xfrm>
            <a:off x="3371850" y="4006850"/>
            <a:ext cx="2844800" cy="2209800"/>
          </a:xfrm>
          <a:prstGeom prst="rect">
            <a:avLst/>
          </a:prstGeom>
          <a:noFill/>
          <a:ln w="9525">
            <a:noFill/>
            <a:miter lim="800000"/>
            <a:headEnd/>
            <a:tailEnd/>
          </a:ln>
        </p:spPr>
      </p:pic>
      <p:sp>
        <p:nvSpPr>
          <p:cNvPr id="205832" name="Прямоугольник 8"/>
          <p:cNvSpPr>
            <a:spLocks noChangeArrowheads="1"/>
          </p:cNvSpPr>
          <p:nvPr/>
        </p:nvSpPr>
        <p:spPr bwMode="auto">
          <a:xfrm>
            <a:off x="6261100" y="5295900"/>
            <a:ext cx="2451100" cy="923925"/>
          </a:xfrm>
          <a:prstGeom prst="rect">
            <a:avLst/>
          </a:prstGeom>
          <a:noFill/>
          <a:ln w="9525">
            <a:noFill/>
            <a:miter lim="800000"/>
            <a:headEnd/>
            <a:tailEnd/>
          </a:ln>
        </p:spPr>
        <p:txBody>
          <a:bodyPr wrap="square">
            <a:spAutoFit/>
          </a:bodyPr>
          <a:lstStyle/>
          <a:p>
            <a:pPr algn="just"/>
            <a:r>
              <a:rPr lang="ru-RU" b="1" i="1" dirty="0" err="1">
                <a:latin typeface="Times New Roman" pitchFamily="18" charset="0"/>
                <a:cs typeface="Times New Roman" pitchFamily="18" charset="0"/>
              </a:rPr>
              <a:t>Телефони</a:t>
            </a:r>
            <a:r>
              <a:rPr lang="ru-RU" b="1" i="1" dirty="0">
                <a:latin typeface="Times New Roman" pitchFamily="18" charset="0"/>
                <a:cs typeface="Times New Roman" pitchFamily="18" charset="0"/>
              </a:rPr>
              <a:t> </a:t>
            </a:r>
            <a:r>
              <a:rPr lang="ru-RU" b="1" i="1" dirty="0" err="1">
                <a:latin typeface="Times New Roman" pitchFamily="18" charset="0"/>
                <a:cs typeface="Times New Roman" pitchFamily="18" charset="0"/>
              </a:rPr>
              <a:t>зможуть</a:t>
            </a:r>
            <a:r>
              <a:rPr lang="ru-RU" b="1" i="1" dirty="0">
                <a:latin typeface="Times New Roman" pitchFamily="18" charset="0"/>
                <a:cs typeface="Times New Roman" pitchFamily="18" charset="0"/>
              </a:rPr>
              <a:t> </a:t>
            </a:r>
            <a:r>
              <a:rPr lang="ru-RU" b="1" i="1" dirty="0" err="1">
                <a:latin typeface="Times New Roman" pitchFamily="18" charset="0"/>
                <a:cs typeface="Times New Roman" pitchFamily="18" charset="0"/>
              </a:rPr>
              <a:t>проектувати</a:t>
            </a:r>
            <a:r>
              <a:rPr lang="ru-RU" b="1" i="1" dirty="0">
                <a:latin typeface="Times New Roman" pitchFamily="18" charset="0"/>
                <a:cs typeface="Times New Roman" pitchFamily="18" charset="0"/>
              </a:rPr>
              <a:t> 3-D </a:t>
            </a:r>
            <a:r>
              <a:rPr lang="ru-RU" b="1" i="1" dirty="0" err="1">
                <a:latin typeface="Times New Roman" pitchFamily="18" charset="0"/>
                <a:cs typeface="Times New Roman" pitchFamily="18" charset="0"/>
              </a:rPr>
              <a:t>голограми</a:t>
            </a:r>
            <a:r>
              <a:rPr lang="ru-RU" b="1" i="1" dirty="0">
                <a:latin typeface="Times New Roman" pitchFamily="18" charset="0"/>
                <a:cs typeface="Times New Roman" pitchFamily="18" charset="0"/>
              </a:rPr>
              <a:t> </a:t>
            </a:r>
            <a:endParaRPr lang="uk-UA" b="1" i="1" dirty="0">
              <a:latin typeface="Times New Roman" pitchFamily="18" charset="0"/>
              <a:cs typeface="Times New Roman" pitchFamily="18" charset="0"/>
            </a:endParaRPr>
          </a:p>
        </p:txBody>
      </p:sp>
      <p:sp>
        <p:nvSpPr>
          <p:cNvPr id="205833"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205834" name="Прямоугольник 9"/>
          <p:cNvSpPr>
            <a:spLocks noChangeArrowheads="1"/>
          </p:cNvSpPr>
          <p:nvPr/>
        </p:nvSpPr>
        <p:spPr bwMode="auto">
          <a:xfrm>
            <a:off x="6237288" y="4103688"/>
            <a:ext cx="2655887" cy="1200150"/>
          </a:xfrm>
          <a:prstGeom prst="rect">
            <a:avLst/>
          </a:prstGeom>
          <a:noFill/>
          <a:ln w="9525">
            <a:noFill/>
            <a:miter lim="800000"/>
            <a:headEnd/>
            <a:tailEnd/>
          </a:ln>
        </p:spPr>
        <p:txBody>
          <a:bodyPr>
            <a:spAutoFit/>
          </a:bodyPr>
          <a:lstStyle/>
          <a:p>
            <a:r>
              <a:rPr lang="en-US" dirty="0">
                <a:latin typeface="Times New Roman" pitchFamily="18" charset="0"/>
                <a:cs typeface="Times New Roman" pitchFamily="18" charset="0"/>
              </a:rPr>
              <a:t>http://ukrlife.net/microsoft-pokazal-budushhee-lyudey/</a:t>
            </a:r>
            <a:br>
              <a:rPr lang="en-US" dirty="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2" name="Номер слайда 1"/>
          <p:cNvSpPr>
            <a:spLocks noGrp="1"/>
          </p:cNvSpPr>
          <p:nvPr>
            <p:ph type="sldNum" sz="quarter" idx="12"/>
          </p:nvPr>
        </p:nvSpPr>
        <p:spPr/>
        <p:txBody>
          <a:bodyPr/>
          <a:lstStyle/>
          <a:p>
            <a:fld id="{D3766815-3F79-4B59-8F54-D85D4AE0E431}" type="slidenum">
              <a:rPr lang="ru-RU" smtClean="0"/>
              <a:pPr/>
              <a:t>84</a:t>
            </a:fld>
            <a:endParaRPr lang="ru-RU"/>
          </a:p>
        </p:txBody>
      </p:sp>
    </p:spTree>
    <p:extLst>
      <p:ext uri="{BB962C8B-B14F-4D97-AF65-F5344CB8AC3E}">
        <p14:creationId xmlns="" xmlns:p14="http://schemas.microsoft.com/office/powerpoint/2010/main" val="3179578070"/>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Заголовок 1"/>
          <p:cNvSpPr>
            <a:spLocks noGrp="1"/>
          </p:cNvSpPr>
          <p:nvPr>
            <p:ph type="title"/>
          </p:nvPr>
        </p:nvSpPr>
        <p:spPr>
          <a:xfrm>
            <a:off x="476250" y="0"/>
            <a:ext cx="8229600" cy="1143000"/>
          </a:xfrm>
        </p:spPr>
        <p:txBody>
          <a:bodyPr/>
          <a:lstStyle/>
          <a:p>
            <a:r>
              <a:rPr lang="uk-UA" b="1" i="1" dirty="0" smtClean="0">
                <a:latin typeface="Arial" pitchFamily="34" charset="0"/>
                <a:cs typeface="Arial" pitchFamily="34" charset="0"/>
              </a:rPr>
              <a:t>МАЙБУТНЄ МОБІЛЬНОГО</a:t>
            </a:r>
            <a:endParaRPr lang="ru-RU" dirty="0" smtClean="0">
              <a:latin typeface="Arial" pitchFamily="34" charset="0"/>
              <a:cs typeface="Arial" pitchFamily="34" charset="0"/>
            </a:endParaRPr>
          </a:p>
        </p:txBody>
      </p:sp>
      <p:sp>
        <p:nvSpPr>
          <p:cNvPr id="102403" name="Объект 2"/>
          <p:cNvSpPr>
            <a:spLocks noGrp="1"/>
          </p:cNvSpPr>
          <p:nvPr>
            <p:ph idx="1"/>
          </p:nvPr>
        </p:nvSpPr>
        <p:spPr>
          <a:xfrm>
            <a:off x="4346575" y="1179513"/>
            <a:ext cx="4456113" cy="1663700"/>
          </a:xfrm>
        </p:spPr>
        <p:txBody>
          <a:bodyPr/>
          <a:lstStyle/>
          <a:p>
            <a:pPr marL="0" indent="0" algn="just">
              <a:buFontTx/>
              <a:buNone/>
            </a:pPr>
            <a:r>
              <a:rPr lang="uk-UA" sz="1400" b="1" i="1" smtClean="0">
                <a:latin typeface="Times New Roman" pitchFamily="18" charset="0"/>
                <a:cs typeface="Times New Roman" pitchFamily="18" charset="0"/>
              </a:rPr>
              <a:t>За допомогою мобільного телефону у майбутньому можна буде передати тактильні відчуття, запахи, та смак. Він буде керуватися звуковими командами, а потім думками та впізнавати свого власника.</a:t>
            </a:r>
          </a:p>
        </p:txBody>
      </p:sp>
      <p:pic>
        <p:nvPicPr>
          <p:cNvPr id="102404"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76250" y="1314450"/>
            <a:ext cx="3732213" cy="256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2405"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76250" y="4014788"/>
            <a:ext cx="3740150" cy="19923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2406" name="Picture 8"/>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4302125" y="2303463"/>
            <a:ext cx="2744788" cy="3717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407" name="Прямоугольник 9"/>
          <p:cNvSpPr>
            <a:spLocks noChangeArrowheads="1"/>
          </p:cNvSpPr>
          <p:nvPr/>
        </p:nvSpPr>
        <p:spPr bwMode="auto">
          <a:xfrm>
            <a:off x="7181850" y="2303463"/>
            <a:ext cx="1665288" cy="37544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just"/>
            <a:r>
              <a:rPr lang="uk-UA" sz="1400">
                <a:latin typeface="Times New Roman" pitchFamily="18" charset="0"/>
                <a:cs typeface="Times New Roman" pitchFamily="18" charset="0"/>
              </a:rPr>
              <a:t>Тайваньська компанія Polytron Technologies перша у світі представила прототип </a:t>
            </a:r>
            <a:r>
              <a:rPr lang="uk-UA" sz="1400" b="1" i="1">
                <a:latin typeface="Times New Roman" pitchFamily="18" charset="0"/>
                <a:cs typeface="Times New Roman" pitchFamily="18" charset="0"/>
              </a:rPr>
              <a:t>прозо-рого смартфона. </a:t>
            </a:r>
            <a:r>
              <a:rPr lang="uk-UA" sz="1400">
                <a:latin typeface="Times New Roman" pitchFamily="18" charset="0"/>
                <a:cs typeface="Times New Roman" pitchFamily="18" charset="0"/>
              </a:rPr>
              <a:t>На фото видно, що карту пам'яті, чіпсет, роз'єми і камеру поки не представляється можливим зробити невидимими. Продажі свого пристрою фірма планує почати  в кінці 2013</a:t>
            </a:r>
          </a:p>
        </p:txBody>
      </p:sp>
      <p:sp>
        <p:nvSpPr>
          <p:cNvPr id="102408"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02409" name="Номер слайда 8"/>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82EE7EA-C4F4-4C51-9975-410B9D80979E}" type="slidenum">
              <a:rPr lang="ru-RU" smtClean="0"/>
              <a:pPr eaLnBrk="1" hangingPunct="1"/>
              <a:t>85</a:t>
            </a:fld>
            <a:endParaRPr lang="ru-RU" smtClean="0"/>
          </a:p>
        </p:txBody>
      </p:sp>
    </p:spTree>
    <p:extLst>
      <p:ext uri="{BB962C8B-B14F-4D97-AF65-F5344CB8AC3E}">
        <p14:creationId xmlns="" xmlns:p14="http://schemas.microsoft.com/office/powerpoint/2010/main" val="274011167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Заголовок 1"/>
          <p:cNvSpPr>
            <a:spLocks noGrp="1"/>
          </p:cNvSpPr>
          <p:nvPr>
            <p:ph type="title"/>
          </p:nvPr>
        </p:nvSpPr>
        <p:spPr>
          <a:xfrm>
            <a:off x="431800" y="0"/>
            <a:ext cx="8229600" cy="1143000"/>
          </a:xfrm>
        </p:spPr>
        <p:txBody>
          <a:bodyPr/>
          <a:lstStyle/>
          <a:p>
            <a:r>
              <a:rPr lang="uk-UA" b="1" i="1" dirty="0" smtClean="0">
                <a:latin typeface="Arial" pitchFamily="34" charset="0"/>
                <a:cs typeface="Arial" pitchFamily="34" charset="0"/>
              </a:rPr>
              <a:t>ПРОЗОРИЙ IPAD </a:t>
            </a:r>
            <a:endParaRPr lang="ru-RU" b="1" i="1" dirty="0" smtClean="0">
              <a:latin typeface="Arial" pitchFamily="34" charset="0"/>
              <a:cs typeface="Arial" pitchFamily="34" charset="0"/>
            </a:endParaRPr>
          </a:p>
        </p:txBody>
      </p:sp>
      <p:pic>
        <p:nvPicPr>
          <p:cNvPr id="103427" name="Picture 6"/>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876925" y="1223963"/>
            <a:ext cx="2432050" cy="24304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3428" name="Прямоугольник 6"/>
          <p:cNvSpPr>
            <a:spLocks noGrp="1" noChangeArrowheads="1"/>
          </p:cNvSpPr>
          <p:nvPr>
            <p:ph idx="1"/>
          </p:nvPr>
        </p:nvSpPr>
        <p:spPr>
          <a:xfrm>
            <a:off x="5516563" y="5138738"/>
            <a:ext cx="3195637" cy="1169987"/>
          </a:xfrm>
        </p:spPr>
        <p:txBody>
          <a:bodyPr>
            <a:spAutoFit/>
          </a:bodyPr>
          <a:lstStyle/>
          <a:p>
            <a:pPr marL="0" indent="0" algn="just"/>
            <a:r>
              <a:rPr lang="uk-UA" sz="1400" smtClean="0">
                <a:latin typeface="Times New Roman" pitchFamily="18" charset="0"/>
                <a:cs typeface="Times New Roman" pitchFamily="18" charset="0"/>
              </a:rPr>
              <a:t>Дизайнер і розробник Рікардо Луїс Монтейро Афонсо (Ricardo Luis Monteiro Afonso) представив своє бачення майбутнього планшетного комп'ютера iPad.</a:t>
            </a:r>
          </a:p>
        </p:txBody>
      </p:sp>
      <p:pic>
        <p:nvPicPr>
          <p:cNvPr id="103429"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76250" y="3654425"/>
            <a:ext cx="4860925" cy="2730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3430" name="Picture 3"/>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476250" y="1223963"/>
            <a:ext cx="2430463" cy="24304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3431" name="Picture 4"/>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2906713" y="1223963"/>
            <a:ext cx="2430462" cy="24304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3432"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03433" name="Номер слайда 8"/>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2A4FCDB-4C18-4EB7-A34F-B6E1F15F3AC9}" type="slidenum">
              <a:rPr lang="ru-RU" smtClean="0"/>
              <a:pPr eaLnBrk="1" hangingPunct="1"/>
              <a:t>86</a:t>
            </a:fld>
            <a:endParaRPr lang="ru-RU" smtClean="0"/>
          </a:p>
        </p:txBody>
      </p:sp>
    </p:spTree>
    <p:extLst>
      <p:ext uri="{BB962C8B-B14F-4D97-AF65-F5344CB8AC3E}">
        <p14:creationId xmlns="" xmlns:p14="http://schemas.microsoft.com/office/powerpoint/2010/main" val="1366229710"/>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468313" y="115888"/>
            <a:ext cx="8229600" cy="1143000"/>
          </a:xfrm>
        </p:spPr>
        <p:txBody>
          <a:bodyPr/>
          <a:lstStyle/>
          <a:p>
            <a:pPr eaLnBrk="1" hangingPunct="1"/>
            <a:r>
              <a:rPr lang="uk-UA" b="1" i="1" dirty="0" smtClean="0">
                <a:latin typeface="Arial" pitchFamily="34" charset="0"/>
                <a:cs typeface="Arial" pitchFamily="34" charset="0"/>
              </a:rPr>
              <a:t>МАШИННІ ПЕРЕКЛАДАЧІ</a:t>
            </a:r>
            <a:endParaRPr lang="ru-RU" b="1" i="1" dirty="0" smtClean="0">
              <a:latin typeface="Arial" pitchFamily="34" charset="0"/>
              <a:cs typeface="Arial" pitchFamily="34" charset="0"/>
            </a:endParaRPr>
          </a:p>
        </p:txBody>
      </p:sp>
      <p:pic>
        <p:nvPicPr>
          <p:cNvPr id="108547" name="Picture 4"/>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518025" y="2578100"/>
            <a:ext cx="1895475" cy="1428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8548" name="Rectangle 6"/>
          <p:cNvSpPr>
            <a:spLocks noChangeArrowheads="1"/>
          </p:cNvSpPr>
          <p:nvPr/>
        </p:nvSpPr>
        <p:spPr bwMode="auto">
          <a:xfrm>
            <a:off x="2916238" y="1107738"/>
            <a:ext cx="5903912" cy="2893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spAutoFit/>
          </a:bodyPr>
          <a:lstStyle/>
          <a:p>
            <a:pPr algn="just"/>
            <a:r>
              <a:rPr lang="uk-UA" sz="1400" dirty="0">
                <a:latin typeface="Times New Roman" pitchFamily="18" charset="0"/>
                <a:cs typeface="Times New Roman" pitchFamily="18" charset="0"/>
              </a:rPr>
              <a:t>Японська корпорація </a:t>
            </a:r>
            <a:r>
              <a:rPr lang="ru-RU" sz="1400" dirty="0">
                <a:latin typeface="Times New Roman" pitchFamily="18" charset="0"/>
                <a:cs typeface="Times New Roman" pitchFamily="18" charset="0"/>
              </a:rPr>
              <a:t>NEC</a:t>
            </a:r>
            <a:r>
              <a:rPr lang="uk-UA" sz="1400" dirty="0">
                <a:latin typeface="Times New Roman" pitchFamily="18" charset="0"/>
                <a:cs typeface="Times New Roman" pitchFamily="18" charset="0"/>
              </a:rPr>
              <a:t> винайшла унікальний пристрій у вигляді окулярів, який </a:t>
            </a:r>
            <a:r>
              <a:rPr lang="uk-UA" sz="1400" b="1" i="1" dirty="0">
                <a:solidFill>
                  <a:srgbClr val="C00000"/>
                </a:solidFill>
                <a:latin typeface="Times New Roman" pitchFamily="18" charset="0"/>
                <a:cs typeface="Times New Roman" pitchFamily="18" charset="0"/>
              </a:rPr>
              <a:t>перетворить усну мову на іноземній мові в текст і проектує його переклад прямо на сітківку ока</a:t>
            </a:r>
            <a:r>
              <a:rPr lang="uk-UA" sz="1400" dirty="0">
                <a:latin typeface="Times New Roman" pitchFamily="18" charset="0"/>
                <a:cs typeface="Times New Roman" pitchFamily="18" charset="0"/>
              </a:rPr>
              <a:t>.</a:t>
            </a:r>
            <a:r>
              <a:rPr lang="uk-UA" sz="1400" dirty="0">
                <a:latin typeface="Times New Roman" pitchFamily="18" charset="0"/>
              </a:rPr>
              <a:t> </a:t>
            </a:r>
            <a:r>
              <a:rPr lang="uk-UA" sz="1400" dirty="0">
                <a:latin typeface="Times New Roman" pitchFamily="18" charset="0"/>
                <a:cs typeface="Times New Roman" pitchFamily="18" charset="0"/>
              </a:rPr>
              <a:t>Ця розробка може з успіхом використовуватися, зокрема, на міжнародних конференціях і під час ділових переговорів із зарубіжними партнерами.</a:t>
            </a:r>
            <a:r>
              <a:rPr lang="en-US" sz="1400" dirty="0">
                <a:latin typeface="Times New Roman" pitchFamily="18" charset="0"/>
                <a:cs typeface="Times New Roman" pitchFamily="18" charset="0"/>
              </a:rPr>
              <a:t> </a:t>
            </a:r>
            <a:r>
              <a:rPr lang="uk-UA" sz="1400" dirty="0">
                <a:latin typeface="Times New Roman" pitchFamily="18" charset="0"/>
                <a:cs typeface="Times New Roman" pitchFamily="18" charset="0"/>
              </a:rPr>
              <a:t>О</a:t>
            </a:r>
            <a:r>
              <a:rPr lang="uk-UA" sz="1400" dirty="0">
                <a:latin typeface="Times New Roman" pitchFamily="18" charset="0"/>
              </a:rPr>
              <a:t>куляри</a:t>
            </a:r>
            <a:r>
              <a:rPr lang="uk-UA" sz="1400" dirty="0">
                <a:latin typeface="Times New Roman" pitchFamily="18" charset="0"/>
                <a:cs typeface="Times New Roman" pitchFamily="18" charset="0"/>
              </a:rPr>
              <a:t>-пере</a:t>
            </a:r>
            <a:r>
              <a:rPr lang="uk-UA" sz="1400" dirty="0">
                <a:latin typeface="Times New Roman" pitchFamily="18" charset="0"/>
              </a:rPr>
              <a:t>кладач</a:t>
            </a:r>
            <a:r>
              <a:rPr lang="uk-UA" sz="1400" dirty="0">
                <a:latin typeface="Times New Roman" pitchFamily="18" charset="0"/>
                <a:cs typeface="Times New Roman" pitchFamily="18" charset="0"/>
              </a:rPr>
              <a:t> з вбудованим мікрофоном і </a:t>
            </a:r>
            <a:r>
              <a:rPr lang="uk-UA" sz="1400" dirty="0" err="1">
                <a:latin typeface="Times New Roman" pitchFamily="18" charset="0"/>
                <a:cs typeface="Times New Roman" pitchFamily="18" charset="0"/>
              </a:rPr>
              <a:t>міні-</a:t>
            </a:r>
            <a:r>
              <a:rPr lang="uk-UA" sz="1400" dirty="0">
                <a:latin typeface="Times New Roman" pitchFamily="18" charset="0"/>
                <a:cs typeface="Times New Roman" pitchFamily="18" charset="0"/>
              </a:rPr>
              <a:t> комп'ютером можна використовувати годинами, оскільки від них не втомлюються очі. Сигнал від проектора поступає безпосередньо на сітківку, яка по зорових нервах відразу відправляє його в мозок. Тому співбесідники можуть вести розмову на двох різних мовах, дивлячись один на одного і не утрудняючи себе читанням перекладу</a:t>
            </a:r>
            <a:r>
              <a:rPr lang="uk-UA" sz="1400" dirty="0" smtClean="0">
                <a:latin typeface="Times New Roman" pitchFamily="18" charset="0"/>
                <a:cs typeface="Times New Roman" pitchFamily="18" charset="0"/>
              </a:rPr>
              <a:t>.</a:t>
            </a:r>
            <a:r>
              <a:rPr lang="uk-UA" sz="1400" dirty="0" smtClean="0">
                <a:latin typeface="Times New Roman" pitchFamily="18" charset="0"/>
              </a:rPr>
              <a:t> Н</a:t>
            </a:r>
            <a:r>
              <a:rPr lang="uk-UA" sz="1400" dirty="0" smtClean="0">
                <a:latin typeface="Times New Roman" pitchFamily="18" charset="0"/>
                <a:cs typeface="Times New Roman" pitchFamily="18" charset="0"/>
              </a:rPr>
              <a:t>овинка повинна поступити в продаж найближчим часом.</a:t>
            </a:r>
            <a:endParaRPr lang="uk-UA" sz="1400" dirty="0">
              <a:latin typeface="Times New Roman" pitchFamily="18" charset="0"/>
            </a:endParaRPr>
          </a:p>
          <a:p>
            <a:pPr algn="just" eaLnBrk="0" hangingPunct="0"/>
            <a:endParaRPr lang="uk-UA" sz="1400" dirty="0">
              <a:latin typeface="Times New Roman" pitchFamily="18" charset="0"/>
            </a:endParaRPr>
          </a:p>
        </p:txBody>
      </p:sp>
      <p:pic>
        <p:nvPicPr>
          <p:cNvPr id="108549" name="Picture 7"/>
          <p:cNvPicPr>
            <a:picLocks noGrp="1" noChangeAspect="1" noChangeArrowheads="1"/>
          </p:cNvPicPr>
          <p:nvPr>
            <p:ph type="body" idx="1"/>
          </p:nvPr>
        </p:nvPicPr>
        <p:blipFill>
          <a:blip r:embed="rId2" cstate="print">
            <a:extLst>
              <a:ext uri="{28A0092B-C50C-407E-A947-70E740481C1C}">
                <a14:useLocalDpi xmlns="" xmlns:a14="http://schemas.microsoft.com/office/drawing/2010/main" val="0"/>
              </a:ext>
            </a:extLst>
          </a:blip>
          <a:srcRect/>
          <a:stretch>
            <a:fillRect/>
          </a:stretch>
        </p:blipFill>
        <p:spPr>
          <a:xfrm>
            <a:off x="395288" y="1412875"/>
            <a:ext cx="2520950" cy="1900238"/>
          </a:xfrm>
          <a:noFill/>
        </p:spPr>
      </p:pic>
      <p:sp>
        <p:nvSpPr>
          <p:cNvPr id="108550" name="Rectangle 8"/>
          <p:cNvSpPr>
            <a:spLocks noChangeArrowheads="1"/>
          </p:cNvSpPr>
          <p:nvPr/>
        </p:nvSpPr>
        <p:spPr bwMode="auto">
          <a:xfrm>
            <a:off x="323850" y="3698875"/>
            <a:ext cx="8569325" cy="28924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spAutoFit/>
          </a:bodyPr>
          <a:lstStyle/>
          <a:p>
            <a:pPr algn="just"/>
            <a:r>
              <a:rPr lang="uk-UA" sz="1400" dirty="0">
                <a:latin typeface="Times New Roman" pitchFamily="18" charset="0"/>
              </a:rPr>
              <a:t>У дослідницькому центрі передових комунікаційних технологій (</a:t>
            </a:r>
            <a:r>
              <a:rPr lang="ru-RU" sz="1400" dirty="0">
                <a:latin typeface="Times New Roman" pitchFamily="18" charset="0"/>
              </a:rPr>
              <a:t>I</a:t>
            </a:r>
            <a:r>
              <a:rPr lang="ru-RU" sz="1400" b="1" i="1" dirty="0">
                <a:solidFill>
                  <a:srgbClr val="C00000"/>
                </a:solidFill>
                <a:latin typeface="Times New Roman" pitchFamily="18" charset="0"/>
              </a:rPr>
              <a:t>NTERACT</a:t>
            </a:r>
            <a:r>
              <a:rPr lang="uk-UA" sz="1400" dirty="0">
                <a:latin typeface="Times New Roman" pitchFamily="18" charset="0"/>
              </a:rPr>
              <a:t>) побудували </a:t>
            </a:r>
            <a:r>
              <a:rPr lang="uk-UA" sz="1400" b="1" i="1" dirty="0">
                <a:latin typeface="Times New Roman" pitchFamily="18" charset="0"/>
              </a:rPr>
              <a:t>прилад, що дозволяє людині розмовляти будь-якою мовою.</a:t>
            </a:r>
            <a:r>
              <a:rPr lang="uk-UA" sz="1400" dirty="0">
                <a:latin typeface="Times New Roman" pitchFamily="18" charset="0"/>
              </a:rPr>
              <a:t> </a:t>
            </a:r>
            <a:r>
              <a:rPr lang="ru-RU" sz="1400" b="1" i="1" dirty="0">
                <a:solidFill>
                  <a:srgbClr val="C00000"/>
                </a:solidFill>
                <a:latin typeface="Times New Roman" pitchFamily="18" charset="0"/>
              </a:rPr>
              <a:t>INTERACT</a:t>
            </a:r>
            <a:r>
              <a:rPr lang="uk-UA" sz="1400" b="1" i="1" dirty="0">
                <a:solidFill>
                  <a:srgbClr val="C00000"/>
                </a:solidFill>
                <a:latin typeface="Times New Roman" pitchFamily="18" charset="0"/>
              </a:rPr>
              <a:t> — це спільне підприємство німецького університету </a:t>
            </a:r>
            <a:r>
              <a:rPr lang="uk-UA" sz="1400" b="1" i="1" dirty="0" err="1">
                <a:solidFill>
                  <a:srgbClr val="C00000"/>
                </a:solidFill>
                <a:latin typeface="Times New Roman" pitchFamily="18" charset="0"/>
              </a:rPr>
              <a:t>Карлсруе</a:t>
            </a:r>
            <a:r>
              <a:rPr lang="uk-UA" sz="1400" b="1" i="1" dirty="0">
                <a:solidFill>
                  <a:srgbClr val="C00000"/>
                </a:solidFill>
                <a:latin typeface="Times New Roman" pitchFamily="18" charset="0"/>
              </a:rPr>
              <a:t> і американського університету </a:t>
            </a:r>
            <a:r>
              <a:rPr lang="uk-UA" sz="1400" b="1" i="1" dirty="0" err="1">
                <a:solidFill>
                  <a:srgbClr val="C00000"/>
                </a:solidFill>
                <a:latin typeface="Times New Roman" pitchFamily="18" charset="0"/>
              </a:rPr>
              <a:t>Карнеги-меллона</a:t>
            </a:r>
            <a:r>
              <a:rPr lang="uk-UA" sz="1400" dirty="0">
                <a:latin typeface="Times New Roman" pitchFamily="18" charset="0"/>
              </a:rPr>
              <a:t>. В ході </a:t>
            </a:r>
            <a:r>
              <a:rPr lang="uk-UA" sz="1400" dirty="0" err="1">
                <a:latin typeface="Times New Roman" pitchFamily="18" charset="0"/>
              </a:rPr>
              <a:t>телемоста</a:t>
            </a:r>
            <a:r>
              <a:rPr lang="uk-UA" sz="1400" dirty="0">
                <a:latin typeface="Times New Roman" pitchFamily="18" charset="0"/>
              </a:rPr>
              <a:t> між цими двома університетами аспірант китайського походження говорив по-китайськи, тоді як всі присутні чули його англійську мову. Пристрій синхронно (з невеликою, в декілька секунд, затримкою) переводив слова, сприймаючи не звук, а рухи м'язів за допомогою 11 електродів, наклеєних на обличчя і шию. По цих сигналах комп'ютер "розумів", що саме вимовляє </a:t>
            </a:r>
            <a:r>
              <a:rPr lang="uk-UA" sz="1400" b="1" i="1" dirty="0">
                <a:latin typeface="Times New Roman" pitchFamily="18" charset="0"/>
              </a:rPr>
              <a:t>чоловік, перекладав китайські слова на англійський і видавав синтезовану мову через динамік. Також учені продемонстрували синхронний переклад англійської мови на німецький і іспанський.</a:t>
            </a:r>
            <a:r>
              <a:rPr lang="uk-UA" sz="1400" dirty="0">
                <a:latin typeface="Times New Roman" pitchFamily="18" charset="0"/>
              </a:rPr>
              <a:t> В цілому переклад був дуже хорошим і цілком зрозумілим. Найцікавіше у винаході — це сприйняття мови по руху м'язів. Потенційно воно дозволить власникові такого приладу говорити дуже тихо, а його співбесідники чутимуть лише переведену мову. </a:t>
            </a:r>
            <a:r>
              <a:rPr lang="uk-UA" sz="1400" b="1" i="1" dirty="0">
                <a:solidFill>
                  <a:srgbClr val="C00000"/>
                </a:solidFill>
                <a:latin typeface="Times New Roman" pitchFamily="18" charset="0"/>
              </a:rPr>
              <a:t>На думку розробників, така серійна машинка може з'явитися на прилавках магазинів через </a:t>
            </a:r>
            <a:r>
              <a:rPr lang="uk-UA" sz="1400" b="1" i="1" dirty="0" smtClean="0">
                <a:solidFill>
                  <a:srgbClr val="C00000"/>
                </a:solidFill>
                <a:latin typeface="Times New Roman" pitchFamily="18" charset="0"/>
              </a:rPr>
              <a:t>5-10 </a:t>
            </a:r>
            <a:r>
              <a:rPr lang="uk-UA" sz="1400" b="1" i="1" dirty="0">
                <a:solidFill>
                  <a:srgbClr val="C00000"/>
                </a:solidFill>
                <a:latin typeface="Times New Roman" pitchFamily="18" charset="0"/>
              </a:rPr>
              <a:t>років. </a:t>
            </a:r>
            <a:endParaRPr lang="ru-RU" sz="1400" b="1" i="1" dirty="0">
              <a:solidFill>
                <a:srgbClr val="C00000"/>
              </a:solidFill>
              <a:latin typeface="Times New Roman" pitchFamily="18" charset="0"/>
            </a:endParaRPr>
          </a:p>
          <a:p>
            <a:pPr algn="just"/>
            <a:endParaRPr lang="uk-UA" sz="1400" dirty="0">
              <a:latin typeface="Times New Roman" pitchFamily="18" charset="0"/>
            </a:endParaRPr>
          </a:p>
        </p:txBody>
      </p:sp>
      <p:sp>
        <p:nvSpPr>
          <p:cNvPr id="108551" name="Rectangle 9"/>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08552" name="Номер слайда 7"/>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D3BA90D-D995-4B97-9DF7-85525B7AFF53}" type="slidenum">
              <a:rPr lang="ru-RU" smtClean="0"/>
              <a:pPr eaLnBrk="1" hangingPunct="1"/>
              <a:t>87</a:t>
            </a:fld>
            <a:endParaRPr lang="ru-RU" dirty="0" smtClean="0"/>
          </a:p>
        </p:txBody>
      </p:sp>
    </p:spTree>
    <p:extLst>
      <p:ext uri="{BB962C8B-B14F-4D97-AF65-F5344CB8AC3E}">
        <p14:creationId xmlns="" xmlns:p14="http://schemas.microsoft.com/office/powerpoint/2010/main" val="2368250987"/>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ChangeArrowheads="1"/>
          </p:cNvSpPr>
          <p:nvPr>
            <p:ph type="title"/>
          </p:nvPr>
        </p:nvSpPr>
        <p:spPr>
          <a:xfrm>
            <a:off x="341313" y="593725"/>
            <a:ext cx="5626100" cy="1143000"/>
          </a:xfrm>
        </p:spPr>
        <p:txBody>
          <a:bodyPr>
            <a:normAutofit fontScale="90000"/>
          </a:bodyPr>
          <a:lstStyle/>
          <a:p>
            <a:pPr eaLnBrk="1" hangingPunct="1"/>
            <a:r>
              <a:rPr lang="ru-RU" sz="4000" b="1" i="1" dirty="0" smtClean="0">
                <a:latin typeface="Arial" pitchFamily="34" charset="0"/>
                <a:cs typeface="Arial" pitchFamily="34" charset="0"/>
              </a:rPr>
              <a:t>МЕТАМАТЕРІАЛИ</a:t>
            </a:r>
            <a:r>
              <a:rPr lang="uk-UA" sz="4000" b="1" i="1" dirty="0" smtClean="0">
                <a:latin typeface="Arial" pitchFamily="34" charset="0"/>
                <a:cs typeface="Arial" pitchFamily="34" charset="0"/>
              </a:rPr>
              <a:t> </a:t>
            </a:r>
            <a:r>
              <a:rPr lang="en-US" sz="4000" b="1" i="1" dirty="0" smtClean="0">
                <a:latin typeface="Arial" pitchFamily="34" charset="0"/>
                <a:cs typeface="Arial" pitchFamily="34" charset="0"/>
              </a:rPr>
              <a:t/>
            </a:r>
            <a:br>
              <a:rPr lang="en-US" sz="4000" b="1" i="1" dirty="0" smtClean="0">
                <a:latin typeface="Arial" pitchFamily="34" charset="0"/>
                <a:cs typeface="Arial" pitchFamily="34" charset="0"/>
              </a:rPr>
            </a:br>
            <a:r>
              <a:rPr lang="uk-UA" sz="4000" b="1" i="1" dirty="0" smtClean="0">
                <a:latin typeface="Arial" pitchFamily="34" charset="0"/>
                <a:cs typeface="Arial" pitchFamily="34" charset="0"/>
              </a:rPr>
              <a:t>В.Г. ВЕСЕЛАГО</a:t>
            </a:r>
            <a:r>
              <a:rPr lang="uk-UA" sz="4000" i="1" dirty="0" smtClean="0"/>
              <a:t/>
            </a:r>
            <a:br>
              <a:rPr lang="uk-UA" sz="4000" i="1" dirty="0" smtClean="0"/>
            </a:br>
            <a:endParaRPr lang="ru-RU" sz="4000" i="1" dirty="0" smtClean="0"/>
          </a:p>
        </p:txBody>
      </p:sp>
      <p:sp>
        <p:nvSpPr>
          <p:cNvPr id="41987" name="Rectangle 3"/>
          <p:cNvSpPr>
            <a:spLocks noGrp="1" noChangeArrowheads="1"/>
          </p:cNvSpPr>
          <p:nvPr>
            <p:ph type="body" idx="1"/>
          </p:nvPr>
        </p:nvSpPr>
        <p:spPr>
          <a:xfrm>
            <a:off x="296863" y="1628775"/>
            <a:ext cx="8569325" cy="4700588"/>
          </a:xfrm>
        </p:spPr>
        <p:txBody>
          <a:bodyPr>
            <a:normAutofit/>
          </a:bodyPr>
          <a:lstStyle/>
          <a:p>
            <a:pPr algn="r" eaLnBrk="1" hangingPunct="1">
              <a:lnSpc>
                <a:spcPct val="80000"/>
              </a:lnSpc>
              <a:buFontTx/>
              <a:buNone/>
              <a:defRPr/>
            </a:pPr>
            <a:r>
              <a:rPr lang="uk-UA" sz="1200" dirty="0" smtClean="0"/>
              <a:t> </a:t>
            </a:r>
          </a:p>
          <a:p>
            <a:pPr marL="0" indent="0" algn="just" eaLnBrk="1" hangingPunct="1">
              <a:lnSpc>
                <a:spcPct val="80000"/>
              </a:lnSpc>
              <a:defRPr/>
            </a:pPr>
            <a:r>
              <a:rPr lang="uk-UA" sz="1500" dirty="0" smtClean="0">
                <a:latin typeface="Times New Roman" pitchFamily="18" charset="0"/>
              </a:rPr>
              <a:t>У 1967 році радянський фізик </a:t>
            </a:r>
            <a:r>
              <a:rPr lang="uk-UA" sz="1500" b="1" i="1" dirty="0" smtClean="0">
                <a:solidFill>
                  <a:srgbClr val="C00000"/>
                </a:solidFill>
                <a:latin typeface="Times New Roman" pitchFamily="18" charset="0"/>
              </a:rPr>
              <a:t>В.Г. </a:t>
            </a:r>
            <a:r>
              <a:rPr lang="uk-UA" sz="1500" b="1" i="1" dirty="0" err="1" smtClean="0">
                <a:solidFill>
                  <a:srgbClr val="C00000"/>
                </a:solidFill>
                <a:latin typeface="Times New Roman" pitchFamily="18" charset="0"/>
              </a:rPr>
              <a:t>Веселаго</a:t>
            </a:r>
            <a:r>
              <a:rPr lang="uk-UA" sz="1500" b="1" i="1" dirty="0" smtClean="0">
                <a:solidFill>
                  <a:srgbClr val="C00000"/>
                </a:solidFill>
                <a:latin typeface="Times New Roman" pitchFamily="18" charset="0"/>
              </a:rPr>
              <a:t> </a:t>
            </a:r>
            <a:r>
              <a:rPr lang="uk-UA" sz="1500" dirty="0" smtClean="0">
                <a:latin typeface="Times New Roman" pitchFamily="18" charset="0"/>
              </a:rPr>
              <a:t>вперше </a:t>
            </a:r>
            <a:r>
              <a:rPr lang="uk-UA" sz="1500" b="1" i="1" dirty="0" smtClean="0">
                <a:latin typeface="Times New Roman" pitchFamily="18" charset="0"/>
              </a:rPr>
              <a:t>передбачив існування матеріалів з негативним коефіцієнтом заломлення (</a:t>
            </a:r>
            <a:r>
              <a:rPr lang="en-US" sz="1500" b="1" i="1" dirty="0" smtClean="0">
                <a:latin typeface="Times New Roman" pitchFamily="18" charset="0"/>
              </a:rPr>
              <a:t>n</a:t>
            </a:r>
            <a:r>
              <a:rPr lang="uk-UA" sz="1500" b="1" i="1" dirty="0" smtClean="0">
                <a:latin typeface="Times New Roman" pitchFamily="18" charset="0"/>
              </a:rPr>
              <a:t>), які були названі </a:t>
            </a:r>
            <a:r>
              <a:rPr lang="uk-UA" sz="1500" b="1" i="1" dirty="0" err="1" smtClean="0">
                <a:solidFill>
                  <a:srgbClr val="C00000"/>
                </a:solidFill>
                <a:latin typeface="Times New Roman" pitchFamily="18" charset="0"/>
              </a:rPr>
              <a:t>метаматеріалами</a:t>
            </a:r>
            <a:r>
              <a:rPr lang="uk-UA" sz="1500" b="1" i="1" dirty="0" smtClean="0">
                <a:latin typeface="Times New Roman" pitchFamily="18" charset="0"/>
              </a:rPr>
              <a:t>.</a:t>
            </a:r>
            <a:r>
              <a:rPr lang="uk-UA" sz="1500" dirty="0" smtClean="0">
                <a:latin typeface="Times New Roman" pitchFamily="18" charset="0"/>
              </a:rPr>
              <a:t> Негативний показник заломлення означає, що світло в речовині поширюється особливим чином: напрям фазової швидкості електромагнітної хвилі виявляється протилежним до напряму її поширення.</a:t>
            </a:r>
          </a:p>
          <a:p>
            <a:pPr marL="0" indent="0" algn="just" eaLnBrk="1" hangingPunct="1">
              <a:lnSpc>
                <a:spcPct val="80000"/>
              </a:lnSpc>
              <a:defRPr/>
            </a:pPr>
            <a:r>
              <a:rPr lang="uk-UA" sz="1500" b="1" i="1" dirty="0" err="1" smtClean="0">
                <a:solidFill>
                  <a:srgbClr val="C00000"/>
                </a:solidFill>
                <a:latin typeface="Times New Roman" pitchFamily="18" charset="0"/>
              </a:rPr>
              <a:t>Метаматеріали</a:t>
            </a:r>
            <a:r>
              <a:rPr lang="uk-UA" sz="1500" b="1" i="1" dirty="0" smtClean="0">
                <a:solidFill>
                  <a:srgbClr val="C00000"/>
                </a:solidFill>
                <a:latin typeface="Times New Roman" pitchFamily="18" charset="0"/>
              </a:rPr>
              <a:t> – це композитні матеріали, які мають властивості, що не зустрічаються у природі, наприклад, мають від`ємний показник діелектричної (</a:t>
            </a:r>
            <a:r>
              <a:rPr lang="uk-UA" sz="1500" b="1" i="1" dirty="0" smtClean="0">
                <a:solidFill>
                  <a:srgbClr val="C00000"/>
                </a:solidFill>
                <a:latin typeface="Times New Roman" pitchFamily="18" charset="0"/>
                <a:sym typeface="Symbol" pitchFamily="18" charset="2"/>
              </a:rPr>
              <a:t></a:t>
            </a:r>
            <a:r>
              <a:rPr lang="uk-UA" sz="1500" b="1" i="1" dirty="0" smtClean="0">
                <a:solidFill>
                  <a:srgbClr val="C00000"/>
                </a:solidFill>
                <a:latin typeface="Times New Roman" pitchFamily="18" charset="0"/>
              </a:rPr>
              <a:t>) та магнітної (</a:t>
            </a:r>
            <a:r>
              <a:rPr lang="uk-UA" sz="1500" b="1" i="1" dirty="0" smtClean="0">
                <a:solidFill>
                  <a:srgbClr val="C00000"/>
                </a:solidFill>
                <a:latin typeface="Times New Roman" pitchFamily="18" charset="0"/>
                <a:sym typeface="Symbol" pitchFamily="18" charset="2"/>
              </a:rPr>
              <a:t></a:t>
            </a:r>
            <a:r>
              <a:rPr lang="uk-UA" sz="1500" b="1" i="1" dirty="0" smtClean="0">
                <a:solidFill>
                  <a:srgbClr val="C00000"/>
                </a:solidFill>
                <a:latin typeface="Times New Roman" pitchFamily="18" charset="0"/>
              </a:rPr>
              <a:t>) проникності. Ці характеристики обумовлені не стільки індивідуальними фізичними чи хімічними властивостями їх компонентів, скільки мікроструктурою. </a:t>
            </a:r>
            <a:endParaRPr lang="en-US" sz="1500" b="1" i="1" dirty="0" smtClean="0">
              <a:solidFill>
                <a:srgbClr val="C00000"/>
              </a:solidFill>
              <a:latin typeface="Times New Roman" pitchFamily="18" charset="0"/>
            </a:endParaRPr>
          </a:p>
          <a:p>
            <a:pPr marL="0" indent="0" algn="just" eaLnBrk="1" hangingPunct="1">
              <a:lnSpc>
                <a:spcPct val="80000"/>
              </a:lnSpc>
              <a:defRPr/>
            </a:pPr>
            <a:r>
              <a:rPr lang="uk-UA" sz="1500" dirty="0" smtClean="0">
                <a:latin typeface="Times New Roman" pitchFamily="18" charset="0"/>
              </a:rPr>
              <a:t>Виходячи з взаємного розташування трійки векторів, що характеризують поширення електромагнітних коливань, </a:t>
            </a:r>
            <a:r>
              <a:rPr lang="uk-UA" sz="1500" dirty="0" err="1" smtClean="0">
                <a:latin typeface="Times New Roman" pitchFamily="18" charset="0"/>
              </a:rPr>
              <a:t>метаматеріали</a:t>
            </a:r>
            <a:r>
              <a:rPr lang="uk-UA" sz="1500" dirty="0" smtClean="0">
                <a:latin typeface="Times New Roman" pitchFamily="18" charset="0"/>
              </a:rPr>
              <a:t> з негативним коефіцієнтом заломлення </a:t>
            </a:r>
            <a:r>
              <a:rPr lang="uk-UA" sz="1500" dirty="0" err="1" smtClean="0">
                <a:latin typeface="Times New Roman" pitchFamily="18" charset="0"/>
              </a:rPr>
              <a:t>Веселаго</a:t>
            </a:r>
            <a:r>
              <a:rPr lang="uk-UA" sz="1500" dirty="0" smtClean="0">
                <a:latin typeface="Times New Roman" pitchFamily="18" charset="0"/>
              </a:rPr>
              <a:t> назвав «лівими», а звичайні матеріали з позитивним - відповідно, «правими». Заломлення на межі двох таких середовищ відбувається дзеркально відносно деякої осі z перпендикулярної цій межі. Теоретично обґрунтувавши свої ідеї </a:t>
            </a:r>
            <a:r>
              <a:rPr lang="uk-UA" sz="1500" dirty="0" err="1" smtClean="0">
                <a:latin typeface="Times New Roman" pitchFamily="18" charset="0"/>
              </a:rPr>
              <a:t>Веселаго</a:t>
            </a:r>
            <a:r>
              <a:rPr lang="uk-UA" sz="1500" dirty="0" smtClean="0">
                <a:latin typeface="Times New Roman" pitchFamily="18" charset="0"/>
              </a:rPr>
              <a:t> спробував реалізувати їх на практиці, проте отримати шуканий матеріал не вдалося.</a:t>
            </a:r>
          </a:p>
          <a:p>
            <a:pPr marL="0" indent="0" algn="just" eaLnBrk="1" hangingPunct="1">
              <a:lnSpc>
                <a:spcPct val="80000"/>
              </a:lnSpc>
              <a:defRPr/>
            </a:pPr>
            <a:r>
              <a:rPr lang="uk-UA" sz="1500" b="1" i="1" dirty="0" smtClean="0">
                <a:solidFill>
                  <a:srgbClr val="C00000"/>
                </a:solidFill>
                <a:latin typeface="Times New Roman" pitchFamily="18" charset="0"/>
              </a:rPr>
              <a:t>Вперше </a:t>
            </a:r>
            <a:r>
              <a:rPr lang="uk-UA" sz="1500" b="1" i="1" dirty="0" err="1" smtClean="0">
                <a:solidFill>
                  <a:srgbClr val="C00000"/>
                </a:solidFill>
                <a:latin typeface="Times New Roman" pitchFamily="18" charset="0"/>
              </a:rPr>
              <a:t>метаматеріал</a:t>
            </a:r>
            <a:r>
              <a:rPr lang="uk-UA" sz="1500" b="1" i="1" dirty="0" smtClean="0">
                <a:solidFill>
                  <a:srgbClr val="C00000"/>
                </a:solidFill>
                <a:latin typeface="Times New Roman" pitchFamily="18" charset="0"/>
              </a:rPr>
              <a:t> створили американські дослідники під керівництвом Д.Сміта у 2000 р. Він складався з </a:t>
            </a:r>
            <a:r>
              <a:rPr lang="uk-UA" sz="1500" b="1" i="1" dirty="0" err="1" smtClean="0">
                <a:solidFill>
                  <a:srgbClr val="C00000"/>
                </a:solidFill>
                <a:latin typeface="Times New Roman" pitchFamily="18" charset="0"/>
              </a:rPr>
              <a:t>нанорозмірних</a:t>
            </a:r>
            <a:r>
              <a:rPr lang="uk-UA" sz="1500" b="1" i="1" dirty="0" smtClean="0">
                <a:solidFill>
                  <a:srgbClr val="C00000"/>
                </a:solidFill>
                <a:latin typeface="Times New Roman" pitchFamily="18" charset="0"/>
              </a:rPr>
              <a:t> металевих стрижнів, відповідальних за ε &lt; 0, і мідних кільцевих резонаторів, завдяки яким вдалося отримати μ &lt; 0.</a:t>
            </a:r>
            <a:r>
              <a:rPr lang="uk-UA" sz="1500" dirty="0" smtClean="0">
                <a:latin typeface="Times New Roman" pitchFamily="18" charset="0"/>
              </a:rPr>
              <a:t> Вже в перших експериментах цієї групи були підтверджені основні властивості </a:t>
            </a:r>
            <a:r>
              <a:rPr lang="uk-UA" sz="1500" dirty="0" err="1" smtClean="0">
                <a:latin typeface="Times New Roman" pitchFamily="18" charset="0"/>
              </a:rPr>
              <a:t>метаматеріалів</a:t>
            </a:r>
            <a:r>
              <a:rPr lang="uk-UA" sz="1500" dirty="0" smtClean="0">
                <a:latin typeface="Times New Roman" pitchFamily="18" charset="0"/>
              </a:rPr>
              <a:t>, передбачені В.Г. </a:t>
            </a:r>
            <a:r>
              <a:rPr lang="uk-UA" sz="1500" dirty="0" err="1" smtClean="0">
                <a:latin typeface="Times New Roman" pitchFamily="18" charset="0"/>
              </a:rPr>
              <a:t>Веселаго</a:t>
            </a:r>
            <a:r>
              <a:rPr lang="uk-UA" sz="1500" dirty="0" smtClean="0">
                <a:latin typeface="Times New Roman" pitchFamily="18" charset="0"/>
              </a:rPr>
              <a:t> в його роботах. </a:t>
            </a:r>
          </a:p>
          <a:p>
            <a:pPr marL="0" indent="0" algn="just" eaLnBrk="1" hangingPunct="1">
              <a:lnSpc>
                <a:spcPct val="80000"/>
              </a:lnSpc>
              <a:defRPr/>
            </a:pPr>
            <a:r>
              <a:rPr lang="uk-UA" sz="1500" dirty="0" smtClean="0">
                <a:latin typeface="Times New Roman" pitchFamily="18" charset="0"/>
              </a:rPr>
              <a:t>Завдяки надзвичайним характеристикам </a:t>
            </a:r>
            <a:r>
              <a:rPr lang="uk-UA" sz="1500" dirty="0" err="1" smtClean="0">
                <a:latin typeface="Times New Roman" pitchFamily="18" charset="0"/>
              </a:rPr>
              <a:t>метаматеріалів</a:t>
            </a:r>
            <a:r>
              <a:rPr lang="uk-UA" sz="1500" dirty="0" smtClean="0">
                <a:latin typeface="Times New Roman" pitchFamily="18" charset="0"/>
              </a:rPr>
              <a:t> вони інтенсивно досліджуються у наш час. На їх основі були створені </a:t>
            </a:r>
            <a:r>
              <a:rPr lang="uk-UA" sz="1500" b="1" i="1" dirty="0" err="1" smtClean="0">
                <a:solidFill>
                  <a:srgbClr val="C00000"/>
                </a:solidFill>
                <a:latin typeface="Times New Roman" pitchFamily="18" charset="0"/>
              </a:rPr>
              <a:t>суперлінзи</a:t>
            </a:r>
            <a:r>
              <a:rPr lang="uk-UA" sz="1500" b="1" i="1" dirty="0" smtClean="0">
                <a:solidFill>
                  <a:srgbClr val="C00000"/>
                </a:solidFill>
                <a:latin typeface="Times New Roman" pitchFamily="18" charset="0"/>
              </a:rPr>
              <a:t> (лінзи для яких не існує дифракційного обмеження), фотоелементи з рекордними параметрами, захисні екрани, які роблять невидимими предмети у мікрохвильовому діапазоні довжин хвиль, абсолютно чорні матеріали, </a:t>
            </a:r>
            <a:r>
              <a:rPr lang="uk-UA" sz="1500" b="1" i="1" dirty="0" err="1" smtClean="0">
                <a:solidFill>
                  <a:srgbClr val="C00000"/>
                </a:solidFill>
                <a:latin typeface="Times New Roman" pitchFamily="18" charset="0"/>
              </a:rPr>
              <a:t>нанопокриття</a:t>
            </a:r>
            <a:r>
              <a:rPr lang="uk-UA" sz="1500" b="1" i="1" dirty="0" smtClean="0">
                <a:solidFill>
                  <a:srgbClr val="C00000"/>
                </a:solidFill>
                <a:latin typeface="Times New Roman" pitchFamily="18" charset="0"/>
              </a:rPr>
              <a:t> для гасіння електромагнітного випромінювання таких електронних приладів як мобільний телефон та ін.</a:t>
            </a:r>
            <a:endParaRPr lang="ru-RU" sz="1500" b="1" i="1" dirty="0" smtClean="0">
              <a:solidFill>
                <a:srgbClr val="C00000"/>
              </a:solidFill>
              <a:latin typeface="Times New Roman" pitchFamily="18" charset="0"/>
            </a:endParaRPr>
          </a:p>
        </p:txBody>
      </p:sp>
      <p:sp>
        <p:nvSpPr>
          <p:cNvPr id="184324"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pic>
        <p:nvPicPr>
          <p:cNvPr id="184325" name="Picture 6"/>
          <p:cNvPicPr>
            <a:picLocks noChangeAspect="1" noChangeArrowheads="1"/>
          </p:cNvPicPr>
          <p:nvPr/>
        </p:nvPicPr>
        <p:blipFill>
          <a:blip r:embed="rId2" cstate="print"/>
          <a:srcRect/>
          <a:stretch>
            <a:fillRect/>
          </a:stretch>
        </p:blipFill>
        <p:spPr bwMode="auto">
          <a:xfrm>
            <a:off x="6011863" y="0"/>
            <a:ext cx="2759075" cy="1763713"/>
          </a:xfrm>
          <a:prstGeom prst="rect">
            <a:avLst/>
          </a:prstGeom>
          <a:noFill/>
          <a:ln w="9525">
            <a:noFill/>
            <a:miter lim="800000"/>
            <a:headEnd/>
            <a:tailEnd/>
          </a:ln>
        </p:spPr>
      </p:pic>
      <p:sp>
        <p:nvSpPr>
          <p:cNvPr id="2" name="Номер слайда 1"/>
          <p:cNvSpPr>
            <a:spLocks noGrp="1"/>
          </p:cNvSpPr>
          <p:nvPr>
            <p:ph type="sldNum" sz="quarter" idx="12"/>
          </p:nvPr>
        </p:nvSpPr>
        <p:spPr/>
        <p:txBody>
          <a:bodyPr/>
          <a:lstStyle/>
          <a:p>
            <a:fld id="{D3766815-3F79-4B59-8F54-D85D4AE0E431}" type="slidenum">
              <a:rPr lang="ru-RU" smtClean="0"/>
              <a:pPr/>
              <a:t>88</a:t>
            </a:fld>
            <a:endParaRPr lang="ru-RU"/>
          </a:p>
        </p:txBody>
      </p:sp>
    </p:spTree>
    <p:extLst>
      <p:ext uri="{BB962C8B-B14F-4D97-AF65-F5344CB8AC3E}">
        <p14:creationId xmlns="" xmlns:p14="http://schemas.microsoft.com/office/powerpoint/2010/main" val="3525950808"/>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Заголовок 1"/>
          <p:cNvSpPr>
            <a:spLocks noGrp="1"/>
          </p:cNvSpPr>
          <p:nvPr>
            <p:ph type="title"/>
          </p:nvPr>
        </p:nvSpPr>
        <p:spPr>
          <a:xfrm>
            <a:off x="476250" y="0"/>
            <a:ext cx="8229600" cy="1143000"/>
          </a:xfrm>
        </p:spPr>
        <p:txBody>
          <a:bodyPr>
            <a:normAutofit/>
          </a:bodyPr>
          <a:lstStyle/>
          <a:p>
            <a:r>
              <a:rPr lang="ru-RU" sz="4000" b="1" i="1" dirty="0" smtClean="0">
                <a:latin typeface="Arial" pitchFamily="34" charset="0"/>
                <a:cs typeface="Arial" pitchFamily="34" charset="0"/>
              </a:rPr>
              <a:t>МЕТАМАТЕРІАЛИ</a:t>
            </a:r>
            <a:endParaRPr lang="ru-RU" sz="4000" dirty="0" smtClean="0">
              <a:latin typeface="Arial" pitchFamily="34" charset="0"/>
              <a:cs typeface="Arial" pitchFamily="34" charset="0"/>
            </a:endParaRPr>
          </a:p>
        </p:txBody>
      </p:sp>
      <p:pic>
        <p:nvPicPr>
          <p:cNvPr id="56323"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66738" y="1943100"/>
            <a:ext cx="7964487" cy="4527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6324" name="Прямоугольник 4"/>
          <p:cNvSpPr>
            <a:spLocks noChangeArrowheads="1"/>
          </p:cNvSpPr>
          <p:nvPr/>
        </p:nvSpPr>
        <p:spPr bwMode="auto">
          <a:xfrm>
            <a:off x="566738" y="1133475"/>
            <a:ext cx="8010525" cy="6461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just"/>
            <a:r>
              <a:rPr lang="uk-UA">
                <a:latin typeface="Times New Roman" pitchFamily="18" charset="0"/>
                <a:cs typeface="Times New Roman" pitchFamily="18" charset="0"/>
              </a:rPr>
              <a:t>Заломлення світла на межі розділу середовищ з показниками заломлення n</a:t>
            </a:r>
            <a:r>
              <a:rPr lang="uk-UA" baseline="-25000">
                <a:latin typeface="Times New Roman" pitchFamily="18" charset="0"/>
                <a:cs typeface="Times New Roman" pitchFamily="18" charset="0"/>
              </a:rPr>
              <a:t>1</a:t>
            </a:r>
            <a:r>
              <a:rPr lang="uk-UA">
                <a:latin typeface="Times New Roman" pitchFamily="18" charset="0"/>
                <a:cs typeface="Times New Roman" pitchFamily="18" charset="0"/>
              </a:rPr>
              <a:t> і n</a:t>
            </a:r>
            <a:r>
              <a:rPr lang="uk-UA" baseline="-25000">
                <a:latin typeface="Times New Roman" pitchFamily="18" charset="0"/>
                <a:cs typeface="Times New Roman" pitchFamily="18" charset="0"/>
              </a:rPr>
              <a:t>2</a:t>
            </a:r>
            <a:r>
              <a:rPr lang="uk-UA">
                <a:latin typeface="Times New Roman" pitchFamily="18" charset="0"/>
                <a:cs typeface="Times New Roman" pitchFamily="18" charset="0"/>
              </a:rPr>
              <a:t> для випадку матеріалу</a:t>
            </a:r>
            <a:r>
              <a:rPr lang="en-US">
                <a:latin typeface="Times New Roman" pitchFamily="18" charset="0"/>
                <a:cs typeface="Times New Roman" pitchFamily="18" charset="0"/>
              </a:rPr>
              <a:t> </a:t>
            </a:r>
            <a:r>
              <a:rPr lang="uk-UA">
                <a:latin typeface="Times New Roman" pitchFamily="18" charset="0"/>
                <a:cs typeface="Times New Roman" pitchFamily="18" charset="0"/>
              </a:rPr>
              <a:t>і метаматеріалу з від'ємним показником заломлення.</a:t>
            </a:r>
          </a:p>
        </p:txBody>
      </p:sp>
      <p:sp>
        <p:nvSpPr>
          <p:cNvPr id="56325"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56326" name="Номер слайда 5"/>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E3437D0-D489-4ED0-A675-5ED6B2D3BEB2}" type="slidenum">
              <a:rPr lang="ru-RU" smtClean="0"/>
              <a:pPr eaLnBrk="1" hangingPunct="1"/>
              <a:t>89</a:t>
            </a:fld>
            <a:endParaRPr lang="ru-RU" smtClean="0"/>
          </a:p>
        </p:txBody>
      </p:sp>
    </p:spTree>
    <p:extLst>
      <p:ext uri="{BB962C8B-B14F-4D97-AF65-F5344CB8AC3E}">
        <p14:creationId xmlns="" xmlns:p14="http://schemas.microsoft.com/office/powerpoint/2010/main" val="16010223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245"/>
            <a:ext cx="8229600" cy="1143000"/>
          </a:xfrm>
        </p:spPr>
        <p:txBody>
          <a:bodyPr>
            <a:normAutofit/>
          </a:bodyPr>
          <a:lstStyle/>
          <a:p>
            <a:r>
              <a:rPr lang="ru-RU" sz="3600" b="1" i="1" dirty="0" smtClean="0">
                <a:latin typeface="Arial" pitchFamily="34" charset="0"/>
                <a:cs typeface="Arial" pitchFamily="34" charset="0"/>
              </a:rPr>
              <a:t>ЦИКЛИ СУСПІЛЬНОГО ІНТЕРЕСУ</a:t>
            </a:r>
            <a:endParaRPr lang="ru-RU" sz="3600" b="1" i="1" dirty="0">
              <a:latin typeface="Arial" pitchFamily="34" charset="0"/>
              <a:cs typeface="Arial" pitchFamily="34" charset="0"/>
            </a:endParaRPr>
          </a:p>
        </p:txBody>
      </p:sp>
      <p:sp>
        <p:nvSpPr>
          <p:cNvPr id="3" name="Объект 2"/>
          <p:cNvSpPr>
            <a:spLocks noGrp="1"/>
          </p:cNvSpPr>
          <p:nvPr>
            <p:ph idx="1"/>
          </p:nvPr>
        </p:nvSpPr>
        <p:spPr>
          <a:xfrm>
            <a:off x="467544" y="980728"/>
            <a:ext cx="8280920" cy="4525963"/>
          </a:xfrm>
        </p:spPr>
        <p:txBody>
          <a:bodyPr>
            <a:noAutofit/>
          </a:bodyPr>
          <a:lstStyle/>
          <a:p>
            <a:pPr marL="0" indent="0" algn="just">
              <a:buNone/>
            </a:pPr>
            <a:r>
              <a:rPr lang="uk-UA" sz="1400" dirty="0" smtClean="0">
                <a:latin typeface="Times New Roman" pitchFamily="18" charset="0"/>
                <a:cs typeface="Times New Roman" pitchFamily="18" charset="0"/>
              </a:rPr>
              <a:t>У 1995 р. </a:t>
            </a:r>
            <a:r>
              <a:rPr lang="uk-UA" sz="1400" dirty="0" err="1" smtClean="0">
                <a:latin typeface="Times New Roman" pitchFamily="18" charset="0"/>
                <a:cs typeface="Times New Roman" pitchFamily="18" charset="0"/>
              </a:rPr>
              <a:t>консалтінгова</a:t>
            </a:r>
            <a:r>
              <a:rPr lang="uk-UA" sz="1400" dirty="0" smtClean="0">
                <a:latin typeface="Times New Roman" pitchFamily="18" charset="0"/>
                <a:cs typeface="Times New Roman" pitchFamily="18" charset="0"/>
              </a:rPr>
              <a:t> контора </a:t>
            </a:r>
            <a:r>
              <a:rPr lang="uk-UA" sz="1400" b="1" i="1" dirty="0" err="1" smtClean="0">
                <a:solidFill>
                  <a:srgbClr val="C00000"/>
                </a:solidFill>
                <a:latin typeface="Times New Roman" pitchFamily="18" charset="0"/>
                <a:cs typeface="Times New Roman" pitchFamily="18" charset="0"/>
              </a:rPr>
              <a:t>Gartner</a:t>
            </a:r>
            <a:r>
              <a:rPr lang="uk-UA" sz="1400" dirty="0" smtClean="0">
                <a:latin typeface="Times New Roman" pitchFamily="18" charset="0"/>
                <a:cs typeface="Times New Roman" pitchFamily="18" charset="0"/>
              </a:rPr>
              <a:t> </a:t>
            </a:r>
            <a:r>
              <a:rPr lang="uk-UA" sz="1400" b="1" i="1" dirty="0" smtClean="0">
                <a:latin typeface="Times New Roman" pitchFamily="18" charset="0"/>
                <a:cs typeface="Times New Roman" pitchFamily="18" charset="0"/>
              </a:rPr>
              <a:t>запропонувала методику оцінки виходу нових технологій у масове виробництво</a:t>
            </a:r>
            <a:r>
              <a:rPr lang="uk-UA" sz="1400" dirty="0" smtClean="0">
                <a:latin typeface="Times New Roman" pitchFamily="18" charset="0"/>
                <a:cs typeface="Times New Roman" pitchFamily="18" charset="0"/>
              </a:rPr>
              <a:t> під назвою </a:t>
            </a:r>
            <a:r>
              <a:rPr lang="uk-UA" sz="1400" b="1" i="1" dirty="0" err="1" smtClean="0">
                <a:solidFill>
                  <a:srgbClr val="C00000"/>
                </a:solidFill>
                <a:latin typeface="Times New Roman" pitchFamily="18" charset="0"/>
                <a:cs typeface="Times New Roman" pitchFamily="18" charset="0"/>
              </a:rPr>
              <a:t>Hype</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Cycle</a:t>
            </a:r>
            <a:r>
              <a:rPr lang="uk-UA" sz="1400" i="1" dirty="0" smtClean="0">
                <a:latin typeface="Times New Roman" pitchFamily="18" charset="0"/>
                <a:cs typeface="Times New Roman" pitchFamily="18" charset="0"/>
              </a:rPr>
              <a:t> </a:t>
            </a:r>
            <a:r>
              <a:rPr lang="uk-UA" sz="1400" dirty="0" smtClean="0">
                <a:latin typeface="Times New Roman" pitchFamily="18" charset="0"/>
                <a:cs typeface="Times New Roman" pitchFamily="18" charset="0"/>
              </a:rPr>
              <a:t>(</a:t>
            </a:r>
            <a:r>
              <a:rPr lang="uk-UA" sz="1400" b="1" i="1" dirty="0" smtClean="0">
                <a:latin typeface="Times New Roman" pitchFamily="18" charset="0"/>
                <a:cs typeface="Times New Roman" pitchFamily="18" charset="0"/>
              </a:rPr>
              <a:t>цикли «рекламного шуму» або «суспільного інтересу</a:t>
            </a:r>
            <a:r>
              <a:rPr lang="uk-UA" sz="1400" dirty="0" smtClean="0">
                <a:latin typeface="Times New Roman" pitchFamily="18" charset="0"/>
                <a:cs typeface="Times New Roman" pitchFamily="18" charset="0"/>
              </a:rPr>
              <a:t>»). </a:t>
            </a:r>
            <a:r>
              <a:rPr lang="uk-UA" sz="1400" b="1" i="1" dirty="0" smtClean="0">
                <a:solidFill>
                  <a:srgbClr val="C00000"/>
                </a:solidFill>
                <a:latin typeface="Times New Roman" pitchFamily="18" charset="0"/>
                <a:cs typeface="Times New Roman" pitchFamily="18" charset="0"/>
              </a:rPr>
              <a:t>За допомогою цієї методики в деякому сенсі можна пророкувати успішність/неуспішність нових технологій</a:t>
            </a:r>
            <a:r>
              <a:rPr lang="uk-UA" sz="1400" dirty="0" smtClean="0">
                <a:latin typeface="Times New Roman" pitchFamily="18" charset="0"/>
                <a:cs typeface="Times New Roman" pitchFamily="18" charset="0"/>
              </a:rPr>
              <a:t>. Як і будь-який інший спосіб передбачення майбутнього метод має недоліки, а точність його прогнозів відносно невелика. Основа методу - спостереження за частотою появи всіляких заміток, матеріалів, статей у професійній і не дуже пресі і </a:t>
            </a:r>
            <a:r>
              <a:rPr lang="uk-UA" sz="1400" dirty="0" err="1" smtClean="0">
                <a:latin typeface="Times New Roman" pitchFamily="18" charset="0"/>
                <a:cs typeface="Times New Roman" pitchFamily="18" charset="0"/>
              </a:rPr>
              <a:t>інтернеті</a:t>
            </a:r>
            <a:r>
              <a:rPr lang="uk-UA" sz="1400" dirty="0" smtClean="0">
                <a:latin typeface="Times New Roman" pitchFamily="18" charset="0"/>
                <a:cs typeface="Times New Roman" pitchFamily="18" charset="0"/>
              </a:rPr>
              <a:t>. </a:t>
            </a:r>
            <a:r>
              <a:rPr lang="uk-UA" sz="1400" b="1" i="1" dirty="0" smtClean="0">
                <a:latin typeface="Times New Roman" pitchFamily="18" charset="0"/>
                <a:cs typeface="Times New Roman" pitchFamily="18" charset="0"/>
              </a:rPr>
              <a:t>Чим більше ту чи іншу технологію популяризують, тим більше індекс HC у даної технології. </a:t>
            </a:r>
          </a:p>
          <a:p>
            <a:pPr marL="0" indent="0" algn="just"/>
            <a:r>
              <a:rPr lang="uk-UA" sz="1400" dirty="0" smtClean="0">
                <a:latin typeface="Times New Roman" pitchFamily="18" charset="0"/>
                <a:cs typeface="Times New Roman" pitchFamily="18" charset="0"/>
              </a:rPr>
              <a:t>Виділяється </a:t>
            </a:r>
            <a:r>
              <a:rPr lang="uk-UA" sz="1400" b="1" i="1" dirty="0" smtClean="0">
                <a:latin typeface="Times New Roman" pitchFamily="18" charset="0"/>
                <a:cs typeface="Times New Roman" pitchFamily="18" charset="0"/>
              </a:rPr>
              <a:t>п'ять фаз </a:t>
            </a:r>
            <a:r>
              <a:rPr lang="uk-UA" sz="1400" dirty="0" smtClean="0">
                <a:latin typeface="Times New Roman" pitchFamily="18" charset="0"/>
                <a:cs typeface="Times New Roman" pitchFamily="18" charset="0"/>
              </a:rPr>
              <a:t>«шумності» технології: </a:t>
            </a:r>
          </a:p>
          <a:p>
            <a:pPr marL="0" indent="0" algn="just"/>
            <a:r>
              <a:rPr lang="uk-UA" sz="1400" dirty="0" smtClean="0">
                <a:latin typeface="Times New Roman" pitchFamily="18" charset="0"/>
                <a:cs typeface="Times New Roman" pitchFamily="18" charset="0"/>
              </a:rPr>
              <a:t>1. </a:t>
            </a:r>
            <a:r>
              <a:rPr lang="uk-UA" sz="1400" b="1" i="1" dirty="0" err="1" smtClean="0">
                <a:solidFill>
                  <a:srgbClr val="C00000"/>
                </a:solidFill>
                <a:latin typeface="Times New Roman" pitchFamily="18" charset="0"/>
                <a:cs typeface="Times New Roman" pitchFamily="18" charset="0"/>
              </a:rPr>
              <a:t>Technology</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trigger</a:t>
            </a:r>
            <a:r>
              <a:rPr lang="uk-UA" sz="1400" b="1" i="1" dirty="0" smtClean="0">
                <a:solidFill>
                  <a:srgbClr val="C00000"/>
                </a:solidFill>
                <a:latin typeface="Times New Roman" pitchFamily="18" charset="0"/>
                <a:cs typeface="Times New Roman" pitchFamily="18" charset="0"/>
              </a:rPr>
              <a:t> </a:t>
            </a:r>
            <a:r>
              <a:rPr lang="uk-UA" sz="1400" dirty="0" smtClean="0">
                <a:latin typeface="Times New Roman" pitchFamily="18" charset="0"/>
                <a:cs typeface="Times New Roman" pitchFamily="18" charset="0"/>
              </a:rPr>
              <a:t>- </a:t>
            </a:r>
            <a:r>
              <a:rPr lang="uk-UA" sz="1400" b="1" i="1" dirty="0" smtClean="0">
                <a:latin typeface="Times New Roman" pitchFamily="18" charset="0"/>
                <a:cs typeface="Times New Roman" pitchFamily="18" charset="0"/>
              </a:rPr>
              <a:t>запуск або поява новітньої технології</a:t>
            </a:r>
            <a:r>
              <a:rPr lang="uk-UA" sz="1400" dirty="0" smtClean="0">
                <a:latin typeface="Times New Roman" pitchFamily="18" charset="0"/>
                <a:cs typeface="Times New Roman" pitchFamily="18" charset="0"/>
              </a:rPr>
              <a:t>. Що-небудь сказати про конкретну технологічної новинки на даному етапі методу </a:t>
            </a:r>
            <a:r>
              <a:rPr lang="uk-UA" sz="1400" dirty="0" err="1" smtClean="0">
                <a:latin typeface="Times New Roman" pitchFamily="18" charset="0"/>
                <a:cs typeface="Times New Roman" pitchFamily="18" charset="0"/>
              </a:rPr>
              <a:t>Gartner</a:t>
            </a:r>
            <a:r>
              <a:rPr lang="uk-UA" sz="1400" dirty="0" smtClean="0">
                <a:latin typeface="Times New Roman" pitchFamily="18" charset="0"/>
                <a:cs typeface="Times New Roman" pitchFamily="18" charset="0"/>
              </a:rPr>
              <a:t> не дозволяє. </a:t>
            </a:r>
            <a:r>
              <a:rPr lang="uk-UA" sz="1400" b="1" i="1" dirty="0" smtClean="0">
                <a:latin typeface="Times New Roman" pitchFamily="18" charset="0"/>
                <a:cs typeface="Times New Roman" pitchFamily="18" charset="0"/>
              </a:rPr>
              <a:t>Характеризується просто появою в інформаційному просторі відомостей про технологію; </a:t>
            </a:r>
          </a:p>
          <a:p>
            <a:pPr marL="0" indent="0" algn="just">
              <a:buNone/>
            </a:pPr>
            <a:r>
              <a:rPr lang="uk-UA" sz="1400" dirty="0" smtClean="0">
                <a:latin typeface="Times New Roman" pitchFamily="18" charset="0"/>
                <a:cs typeface="Times New Roman" pitchFamily="18" charset="0"/>
              </a:rPr>
              <a:t>2. Після того, як технологія з'явилася в головах експертів і обивателів, виникає </a:t>
            </a:r>
            <a:r>
              <a:rPr lang="uk-UA" sz="1400" b="1" i="1" dirty="0" err="1" smtClean="0">
                <a:solidFill>
                  <a:srgbClr val="C00000"/>
                </a:solidFill>
                <a:latin typeface="Times New Roman" pitchFamily="18" charset="0"/>
                <a:cs typeface="Times New Roman" pitchFamily="18" charset="0"/>
              </a:rPr>
              <a:t>Peak</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of</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Inflated</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Expectation</a:t>
            </a:r>
            <a:r>
              <a:rPr lang="uk-UA" sz="1400" b="1" i="1" dirty="0" smtClean="0">
                <a:solidFill>
                  <a:srgbClr val="C00000"/>
                </a:solidFill>
                <a:latin typeface="Times New Roman" pitchFamily="18" charset="0"/>
                <a:cs typeface="Times New Roman" pitchFamily="18" charset="0"/>
              </a:rPr>
              <a:t> </a:t>
            </a:r>
            <a:r>
              <a:rPr lang="uk-UA" sz="1400" dirty="0" smtClean="0">
                <a:latin typeface="Times New Roman" pitchFamily="18" charset="0"/>
                <a:cs typeface="Times New Roman" pitchFamily="18" charset="0"/>
              </a:rPr>
              <a:t>- «</a:t>
            </a:r>
            <a:r>
              <a:rPr lang="uk-UA" sz="1400" b="1" i="1" dirty="0" smtClean="0">
                <a:latin typeface="Times New Roman" pitchFamily="18" charset="0"/>
                <a:cs typeface="Times New Roman" pitchFamily="18" charset="0"/>
              </a:rPr>
              <a:t>Пік надмірних очікувань</a:t>
            </a:r>
            <a:r>
              <a:rPr lang="uk-UA" sz="1400" dirty="0" smtClean="0">
                <a:latin typeface="Times New Roman" pitchFamily="18" charset="0"/>
                <a:cs typeface="Times New Roman" pitchFamily="18" charset="0"/>
              </a:rPr>
              <a:t>». Технологія стає популярною. Від новинки чекають вирішення всіх, накопичених людством за багато років проблем. Технологія, що </a:t>
            </a:r>
            <a:r>
              <a:rPr lang="uk-UA" sz="1400" dirty="0">
                <a:latin typeface="Times New Roman" pitchFamily="18" charset="0"/>
                <a:cs typeface="Times New Roman" pitchFamily="18" charset="0"/>
              </a:rPr>
              <a:t>дійшла до другого </a:t>
            </a:r>
            <a:r>
              <a:rPr lang="uk-UA" sz="1400" dirty="0" smtClean="0">
                <a:latin typeface="Times New Roman" pitchFamily="18" charset="0"/>
                <a:cs typeface="Times New Roman" pitchFamily="18" charset="0"/>
              </a:rPr>
              <a:t>рівня, має всі шанси дійсно стати придатною для використання. Втім, не всяка і не завжди; </a:t>
            </a:r>
          </a:p>
          <a:p>
            <a:pPr marL="0" indent="0" algn="just">
              <a:buNone/>
            </a:pPr>
            <a:r>
              <a:rPr lang="uk-UA" sz="1400" dirty="0" smtClean="0">
                <a:latin typeface="Times New Roman" pitchFamily="18" charset="0"/>
                <a:cs typeface="Times New Roman" pitchFamily="18" charset="0"/>
              </a:rPr>
              <a:t>3. Тому слідує наступна фаза </a:t>
            </a:r>
            <a:r>
              <a:rPr lang="uk-UA" sz="1400" b="1" i="1" dirty="0" err="1" smtClean="0">
                <a:solidFill>
                  <a:srgbClr val="C00000"/>
                </a:solidFill>
                <a:latin typeface="Times New Roman" pitchFamily="18" charset="0"/>
                <a:cs typeface="Times New Roman" pitchFamily="18" charset="0"/>
              </a:rPr>
              <a:t>Trough</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of</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Disillusionment</a:t>
            </a:r>
            <a:r>
              <a:rPr lang="uk-UA" sz="1400" b="1" dirty="0" smtClean="0">
                <a:solidFill>
                  <a:srgbClr val="C00000"/>
                </a:solidFill>
                <a:latin typeface="Times New Roman" pitchFamily="18" charset="0"/>
                <a:cs typeface="Times New Roman" pitchFamily="18" charset="0"/>
              </a:rPr>
              <a:t> </a:t>
            </a:r>
            <a:r>
              <a:rPr lang="uk-UA" sz="1400" dirty="0" smtClean="0">
                <a:latin typeface="Times New Roman" pitchFamily="18" charset="0"/>
                <a:cs typeface="Times New Roman" pitchFamily="18" charset="0"/>
              </a:rPr>
              <a:t>- «</a:t>
            </a:r>
            <a:r>
              <a:rPr lang="uk-UA" sz="1400" b="1" i="1" dirty="0" smtClean="0">
                <a:latin typeface="Times New Roman" pitchFamily="18" charset="0"/>
                <a:cs typeface="Times New Roman" pitchFamily="18" charset="0"/>
              </a:rPr>
              <a:t>Позбавлення від ілюзій</a:t>
            </a:r>
            <a:r>
              <a:rPr lang="uk-UA" sz="1400" dirty="0" smtClean="0">
                <a:latin typeface="Times New Roman" pitchFamily="18" charset="0"/>
                <a:cs typeface="Times New Roman" pitchFamily="18" charset="0"/>
              </a:rPr>
              <a:t>». Раптом в головах експертів і обивателя виникає думка, що </a:t>
            </a:r>
            <a:r>
              <a:rPr lang="uk-UA" sz="1400" b="1" i="1" dirty="0" smtClean="0">
                <a:latin typeface="Times New Roman" pitchFamily="18" charset="0"/>
                <a:cs typeface="Times New Roman" pitchFamily="18" charset="0"/>
              </a:rPr>
              <a:t>проблеми, що накопичилися за останні роки, дана технологія таки вирішити не дозволить.</a:t>
            </a:r>
            <a:r>
              <a:rPr lang="uk-UA" sz="1400" dirty="0" smtClean="0">
                <a:latin typeface="Times New Roman" pitchFamily="18" charset="0"/>
                <a:cs typeface="Times New Roman" pitchFamily="18" charset="0"/>
              </a:rPr>
              <a:t> Це дуже важлива фаза в життєвому циклі будь-якої новації - на цьому етапі технологія або досягає зрілості і стає використовуватися повсюдно, або віддається забуттю; </a:t>
            </a:r>
          </a:p>
          <a:p>
            <a:pPr marL="0" indent="0" algn="just">
              <a:buNone/>
            </a:pPr>
            <a:r>
              <a:rPr lang="uk-UA" sz="1400" dirty="0" smtClean="0">
                <a:latin typeface="Times New Roman" pitchFamily="18" charset="0"/>
                <a:cs typeface="Times New Roman" pitchFamily="18" charset="0"/>
              </a:rPr>
              <a:t>4. </a:t>
            </a:r>
            <a:r>
              <a:rPr lang="uk-UA" sz="1400" b="1" i="1" dirty="0" err="1" smtClean="0">
                <a:solidFill>
                  <a:srgbClr val="C00000"/>
                </a:solidFill>
                <a:latin typeface="Times New Roman" pitchFamily="18" charset="0"/>
                <a:cs typeface="Times New Roman" pitchFamily="18" charset="0"/>
              </a:rPr>
              <a:t>Slope</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of</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Enlightenment</a:t>
            </a:r>
            <a:r>
              <a:rPr lang="uk-UA" sz="1400" b="1" i="1" dirty="0" smtClean="0">
                <a:solidFill>
                  <a:srgbClr val="C00000"/>
                </a:solidFill>
                <a:latin typeface="Times New Roman" pitchFamily="18" charset="0"/>
                <a:cs typeface="Times New Roman" pitchFamily="18" charset="0"/>
              </a:rPr>
              <a:t> </a:t>
            </a:r>
            <a:r>
              <a:rPr lang="uk-UA" sz="1400" dirty="0" smtClean="0">
                <a:latin typeface="Times New Roman" pitchFamily="18" charset="0"/>
                <a:cs typeface="Times New Roman" pitchFamily="18" charset="0"/>
              </a:rPr>
              <a:t>- «</a:t>
            </a:r>
            <a:r>
              <a:rPr lang="uk-UA" sz="1400" b="1" i="1" dirty="0" smtClean="0">
                <a:latin typeface="Times New Roman" pitchFamily="18" charset="0"/>
                <a:cs typeface="Times New Roman" pitchFamily="18" charset="0"/>
              </a:rPr>
              <a:t>Подолання завалів</a:t>
            </a:r>
            <a:r>
              <a:rPr lang="uk-UA" sz="1400" dirty="0" smtClean="0">
                <a:latin typeface="Times New Roman" pitchFamily="18" charset="0"/>
                <a:cs typeface="Times New Roman" pitchFamily="18" charset="0"/>
              </a:rPr>
              <a:t>». Рідкісна технологія доживає до четвертої фази. На цьому етапі з'являється розуміння, чого не вистачає технології для повного щастя і довгого життя зі своїми користувачами. Це етап, </a:t>
            </a:r>
            <a:r>
              <a:rPr lang="uk-UA" sz="1400" b="1" i="1" dirty="0" smtClean="0">
                <a:latin typeface="Times New Roman" pitchFamily="18" charset="0"/>
                <a:cs typeface="Times New Roman" pitchFamily="18" charset="0"/>
              </a:rPr>
              <a:t>на якому стає зрозуміло в який конкретно ніші перебуватиме новинка - чи то виключно для вузького використання, чи то спричинить вибух росту і появу мільярдів шанувальників по всьому Світу. </a:t>
            </a:r>
            <a:r>
              <a:rPr lang="uk-UA" sz="1400" dirty="0" smtClean="0">
                <a:latin typeface="Times New Roman" pitchFamily="18" charset="0"/>
                <a:cs typeface="Times New Roman" pitchFamily="18" charset="0"/>
              </a:rPr>
              <a:t>Останнє буває, звичайно ж, дуже рідко; </a:t>
            </a:r>
          </a:p>
        </p:txBody>
      </p:sp>
      <p:sp>
        <p:nvSpPr>
          <p:cNvPr id="4" name="Номер слайда 3"/>
          <p:cNvSpPr>
            <a:spLocks noGrp="1"/>
          </p:cNvSpPr>
          <p:nvPr>
            <p:ph type="sldNum" sz="quarter" idx="12"/>
          </p:nvPr>
        </p:nvSpPr>
        <p:spPr/>
        <p:txBody>
          <a:bodyPr/>
          <a:lstStyle/>
          <a:p>
            <a:fld id="{D3766815-3F79-4B59-8F54-D85D4AE0E431}" type="slidenum">
              <a:rPr lang="ru-RU" smtClean="0"/>
              <a:pPr/>
              <a:t>9</a:t>
            </a:fld>
            <a:endParaRPr lang="ru-RU"/>
          </a:p>
        </p:txBody>
      </p:sp>
    </p:spTree>
    <p:extLst>
      <p:ext uri="{BB962C8B-B14F-4D97-AF65-F5344CB8AC3E}">
        <p14:creationId xmlns="" xmlns:p14="http://schemas.microsoft.com/office/powerpoint/2010/main" val="535239036"/>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Заголовок 1"/>
          <p:cNvSpPr>
            <a:spLocks noGrp="1"/>
          </p:cNvSpPr>
          <p:nvPr>
            <p:ph type="title"/>
          </p:nvPr>
        </p:nvSpPr>
        <p:spPr>
          <a:xfrm>
            <a:off x="500063" y="428625"/>
            <a:ext cx="8229600" cy="725488"/>
          </a:xfrm>
        </p:spPr>
        <p:txBody>
          <a:bodyPr>
            <a:normAutofit fontScale="90000"/>
          </a:bodyPr>
          <a:lstStyle/>
          <a:p>
            <a:pPr eaLnBrk="1" hangingPunct="1"/>
            <a:r>
              <a:rPr lang="ru-RU" b="1" i="1" dirty="0" smtClean="0">
                <a:latin typeface="Arial" pitchFamily="34" charset="0"/>
                <a:cs typeface="Arial" pitchFamily="34" charset="0"/>
              </a:rPr>
              <a:t>МЕТАМАТЕРІАЛИ</a:t>
            </a:r>
            <a:r>
              <a:rPr lang="uk-UA" b="1" i="1" dirty="0" smtClean="0"/>
              <a:t> </a:t>
            </a:r>
            <a:r>
              <a:rPr lang="en-US" b="1" i="1" dirty="0" smtClean="0"/>
              <a:t/>
            </a:r>
            <a:br>
              <a:rPr lang="en-US" b="1" i="1" dirty="0" smtClean="0"/>
            </a:br>
            <a:endParaRPr lang="uk-UA" i="1" dirty="0" smtClean="0"/>
          </a:p>
        </p:txBody>
      </p:sp>
      <p:sp>
        <p:nvSpPr>
          <p:cNvPr id="185347" name="Содержимое 2"/>
          <p:cNvSpPr>
            <a:spLocks noGrp="1"/>
          </p:cNvSpPr>
          <p:nvPr>
            <p:ph idx="1"/>
          </p:nvPr>
        </p:nvSpPr>
        <p:spPr>
          <a:xfrm>
            <a:off x="571500" y="5572125"/>
            <a:ext cx="8115300" cy="554038"/>
          </a:xfrm>
        </p:spPr>
        <p:txBody>
          <a:bodyPr>
            <a:normAutofit lnSpcReduction="10000"/>
          </a:bodyPr>
          <a:lstStyle/>
          <a:p>
            <a:pPr marL="0" indent="19050" algn="just" eaLnBrk="1" hangingPunct="1">
              <a:buFontTx/>
              <a:buNone/>
            </a:pPr>
            <a:r>
              <a:rPr lang="uk-UA" sz="1600" smtClean="0">
                <a:latin typeface="Times New Roman" pitchFamily="18" charset="0"/>
                <a:cs typeface="Times New Roman" pitchFamily="18" charset="0"/>
              </a:rPr>
              <a:t>Метаматеріал з від'ємним показником заломлення для ближньої інфрачервоної та мікрохвильової областей спектру</a:t>
            </a:r>
          </a:p>
        </p:txBody>
      </p:sp>
      <p:pic>
        <p:nvPicPr>
          <p:cNvPr id="185348" name="Picture 2"/>
          <p:cNvPicPr>
            <a:picLocks noChangeAspect="1" noChangeArrowheads="1"/>
          </p:cNvPicPr>
          <p:nvPr/>
        </p:nvPicPr>
        <p:blipFill>
          <a:blip r:embed="rId2" cstate="print"/>
          <a:srcRect/>
          <a:stretch>
            <a:fillRect/>
          </a:stretch>
        </p:blipFill>
        <p:spPr bwMode="auto">
          <a:xfrm>
            <a:off x="642938" y="1214438"/>
            <a:ext cx="2536825" cy="1643062"/>
          </a:xfrm>
          <a:prstGeom prst="rect">
            <a:avLst/>
          </a:prstGeom>
          <a:noFill/>
          <a:ln w="9525">
            <a:noFill/>
            <a:miter lim="800000"/>
            <a:headEnd/>
            <a:tailEnd/>
          </a:ln>
        </p:spPr>
      </p:pic>
      <p:pic>
        <p:nvPicPr>
          <p:cNvPr id="185349" name="Picture 3"/>
          <p:cNvPicPr>
            <a:picLocks noChangeAspect="1" noChangeArrowheads="1"/>
          </p:cNvPicPr>
          <p:nvPr/>
        </p:nvPicPr>
        <p:blipFill>
          <a:blip r:embed="rId3" cstate="print"/>
          <a:srcRect/>
          <a:stretch>
            <a:fillRect/>
          </a:stretch>
        </p:blipFill>
        <p:spPr bwMode="auto">
          <a:xfrm>
            <a:off x="642938" y="3071813"/>
            <a:ext cx="4552950" cy="2476500"/>
          </a:xfrm>
          <a:prstGeom prst="rect">
            <a:avLst/>
          </a:prstGeom>
          <a:noFill/>
          <a:ln w="9525">
            <a:noFill/>
            <a:miter lim="800000"/>
            <a:headEnd/>
            <a:tailEnd/>
          </a:ln>
        </p:spPr>
      </p:pic>
      <p:pic>
        <p:nvPicPr>
          <p:cNvPr id="185350" name="Picture 4"/>
          <p:cNvPicPr>
            <a:picLocks noChangeAspect="1" noChangeArrowheads="1"/>
          </p:cNvPicPr>
          <p:nvPr/>
        </p:nvPicPr>
        <p:blipFill>
          <a:blip r:embed="rId4" cstate="print"/>
          <a:srcRect/>
          <a:stretch>
            <a:fillRect/>
          </a:stretch>
        </p:blipFill>
        <p:spPr bwMode="auto">
          <a:xfrm>
            <a:off x="5214938" y="3071813"/>
            <a:ext cx="3362325" cy="2500312"/>
          </a:xfrm>
          <a:prstGeom prst="rect">
            <a:avLst/>
          </a:prstGeom>
          <a:noFill/>
          <a:ln w="9525">
            <a:noFill/>
            <a:miter lim="800000"/>
            <a:headEnd/>
            <a:tailEnd/>
          </a:ln>
        </p:spPr>
      </p:pic>
      <p:sp>
        <p:nvSpPr>
          <p:cNvPr id="185351" name="Прямоугольник 6"/>
          <p:cNvSpPr>
            <a:spLocks noChangeArrowheads="1"/>
          </p:cNvSpPr>
          <p:nvPr/>
        </p:nvSpPr>
        <p:spPr bwMode="auto">
          <a:xfrm>
            <a:off x="3419872" y="1268760"/>
            <a:ext cx="5184576" cy="1200329"/>
          </a:xfrm>
          <a:prstGeom prst="rect">
            <a:avLst/>
          </a:prstGeom>
          <a:noFill/>
          <a:ln w="9525">
            <a:noFill/>
            <a:miter lim="800000"/>
            <a:headEnd/>
            <a:tailEnd/>
          </a:ln>
        </p:spPr>
        <p:txBody>
          <a:bodyPr wrap="square">
            <a:spAutoFit/>
          </a:bodyPr>
          <a:lstStyle/>
          <a:p>
            <a:pPr algn="just"/>
            <a:r>
              <a:rPr lang="uk-UA" dirty="0">
                <a:latin typeface="Times New Roman" pitchFamily="18" charset="0"/>
                <a:cs typeface="Times New Roman" pitchFamily="18" charset="0"/>
              </a:rPr>
              <a:t>Заломлення світла на межі розділу середовищ з показниками заломлення n</a:t>
            </a:r>
            <a:r>
              <a:rPr lang="uk-UA" baseline="-25000" dirty="0">
                <a:latin typeface="Times New Roman" pitchFamily="18" charset="0"/>
                <a:cs typeface="Times New Roman" pitchFamily="18" charset="0"/>
              </a:rPr>
              <a:t>1</a:t>
            </a:r>
            <a:r>
              <a:rPr lang="uk-UA" dirty="0">
                <a:latin typeface="Times New Roman" pitchFamily="18" charset="0"/>
                <a:cs typeface="Times New Roman" pitchFamily="18" charset="0"/>
              </a:rPr>
              <a:t> і n</a:t>
            </a:r>
            <a:r>
              <a:rPr lang="uk-UA" baseline="-25000" dirty="0">
                <a:latin typeface="Times New Roman" pitchFamily="18" charset="0"/>
                <a:cs typeface="Times New Roman" pitchFamily="18" charset="0"/>
              </a:rPr>
              <a:t>2</a:t>
            </a:r>
            <a:r>
              <a:rPr lang="uk-UA" dirty="0">
                <a:latin typeface="Times New Roman" pitchFamily="18" charset="0"/>
                <a:cs typeface="Times New Roman" pitchFamily="18" charset="0"/>
              </a:rPr>
              <a:t> для випадку матеріалу (а) і </a:t>
            </a:r>
            <a:r>
              <a:rPr lang="uk-UA" dirty="0" err="1">
                <a:latin typeface="Times New Roman" pitchFamily="18" charset="0"/>
                <a:cs typeface="Times New Roman" pitchFamily="18" charset="0"/>
              </a:rPr>
              <a:t>метаматеріалу</a:t>
            </a:r>
            <a:r>
              <a:rPr lang="uk-UA" dirty="0">
                <a:latin typeface="Times New Roman" pitchFamily="18" charset="0"/>
                <a:cs typeface="Times New Roman" pitchFamily="18" charset="0"/>
              </a:rPr>
              <a:t> з від'ємним показником заломлення (б).</a:t>
            </a:r>
          </a:p>
        </p:txBody>
      </p:sp>
      <p:sp>
        <p:nvSpPr>
          <p:cNvPr id="185352"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2" name="Номер слайда 1"/>
          <p:cNvSpPr>
            <a:spLocks noGrp="1"/>
          </p:cNvSpPr>
          <p:nvPr>
            <p:ph type="sldNum" sz="quarter" idx="12"/>
          </p:nvPr>
        </p:nvSpPr>
        <p:spPr/>
        <p:txBody>
          <a:bodyPr/>
          <a:lstStyle/>
          <a:p>
            <a:fld id="{D3766815-3F79-4B59-8F54-D85D4AE0E431}" type="slidenum">
              <a:rPr lang="ru-RU" smtClean="0"/>
              <a:pPr/>
              <a:t>90</a:t>
            </a:fld>
            <a:endParaRPr lang="ru-RU"/>
          </a:p>
        </p:txBody>
      </p:sp>
    </p:spTree>
    <p:extLst>
      <p:ext uri="{BB962C8B-B14F-4D97-AF65-F5344CB8AC3E}">
        <p14:creationId xmlns="" xmlns:p14="http://schemas.microsoft.com/office/powerpoint/2010/main" val="2662882012"/>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Заголовок 1"/>
          <p:cNvSpPr>
            <a:spLocks noGrp="1"/>
          </p:cNvSpPr>
          <p:nvPr>
            <p:ph type="title"/>
          </p:nvPr>
        </p:nvSpPr>
        <p:spPr>
          <a:xfrm>
            <a:off x="438150" y="0"/>
            <a:ext cx="8229600" cy="1143000"/>
          </a:xfrm>
        </p:spPr>
        <p:txBody>
          <a:bodyPr>
            <a:normAutofit/>
          </a:bodyPr>
          <a:lstStyle/>
          <a:p>
            <a:r>
              <a:rPr lang="uk-UA" sz="4000" b="1" i="1" dirty="0" smtClean="0">
                <a:latin typeface="Arial" pitchFamily="34" charset="0"/>
                <a:cs typeface="Arial" pitchFamily="34" charset="0"/>
              </a:rPr>
              <a:t>НЕВИДИМІСТЬ</a:t>
            </a:r>
          </a:p>
        </p:txBody>
      </p:sp>
      <p:sp>
        <p:nvSpPr>
          <p:cNvPr id="59395" name="Содержимое 2"/>
          <p:cNvSpPr>
            <a:spLocks noGrp="1"/>
          </p:cNvSpPr>
          <p:nvPr>
            <p:ph idx="1"/>
          </p:nvPr>
        </p:nvSpPr>
        <p:spPr>
          <a:xfrm>
            <a:off x="4076700" y="1295400"/>
            <a:ext cx="4521200" cy="4525963"/>
          </a:xfrm>
        </p:spPr>
        <p:txBody>
          <a:bodyPr/>
          <a:lstStyle/>
          <a:p>
            <a:pPr marL="0" indent="0" algn="just">
              <a:buFontTx/>
              <a:buNone/>
            </a:pPr>
            <a:r>
              <a:rPr lang="uk-UA" sz="1600" b="1" i="1" dirty="0" smtClean="0">
                <a:latin typeface="Times New Roman" pitchFamily="18" charset="0"/>
                <a:cs typeface="Times New Roman" pitchFamily="18" charset="0"/>
              </a:rPr>
              <a:t>Інженери з токійського університету створили матеріал, який складається з мільярда мікроскопічних бусин. Зі спини в них вмонтовані крихітні відеокамери - вони передають те, що бачать, на передню сторону плащу. В результаті </a:t>
            </a:r>
            <a:r>
              <a:rPr lang="uk-UA" sz="1600" b="1" i="1" dirty="0" smtClean="0">
                <a:solidFill>
                  <a:srgbClr val="C00000"/>
                </a:solidFill>
                <a:latin typeface="Times New Roman" pitchFamily="18" charset="0"/>
                <a:cs typeface="Times New Roman" pitchFamily="18" charset="0"/>
              </a:rPr>
              <a:t>замість людини ми бачимо тільки фон, на якому вона стоїть.</a:t>
            </a:r>
          </a:p>
          <a:p>
            <a:pPr marL="0" indent="0" algn="just">
              <a:buFontTx/>
              <a:buNone/>
            </a:pPr>
            <a:r>
              <a:rPr lang="uk-UA" sz="1600" dirty="0" smtClean="0">
                <a:latin typeface="Times New Roman" pitchFamily="18" charset="0"/>
                <a:cs typeface="Times New Roman" pitchFamily="18" charset="0"/>
              </a:rPr>
              <a:t>Японський плащ виглядає ефектно, але є проблема: у ньому герой невидимий тільки з одного ракурсу. Тільки </a:t>
            </a:r>
            <a:r>
              <a:rPr lang="uk-UA" sz="1600" dirty="0" err="1" smtClean="0">
                <a:latin typeface="Times New Roman" pitchFamily="18" charset="0"/>
                <a:cs typeface="Times New Roman" pitchFamily="18" charset="0"/>
              </a:rPr>
              <a:t>но</a:t>
            </a:r>
            <a:r>
              <a:rPr lang="uk-UA" sz="1600" dirty="0" smtClean="0">
                <a:latin typeface="Times New Roman" pitchFamily="18" charset="0"/>
                <a:cs typeface="Times New Roman" pitchFamily="18" charset="0"/>
              </a:rPr>
              <a:t> він повернеться - ефект зникає. Але у найближчому майбутньому плащ невидимка може стати реальністю.</a:t>
            </a:r>
          </a:p>
        </p:txBody>
      </p:sp>
      <p:pic>
        <p:nvPicPr>
          <p:cNvPr id="5939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15950" y="3784600"/>
            <a:ext cx="3335338" cy="2501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9397"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15950" y="1206500"/>
            <a:ext cx="3333750" cy="25003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9398"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59399" name="Номер слайда 6"/>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3DFCE9E-7F94-460D-B448-1F9D84EC50F2}" type="slidenum">
              <a:rPr lang="ru-RU" smtClean="0"/>
              <a:pPr eaLnBrk="1" hangingPunct="1"/>
              <a:t>91</a:t>
            </a:fld>
            <a:endParaRPr lang="ru-RU" smtClean="0"/>
          </a:p>
        </p:txBody>
      </p:sp>
    </p:spTree>
    <p:extLst>
      <p:ext uri="{BB962C8B-B14F-4D97-AF65-F5344CB8AC3E}">
        <p14:creationId xmlns="" xmlns:p14="http://schemas.microsoft.com/office/powerpoint/2010/main" val="2529414111"/>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Заголовок 1"/>
          <p:cNvSpPr>
            <a:spLocks noGrp="1"/>
          </p:cNvSpPr>
          <p:nvPr>
            <p:ph type="title"/>
          </p:nvPr>
        </p:nvSpPr>
        <p:spPr>
          <a:xfrm>
            <a:off x="476250" y="0"/>
            <a:ext cx="8229600" cy="1143000"/>
          </a:xfrm>
        </p:spPr>
        <p:txBody>
          <a:bodyPr>
            <a:normAutofit/>
          </a:bodyPr>
          <a:lstStyle/>
          <a:p>
            <a:r>
              <a:rPr lang="uk-UA" sz="4000" b="1" i="1" dirty="0" smtClean="0">
                <a:latin typeface="Arial" pitchFamily="34" charset="0"/>
                <a:cs typeface="Arial" pitchFamily="34" charset="0"/>
              </a:rPr>
              <a:t>ПЛАЩ НЕВИДИМКА</a:t>
            </a:r>
            <a:endParaRPr lang="ru-RU" sz="4000" b="1" i="1" dirty="0" smtClean="0">
              <a:latin typeface="Arial" pitchFamily="34" charset="0"/>
              <a:cs typeface="Arial" pitchFamily="34" charset="0"/>
            </a:endParaRPr>
          </a:p>
        </p:txBody>
      </p:sp>
      <p:sp>
        <p:nvSpPr>
          <p:cNvPr id="60419" name="Содержимое 2"/>
          <p:cNvSpPr>
            <a:spLocks noGrp="1"/>
          </p:cNvSpPr>
          <p:nvPr>
            <p:ph idx="1"/>
          </p:nvPr>
        </p:nvSpPr>
        <p:spPr>
          <a:xfrm>
            <a:off x="4056063" y="1223962"/>
            <a:ext cx="4656137" cy="5085357"/>
          </a:xfrm>
        </p:spPr>
        <p:txBody>
          <a:bodyPr>
            <a:normAutofit fontScale="92500" lnSpcReduction="10000"/>
          </a:bodyPr>
          <a:lstStyle/>
          <a:p>
            <a:pPr marL="0" indent="0" algn="just">
              <a:buFontTx/>
              <a:buNone/>
            </a:pPr>
            <a:r>
              <a:rPr lang="uk-UA" sz="1500" dirty="0" smtClean="0">
                <a:latin typeface="Times New Roman" pitchFamily="18" charset="0"/>
                <a:cs typeface="Times New Roman" pitchFamily="18" charset="0"/>
              </a:rPr>
              <a:t>В черговий раз у засобах масової інформації з'явилося звістка про вирішення проблеми невидимості. </a:t>
            </a:r>
            <a:r>
              <a:rPr lang="uk-UA" sz="1500" b="1" i="1" dirty="0" smtClean="0">
                <a:latin typeface="Times New Roman" pitchFamily="18" charset="0"/>
                <a:cs typeface="Times New Roman" pitchFamily="18" charset="0"/>
              </a:rPr>
              <a:t>Канадський розробник камуфляжних малюнків, компанія з гучною назвою </a:t>
            </a:r>
            <a:r>
              <a:rPr lang="uk-UA" sz="1500" b="1" i="1" dirty="0" err="1" smtClean="0">
                <a:latin typeface="Times New Roman" pitchFamily="18" charset="0"/>
                <a:cs typeface="Times New Roman" pitchFamily="18" charset="0"/>
              </a:rPr>
              <a:t>HyperStealth</a:t>
            </a:r>
            <a:r>
              <a:rPr lang="uk-UA" sz="1500" b="1" i="1" dirty="0" smtClean="0">
                <a:latin typeface="Times New Roman" pitchFamily="18" charset="0"/>
                <a:cs typeface="Times New Roman" pitchFamily="18" charset="0"/>
              </a:rPr>
              <a:t> </a:t>
            </a:r>
            <a:r>
              <a:rPr lang="uk-UA" sz="1500" b="1" i="1" dirty="0" err="1" smtClean="0">
                <a:latin typeface="Times New Roman" pitchFamily="18" charset="0"/>
                <a:cs typeface="Times New Roman" pitchFamily="18" charset="0"/>
              </a:rPr>
              <a:t>Biotechnology</a:t>
            </a:r>
            <a:r>
              <a:rPr lang="uk-UA" sz="1500" b="1" i="1" dirty="0" smtClean="0">
                <a:latin typeface="Times New Roman" pitchFamily="18" charset="0"/>
                <a:cs typeface="Times New Roman" pitchFamily="18" charset="0"/>
              </a:rPr>
              <a:t> створила сторінку, присвячену нібито розробленому нею ідеально </a:t>
            </a:r>
            <a:r>
              <a:rPr lang="uk-UA" sz="1500" b="1" i="1" dirty="0" err="1" smtClean="0">
                <a:latin typeface="Times New Roman" pitchFamily="18" charset="0"/>
                <a:cs typeface="Times New Roman" pitchFamily="18" charset="0"/>
              </a:rPr>
              <a:t>маскуючому</a:t>
            </a:r>
            <a:r>
              <a:rPr lang="uk-UA" sz="1500" b="1" i="1" dirty="0" smtClean="0">
                <a:latin typeface="Times New Roman" pitchFamily="18" charset="0"/>
                <a:cs typeface="Times New Roman" pitchFamily="18" charset="0"/>
              </a:rPr>
              <a:t> матеріалу </a:t>
            </a:r>
            <a:r>
              <a:rPr lang="uk-UA" sz="1500" b="1" i="1" dirty="0" err="1" smtClean="0">
                <a:solidFill>
                  <a:srgbClr val="C00000"/>
                </a:solidFill>
                <a:latin typeface="Times New Roman" pitchFamily="18" charset="0"/>
                <a:cs typeface="Times New Roman" pitchFamily="18" charset="0"/>
              </a:rPr>
              <a:t>Quantum</a:t>
            </a:r>
            <a:r>
              <a:rPr lang="uk-UA" sz="1500" b="1" i="1" dirty="0" smtClean="0">
                <a:solidFill>
                  <a:srgbClr val="C00000"/>
                </a:solidFill>
                <a:latin typeface="Times New Roman" pitchFamily="18" charset="0"/>
                <a:cs typeface="Times New Roman" pitchFamily="18" charset="0"/>
              </a:rPr>
              <a:t> </a:t>
            </a:r>
            <a:r>
              <a:rPr lang="uk-UA" sz="1500" b="1" i="1" dirty="0" err="1" smtClean="0">
                <a:solidFill>
                  <a:srgbClr val="C00000"/>
                </a:solidFill>
                <a:latin typeface="Times New Roman" pitchFamily="18" charset="0"/>
                <a:cs typeface="Times New Roman" pitchFamily="18" charset="0"/>
              </a:rPr>
              <a:t>Stealth</a:t>
            </a:r>
            <a:r>
              <a:rPr lang="uk-UA" sz="1500" b="1" i="1" dirty="0" smtClean="0">
                <a:solidFill>
                  <a:srgbClr val="C00000"/>
                </a:solidFill>
                <a:latin typeface="Times New Roman" pitchFamily="18" charset="0"/>
                <a:cs typeface="Times New Roman" pitchFamily="18" charset="0"/>
              </a:rPr>
              <a:t>.  </a:t>
            </a:r>
            <a:r>
              <a:rPr lang="uk-UA" sz="1500" dirty="0" smtClean="0">
                <a:latin typeface="Times New Roman" pitchFamily="18" charset="0"/>
                <a:cs typeface="Times New Roman" pitchFamily="18" charset="0"/>
              </a:rPr>
              <a:t>Її відвідувачів інформують про технологію, що не вимагає відеокамер або джерел живлення, і при цьому усуває при випробуваннях 95% тіней згинаючи світлові промені. Пропонується кілька фотографій, про які, втім, заздалегідь говориться, що це лише імітація. Реальний плащ-невидимку побачити не можна, але не тому, що він невидимий, а з міркувань секретності. </a:t>
            </a:r>
          </a:p>
          <a:p>
            <a:pPr marL="0" indent="0" algn="just"/>
            <a:r>
              <a:rPr lang="uk-UA" sz="1500" dirty="0" smtClean="0">
                <a:latin typeface="Times New Roman" pitchFamily="18" charset="0"/>
                <a:cs typeface="Times New Roman" pitchFamily="18" charset="0"/>
              </a:rPr>
              <a:t>І все ж, </a:t>
            </a:r>
            <a:r>
              <a:rPr lang="uk-UA" sz="1500" b="1" i="1" dirty="0" smtClean="0">
                <a:solidFill>
                  <a:srgbClr val="C00000"/>
                </a:solidFill>
                <a:latin typeface="Times New Roman" pitchFamily="18" charset="0"/>
                <a:cs typeface="Times New Roman" pitchFamily="18" charset="0"/>
              </a:rPr>
              <a:t>камуфляж, заснований на «</a:t>
            </a:r>
            <a:r>
              <a:rPr lang="uk-UA" sz="1500" b="1" i="1" dirty="0" err="1" smtClean="0">
                <a:solidFill>
                  <a:srgbClr val="C00000"/>
                </a:solidFill>
                <a:latin typeface="Times New Roman" pitchFamily="18" charset="0"/>
                <a:cs typeface="Times New Roman" pitchFamily="18" charset="0"/>
              </a:rPr>
              <a:t>метаматеріалах</a:t>
            </a:r>
            <a:r>
              <a:rPr lang="uk-UA" sz="1500" b="1" i="1" dirty="0" smtClean="0">
                <a:solidFill>
                  <a:srgbClr val="C00000"/>
                </a:solidFill>
                <a:latin typeface="Times New Roman" pitchFamily="18" charset="0"/>
                <a:cs typeface="Times New Roman" pitchFamily="18" charset="0"/>
              </a:rPr>
              <a:t> і </a:t>
            </a:r>
            <a:r>
              <a:rPr lang="uk-UA" sz="1500" b="1" i="1" dirty="0" err="1" smtClean="0">
                <a:solidFill>
                  <a:srgbClr val="C00000"/>
                </a:solidFill>
                <a:latin typeface="Times New Roman" pitchFamily="18" charset="0"/>
                <a:cs typeface="Times New Roman" pitchFamily="18" charset="0"/>
              </a:rPr>
              <a:t>нанотехнологіях</a:t>
            </a:r>
            <a:r>
              <a:rPr lang="uk-UA" sz="1500" b="1" i="1" dirty="0" smtClean="0">
                <a:solidFill>
                  <a:srgbClr val="C00000"/>
                </a:solidFill>
                <a:latin typeface="Times New Roman" pitchFamily="18" charset="0"/>
                <a:cs typeface="Times New Roman" pitchFamily="18" charset="0"/>
              </a:rPr>
              <a:t>» був продемонстрований двом окремим групам офіцерів Армії США, двом групам канадських військовослужбовців та антитерористичній </a:t>
            </a:r>
            <a:r>
              <a:rPr lang="uk-UA" sz="1500" b="1" i="1" dirty="0" err="1" smtClean="0">
                <a:solidFill>
                  <a:srgbClr val="C00000"/>
                </a:solidFill>
                <a:latin typeface="Times New Roman" pitchFamily="18" charset="0"/>
                <a:cs typeface="Times New Roman" pitchFamily="18" charset="0"/>
              </a:rPr>
              <a:t>Federal</a:t>
            </a:r>
            <a:r>
              <a:rPr lang="uk-UA" sz="1500" b="1" i="1" dirty="0" smtClean="0">
                <a:solidFill>
                  <a:srgbClr val="C00000"/>
                </a:solidFill>
                <a:latin typeface="Times New Roman" pitchFamily="18" charset="0"/>
                <a:cs typeface="Times New Roman" pitchFamily="18" charset="0"/>
              </a:rPr>
              <a:t> </a:t>
            </a:r>
            <a:r>
              <a:rPr lang="uk-UA" sz="1500" b="1" i="1" dirty="0" err="1" smtClean="0">
                <a:solidFill>
                  <a:srgbClr val="C00000"/>
                </a:solidFill>
                <a:latin typeface="Times New Roman" pitchFamily="18" charset="0"/>
                <a:cs typeface="Times New Roman" pitchFamily="18" charset="0"/>
              </a:rPr>
              <a:t>Emergency</a:t>
            </a:r>
            <a:r>
              <a:rPr lang="uk-UA" sz="1500" b="1" i="1" dirty="0" smtClean="0">
                <a:solidFill>
                  <a:srgbClr val="C00000"/>
                </a:solidFill>
                <a:latin typeface="Times New Roman" pitchFamily="18" charset="0"/>
                <a:cs typeface="Times New Roman" pitchFamily="18" charset="0"/>
              </a:rPr>
              <a:t> </a:t>
            </a:r>
            <a:r>
              <a:rPr lang="uk-UA" sz="1500" b="1" i="1" dirty="0" err="1" smtClean="0">
                <a:solidFill>
                  <a:srgbClr val="C00000"/>
                </a:solidFill>
                <a:latin typeface="Times New Roman" pitchFamily="18" charset="0"/>
                <a:cs typeface="Times New Roman" pitchFamily="18" charset="0"/>
              </a:rPr>
              <a:t>Response</a:t>
            </a:r>
            <a:r>
              <a:rPr lang="uk-UA" sz="1500" b="1" i="1" dirty="0" smtClean="0">
                <a:solidFill>
                  <a:srgbClr val="C00000"/>
                </a:solidFill>
                <a:latin typeface="Times New Roman" pitchFamily="18" charset="0"/>
                <a:cs typeface="Times New Roman" pitchFamily="18" charset="0"/>
              </a:rPr>
              <a:t> </a:t>
            </a:r>
            <a:r>
              <a:rPr lang="uk-UA" sz="1500" b="1" i="1" dirty="0" err="1" smtClean="0">
                <a:solidFill>
                  <a:srgbClr val="C00000"/>
                </a:solidFill>
                <a:latin typeface="Times New Roman" pitchFamily="18" charset="0"/>
                <a:cs typeface="Times New Roman" pitchFamily="18" charset="0"/>
              </a:rPr>
              <a:t>Team</a:t>
            </a:r>
            <a:r>
              <a:rPr lang="uk-UA" sz="1500" b="1" i="1" dirty="0" smtClean="0">
                <a:solidFill>
                  <a:srgbClr val="C00000"/>
                </a:solidFill>
                <a:latin typeface="Times New Roman" pitchFamily="18" charset="0"/>
                <a:cs typeface="Times New Roman" pitchFamily="18" charset="0"/>
              </a:rPr>
              <a:t>. </a:t>
            </a:r>
            <a:r>
              <a:rPr lang="uk-UA" sz="1500" dirty="0" smtClean="0">
                <a:latin typeface="Times New Roman" pitchFamily="18" charset="0"/>
                <a:cs typeface="Times New Roman" pitchFamily="18" charset="0"/>
              </a:rPr>
              <a:t>Всі ці не названі персонально авторитетні особи засвідчили, що реальний матеріал діє саме так, як і було заявлено, </a:t>
            </a:r>
            <a:r>
              <a:rPr lang="uk-UA" sz="1500" b="1" i="1" dirty="0" smtClean="0">
                <a:solidFill>
                  <a:srgbClr val="C00000"/>
                </a:solidFill>
                <a:latin typeface="Times New Roman" pitchFamily="18" charset="0"/>
                <a:cs typeface="Times New Roman" pitchFamily="18" charset="0"/>
              </a:rPr>
              <a:t>тобто забезпечує невидимість для оптичних і ІЧ-засобів спостереження</a:t>
            </a:r>
            <a:r>
              <a:rPr lang="uk-UA" sz="1500" dirty="0" smtClean="0">
                <a:latin typeface="Times New Roman" pitchFamily="18" charset="0"/>
                <a:cs typeface="Times New Roman" pitchFamily="18" charset="0"/>
              </a:rPr>
              <a:t>. Про це (на вже згаданій </a:t>
            </a:r>
            <a:r>
              <a:rPr lang="uk-UA" sz="1500" dirty="0" err="1" smtClean="0">
                <a:latin typeface="Times New Roman" pitchFamily="18" charset="0"/>
                <a:cs typeface="Times New Roman" pitchFamily="18" charset="0"/>
              </a:rPr>
              <a:t>веб-сторінці</a:t>
            </a:r>
            <a:r>
              <a:rPr lang="uk-UA" sz="1500" dirty="0" smtClean="0">
                <a:latin typeface="Times New Roman" pitchFamily="18" charset="0"/>
                <a:cs typeface="Times New Roman" pitchFamily="18" charset="0"/>
              </a:rPr>
              <a:t>) повідомляє творець технології і CEO </a:t>
            </a:r>
            <a:r>
              <a:rPr lang="uk-UA" sz="1500" dirty="0" err="1" smtClean="0">
                <a:latin typeface="Times New Roman" pitchFamily="18" charset="0"/>
                <a:cs typeface="Times New Roman" pitchFamily="18" charset="0"/>
              </a:rPr>
              <a:t>Hyper</a:t>
            </a:r>
            <a:r>
              <a:rPr lang="uk-UA" sz="1500" dirty="0" smtClean="0">
                <a:latin typeface="Times New Roman" pitchFamily="18" charset="0"/>
                <a:cs typeface="Times New Roman" pitchFamily="18" charset="0"/>
              </a:rPr>
              <a:t> </a:t>
            </a:r>
            <a:r>
              <a:rPr lang="uk-UA" sz="1500" dirty="0" err="1" smtClean="0">
                <a:latin typeface="Times New Roman" pitchFamily="18" charset="0"/>
                <a:cs typeface="Times New Roman" pitchFamily="18" charset="0"/>
              </a:rPr>
              <a:t>Stealth</a:t>
            </a:r>
            <a:r>
              <a:rPr lang="uk-UA" sz="1500" dirty="0" smtClean="0">
                <a:latin typeface="Times New Roman" pitchFamily="18" charset="0"/>
                <a:cs typeface="Times New Roman" pitchFamily="18" charset="0"/>
              </a:rPr>
              <a:t> Гай </a:t>
            </a:r>
            <a:r>
              <a:rPr lang="uk-UA" sz="1500" dirty="0" err="1" smtClean="0">
                <a:latin typeface="Times New Roman" pitchFamily="18" charset="0"/>
                <a:cs typeface="Times New Roman" pitchFamily="18" charset="0"/>
              </a:rPr>
              <a:t>Крамер</a:t>
            </a:r>
            <a:r>
              <a:rPr lang="uk-UA" sz="1500" dirty="0" smtClean="0">
                <a:latin typeface="Times New Roman" pitchFamily="18" charset="0"/>
                <a:cs typeface="Times New Roman" pitchFamily="18" charset="0"/>
              </a:rPr>
              <a:t> (</a:t>
            </a:r>
            <a:r>
              <a:rPr lang="uk-UA" sz="1500" dirty="0" err="1" smtClean="0">
                <a:latin typeface="Times New Roman" pitchFamily="18" charset="0"/>
                <a:cs typeface="Times New Roman" pitchFamily="18" charset="0"/>
              </a:rPr>
              <a:t>Guy</a:t>
            </a:r>
            <a:r>
              <a:rPr lang="uk-UA" sz="1500" dirty="0" smtClean="0">
                <a:latin typeface="Times New Roman" pitchFamily="18" charset="0"/>
                <a:cs typeface="Times New Roman" pitchFamily="18" charset="0"/>
              </a:rPr>
              <a:t> </a:t>
            </a:r>
            <a:r>
              <a:rPr lang="uk-UA" sz="1500" dirty="0" err="1" smtClean="0">
                <a:latin typeface="Times New Roman" pitchFamily="18" charset="0"/>
                <a:cs typeface="Times New Roman" pitchFamily="18" charset="0"/>
              </a:rPr>
              <a:t>Cramer</a:t>
            </a:r>
            <a:r>
              <a:rPr lang="uk-UA" sz="1400" dirty="0" smtClean="0">
                <a:latin typeface="Times New Roman" pitchFamily="18" charset="0"/>
                <a:cs typeface="Times New Roman" pitchFamily="18" charset="0"/>
              </a:rPr>
              <a:t>)</a:t>
            </a:r>
          </a:p>
        </p:txBody>
      </p:sp>
      <p:pic>
        <p:nvPicPr>
          <p:cNvPr id="60420"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22289" y="1268413"/>
            <a:ext cx="3401640" cy="2655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0421"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60422" name="Номер слайда 5"/>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2294DE1-EE5A-4AD6-A6F2-2833CEBE65B7}" type="slidenum">
              <a:rPr lang="ru-RU" smtClean="0"/>
              <a:pPr eaLnBrk="1" hangingPunct="1"/>
              <a:t>92</a:t>
            </a:fld>
            <a:endParaRPr lang="ru-RU" smtClean="0"/>
          </a:p>
        </p:txBody>
      </p:sp>
      <p:pic>
        <p:nvPicPr>
          <p:cNvPr id="1026" name="Picture 2" descr="Сингапурский учёный показал &quot;плащ-невидимку&quot;"/>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22289" y="3917981"/>
            <a:ext cx="3401640" cy="1937574"/>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16501318"/>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Заголовок 1"/>
          <p:cNvSpPr>
            <a:spLocks noGrp="1"/>
          </p:cNvSpPr>
          <p:nvPr>
            <p:ph type="title"/>
          </p:nvPr>
        </p:nvSpPr>
        <p:spPr>
          <a:xfrm>
            <a:off x="385763" y="0"/>
            <a:ext cx="8229600" cy="1143000"/>
          </a:xfrm>
        </p:spPr>
        <p:txBody>
          <a:bodyPr>
            <a:normAutofit/>
          </a:bodyPr>
          <a:lstStyle/>
          <a:p>
            <a:r>
              <a:rPr lang="uk-UA" sz="4000" b="1" i="1" dirty="0" smtClean="0">
                <a:latin typeface="Arial" pitchFamily="34" charset="0"/>
                <a:cs typeface="Arial" pitchFamily="34" charset="0"/>
              </a:rPr>
              <a:t>НЕВИДИМІ ТАНКИ </a:t>
            </a:r>
            <a:endParaRPr lang="ru-RU" sz="4000" b="1" i="1" dirty="0" smtClean="0">
              <a:latin typeface="Arial" pitchFamily="34" charset="0"/>
              <a:cs typeface="Arial" pitchFamily="34" charset="0"/>
            </a:endParaRPr>
          </a:p>
        </p:txBody>
      </p:sp>
      <p:sp>
        <p:nvSpPr>
          <p:cNvPr id="187395" name="Содержимое 2"/>
          <p:cNvSpPr>
            <a:spLocks noGrp="1"/>
          </p:cNvSpPr>
          <p:nvPr>
            <p:ph idx="1"/>
          </p:nvPr>
        </p:nvSpPr>
        <p:spPr>
          <a:xfrm>
            <a:off x="5002213" y="1139826"/>
            <a:ext cx="3709987" cy="2349053"/>
          </a:xfrm>
        </p:spPr>
        <p:txBody>
          <a:bodyPr>
            <a:normAutofit/>
          </a:bodyPr>
          <a:lstStyle/>
          <a:p>
            <a:pPr marL="0" indent="0" algn="just">
              <a:buFontTx/>
              <a:buNone/>
            </a:pPr>
            <a:r>
              <a:rPr lang="uk-UA" sz="1400" b="1" i="1" dirty="0" smtClean="0">
                <a:latin typeface="Times New Roman" pitchFamily="18" charset="0"/>
                <a:cs typeface="Times New Roman" pitchFamily="18" charset="0"/>
              </a:rPr>
              <a:t>Європейці випробували плащ невидимості для танка. Новий </a:t>
            </a:r>
            <a:r>
              <a:rPr lang="uk-UA" sz="1400" b="1" i="1" dirty="0" smtClean="0">
                <a:solidFill>
                  <a:srgbClr val="C00000"/>
                </a:solidFill>
                <a:latin typeface="Times New Roman" pitchFamily="18" charset="0"/>
                <a:cs typeface="Times New Roman" pitchFamily="18" charset="0"/>
              </a:rPr>
              <a:t>пристрій працює в тепловому діапазоні хвиль </a:t>
            </a:r>
            <a:r>
              <a:rPr lang="uk-UA" sz="1400" b="1" i="1" dirty="0" smtClean="0">
                <a:latin typeface="Times New Roman" pitchFamily="18" charset="0"/>
                <a:cs typeface="Times New Roman" pitchFamily="18" charset="0"/>
              </a:rPr>
              <a:t>і не просто маскує бойову машину на місцевості, а при необхідності створює ілюзії. </a:t>
            </a:r>
            <a:r>
              <a:rPr lang="uk-UA" sz="1400" dirty="0" smtClean="0">
                <a:latin typeface="Times New Roman" pitchFamily="18" charset="0"/>
                <a:cs typeface="Times New Roman" pitchFamily="18" charset="0"/>
              </a:rPr>
              <a:t>«Плащ» обманює прилади і очі, змушуючи броньованого монстра виглядати в ІЧ-спектрі, немов легковий автомобіль.</a:t>
            </a:r>
          </a:p>
        </p:txBody>
      </p:sp>
      <p:pic>
        <p:nvPicPr>
          <p:cNvPr id="187396" name="Picture 2"/>
          <p:cNvPicPr>
            <a:picLocks noChangeAspect="1" noChangeArrowheads="1"/>
          </p:cNvPicPr>
          <p:nvPr/>
        </p:nvPicPr>
        <p:blipFill>
          <a:blip r:embed="rId2" cstate="print"/>
          <a:srcRect/>
          <a:stretch>
            <a:fillRect/>
          </a:stretch>
        </p:blipFill>
        <p:spPr bwMode="auto">
          <a:xfrm>
            <a:off x="522288" y="1179513"/>
            <a:ext cx="4202112" cy="2789237"/>
          </a:xfrm>
          <a:prstGeom prst="rect">
            <a:avLst/>
          </a:prstGeom>
          <a:noFill/>
          <a:ln w="9525">
            <a:noFill/>
            <a:miter lim="800000"/>
            <a:headEnd/>
            <a:tailEnd/>
          </a:ln>
        </p:spPr>
      </p:pic>
      <p:pic>
        <p:nvPicPr>
          <p:cNvPr id="187397" name="Picture 4"/>
          <p:cNvPicPr>
            <a:picLocks noChangeAspect="1" noChangeArrowheads="1"/>
          </p:cNvPicPr>
          <p:nvPr/>
        </p:nvPicPr>
        <p:blipFill>
          <a:blip r:embed="rId3" cstate="print"/>
          <a:srcRect/>
          <a:stretch>
            <a:fillRect/>
          </a:stretch>
        </p:blipFill>
        <p:spPr bwMode="auto">
          <a:xfrm>
            <a:off x="4855345" y="3212976"/>
            <a:ext cx="3888431" cy="2888018"/>
          </a:xfrm>
          <a:prstGeom prst="rect">
            <a:avLst/>
          </a:prstGeom>
          <a:noFill/>
          <a:ln w="9525">
            <a:noFill/>
            <a:miter lim="800000"/>
            <a:headEnd/>
            <a:tailEnd/>
          </a:ln>
        </p:spPr>
      </p:pic>
      <p:sp>
        <p:nvSpPr>
          <p:cNvPr id="187398" name="Прямоугольник 6"/>
          <p:cNvSpPr>
            <a:spLocks noChangeArrowheads="1"/>
          </p:cNvSpPr>
          <p:nvPr/>
        </p:nvSpPr>
        <p:spPr bwMode="auto">
          <a:xfrm>
            <a:off x="431801" y="4149725"/>
            <a:ext cx="4292600" cy="2492990"/>
          </a:xfrm>
          <a:prstGeom prst="rect">
            <a:avLst/>
          </a:prstGeom>
          <a:noFill/>
          <a:ln w="9525">
            <a:noFill/>
            <a:miter lim="800000"/>
            <a:headEnd/>
            <a:tailEnd/>
          </a:ln>
        </p:spPr>
        <p:txBody>
          <a:bodyPr wrap="square">
            <a:spAutoFit/>
          </a:bodyPr>
          <a:lstStyle/>
          <a:p>
            <a:pPr algn="just"/>
            <a:r>
              <a:rPr lang="uk-UA" sz="1300" dirty="0" smtClean="0">
                <a:latin typeface="Times New Roman" pitchFamily="18" charset="0"/>
                <a:cs typeface="Times New Roman" pitchFamily="18" charset="0"/>
              </a:rPr>
              <a:t>Технологія, що названа </a:t>
            </a:r>
            <a:r>
              <a:rPr lang="uk-UA" sz="1300" b="1" i="1" dirty="0" err="1" smtClean="0">
                <a:solidFill>
                  <a:srgbClr val="C00000"/>
                </a:solidFill>
                <a:latin typeface="Times New Roman" pitchFamily="18" charset="0"/>
                <a:cs typeface="Times New Roman" pitchFamily="18" charset="0"/>
              </a:rPr>
              <a:t>Adaptiv</a:t>
            </a:r>
            <a:r>
              <a:rPr lang="uk-UA" sz="1300" b="1" i="1" dirty="0" smtClean="0">
                <a:solidFill>
                  <a:srgbClr val="C00000"/>
                </a:solidFill>
                <a:latin typeface="Times New Roman" pitchFamily="18" charset="0"/>
                <a:cs typeface="Times New Roman" pitchFamily="18" charset="0"/>
              </a:rPr>
              <a:t>, </a:t>
            </a:r>
            <a:r>
              <a:rPr lang="uk-UA" sz="1300" dirty="0" smtClean="0">
                <a:latin typeface="Times New Roman" pitchFamily="18" charset="0"/>
                <a:cs typeface="Times New Roman" pitchFamily="18" charset="0"/>
              </a:rPr>
              <a:t>офіційно дебютувала в кінці вересня в Лондоні на міжнародній виставці озброєнь DSEi</a:t>
            </a:r>
            <a:r>
              <a:rPr lang="uk-UA" sz="1300" dirty="0">
                <a:latin typeface="Times New Roman" pitchFamily="18" charset="0"/>
                <a:cs typeface="Times New Roman" pitchFamily="18" charset="0"/>
              </a:rPr>
              <a:t>-</a:t>
            </a:r>
            <a:r>
              <a:rPr lang="uk-UA" sz="1300" dirty="0" smtClean="0">
                <a:latin typeface="Times New Roman" pitchFamily="18" charset="0"/>
                <a:cs typeface="Times New Roman" pitchFamily="18" charset="0"/>
              </a:rPr>
              <a:t>2011. </a:t>
            </a:r>
            <a:r>
              <a:rPr lang="uk-UA" sz="1300" b="1" i="1" dirty="0" smtClean="0">
                <a:latin typeface="Times New Roman" pitchFamily="18" charset="0"/>
                <a:cs typeface="Times New Roman" pitchFamily="18" charset="0"/>
              </a:rPr>
              <a:t>Розробка являє собою активне покриття для танків і БМП. Воно складається з безлічі гексагональних </a:t>
            </a:r>
            <a:r>
              <a:rPr lang="uk-UA" sz="1300" b="1" i="1" dirty="0" err="1" smtClean="0">
                <a:latin typeface="Times New Roman" pitchFamily="18" charset="0"/>
                <a:cs typeface="Times New Roman" pitchFamily="18" charset="0"/>
              </a:rPr>
              <a:t>пікселів</a:t>
            </a:r>
            <a:r>
              <a:rPr lang="uk-UA" sz="1300" b="1" i="1" dirty="0" smtClean="0">
                <a:latin typeface="Times New Roman" pitchFamily="18" charset="0"/>
                <a:cs typeface="Times New Roman" pitchFamily="18" charset="0"/>
              </a:rPr>
              <a:t>, здатних по команді електроніки дуже швидко міняти свою температуру в ту чи іншу сторону. </a:t>
            </a:r>
            <a:r>
              <a:rPr lang="uk-UA" sz="1300" dirty="0" smtClean="0">
                <a:latin typeface="Times New Roman" pitchFamily="18" charset="0"/>
                <a:cs typeface="Times New Roman" pitchFamily="18" charset="0"/>
              </a:rPr>
              <a:t>Бортові камери знімають навколишній фон і виводять відповідне зображення на цей великий інфрачервоний дисплей. Навіть танк що рухається буде встигати зливатися з навколишнім простором, запевняє творець системи - збройова компанія </a:t>
            </a:r>
            <a:r>
              <a:rPr lang="uk-UA" sz="1300" b="1" i="1" dirty="0" smtClean="0">
                <a:solidFill>
                  <a:srgbClr val="C00000"/>
                </a:solidFill>
                <a:latin typeface="Times New Roman" pitchFamily="18" charset="0"/>
                <a:cs typeface="Times New Roman" pitchFamily="18" charset="0"/>
              </a:rPr>
              <a:t>BAE </a:t>
            </a:r>
            <a:r>
              <a:rPr lang="uk-UA" sz="1300" b="1" i="1" dirty="0" err="1" smtClean="0">
                <a:solidFill>
                  <a:srgbClr val="C00000"/>
                </a:solidFill>
                <a:latin typeface="Times New Roman" pitchFamily="18" charset="0"/>
                <a:cs typeface="Times New Roman" pitchFamily="18" charset="0"/>
              </a:rPr>
              <a:t>Systems</a:t>
            </a:r>
            <a:r>
              <a:rPr lang="uk-UA" sz="1300" b="1" i="1" dirty="0" smtClean="0">
                <a:solidFill>
                  <a:srgbClr val="C00000"/>
                </a:solidFill>
                <a:latin typeface="Times New Roman" pitchFamily="18" charset="0"/>
                <a:cs typeface="Times New Roman" pitchFamily="18" charset="0"/>
              </a:rPr>
              <a:t>.</a:t>
            </a:r>
            <a:endParaRPr lang="uk-UA" sz="1300" b="1" i="1" dirty="0">
              <a:solidFill>
                <a:srgbClr val="C00000"/>
              </a:solidFill>
              <a:latin typeface="Times New Roman" pitchFamily="18" charset="0"/>
              <a:cs typeface="Times New Roman" pitchFamily="18" charset="0"/>
            </a:endParaRPr>
          </a:p>
        </p:txBody>
      </p:sp>
      <p:sp>
        <p:nvSpPr>
          <p:cNvPr id="7"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dirty="0">
                <a:sym typeface="Symbol" pitchFamily="18" charset="2"/>
              </a:rPr>
              <a:t> </a:t>
            </a:r>
            <a:r>
              <a:rPr lang="uk-UA" sz="800" dirty="0"/>
              <a:t> Опанасюк  А.С.</a:t>
            </a:r>
            <a:endParaRPr lang="ru-RU" sz="800" dirty="0"/>
          </a:p>
        </p:txBody>
      </p:sp>
      <p:sp>
        <p:nvSpPr>
          <p:cNvPr id="2" name="Номер слайда 1"/>
          <p:cNvSpPr>
            <a:spLocks noGrp="1"/>
          </p:cNvSpPr>
          <p:nvPr>
            <p:ph type="sldNum" sz="quarter" idx="12"/>
          </p:nvPr>
        </p:nvSpPr>
        <p:spPr/>
        <p:txBody>
          <a:bodyPr/>
          <a:lstStyle/>
          <a:p>
            <a:fld id="{D3766815-3F79-4B59-8F54-D85D4AE0E431}" type="slidenum">
              <a:rPr lang="ru-RU" smtClean="0"/>
              <a:pPr/>
              <a:t>93</a:t>
            </a:fld>
            <a:endParaRPr lang="ru-RU"/>
          </a:p>
        </p:txBody>
      </p:sp>
    </p:spTree>
    <p:extLst>
      <p:ext uri="{BB962C8B-B14F-4D97-AF65-F5344CB8AC3E}">
        <p14:creationId xmlns="" xmlns:p14="http://schemas.microsoft.com/office/powerpoint/2010/main" val="1453667247"/>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ChangeArrowheads="1"/>
          </p:cNvSpPr>
          <p:nvPr>
            <p:ph type="title"/>
          </p:nvPr>
        </p:nvSpPr>
        <p:spPr>
          <a:xfrm>
            <a:off x="428625" y="0"/>
            <a:ext cx="8229600" cy="1143000"/>
          </a:xfrm>
        </p:spPr>
        <p:txBody>
          <a:bodyPr/>
          <a:lstStyle/>
          <a:p>
            <a:pPr eaLnBrk="1" hangingPunct="1"/>
            <a:r>
              <a:rPr lang="uk-UA" sz="4000" b="1" i="1" dirty="0" smtClean="0">
                <a:latin typeface="Arial" pitchFamily="34" charset="0"/>
                <a:cs typeface="Arial" pitchFamily="34" charset="0"/>
              </a:rPr>
              <a:t>ДОСЯГНЕННЯ РОБОТЕХНІКИ</a:t>
            </a:r>
            <a:endParaRPr lang="ru-RU" sz="4000" b="1" i="1" dirty="0" smtClean="0">
              <a:latin typeface="Arial" pitchFamily="34" charset="0"/>
              <a:cs typeface="Arial" pitchFamily="34" charset="0"/>
            </a:endParaRPr>
          </a:p>
        </p:txBody>
      </p:sp>
      <p:pic>
        <p:nvPicPr>
          <p:cNvPr id="188419" name="Picture 4" descr="Пара ASIMO подаёт напитки на столы в офисе компании. Внизу: ASIMO знает, где расположены его зарядные станции, и не забывает регулярно наведываться к ним, самостоятельно подключаясь к специальному выдвижному разъёму (фото Honda)."/>
          <p:cNvPicPr>
            <a:picLocks noGrp="1" noChangeAspect="1" noChangeArrowheads="1"/>
          </p:cNvPicPr>
          <p:nvPr>
            <p:ph type="body" idx="1"/>
          </p:nvPr>
        </p:nvPicPr>
        <p:blipFill>
          <a:blip r:embed="rId2" cstate="print"/>
          <a:srcRect/>
          <a:stretch>
            <a:fillRect/>
          </a:stretch>
        </p:blipFill>
        <p:spPr>
          <a:xfrm>
            <a:off x="539750" y="1125538"/>
            <a:ext cx="3362325" cy="4598987"/>
          </a:xfrm>
          <a:noFill/>
        </p:spPr>
      </p:pic>
      <p:sp>
        <p:nvSpPr>
          <p:cNvPr id="188420" name="Rectangle 5"/>
          <p:cNvSpPr>
            <a:spLocks noChangeArrowheads="1"/>
          </p:cNvSpPr>
          <p:nvPr/>
        </p:nvSpPr>
        <p:spPr bwMode="auto">
          <a:xfrm>
            <a:off x="3995738" y="1095505"/>
            <a:ext cx="4824412" cy="4832092"/>
          </a:xfrm>
          <a:prstGeom prst="rect">
            <a:avLst/>
          </a:prstGeom>
          <a:noFill/>
          <a:ln w="9525">
            <a:noFill/>
            <a:miter lim="800000"/>
            <a:headEnd/>
            <a:tailEnd/>
          </a:ln>
        </p:spPr>
        <p:txBody>
          <a:bodyPr anchor="ctr">
            <a:spAutoFit/>
          </a:bodyPr>
          <a:lstStyle/>
          <a:p>
            <a:pPr algn="just"/>
            <a:r>
              <a:rPr lang="uk-UA" sz="1400" dirty="0">
                <a:latin typeface="Times New Roman" pitchFamily="18" charset="0"/>
              </a:rPr>
              <a:t>Робот </a:t>
            </a:r>
            <a:r>
              <a:rPr lang="uk-UA" sz="1400" b="1" i="1" dirty="0" smtClean="0">
                <a:solidFill>
                  <a:srgbClr val="C00000"/>
                </a:solidFill>
                <a:latin typeface="Times New Roman" pitchFamily="18" charset="0"/>
              </a:rPr>
              <a:t>А</a:t>
            </a:r>
            <a:r>
              <a:rPr lang="en-US" sz="1400" b="1" i="1" dirty="0" smtClean="0">
                <a:solidFill>
                  <a:srgbClr val="C00000"/>
                </a:solidFill>
                <a:latin typeface="Times New Roman" pitchFamily="18" charset="0"/>
              </a:rPr>
              <a:t>SIMO</a:t>
            </a:r>
            <a:r>
              <a:rPr lang="en-US" sz="1400" dirty="0" smtClean="0">
                <a:latin typeface="Times New Roman" pitchFamily="18" charset="0"/>
              </a:rPr>
              <a:t> </a:t>
            </a:r>
            <a:r>
              <a:rPr lang="uk-UA" sz="1400" dirty="0" smtClean="0">
                <a:latin typeface="Times New Roman" pitchFamily="18" charset="0"/>
              </a:rPr>
              <a:t>від </a:t>
            </a:r>
            <a:r>
              <a:rPr lang="uk-UA" sz="1400" dirty="0">
                <a:latin typeface="Times New Roman" pitchFamily="18" charset="0"/>
              </a:rPr>
              <a:t>компанії </a:t>
            </a:r>
            <a:r>
              <a:rPr lang="en-US" sz="1400" b="1" i="1" dirty="0" smtClean="0">
                <a:solidFill>
                  <a:srgbClr val="C00000"/>
                </a:solidFill>
                <a:latin typeface="Times New Roman" pitchFamily="18" charset="0"/>
              </a:rPr>
              <a:t>HONDA</a:t>
            </a:r>
            <a:r>
              <a:rPr lang="uk-UA" sz="1400" dirty="0" smtClean="0">
                <a:latin typeface="Times New Roman" pitchFamily="18" charset="0"/>
              </a:rPr>
              <a:t> </a:t>
            </a:r>
            <a:r>
              <a:rPr lang="uk-UA" sz="1400" dirty="0">
                <a:latin typeface="Times New Roman" pitchFamily="18" charset="0"/>
              </a:rPr>
              <a:t>отримав нові здібності, збільшивши свій рівень інтелекту і автономності. </a:t>
            </a:r>
            <a:endParaRPr lang="ru-RU" sz="1400" dirty="0">
              <a:latin typeface="Times New Roman" pitchFamily="18" charset="0"/>
            </a:endParaRPr>
          </a:p>
          <a:p>
            <a:pPr algn="just"/>
            <a:r>
              <a:rPr lang="ru-RU" sz="1400" dirty="0">
                <a:latin typeface="Times New Roman" pitchFamily="18" charset="0"/>
              </a:rPr>
              <a:t>ASIMO</a:t>
            </a:r>
            <a:r>
              <a:rPr lang="uk-UA" sz="1400" dirty="0">
                <a:latin typeface="Times New Roman" pitchFamily="18" charset="0"/>
              </a:rPr>
              <a:t> вважається однією з найдосконаліших машин такого роду, що не раз демонстрували свої здібності на публіці. При цьому, майже не міняючись зовні, робот постійно удосконалюється,  інженери регулярно додають в нього нові технології і, відповідно, навички і уміння. </a:t>
            </a:r>
            <a:endParaRPr lang="ru-RU" sz="1400" dirty="0">
              <a:latin typeface="Times New Roman" pitchFamily="18" charset="0"/>
            </a:endParaRPr>
          </a:p>
          <a:p>
            <a:pPr algn="just"/>
            <a:r>
              <a:rPr lang="uk-UA" sz="1400" dirty="0">
                <a:latin typeface="Times New Roman" pitchFamily="18" charset="0"/>
              </a:rPr>
              <a:t>Наприклад, робота навчили управлятися з візком (столиком) на колесах, переміщати його в потрібному напрямі, розгортати і штовхати. Ще </a:t>
            </a:r>
            <a:r>
              <a:rPr lang="ru-RU" sz="1400" b="1" i="1" dirty="0">
                <a:latin typeface="Times New Roman" pitchFamily="18" charset="0"/>
              </a:rPr>
              <a:t>ASIMO</a:t>
            </a:r>
            <a:r>
              <a:rPr lang="uk-UA" sz="1400" b="1" i="1" dirty="0">
                <a:latin typeface="Times New Roman" pitchFamily="18" charset="0"/>
              </a:rPr>
              <a:t> відтепер самостійно підходить до найближчого зарядного пристрою і підключається до мережі, як тільки запас енергії в акумуляторі падає нижче заданого рівня</a:t>
            </a:r>
            <a:r>
              <a:rPr lang="uk-UA" sz="1400" dirty="0">
                <a:latin typeface="Times New Roman" pitchFamily="18" charset="0"/>
              </a:rPr>
              <a:t>. </a:t>
            </a:r>
            <a:endParaRPr lang="ru-RU" sz="1400" dirty="0">
              <a:latin typeface="Times New Roman" pitchFamily="18" charset="0"/>
            </a:endParaRPr>
          </a:p>
          <a:p>
            <a:pPr algn="just"/>
            <a:r>
              <a:rPr lang="uk-UA" sz="1400" dirty="0">
                <a:latin typeface="Times New Roman" pitchFamily="18" charset="0"/>
              </a:rPr>
              <a:t>Але чи не головне нововведення в тому, що </a:t>
            </a:r>
            <a:r>
              <a:rPr lang="uk-UA" sz="1400" b="1" i="1" dirty="0">
                <a:solidFill>
                  <a:srgbClr val="C00000"/>
                </a:solidFill>
                <a:latin typeface="Times New Roman" pitchFamily="18" charset="0"/>
              </a:rPr>
              <a:t>тепер декілька роботів </a:t>
            </a:r>
            <a:r>
              <a:rPr lang="ru-RU" sz="1400" b="1" i="1" dirty="0">
                <a:solidFill>
                  <a:srgbClr val="C00000"/>
                </a:solidFill>
                <a:latin typeface="Times New Roman" pitchFamily="18" charset="0"/>
              </a:rPr>
              <a:t>ASIMO</a:t>
            </a:r>
            <a:r>
              <a:rPr lang="uk-UA" sz="1400" b="1" i="1" dirty="0">
                <a:solidFill>
                  <a:srgbClr val="C00000"/>
                </a:solidFill>
                <a:latin typeface="Times New Roman" pitchFamily="18" charset="0"/>
              </a:rPr>
              <a:t> здатні виконувати сумісні завдання, координуючи свої дії.</a:t>
            </a:r>
            <a:r>
              <a:rPr lang="uk-UA" sz="1400" dirty="0">
                <a:latin typeface="Times New Roman" pitchFamily="18" charset="0"/>
              </a:rPr>
              <a:t> При цьому всі андроїди навчені співвідносити поставлені перед ними цілі з координатами кожного </a:t>
            </a:r>
            <a:r>
              <a:rPr lang="ru-RU" sz="1400" dirty="0">
                <a:latin typeface="Times New Roman" pitchFamily="18" charset="0"/>
              </a:rPr>
              <a:t>ASIMO</a:t>
            </a:r>
            <a:r>
              <a:rPr lang="uk-UA" sz="1400" dirty="0">
                <a:latin typeface="Times New Roman" pitchFamily="18" charset="0"/>
              </a:rPr>
              <a:t> в будівлі і поточним рівнем заряду його батарей, щоб розподіляти між собою завдання найбільш оптимальним чином. </a:t>
            </a:r>
          </a:p>
          <a:p>
            <a:pPr algn="just"/>
            <a:r>
              <a:rPr lang="uk-UA" sz="1400" b="1" i="1" dirty="0">
                <a:solidFill>
                  <a:srgbClr val="C00000"/>
                </a:solidFill>
                <a:latin typeface="Times New Roman" pitchFamily="18" charset="0"/>
              </a:rPr>
              <a:t>Окрім цього цими роботами вже можна частково керувати </a:t>
            </a:r>
            <a:r>
              <a:rPr lang="uk-UA" sz="1400" b="1" i="1" dirty="0" smtClean="0">
                <a:solidFill>
                  <a:srgbClr val="C00000"/>
                </a:solidFill>
                <a:latin typeface="Times New Roman" pitchFamily="18" charset="0"/>
              </a:rPr>
              <a:t>подумки</a:t>
            </a:r>
            <a:r>
              <a:rPr lang="en-US" sz="1400" b="1" i="1" dirty="0" smtClean="0">
                <a:solidFill>
                  <a:srgbClr val="C00000"/>
                </a:solidFill>
                <a:latin typeface="Times New Roman" pitchFamily="18" charset="0"/>
              </a:rPr>
              <a:t>!!!</a:t>
            </a:r>
            <a:r>
              <a:rPr lang="uk-UA" sz="1400" b="1" i="1" dirty="0" smtClean="0">
                <a:solidFill>
                  <a:srgbClr val="C00000"/>
                </a:solidFill>
                <a:latin typeface="Times New Roman" pitchFamily="18" charset="0"/>
              </a:rPr>
              <a:t> </a:t>
            </a:r>
            <a:endParaRPr lang="uk-UA" sz="1400" b="1" i="1" dirty="0">
              <a:solidFill>
                <a:srgbClr val="C00000"/>
              </a:solidFill>
              <a:latin typeface="Times New Roman" pitchFamily="18" charset="0"/>
            </a:endParaRPr>
          </a:p>
        </p:txBody>
      </p:sp>
      <p:sp>
        <p:nvSpPr>
          <p:cNvPr id="188421" name="Rectangle 6"/>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2" name="Номер слайда 1"/>
          <p:cNvSpPr>
            <a:spLocks noGrp="1"/>
          </p:cNvSpPr>
          <p:nvPr>
            <p:ph type="sldNum" sz="quarter" idx="12"/>
          </p:nvPr>
        </p:nvSpPr>
        <p:spPr/>
        <p:txBody>
          <a:bodyPr/>
          <a:lstStyle/>
          <a:p>
            <a:fld id="{D3766815-3F79-4B59-8F54-D85D4AE0E431}" type="slidenum">
              <a:rPr lang="ru-RU" smtClean="0"/>
              <a:pPr/>
              <a:t>94</a:t>
            </a:fld>
            <a:endParaRPr lang="ru-RU"/>
          </a:p>
        </p:txBody>
      </p:sp>
    </p:spTree>
    <p:extLst>
      <p:ext uri="{BB962C8B-B14F-4D97-AF65-F5344CB8AC3E}">
        <p14:creationId xmlns="" xmlns:p14="http://schemas.microsoft.com/office/powerpoint/2010/main" val="1253122522"/>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Заголовок 1"/>
          <p:cNvSpPr>
            <a:spLocks noGrp="1"/>
          </p:cNvSpPr>
          <p:nvPr>
            <p:ph type="title"/>
          </p:nvPr>
        </p:nvSpPr>
        <p:spPr>
          <a:xfrm>
            <a:off x="476250" y="142875"/>
            <a:ext cx="8229600" cy="1143000"/>
          </a:xfrm>
        </p:spPr>
        <p:txBody>
          <a:bodyPr/>
          <a:lstStyle/>
          <a:p>
            <a:r>
              <a:rPr lang="uk-UA" b="1" i="1" dirty="0" smtClean="0">
                <a:latin typeface="Arial" pitchFamily="34" charset="0"/>
                <a:cs typeface="Arial" pitchFamily="34" charset="0"/>
              </a:rPr>
              <a:t>РОБОЙ</a:t>
            </a:r>
            <a:endParaRPr lang="ru-RU" b="1" i="1" dirty="0" smtClean="0">
              <a:latin typeface="Arial" pitchFamily="34" charset="0"/>
              <a:cs typeface="Arial" pitchFamily="34" charset="0"/>
            </a:endParaRPr>
          </a:p>
        </p:txBody>
      </p:sp>
      <p:sp>
        <p:nvSpPr>
          <p:cNvPr id="66563" name="Содержимое 2"/>
          <p:cNvSpPr>
            <a:spLocks noGrp="1"/>
          </p:cNvSpPr>
          <p:nvPr>
            <p:ph idx="1"/>
          </p:nvPr>
        </p:nvSpPr>
        <p:spPr>
          <a:xfrm>
            <a:off x="4797425" y="2619375"/>
            <a:ext cx="4068763" cy="3833961"/>
          </a:xfrm>
        </p:spPr>
        <p:txBody>
          <a:bodyPr>
            <a:normAutofit/>
          </a:bodyPr>
          <a:lstStyle/>
          <a:p>
            <a:pPr marL="0" indent="0" algn="just">
              <a:tabLst>
                <a:tab pos="0" algn="l"/>
              </a:tabLst>
            </a:pPr>
            <a:r>
              <a:rPr lang="uk-UA" sz="1400" dirty="0" smtClean="0">
                <a:latin typeface="Times New Roman" pitchFamily="18" charset="0"/>
                <a:cs typeface="Times New Roman" pitchFamily="18" charset="0"/>
              </a:rPr>
              <a:t>Вчені з Університету Цюріха повідомляють, що через пару місяців з'явиться на світ їх дітище - </a:t>
            </a:r>
            <a:r>
              <a:rPr lang="uk-UA" sz="1400" b="1" i="1" dirty="0" smtClean="0">
                <a:latin typeface="Times New Roman" pitchFamily="18" charset="0"/>
                <a:cs typeface="Times New Roman" pitchFamily="18" charset="0"/>
              </a:rPr>
              <a:t>штучний гуманоїд </a:t>
            </a:r>
            <a:r>
              <a:rPr lang="uk-UA" sz="1400" b="1" i="1" dirty="0" err="1" smtClean="0">
                <a:solidFill>
                  <a:srgbClr val="C00000"/>
                </a:solidFill>
                <a:latin typeface="Times New Roman" pitchFamily="18" charset="0"/>
                <a:cs typeface="Times New Roman" pitchFamily="18" charset="0"/>
              </a:rPr>
              <a:t>Робой</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Робой</a:t>
            </a:r>
            <a:r>
              <a:rPr lang="uk-UA" sz="1400" dirty="0" smtClean="0">
                <a:latin typeface="Times New Roman" pitchFamily="18" charset="0"/>
                <a:cs typeface="Times New Roman" pitchFamily="18" charset="0"/>
              </a:rPr>
              <a:t> буде неймовірно схожий на справжню людину. </a:t>
            </a:r>
            <a:r>
              <a:rPr lang="uk-UA" sz="1400" b="1" i="1" dirty="0" smtClean="0">
                <a:latin typeface="Times New Roman" pitchFamily="18" charset="0"/>
                <a:cs typeface="Times New Roman" pitchFamily="18" charset="0"/>
              </a:rPr>
              <a:t>Його опорно-рухова система буде подібною людській, за рахунок сухожиль аналогічних людським</a:t>
            </a:r>
            <a:r>
              <a:rPr lang="uk-UA" sz="1400" dirty="0" smtClean="0">
                <a:latin typeface="Times New Roman" pitchFamily="18" charset="0"/>
                <a:cs typeface="Times New Roman" pitchFamily="18" charset="0"/>
              </a:rPr>
              <a:t>. Він зможе рухатися майже так, як і людина. У нього буде ніжна текстура шкіри, доброзичливе обличчя, плавні рухи - загалом все, що дозволить людині жити комфортно поруч з гуманоїдом. </a:t>
            </a:r>
            <a:r>
              <a:rPr lang="uk-UA" sz="1400" dirty="0" err="1" smtClean="0">
                <a:latin typeface="Times New Roman" pitchFamily="18" charset="0"/>
                <a:cs typeface="Times New Roman" pitchFamily="18" charset="0"/>
              </a:rPr>
              <a:t>Робой</a:t>
            </a:r>
            <a:r>
              <a:rPr lang="uk-UA" sz="1400" dirty="0" smtClean="0">
                <a:latin typeface="Times New Roman" pitchFamily="18" charset="0"/>
                <a:cs typeface="Times New Roman" pitchFamily="18" charset="0"/>
              </a:rPr>
              <a:t> буде надійним помічником, він створюється спеціально для того, щоб перейняти на себе ряд людських обов'язків у різних сферах - догляді за хворими, допомоги по дому, готельному господарстві.</a:t>
            </a:r>
            <a:r>
              <a:rPr lang="en-US" sz="1400" dirty="0" smtClean="0">
                <a:latin typeface="Times New Roman" pitchFamily="18" charset="0"/>
                <a:cs typeface="Times New Roman" pitchFamily="18" charset="0"/>
              </a:rPr>
              <a:t> </a:t>
            </a:r>
            <a:r>
              <a:rPr lang="uk-UA" sz="1400" b="1" i="1" dirty="0" smtClean="0">
                <a:latin typeface="Times New Roman" pitchFamily="18" charset="0"/>
                <a:cs typeface="Times New Roman" pitchFamily="18" charset="0"/>
              </a:rPr>
              <a:t>Над </a:t>
            </a:r>
            <a:r>
              <a:rPr lang="uk-UA" sz="1400" b="1" i="1" dirty="0" err="1" smtClean="0">
                <a:latin typeface="Times New Roman" pitchFamily="18" charset="0"/>
                <a:cs typeface="Times New Roman" pitchFamily="18" charset="0"/>
              </a:rPr>
              <a:t>Робоєм</a:t>
            </a:r>
            <a:r>
              <a:rPr lang="uk-UA" sz="1400" b="1" i="1" dirty="0" smtClean="0">
                <a:latin typeface="Times New Roman" pitchFamily="18" charset="0"/>
                <a:cs typeface="Times New Roman" pitchFamily="18" charset="0"/>
              </a:rPr>
              <a:t> працюють сорок інженерів з двадцяти семи компаній</a:t>
            </a:r>
            <a:r>
              <a:rPr lang="uk-UA" sz="1400" dirty="0" smtClean="0">
                <a:latin typeface="Times New Roman" pitchFamily="18" charset="0"/>
                <a:cs typeface="Times New Roman" pitchFamily="18" charset="0"/>
              </a:rPr>
              <a:t>. Він повинен з'явитися на світ вже в 2014 році.</a:t>
            </a:r>
          </a:p>
        </p:txBody>
      </p:sp>
      <p:sp>
        <p:nvSpPr>
          <p:cNvPr id="66564"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pic>
        <p:nvPicPr>
          <p:cNvPr id="66565" name="Picture 6"/>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507163" y="549275"/>
            <a:ext cx="2251075" cy="2020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6566" name="Picture 7"/>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57225" y="1268413"/>
            <a:ext cx="3914775" cy="21923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6567" name="Picture 8"/>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57225" y="3563938"/>
            <a:ext cx="3914775" cy="2600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6568" name="Номер слайда 7"/>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125FBBA-093C-4F57-8D97-28D130B263DB}" type="slidenum">
              <a:rPr lang="ru-RU" smtClean="0"/>
              <a:pPr eaLnBrk="1" hangingPunct="1"/>
              <a:t>95</a:t>
            </a:fld>
            <a:endParaRPr lang="ru-RU" smtClean="0"/>
          </a:p>
        </p:txBody>
      </p:sp>
    </p:spTree>
    <p:extLst>
      <p:ext uri="{BB962C8B-B14F-4D97-AF65-F5344CB8AC3E}">
        <p14:creationId xmlns="" xmlns:p14="http://schemas.microsoft.com/office/powerpoint/2010/main" val="1421183223"/>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Заголовок 1"/>
          <p:cNvSpPr>
            <a:spLocks noGrp="1"/>
          </p:cNvSpPr>
          <p:nvPr>
            <p:ph type="title"/>
          </p:nvPr>
        </p:nvSpPr>
        <p:spPr>
          <a:xfrm>
            <a:off x="385763" y="0"/>
            <a:ext cx="8229600" cy="1143000"/>
          </a:xfrm>
        </p:spPr>
        <p:txBody>
          <a:bodyPr>
            <a:normAutofit/>
          </a:bodyPr>
          <a:lstStyle/>
          <a:p>
            <a:r>
              <a:rPr lang="uk-UA" sz="4000" b="1" i="1" dirty="0" smtClean="0">
                <a:latin typeface="Arial" pitchFamily="34" charset="0"/>
                <a:cs typeface="Arial" pitchFamily="34" charset="0"/>
              </a:rPr>
              <a:t>ЧОТИРИНОГІ РОБОТИ</a:t>
            </a:r>
            <a:endParaRPr lang="ru-RU" sz="4000" dirty="0" smtClean="0">
              <a:latin typeface="Arial" pitchFamily="34" charset="0"/>
              <a:cs typeface="Arial" pitchFamily="34" charset="0"/>
            </a:endParaRPr>
          </a:p>
        </p:txBody>
      </p:sp>
      <p:sp>
        <p:nvSpPr>
          <p:cNvPr id="189443" name="Содержимое 2"/>
          <p:cNvSpPr>
            <a:spLocks noGrp="1"/>
          </p:cNvSpPr>
          <p:nvPr>
            <p:ph idx="1"/>
          </p:nvPr>
        </p:nvSpPr>
        <p:spPr>
          <a:xfrm>
            <a:off x="476250" y="5003800"/>
            <a:ext cx="8210550" cy="1485900"/>
          </a:xfrm>
        </p:spPr>
        <p:txBody>
          <a:bodyPr/>
          <a:lstStyle/>
          <a:p>
            <a:pPr marL="0" indent="0" algn="just">
              <a:buFontTx/>
              <a:buNone/>
            </a:pPr>
            <a:r>
              <a:rPr lang="uk-UA" sz="1300" dirty="0" smtClean="0">
                <a:latin typeface="Times New Roman" pitchFamily="18" charset="0"/>
                <a:cs typeface="Times New Roman" pitchFamily="18" charset="0"/>
              </a:rPr>
              <a:t>Управляється «</a:t>
            </a:r>
            <a:r>
              <a:rPr lang="uk-UA" sz="1300" dirty="0" err="1" smtClean="0">
                <a:latin typeface="Times New Roman" pitchFamily="18" charset="0"/>
                <a:cs typeface="Times New Roman" pitchFamily="18" charset="0"/>
              </a:rPr>
              <a:t>хайку</a:t>
            </a:r>
            <a:r>
              <a:rPr lang="uk-UA" sz="1300" dirty="0" smtClean="0">
                <a:latin typeface="Times New Roman" pitchFamily="18" charset="0"/>
                <a:cs typeface="Times New Roman" pitchFamily="18" charset="0"/>
              </a:rPr>
              <a:t>» з бортового «</a:t>
            </a:r>
            <a:r>
              <a:rPr lang="uk-UA" sz="1300" dirty="0" err="1" smtClean="0">
                <a:latin typeface="Times New Roman" pitchFamily="18" charset="0"/>
                <a:cs typeface="Times New Roman" pitchFamily="18" charset="0"/>
              </a:rPr>
              <a:t>пентіуму</a:t>
            </a:r>
            <a:r>
              <a:rPr lang="uk-UA" sz="1300" dirty="0" smtClean="0">
                <a:latin typeface="Times New Roman" pitchFamily="18" charset="0"/>
                <a:cs typeface="Times New Roman" pitchFamily="18" charset="0"/>
              </a:rPr>
              <a:t>», що працює під </a:t>
            </a:r>
            <a:r>
              <a:rPr lang="uk-UA" sz="1300" dirty="0" err="1" smtClean="0">
                <a:latin typeface="Times New Roman" pitchFamily="18" charset="0"/>
                <a:cs typeface="Times New Roman" pitchFamily="18" charset="0"/>
              </a:rPr>
              <a:t>Linux</a:t>
            </a:r>
            <a:r>
              <a:rPr lang="uk-UA" sz="1300" dirty="0" smtClean="0">
                <a:latin typeface="Times New Roman" pitchFamily="18" charset="0"/>
                <a:cs typeface="Times New Roman" pitchFamily="18" charset="0"/>
              </a:rPr>
              <a:t>. У довжину </a:t>
            </a:r>
            <a:r>
              <a:rPr lang="uk-UA" sz="1300" dirty="0" err="1" smtClean="0">
                <a:latin typeface="Times New Roman" pitchFamily="18" charset="0"/>
                <a:cs typeface="Times New Roman" pitchFamily="18" charset="0"/>
              </a:rPr>
              <a:t>HyQ</a:t>
            </a:r>
            <a:r>
              <a:rPr lang="uk-UA" sz="1300" dirty="0" smtClean="0">
                <a:latin typeface="Times New Roman" pitchFamily="18" charset="0"/>
                <a:cs typeface="Times New Roman" pitchFamily="18" charset="0"/>
              </a:rPr>
              <a:t>, чий розвиток почався в 2008 році, вимахав на метр, ширина і висота машини - 0,5 і 0,98 м відповідно. Важить робот від 70 до 90 кг, в залежності від підведення енергії: ззовні або «з борту». </a:t>
            </a:r>
            <a:r>
              <a:rPr lang="uk-UA" sz="1300" dirty="0" err="1" smtClean="0">
                <a:latin typeface="Times New Roman" pitchFamily="18" charset="0"/>
                <a:cs typeface="Times New Roman" pitchFamily="18" charset="0"/>
              </a:rPr>
              <a:t>HyQ</a:t>
            </a:r>
            <a:r>
              <a:rPr lang="uk-UA" sz="1300" dirty="0" smtClean="0">
                <a:latin typeface="Times New Roman" pitchFamily="18" charset="0"/>
                <a:cs typeface="Times New Roman" pitchFamily="18" charset="0"/>
              </a:rPr>
              <a:t> наділений 12 ступенями свободи - вісьмома «гідравлічними» і чотирма «електричними» (у кожній нозі). </a:t>
            </a:r>
            <a:r>
              <a:rPr lang="uk-UA" sz="1300" b="1" i="1" dirty="0" smtClean="0">
                <a:latin typeface="Times New Roman" pitchFamily="18" charset="0"/>
                <a:cs typeface="Times New Roman" pitchFamily="18" charset="0"/>
              </a:rPr>
              <a:t>Апарат здатний ходити зі швидкістю 6 км/</a:t>
            </a:r>
            <a:r>
              <a:rPr lang="uk-UA" sz="1300" b="1" i="1" dirty="0" err="1" smtClean="0">
                <a:latin typeface="Times New Roman" pitchFamily="18" charset="0"/>
                <a:cs typeface="Times New Roman" pitchFamily="18" charset="0"/>
              </a:rPr>
              <a:t>год</a:t>
            </a:r>
            <a:r>
              <a:rPr lang="uk-UA" sz="1300" b="1" i="1" dirty="0" smtClean="0">
                <a:latin typeface="Times New Roman" pitchFamily="18" charset="0"/>
                <a:cs typeface="Times New Roman" pitchFamily="18" charset="0"/>
              </a:rPr>
              <a:t> або бігти, розвиваючи 15 км/год. Він може присідати і стрибати, відриваючи все ноги від землі, повільно крастися подібно гігантській комасі, вставати на дибки і штовхати предмети</a:t>
            </a:r>
            <a:r>
              <a:rPr lang="uk-UA" sz="1300" dirty="0" smtClean="0">
                <a:latin typeface="Times New Roman" pitchFamily="18" charset="0"/>
                <a:cs typeface="Times New Roman" pitchFamily="18" charset="0"/>
              </a:rPr>
              <a:t>. Все це - завдяки конструкції ніг з регульованою жорсткістю і розумним контролем над розподілом крутного моменту (145-152 H • м).</a:t>
            </a:r>
          </a:p>
        </p:txBody>
      </p:sp>
      <p:pic>
        <p:nvPicPr>
          <p:cNvPr id="189444" name="Picture 2"/>
          <p:cNvPicPr>
            <a:picLocks noChangeAspect="1" noChangeArrowheads="1"/>
          </p:cNvPicPr>
          <p:nvPr/>
        </p:nvPicPr>
        <p:blipFill>
          <a:blip r:embed="rId2" cstate="print"/>
          <a:srcRect/>
          <a:stretch>
            <a:fillRect/>
          </a:stretch>
        </p:blipFill>
        <p:spPr bwMode="auto">
          <a:xfrm>
            <a:off x="611188" y="1042988"/>
            <a:ext cx="4365625" cy="3338512"/>
          </a:xfrm>
          <a:prstGeom prst="rect">
            <a:avLst/>
          </a:prstGeom>
          <a:noFill/>
          <a:ln w="9525">
            <a:noFill/>
            <a:miter lim="800000"/>
            <a:headEnd/>
            <a:tailEnd/>
          </a:ln>
        </p:spPr>
      </p:pic>
      <p:pic>
        <p:nvPicPr>
          <p:cNvPr id="189445" name="Picture 3"/>
          <p:cNvPicPr>
            <a:picLocks noChangeAspect="1" noChangeArrowheads="1"/>
          </p:cNvPicPr>
          <p:nvPr/>
        </p:nvPicPr>
        <p:blipFill>
          <a:blip r:embed="rId3" cstate="print"/>
          <a:srcRect/>
          <a:stretch>
            <a:fillRect/>
          </a:stretch>
        </p:blipFill>
        <p:spPr bwMode="auto">
          <a:xfrm>
            <a:off x="5337175" y="1042988"/>
            <a:ext cx="3282950" cy="3852862"/>
          </a:xfrm>
          <a:prstGeom prst="rect">
            <a:avLst/>
          </a:prstGeom>
          <a:noFill/>
          <a:ln w="9525">
            <a:noFill/>
            <a:miter lim="800000"/>
            <a:headEnd/>
            <a:tailEnd/>
          </a:ln>
        </p:spPr>
      </p:pic>
      <p:sp>
        <p:nvSpPr>
          <p:cNvPr id="6" name="Прямоугольник 5"/>
          <p:cNvSpPr/>
          <p:nvPr/>
        </p:nvSpPr>
        <p:spPr>
          <a:xfrm>
            <a:off x="467545" y="4381500"/>
            <a:ext cx="4788668" cy="692497"/>
          </a:xfrm>
          <a:prstGeom prst="rect">
            <a:avLst/>
          </a:prstGeom>
        </p:spPr>
        <p:txBody>
          <a:bodyPr wrap="square">
            <a:spAutoFit/>
          </a:bodyPr>
          <a:lstStyle/>
          <a:p>
            <a:pPr algn="just" eaLnBrk="0" hangingPunct="0">
              <a:spcBef>
                <a:spcPct val="20000"/>
              </a:spcBef>
              <a:defRPr/>
            </a:pPr>
            <a:r>
              <a:rPr lang="uk-UA" sz="1300" b="1" i="1" kern="0" dirty="0" smtClean="0">
                <a:solidFill>
                  <a:srgbClr val="000000"/>
                </a:solidFill>
                <a:latin typeface="Times New Roman" pitchFamily="18" charset="0"/>
                <a:cs typeface="Times New Roman" pitchFamily="18" charset="0"/>
              </a:rPr>
              <a:t>Чотиринога машина "</a:t>
            </a:r>
            <a:r>
              <a:rPr lang="uk-UA" sz="1300" b="1" i="1" kern="0" dirty="0" err="1" smtClean="0">
                <a:solidFill>
                  <a:srgbClr val="000000"/>
                </a:solidFill>
                <a:latin typeface="Times New Roman" pitchFamily="18" charset="0"/>
                <a:cs typeface="Times New Roman" pitchFamily="18" charset="0"/>
              </a:rPr>
              <a:t>хайку</a:t>
            </a:r>
            <a:r>
              <a:rPr lang="uk-UA" sz="1300" b="1" i="1" kern="0" dirty="0" smtClean="0">
                <a:solidFill>
                  <a:srgbClr val="000000"/>
                </a:solidFill>
                <a:latin typeface="Times New Roman" pitchFamily="18" charset="0"/>
                <a:cs typeface="Times New Roman" pitchFamily="18" charset="0"/>
              </a:rPr>
              <a:t>", яку розробляють фахівці Італійського технологічного інституту (ІТІ), </a:t>
            </a:r>
            <a:r>
              <a:rPr lang="uk-UA" sz="1300" b="1" i="1" kern="0" dirty="0" smtClean="0">
                <a:solidFill>
                  <a:srgbClr val="C00000"/>
                </a:solidFill>
                <a:latin typeface="Times New Roman" pitchFamily="18" charset="0"/>
                <a:cs typeface="Times New Roman" pitchFamily="18" charset="0"/>
              </a:rPr>
              <a:t>єдина відкрита (несекретна) схема роботу.</a:t>
            </a:r>
            <a:endParaRPr lang="uk-UA" sz="1300" b="1" i="1" kern="0" dirty="0">
              <a:solidFill>
                <a:srgbClr val="C00000"/>
              </a:solidFill>
              <a:latin typeface="Times New Roman" pitchFamily="18" charset="0"/>
              <a:cs typeface="Times New Roman" pitchFamily="18" charset="0"/>
            </a:endParaRPr>
          </a:p>
        </p:txBody>
      </p:sp>
      <p:sp>
        <p:nvSpPr>
          <p:cNvPr id="189447" name="Прямоугольник 6"/>
          <p:cNvSpPr>
            <a:spLocks noChangeArrowheads="1"/>
          </p:cNvSpPr>
          <p:nvPr/>
        </p:nvSpPr>
        <p:spPr bwMode="auto">
          <a:xfrm>
            <a:off x="566738" y="6488113"/>
            <a:ext cx="3375025" cy="307975"/>
          </a:xfrm>
          <a:prstGeom prst="rect">
            <a:avLst/>
          </a:prstGeom>
          <a:noFill/>
          <a:ln w="9525">
            <a:noFill/>
            <a:miter lim="800000"/>
            <a:headEnd/>
            <a:tailEnd/>
          </a:ln>
        </p:spPr>
        <p:txBody>
          <a:bodyPr>
            <a:spAutoFit/>
          </a:bodyPr>
          <a:lstStyle/>
          <a:p>
            <a:r>
              <a:rPr lang="en-US" sz="1400"/>
              <a:t>http://www.membrana.ru/particle/17045</a:t>
            </a:r>
            <a:endParaRPr lang="ru-RU" sz="1400"/>
          </a:p>
        </p:txBody>
      </p:sp>
      <p:sp>
        <p:nvSpPr>
          <p:cNvPr id="189448" name="Rectangle 6"/>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2" name="Номер слайда 1"/>
          <p:cNvSpPr>
            <a:spLocks noGrp="1"/>
          </p:cNvSpPr>
          <p:nvPr>
            <p:ph type="sldNum" sz="quarter" idx="12"/>
          </p:nvPr>
        </p:nvSpPr>
        <p:spPr/>
        <p:txBody>
          <a:bodyPr/>
          <a:lstStyle/>
          <a:p>
            <a:fld id="{D3766815-3F79-4B59-8F54-D85D4AE0E431}" type="slidenum">
              <a:rPr lang="ru-RU" smtClean="0"/>
              <a:pPr/>
              <a:t>96</a:t>
            </a:fld>
            <a:endParaRPr lang="ru-RU" dirty="0"/>
          </a:p>
        </p:txBody>
      </p:sp>
    </p:spTree>
    <p:extLst>
      <p:ext uri="{BB962C8B-B14F-4D97-AF65-F5344CB8AC3E}">
        <p14:creationId xmlns="" xmlns:p14="http://schemas.microsoft.com/office/powerpoint/2010/main" val="3717685102"/>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Заголовок 1"/>
          <p:cNvSpPr>
            <a:spLocks noGrp="1"/>
          </p:cNvSpPr>
          <p:nvPr>
            <p:ph type="title"/>
          </p:nvPr>
        </p:nvSpPr>
        <p:spPr>
          <a:xfrm>
            <a:off x="476250" y="0"/>
            <a:ext cx="8229600" cy="1143000"/>
          </a:xfrm>
        </p:spPr>
        <p:txBody>
          <a:bodyPr/>
          <a:lstStyle/>
          <a:p>
            <a:r>
              <a:rPr lang="ru-RU" sz="3600" b="1" i="1" dirty="0" smtClean="0">
                <a:latin typeface="Arial" pitchFamily="34" charset="0"/>
                <a:cs typeface="Arial" pitchFamily="34" charset="0"/>
              </a:rPr>
              <a:t>РОБОКОМЛЕКС «В'ЮЧНИЙ МУЛ»</a:t>
            </a:r>
          </a:p>
        </p:txBody>
      </p:sp>
      <p:sp>
        <p:nvSpPr>
          <p:cNvPr id="67587" name="Содержимое 2"/>
          <p:cNvSpPr>
            <a:spLocks noGrp="1"/>
          </p:cNvSpPr>
          <p:nvPr>
            <p:ph idx="1"/>
          </p:nvPr>
        </p:nvSpPr>
        <p:spPr>
          <a:xfrm>
            <a:off x="4076700" y="1179512"/>
            <a:ext cx="4629150" cy="5138737"/>
          </a:xfrm>
        </p:spPr>
        <p:txBody>
          <a:bodyPr>
            <a:normAutofit/>
          </a:bodyPr>
          <a:lstStyle/>
          <a:p>
            <a:pPr marL="0" indent="0" algn="just">
              <a:buFontTx/>
              <a:buNone/>
            </a:pPr>
            <a:r>
              <a:rPr lang="uk-UA" sz="1400" b="1" i="1" dirty="0" smtClean="0">
                <a:latin typeface="Times New Roman" pitchFamily="18" charset="0"/>
                <a:cs typeface="Times New Roman" pitchFamily="18" charset="0"/>
              </a:rPr>
              <a:t>У повній відповідності з раніше оголошеним планом агентство з передових оборонних досліджень </a:t>
            </a:r>
            <a:r>
              <a:rPr lang="uk-UA" sz="1400" b="1" i="1" dirty="0" smtClean="0">
                <a:solidFill>
                  <a:srgbClr val="C00000"/>
                </a:solidFill>
                <a:latin typeface="Times New Roman" pitchFamily="18" charset="0"/>
                <a:cs typeface="Times New Roman" pitchFamily="18" charset="0"/>
              </a:rPr>
              <a:t>DARPA</a:t>
            </a:r>
            <a:r>
              <a:rPr lang="uk-UA" sz="1400" b="1" i="1" dirty="0" smtClean="0">
                <a:latin typeface="Times New Roman" pitchFamily="18" charset="0"/>
                <a:cs typeface="Times New Roman" pitchFamily="18" charset="0"/>
              </a:rPr>
              <a:t> провело перші тести на відкритому повітрі прототипу «ходячою системи підтримки команди» </a:t>
            </a:r>
            <a:r>
              <a:rPr lang="uk-UA" sz="1400" dirty="0" smtClean="0">
                <a:latin typeface="Times New Roman" pitchFamily="18" charset="0"/>
                <a:cs typeface="Times New Roman" pitchFamily="18" charset="0"/>
              </a:rPr>
              <a:t>(</a:t>
            </a:r>
            <a:r>
              <a:rPr lang="uk-UA" sz="1400" b="1" i="1" dirty="0" err="1" smtClean="0">
                <a:solidFill>
                  <a:srgbClr val="C00000"/>
                </a:solidFill>
                <a:latin typeface="Times New Roman" pitchFamily="18" charset="0"/>
                <a:cs typeface="Times New Roman" pitchFamily="18" charset="0"/>
              </a:rPr>
              <a:t>Legged</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Squad</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Support</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Systems</a:t>
            </a:r>
            <a:r>
              <a:rPr lang="uk-UA" sz="1400" b="1" i="1" dirty="0" smtClean="0">
                <a:solidFill>
                  <a:srgbClr val="C00000"/>
                </a:solidFill>
                <a:latin typeface="Times New Roman" pitchFamily="18" charset="0"/>
                <a:cs typeface="Times New Roman" pitchFamily="18" charset="0"/>
              </a:rPr>
              <a:t> - LS3</a:t>
            </a:r>
            <a:r>
              <a:rPr lang="uk-UA" sz="1400" dirty="0" smtClean="0">
                <a:latin typeface="Times New Roman" pitchFamily="18" charset="0"/>
                <a:cs typeface="Times New Roman" pitchFamily="18" charset="0"/>
              </a:rPr>
              <a:t>). LS3 є дітищем компанії </a:t>
            </a:r>
            <a:r>
              <a:rPr lang="uk-UA" sz="1400" dirty="0" err="1" smtClean="0">
                <a:latin typeface="Times New Roman" pitchFamily="18" charset="0"/>
                <a:cs typeface="Times New Roman" pitchFamily="18" charset="0"/>
              </a:rPr>
              <a:t>Boston</a:t>
            </a:r>
            <a:r>
              <a:rPr lang="uk-UA" sz="1400" dirty="0" smtClean="0">
                <a:latin typeface="Times New Roman" pitchFamily="18" charset="0"/>
                <a:cs typeface="Times New Roman" pitchFamily="18" charset="0"/>
              </a:rPr>
              <a:t> Dynamics, відомої творенням галасливого, але вельми вражаючого «Великого пса». Новонароджений робот, неофіційно названий </a:t>
            </a:r>
            <a:r>
              <a:rPr lang="uk-UA" sz="1400" b="1" i="1" dirty="0" smtClean="0">
                <a:solidFill>
                  <a:srgbClr val="C00000"/>
                </a:solidFill>
                <a:latin typeface="Times New Roman" pitchFamily="18" charset="0"/>
                <a:cs typeface="Times New Roman" pitchFamily="18" charset="0"/>
              </a:rPr>
              <a:t>«в'ючних мул» </a:t>
            </a:r>
            <a:r>
              <a:rPr lang="uk-UA" sz="1400" dirty="0" smtClean="0">
                <a:latin typeface="Times New Roman" pitchFamily="18" charset="0"/>
                <a:cs typeface="Times New Roman" pitchFamily="18" charset="0"/>
              </a:rPr>
              <a:t>(</a:t>
            </a:r>
            <a:r>
              <a:rPr lang="uk-UA" sz="1400" b="1" i="1" dirty="0" err="1" smtClean="0">
                <a:solidFill>
                  <a:srgbClr val="C00000"/>
                </a:solidFill>
                <a:latin typeface="Times New Roman" pitchFamily="18" charset="0"/>
                <a:cs typeface="Times New Roman" pitchFamily="18" charset="0"/>
              </a:rPr>
              <a:t>pack</a:t>
            </a:r>
            <a:r>
              <a:rPr lang="uk-UA" sz="1400" b="1" i="1" dirty="0" smtClean="0">
                <a:solidFill>
                  <a:srgbClr val="C00000"/>
                </a:solidFill>
                <a:latin typeface="Times New Roman" pitchFamily="18" charset="0"/>
                <a:cs typeface="Times New Roman" pitchFamily="18" charset="0"/>
              </a:rPr>
              <a:t> </a:t>
            </a:r>
            <a:r>
              <a:rPr lang="uk-UA" sz="1400" b="1" i="1" dirty="0" err="1" smtClean="0">
                <a:solidFill>
                  <a:srgbClr val="C00000"/>
                </a:solidFill>
                <a:latin typeface="Times New Roman" pitchFamily="18" charset="0"/>
                <a:cs typeface="Times New Roman" pitchFamily="18" charset="0"/>
              </a:rPr>
              <a:t>mule</a:t>
            </a:r>
            <a:r>
              <a:rPr lang="uk-UA" sz="1400" dirty="0" smtClean="0">
                <a:latin typeface="Times New Roman" pitchFamily="18" charset="0"/>
                <a:cs typeface="Times New Roman" pitchFamily="18" charset="0"/>
              </a:rPr>
              <a:t>), показав, що за допомогою своїх камер і сенсорів бачить обстановку, вміє розрізняти дерева, скелі, різні перешкоди на місцевості, а також виділяти людей. Саме завдяки зору </a:t>
            </a:r>
            <a:r>
              <a:rPr lang="uk-UA" sz="1400" b="1" i="1" dirty="0" smtClean="0">
                <a:latin typeface="Times New Roman" pitchFamily="18" charset="0"/>
                <a:cs typeface="Times New Roman" pitchFamily="18" charset="0"/>
              </a:rPr>
              <a:t>машина також виконує команду «Іди за лідером» - </a:t>
            </a:r>
            <a:r>
              <a:rPr lang="uk-UA" sz="1400" dirty="0" smtClean="0">
                <a:latin typeface="Times New Roman" pitchFamily="18" charset="0"/>
                <a:cs typeface="Times New Roman" pitchFamily="18" charset="0"/>
              </a:rPr>
              <a:t>одна з головних фішок розробки.</a:t>
            </a:r>
          </a:p>
          <a:p>
            <a:pPr marL="0" indent="0" algn="just">
              <a:buFontTx/>
              <a:buNone/>
            </a:pPr>
            <a:r>
              <a:rPr lang="uk-UA" sz="1400" dirty="0" smtClean="0">
                <a:latin typeface="Times New Roman" pitchFamily="18" charset="0"/>
                <a:cs typeface="Times New Roman" pitchFamily="18" charset="0"/>
              </a:rPr>
              <a:t>Починаючи з літа 2012 року і протягом наступних 18 місяців військові повинні випробувати нову машину і перевірити її можливості в різних умовах. </a:t>
            </a:r>
            <a:r>
              <a:rPr lang="uk-UA" sz="1400" b="1" i="1" dirty="0" smtClean="0">
                <a:latin typeface="Times New Roman" pitchFamily="18" charset="0"/>
                <a:cs typeface="Times New Roman" pitchFamily="18" charset="0"/>
              </a:rPr>
              <a:t>За вимогами DARPA «мул» повинен проходити на одній заправці 32 кілометри по бездоріжжю протягом 24 годин</a:t>
            </a:r>
            <a:r>
              <a:rPr lang="uk-UA" sz="1400" dirty="0" smtClean="0">
                <a:latin typeface="Times New Roman" pitchFamily="18" charset="0"/>
                <a:cs typeface="Times New Roman" pitchFamily="18" charset="0"/>
              </a:rPr>
              <a:t>. Також генератор робота буде використовуватися для зарядки радіостанцій та різних електронних пристроїв, які переносяться піхотинцями. Вершиною ж цієї програми тестів має стати участь LS3 в польових навчаннях морської піхоти США.</a:t>
            </a:r>
          </a:p>
        </p:txBody>
      </p:sp>
      <p:pic>
        <p:nvPicPr>
          <p:cNvPr id="67588"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22288" y="1268413"/>
            <a:ext cx="3375025" cy="50498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7589"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67590" name="Номер слайда 5"/>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2B7B702-49E5-4461-B2E6-E17340604455}" type="slidenum">
              <a:rPr lang="ru-RU" smtClean="0"/>
              <a:pPr eaLnBrk="1" hangingPunct="1"/>
              <a:t>97</a:t>
            </a:fld>
            <a:endParaRPr lang="ru-RU" smtClean="0"/>
          </a:p>
        </p:txBody>
      </p:sp>
    </p:spTree>
    <p:extLst>
      <p:ext uri="{BB962C8B-B14F-4D97-AF65-F5344CB8AC3E}">
        <p14:creationId xmlns="" xmlns:p14="http://schemas.microsoft.com/office/powerpoint/2010/main" val="3748255382"/>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Заголовок 1"/>
          <p:cNvSpPr>
            <a:spLocks noGrp="1"/>
          </p:cNvSpPr>
          <p:nvPr>
            <p:ph type="title"/>
          </p:nvPr>
        </p:nvSpPr>
        <p:spPr>
          <a:xfrm>
            <a:off x="522288" y="0"/>
            <a:ext cx="8229600" cy="1143000"/>
          </a:xfrm>
        </p:spPr>
        <p:txBody>
          <a:bodyPr/>
          <a:lstStyle/>
          <a:p>
            <a:r>
              <a:rPr lang="uk-UA" b="1" i="1" dirty="0" smtClean="0">
                <a:latin typeface="Arial" pitchFamily="34" charset="0"/>
                <a:cs typeface="Arial" pitchFamily="34" charset="0"/>
              </a:rPr>
              <a:t>РОБОТ PETMAN</a:t>
            </a:r>
            <a:endParaRPr lang="ru-RU" dirty="0" smtClean="0">
              <a:latin typeface="Arial" pitchFamily="34" charset="0"/>
              <a:cs typeface="Arial" pitchFamily="34" charset="0"/>
            </a:endParaRPr>
          </a:p>
        </p:txBody>
      </p:sp>
      <p:sp>
        <p:nvSpPr>
          <p:cNvPr id="190467" name="Содержимое 2"/>
          <p:cNvSpPr>
            <a:spLocks noGrp="1"/>
          </p:cNvSpPr>
          <p:nvPr>
            <p:ph idx="1"/>
          </p:nvPr>
        </p:nvSpPr>
        <p:spPr>
          <a:xfrm>
            <a:off x="4616450" y="1042987"/>
            <a:ext cx="4141788" cy="5400675"/>
          </a:xfrm>
        </p:spPr>
        <p:txBody>
          <a:bodyPr>
            <a:noAutofit/>
          </a:bodyPr>
          <a:lstStyle/>
          <a:p>
            <a:pPr marL="0" indent="0" algn="just">
              <a:buFontTx/>
              <a:buNone/>
            </a:pPr>
            <a:r>
              <a:rPr lang="uk-UA" sz="1300" dirty="0" smtClean="0">
                <a:latin typeface="Times New Roman" pitchFamily="18" charset="0"/>
                <a:cs typeface="Times New Roman" pitchFamily="18" charset="0"/>
              </a:rPr>
              <a:t>В рядах американської армії з'явився </a:t>
            </a:r>
            <a:r>
              <a:rPr lang="uk-UA" sz="1300" b="1" i="1" dirty="0" smtClean="0">
                <a:solidFill>
                  <a:srgbClr val="C00000"/>
                </a:solidFill>
                <a:latin typeface="Times New Roman" pitchFamily="18" charset="0"/>
                <a:cs typeface="Times New Roman" pitchFamily="18" charset="0"/>
              </a:rPr>
              <a:t>робот PETMAN, </a:t>
            </a:r>
            <a:r>
              <a:rPr lang="uk-UA" sz="1300" dirty="0" smtClean="0">
                <a:latin typeface="Times New Roman" pitchFamily="18" charset="0"/>
                <a:cs typeface="Times New Roman" pitchFamily="18" charset="0"/>
              </a:rPr>
              <a:t>який поки що буде використовуватися для тестування уніформи, захисних костюмів та інших засобів підтримки життєздатності військовослужбовців.</a:t>
            </a:r>
          </a:p>
          <a:p>
            <a:pPr marL="0" indent="0" algn="just">
              <a:buFontTx/>
              <a:buNone/>
            </a:pPr>
            <a:r>
              <a:rPr lang="uk-UA" sz="1300" dirty="0" smtClean="0">
                <a:latin typeface="Times New Roman" pitchFamily="18" charset="0"/>
                <a:cs typeface="Times New Roman" pitchFamily="18" charset="0"/>
              </a:rPr>
              <a:t>Але, цілком ймовірно, що після деяких удосконалень, робот зможе воювати на стороні американської армії, відзначають творці.</a:t>
            </a:r>
          </a:p>
          <a:p>
            <a:pPr marL="0" indent="0" algn="just">
              <a:buFontTx/>
              <a:buNone/>
            </a:pPr>
            <a:r>
              <a:rPr lang="uk-UA" sz="1300" b="1" i="1" dirty="0" smtClean="0">
                <a:latin typeface="Times New Roman" pitchFamily="18" charset="0"/>
                <a:cs typeface="Times New Roman" pitchFamily="18" charset="0"/>
              </a:rPr>
              <a:t>PETMAN - це унікальний винахід, його габарити цілком відповідають "середнім" людським. </a:t>
            </a:r>
            <a:r>
              <a:rPr lang="uk-UA" sz="1300" dirty="0" smtClean="0">
                <a:latin typeface="Times New Roman" pitchFamily="18" charset="0"/>
                <a:cs typeface="Times New Roman" pitchFamily="18" charset="0"/>
              </a:rPr>
              <a:t>У нього ті ж чотири кінцівки - щоправда, відсутня голова, яку замінив червоний проблисковий маячок.</a:t>
            </a:r>
          </a:p>
          <a:p>
            <a:pPr marL="0" indent="0" algn="just">
              <a:buFontTx/>
              <a:buNone/>
            </a:pPr>
            <a:r>
              <a:rPr lang="uk-UA" sz="1300" b="1" i="1" dirty="0" smtClean="0">
                <a:latin typeface="Times New Roman" pitchFamily="18" charset="0"/>
                <a:cs typeface="Times New Roman" pitchFamily="18" charset="0"/>
              </a:rPr>
              <a:t>Андроїд вміє пересуватися в різному темпі, стрибати, присідати, віджиматися і зберігати рівновагу навіть при зовнішньому впливі/</a:t>
            </a:r>
          </a:p>
          <a:p>
            <a:pPr marL="0" indent="0" algn="just">
              <a:buFontTx/>
              <a:buNone/>
            </a:pPr>
            <a:r>
              <a:rPr lang="uk-UA" sz="1300" dirty="0" smtClean="0">
                <a:latin typeface="Times New Roman" pitchFamily="18" charset="0"/>
                <a:cs typeface="Times New Roman" pitchFamily="18" charset="0"/>
              </a:rPr>
              <a:t>Його фізіологія також імітує людську - принаймні до того ступеня, яка необхідна при випробуванні предметів солдатського гардероба в реальних умовах і з максимально можливим для машини рівнем правдоподібності.</a:t>
            </a:r>
          </a:p>
          <a:p>
            <a:pPr marL="0" indent="0" algn="just">
              <a:buFontTx/>
              <a:buNone/>
            </a:pPr>
            <a:r>
              <a:rPr lang="uk-UA" sz="1300" dirty="0" smtClean="0">
                <a:latin typeface="Times New Roman" pitchFamily="18" charset="0"/>
                <a:cs typeface="Times New Roman" pitchFamily="18" charset="0"/>
              </a:rPr>
              <a:t>Над створенням робота працювали кращі експерти компанії </a:t>
            </a:r>
            <a:r>
              <a:rPr lang="uk-UA" sz="1300" dirty="0" err="1" smtClean="0">
                <a:latin typeface="Times New Roman" pitchFamily="18" charset="0"/>
                <a:cs typeface="Times New Roman" pitchFamily="18" charset="0"/>
              </a:rPr>
              <a:t>Boston</a:t>
            </a:r>
            <a:r>
              <a:rPr lang="uk-UA" sz="1300" dirty="0" smtClean="0">
                <a:latin typeface="Times New Roman" pitchFamily="18" charset="0"/>
                <a:cs typeface="Times New Roman" pitchFamily="18" charset="0"/>
              </a:rPr>
              <a:t> Dynamics, яка тісно співпрацює з Пентагоном. Відзначимо, раніше цього року компанія одержала замовлення на створення робота-гепарда, який буде тягати на собі вантажі з великою швидкістю.</a:t>
            </a:r>
          </a:p>
        </p:txBody>
      </p:sp>
      <p:pic>
        <p:nvPicPr>
          <p:cNvPr id="190468" name="Picture 2"/>
          <p:cNvPicPr>
            <a:picLocks noChangeAspect="1" noChangeArrowheads="1"/>
          </p:cNvPicPr>
          <p:nvPr/>
        </p:nvPicPr>
        <p:blipFill>
          <a:blip r:embed="rId2" cstate="print"/>
          <a:srcRect/>
          <a:stretch>
            <a:fillRect/>
          </a:stretch>
        </p:blipFill>
        <p:spPr bwMode="auto">
          <a:xfrm>
            <a:off x="522288" y="1133475"/>
            <a:ext cx="3946525" cy="2655888"/>
          </a:xfrm>
          <a:prstGeom prst="rect">
            <a:avLst/>
          </a:prstGeom>
          <a:noFill/>
          <a:ln w="9525">
            <a:noFill/>
            <a:miter lim="800000"/>
            <a:headEnd/>
            <a:tailEnd/>
          </a:ln>
        </p:spPr>
      </p:pic>
      <p:pic>
        <p:nvPicPr>
          <p:cNvPr id="190469" name="Picture 3"/>
          <p:cNvPicPr>
            <a:picLocks noChangeAspect="1" noChangeArrowheads="1"/>
          </p:cNvPicPr>
          <p:nvPr/>
        </p:nvPicPr>
        <p:blipFill>
          <a:blip r:embed="rId3" cstate="print"/>
          <a:srcRect/>
          <a:stretch>
            <a:fillRect/>
          </a:stretch>
        </p:blipFill>
        <p:spPr bwMode="auto">
          <a:xfrm>
            <a:off x="522288" y="3789363"/>
            <a:ext cx="3965575" cy="2654300"/>
          </a:xfrm>
          <a:prstGeom prst="rect">
            <a:avLst/>
          </a:prstGeom>
          <a:noFill/>
          <a:ln w="9525">
            <a:noFill/>
            <a:miter lim="800000"/>
            <a:headEnd/>
            <a:tailEnd/>
          </a:ln>
        </p:spPr>
      </p:pic>
      <p:sp>
        <p:nvSpPr>
          <p:cNvPr id="190470" name="Прямоугольник 5"/>
          <p:cNvSpPr>
            <a:spLocks noChangeArrowheads="1"/>
          </p:cNvSpPr>
          <p:nvPr/>
        </p:nvSpPr>
        <p:spPr bwMode="auto">
          <a:xfrm>
            <a:off x="431800" y="6443663"/>
            <a:ext cx="7696200" cy="307975"/>
          </a:xfrm>
          <a:prstGeom prst="rect">
            <a:avLst/>
          </a:prstGeom>
          <a:noFill/>
          <a:ln w="9525">
            <a:noFill/>
            <a:miter lim="800000"/>
            <a:headEnd/>
            <a:tailEnd/>
          </a:ln>
        </p:spPr>
        <p:txBody>
          <a:bodyPr>
            <a:spAutoFit/>
          </a:bodyPr>
          <a:lstStyle/>
          <a:p>
            <a:r>
              <a:rPr lang="en-US" sz="1400" dirty="0">
                <a:latin typeface="Times New Roman" pitchFamily="18" charset="0"/>
                <a:cs typeface="Times New Roman" pitchFamily="18" charset="0"/>
              </a:rPr>
              <a:t>http://vidgolos.com/120836-amerikanska-armiya-ozbroyilasya-lyudinopodibnimi.html</a:t>
            </a:r>
            <a:endParaRPr lang="ru-RU" sz="1400" dirty="0">
              <a:latin typeface="Times New Roman" pitchFamily="18" charset="0"/>
              <a:cs typeface="Times New Roman" pitchFamily="18" charset="0"/>
            </a:endParaRPr>
          </a:p>
        </p:txBody>
      </p:sp>
      <p:sp>
        <p:nvSpPr>
          <p:cNvPr id="190471" name="Rectangle 6"/>
          <p:cNvSpPr>
            <a:spLocks noChangeArrowheads="1"/>
          </p:cNvSpPr>
          <p:nvPr/>
        </p:nvSpPr>
        <p:spPr bwMode="auto">
          <a:xfrm>
            <a:off x="7596336" y="6525344"/>
            <a:ext cx="1370012" cy="180975"/>
          </a:xfrm>
          <a:prstGeom prst="rect">
            <a:avLst/>
          </a:prstGeom>
          <a:noFill/>
          <a:ln w="9525">
            <a:noFill/>
            <a:miter lim="800000"/>
            <a:headEnd/>
            <a:tailEnd/>
          </a:ln>
        </p:spPr>
        <p:txBody>
          <a:bodyPr/>
          <a:lstStyle/>
          <a:p>
            <a:pPr marL="342900" indent="-342900" algn="just">
              <a:spcBef>
                <a:spcPct val="20000"/>
              </a:spcBef>
            </a:pPr>
            <a:r>
              <a:rPr lang="uk-UA" sz="800" dirty="0">
                <a:sym typeface="Symbol" pitchFamily="18" charset="2"/>
              </a:rPr>
              <a:t> </a:t>
            </a:r>
            <a:r>
              <a:rPr lang="uk-UA" sz="800" dirty="0"/>
              <a:t> Опанасюк А.С.</a:t>
            </a:r>
            <a:endParaRPr lang="ru-RU" sz="800" dirty="0"/>
          </a:p>
        </p:txBody>
      </p:sp>
      <p:sp>
        <p:nvSpPr>
          <p:cNvPr id="2" name="Номер слайда 1"/>
          <p:cNvSpPr>
            <a:spLocks noGrp="1"/>
          </p:cNvSpPr>
          <p:nvPr>
            <p:ph type="sldNum" sz="quarter" idx="12"/>
          </p:nvPr>
        </p:nvSpPr>
        <p:spPr/>
        <p:txBody>
          <a:bodyPr/>
          <a:lstStyle/>
          <a:p>
            <a:fld id="{D3766815-3F79-4B59-8F54-D85D4AE0E431}" type="slidenum">
              <a:rPr lang="ru-RU" smtClean="0"/>
              <a:pPr/>
              <a:t>98</a:t>
            </a:fld>
            <a:endParaRPr lang="ru-RU"/>
          </a:p>
        </p:txBody>
      </p:sp>
    </p:spTree>
    <p:extLst>
      <p:ext uri="{BB962C8B-B14F-4D97-AF65-F5344CB8AC3E}">
        <p14:creationId xmlns="" xmlns:p14="http://schemas.microsoft.com/office/powerpoint/2010/main" val="92450433"/>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Заголовок 1"/>
          <p:cNvSpPr>
            <a:spLocks noGrp="1"/>
          </p:cNvSpPr>
          <p:nvPr>
            <p:ph type="title"/>
          </p:nvPr>
        </p:nvSpPr>
        <p:spPr>
          <a:xfrm>
            <a:off x="431800" y="0"/>
            <a:ext cx="8229600" cy="1143000"/>
          </a:xfrm>
        </p:spPr>
        <p:txBody>
          <a:bodyPr/>
          <a:lstStyle/>
          <a:p>
            <a:r>
              <a:rPr lang="uk-UA" b="1" i="1" dirty="0" smtClean="0">
                <a:latin typeface="Arial" pitchFamily="34" charset="0"/>
                <a:cs typeface="Arial" pitchFamily="34" charset="0"/>
              </a:rPr>
              <a:t>ГНУЧКІ РОБОТИ</a:t>
            </a:r>
            <a:endParaRPr lang="ru-RU" b="1" i="1" dirty="0" smtClean="0">
              <a:latin typeface="Arial" pitchFamily="34" charset="0"/>
              <a:cs typeface="Arial" pitchFamily="34" charset="0"/>
            </a:endParaRPr>
          </a:p>
        </p:txBody>
      </p:sp>
      <p:sp>
        <p:nvSpPr>
          <p:cNvPr id="69635" name="Содержимое 2"/>
          <p:cNvSpPr>
            <a:spLocks noGrp="1"/>
          </p:cNvSpPr>
          <p:nvPr>
            <p:ph idx="1"/>
          </p:nvPr>
        </p:nvSpPr>
        <p:spPr>
          <a:xfrm>
            <a:off x="5337175" y="1403350"/>
            <a:ext cx="3421063" cy="3375025"/>
          </a:xfrm>
        </p:spPr>
        <p:txBody>
          <a:bodyPr/>
          <a:lstStyle/>
          <a:p>
            <a:pPr marL="0" indent="0" algn="just">
              <a:buFontTx/>
              <a:buNone/>
            </a:pPr>
            <a:r>
              <a:rPr lang="ru-RU" sz="1400" dirty="0" err="1" smtClean="0">
                <a:latin typeface="Times New Roman" pitchFamily="18" charset="0"/>
                <a:cs typeface="Times New Roman" pitchFamily="18" charset="0"/>
              </a:rPr>
              <a:t>Вчені</a:t>
            </a:r>
            <a:r>
              <a:rPr lang="ru-RU" sz="1400" dirty="0" smtClean="0">
                <a:latin typeface="Times New Roman" pitchFamily="18" charset="0"/>
                <a:cs typeface="Times New Roman" pitchFamily="18" charset="0"/>
              </a:rPr>
              <a:t> </a:t>
            </a:r>
            <a:r>
              <a:rPr lang="uk-UA" sz="1400" dirty="0" smtClean="0">
                <a:latin typeface="Times New Roman" pitchFamily="18" charset="0"/>
                <a:cs typeface="Times New Roman" pitchFamily="18" charset="0"/>
              </a:rPr>
              <a:t>з </a:t>
            </a:r>
            <a:r>
              <a:rPr lang="uk-UA" sz="1400" b="1" i="1" dirty="0" smtClean="0">
                <a:solidFill>
                  <a:srgbClr val="C00000"/>
                </a:solidFill>
                <a:latin typeface="Times New Roman" pitchFamily="18" charset="0"/>
                <a:cs typeface="Times New Roman" pitchFamily="18" charset="0"/>
              </a:rPr>
              <a:t>Гарвардського університету </a:t>
            </a:r>
            <a:r>
              <a:rPr lang="uk-UA" sz="1400" dirty="0" smtClean="0">
                <a:latin typeface="Times New Roman" pitchFamily="18" charset="0"/>
                <a:cs typeface="Times New Roman" pitchFamily="18" charset="0"/>
              </a:rPr>
              <a:t>створили </a:t>
            </a:r>
            <a:r>
              <a:rPr lang="uk-UA" sz="1400" b="1" i="1" dirty="0" smtClean="0">
                <a:solidFill>
                  <a:srgbClr val="C00000"/>
                </a:solidFill>
                <a:latin typeface="Times New Roman" pitchFamily="18" charset="0"/>
                <a:cs typeface="Times New Roman" pitchFamily="18" charset="0"/>
              </a:rPr>
              <a:t>гнучкого робота без єдиної жорсткої деталі</a:t>
            </a:r>
            <a:r>
              <a:rPr lang="uk-UA" sz="1400" b="1" dirty="0" smtClean="0">
                <a:solidFill>
                  <a:srgbClr val="C00000"/>
                </a:solidFill>
                <a:latin typeface="Times New Roman" pitchFamily="18" charset="0"/>
                <a:cs typeface="Times New Roman" pitchFamily="18" charset="0"/>
              </a:rPr>
              <a:t>, </a:t>
            </a:r>
            <a:r>
              <a:rPr lang="uk-UA" sz="1400" dirty="0" smtClean="0">
                <a:latin typeface="Times New Roman" pitchFamily="18" charset="0"/>
                <a:cs typeface="Times New Roman" pitchFamily="18" charset="0"/>
              </a:rPr>
              <a:t>який може переміщатися як гусінь або як морська зірка і проповзати під перешкодами.</a:t>
            </a:r>
          </a:p>
          <a:p>
            <a:pPr marL="0" indent="0" algn="just">
              <a:buFontTx/>
              <a:buNone/>
            </a:pPr>
            <a:r>
              <a:rPr lang="uk-UA" sz="1400" dirty="0" smtClean="0">
                <a:latin typeface="Times New Roman" pitchFamily="18" charset="0"/>
                <a:cs typeface="Times New Roman" pitchFamily="18" charset="0"/>
              </a:rPr>
              <a:t>Створений ученими перший зразок «м'якого» робота являє собою «чотириногу» плоску конструкцію, відштамповану з </a:t>
            </a:r>
            <a:r>
              <a:rPr lang="uk-UA" sz="1400" dirty="0" err="1" smtClean="0">
                <a:latin typeface="Times New Roman" pitchFamily="18" charset="0"/>
                <a:cs typeface="Times New Roman" pitchFamily="18" charset="0"/>
              </a:rPr>
              <a:t>еластомірної</a:t>
            </a:r>
            <a:r>
              <a:rPr lang="uk-UA" sz="1400" dirty="0" smtClean="0">
                <a:latin typeface="Times New Roman" pitchFamily="18" charset="0"/>
                <a:cs typeface="Times New Roman" pitchFamily="18" charset="0"/>
              </a:rPr>
              <a:t> пластмаси.</a:t>
            </a:r>
          </a:p>
          <a:p>
            <a:pPr marL="0" indent="0" algn="just">
              <a:buFontTx/>
              <a:buNone/>
            </a:pPr>
            <a:r>
              <a:rPr lang="uk-UA" sz="1400" dirty="0" smtClean="0">
                <a:latin typeface="Times New Roman" pitchFamily="18" charset="0"/>
                <a:cs typeface="Times New Roman" pitchFamily="18" charset="0"/>
              </a:rPr>
              <a:t>Усередині цих чотирьох відсіків сформовані «переборки», які при збільшенні тиску змушують кінцівки згинатися.</a:t>
            </a:r>
          </a:p>
        </p:txBody>
      </p:sp>
      <p:pic>
        <p:nvPicPr>
          <p:cNvPr id="69636" name="Picture 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22288" y="1403350"/>
            <a:ext cx="4638675" cy="3375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9637" name="Прямоугольник 5"/>
          <p:cNvSpPr>
            <a:spLocks noChangeArrowheads="1"/>
          </p:cNvSpPr>
          <p:nvPr/>
        </p:nvSpPr>
        <p:spPr bwMode="auto">
          <a:xfrm>
            <a:off x="457313" y="4941168"/>
            <a:ext cx="8280400" cy="1168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just"/>
            <a:r>
              <a:rPr lang="uk-UA" sz="1400" dirty="0">
                <a:latin typeface="Times New Roman" pitchFamily="18" charset="0"/>
                <a:cs typeface="Times New Roman" pitchFamily="18" charset="0"/>
              </a:rPr>
              <a:t>Подаючи в певному порядку стиснене повітря в «тіло» і кожну з чотирьох «ніг» робота, автори дослідження домоглися того, що робот переміщувався і навіть проповзав під склом крізь вузьку щілину</a:t>
            </a:r>
            <a:r>
              <a:rPr lang="uk-UA" sz="1400" dirty="0" smtClean="0">
                <a:latin typeface="Times New Roman" pitchFamily="18" charset="0"/>
                <a:cs typeface="Times New Roman" pitchFamily="18" charset="0"/>
              </a:rPr>
              <a:t>. Вчені </a:t>
            </a:r>
            <a:r>
              <a:rPr lang="uk-UA" sz="1400" dirty="0">
                <a:latin typeface="Times New Roman" pitchFamily="18" charset="0"/>
                <a:cs typeface="Times New Roman" pitchFamily="18" charset="0"/>
              </a:rPr>
              <a:t>підкреслюють, що </a:t>
            </a:r>
            <a:r>
              <a:rPr lang="uk-UA" sz="1400" b="1" i="1" dirty="0">
                <a:latin typeface="Times New Roman" pitchFamily="18" charset="0"/>
                <a:cs typeface="Times New Roman" pitchFamily="18" charset="0"/>
              </a:rPr>
              <a:t>створена ними технологія дозволяє забезпечити дуже складні рухи дуже простими засобами - всього лише комбінацією клапанів, що вигідно відрізняє «м'яких» роботів від «жорстких».</a:t>
            </a:r>
          </a:p>
        </p:txBody>
      </p:sp>
      <p:sp>
        <p:nvSpPr>
          <p:cNvPr id="69638"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69639" name="Номер слайда 6"/>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FB5D579-9B6F-42E9-8ABA-16EA17D2AE07}" type="slidenum">
              <a:rPr lang="ru-RU" smtClean="0"/>
              <a:pPr eaLnBrk="1" hangingPunct="1"/>
              <a:t>99</a:t>
            </a:fld>
            <a:endParaRPr lang="ru-RU" smtClean="0"/>
          </a:p>
        </p:txBody>
      </p:sp>
    </p:spTree>
    <p:extLst>
      <p:ext uri="{BB962C8B-B14F-4D97-AF65-F5344CB8AC3E}">
        <p14:creationId xmlns="" xmlns:p14="http://schemas.microsoft.com/office/powerpoint/2010/main" val="1470706944"/>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2887</TotalTime>
  <Words>20991</Words>
  <Application>Microsoft Office PowerPoint</Application>
  <PresentationFormat>Экран (4:3)</PresentationFormat>
  <Paragraphs>977</Paragraphs>
  <Slides>133</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133</vt:i4>
      </vt:variant>
    </vt:vector>
  </HeadingPairs>
  <TitlesOfParts>
    <vt:vector size="134" baseType="lpstr">
      <vt:lpstr>Тема Office</vt:lpstr>
      <vt:lpstr>КУРС ЛЕКЦІЙ “НОВІ ДОСЯГНЕННЯ В НАУЦІ ТА ПРАКТИЦІ“ “Нові  досягнення техніки” ФПК  3 -2014  (за програмою підвищення кваліфікації викладачів) Лектор - доктор фізико-математичних наук, професор, завідувач кафедри ЕКТ  Опанасюк Анатолій Сергійович  </vt:lpstr>
      <vt:lpstr>ТИПИ ЦИВІЛІЗАЦІЙ</vt:lpstr>
      <vt:lpstr>ЕКОНОМІЧНІ КРИЗИ</vt:lpstr>
      <vt:lpstr>ТЕХНОЛОГІЧНІ УКЛАДИ</vt:lpstr>
      <vt:lpstr>ТЕХНОЛОГІЧНІ УКЛАДИ</vt:lpstr>
      <vt:lpstr>ТЕХНОЛОГІЧНІ УКЛАДИ</vt:lpstr>
      <vt:lpstr>ТРЕТЯ ІНДУСТРІАЛЬНА РЕВОЛЮЦІЯ</vt:lpstr>
      <vt:lpstr>ТРЕТЯ ІНДУСТРІАЛЬНА РЕВОЛЮЦІЯ</vt:lpstr>
      <vt:lpstr>ЦИКЛИ СУСПІЛЬНОГО ІНТЕРЕСУ</vt:lpstr>
      <vt:lpstr>ЦИКЛИ СУСПІЛЬНОГО ІНТЕРЕСУ</vt:lpstr>
      <vt:lpstr>ЦИКЛИ СУСПІЛЬНОГО ІНТЕРЕСУ</vt:lpstr>
      <vt:lpstr>ЦИКЛИ СУСПІЛЬНОГО ІНТЕРЕСУ</vt:lpstr>
      <vt:lpstr>ТЕХНОЛОГІЧНЕ ЯДРО  6-ГО ТЕХНОЛОГІЧНОГО УКЛАДУ </vt:lpstr>
      <vt:lpstr>НАНОТЕХНОЛОГІЇ</vt:lpstr>
      <vt:lpstr>ВИЗНАЧЕННЯ НАНОІНДУСТРІЇ</vt:lpstr>
      <vt:lpstr>ОСНОВНІ ЕТАПИ ІСТОРІЇ НАНОТЕХНОЛОГІЇ </vt:lpstr>
      <vt:lpstr>ОСНОВНІ ОБЛАСТІ ВИКОРИСТАННЯ НАНОТЕХНОЛОГІЙ</vt:lpstr>
      <vt:lpstr>ОСНОВНІ ОБЛАСТІ ВИКОРИСТАННЯ НАНОТЕХНОЛОГІЙ</vt:lpstr>
      <vt:lpstr> 450 мм кремнієва пластина</vt:lpstr>
      <vt:lpstr>ВСЕ МЕНШЕ І МЕНШЕ</vt:lpstr>
      <vt:lpstr>ДИНАМІКА РАЗВИТКУ МІКРОЕЛЕКТРОНІКИ НА ПРИКЛАДІ СХЕМ ОПЕРАТИВНОЇ ПАМЯТІ </vt:lpstr>
      <vt:lpstr>НАПРЯМИ РОЗВИТКУ МІКРОЕЛЕКТРОНІКИ</vt:lpstr>
      <vt:lpstr>ЗАСТОСУВАННЯ СПОЛУК А2В6 </vt:lpstr>
      <vt:lpstr>ПРОЗОРА ЕЛЕКТРОНІКА НА ОКСИДАХ ТА ПОЛІМЕРАХ</vt:lpstr>
      <vt:lpstr>ГНУЧКА ЕЛЕКТРОНІКА</vt:lpstr>
      <vt:lpstr>NANO FSM</vt:lpstr>
      <vt:lpstr>НОВІ ВИДИ ВУГЛЕЦЕВИХ МАТЕРІАЛІВ </vt:lpstr>
      <vt:lpstr>ФУЛЕРЕНИ</vt:lpstr>
      <vt:lpstr>ГРАФЕН</vt:lpstr>
      <vt:lpstr>ГРАФЕН</vt:lpstr>
      <vt:lpstr>ВИКОРИСТАННЯ ГРАФЕНУ</vt:lpstr>
      <vt:lpstr>ГРАФЕНОВА МІКРОЕЛЕКТРОНІКА</vt:lpstr>
      <vt:lpstr>ВИКОРИСТАННЯ НАНОТРУБОК</vt:lpstr>
      <vt:lpstr>КОСМІЧНИЙ ЛІФТ </vt:lpstr>
      <vt:lpstr>КОСМІЧНИЙ ЛІФТ</vt:lpstr>
      <vt:lpstr>МІКРОМІНІАТЮРИЗАЦІЯ</vt:lpstr>
      <vt:lpstr>МІКРОМІНІАТЮРИЗАЦІЯ</vt:lpstr>
      <vt:lpstr>МІКРОМІНІАТЮРИЗАЦІЯ</vt:lpstr>
      <vt:lpstr>МІНІ-КОМПЬЮТЕР ACTIVE FORTIUS</vt:lpstr>
      <vt:lpstr>РОЗУМНИЙ ГОДИННИК  GALAXY GEAR</vt:lpstr>
      <vt:lpstr>КОМП'ЮТЕР «EDISON»</vt:lpstr>
      <vt:lpstr>ЧІП БЕЗДРОТОВОГО ЗВ'ЯЗКУ</vt:lpstr>
      <vt:lpstr>РОЗУМНИЙ ПИЛ</vt:lpstr>
      <vt:lpstr>TERAHERTZ MONOLITIC INTEGRATED CIRCUIT</vt:lpstr>
      <vt:lpstr>CУПЕРВЕНЧЕСТЕРИ</vt:lpstr>
      <vt:lpstr>ФЛЕШ ПАМ'ЯТЬ</vt:lpstr>
      <vt:lpstr>КВАРЦОВИЙ АНАЛОГ BLU-RAY </vt:lpstr>
      <vt:lpstr>ПІКОПРОЕКТОРИ</vt:lpstr>
      <vt:lpstr>ПІКОПРОЕКТОРИ</vt:lpstr>
      <vt:lpstr>TOUCHPICO ANDROID PC  </vt:lpstr>
      <vt:lpstr>ПРОЕКЦІЙНА КЛАВІАТУРА</vt:lpstr>
      <vt:lpstr>ПРИСТРІЙ ЖЕСТОВОГО КЕРУВАННЯ КОМП'ЮТЕРОМ</vt:lpstr>
      <vt:lpstr>КОМП'ЮТЕРИ, ЯКИМ НЕ ПОТРІБЕН ЕКРАН І КЛАВІАТУРА</vt:lpstr>
      <vt:lpstr>КОМП'ЮТЕР HP SPROUT </vt:lpstr>
      <vt:lpstr>МОНІТОРИ ТА ТЕЛЕВІЗОРИ</vt:lpstr>
      <vt:lpstr>3D-ЗОБРАЖЕННЯ</vt:lpstr>
      <vt:lpstr>3D-ЗОБРАЖЕННЯ</vt:lpstr>
      <vt:lpstr>ГОЛОГРАФІЧНИЙ ЕКРАН HAPTOMIME</vt:lpstr>
      <vt:lpstr>ЕЛЕКТРОННА ШКІРА</vt:lpstr>
      <vt:lpstr>INFORM -ТАКТИЛЬНИЙ ІНТЕРФЕЙС</vt:lpstr>
      <vt:lpstr>ПРИСТРІЙ ЗБАГАЧЕНОЇ РЕАЛЬНОСТІ</vt:lpstr>
      <vt:lpstr>SPACEGLASSES META.01 </vt:lpstr>
      <vt:lpstr>ПРИСТРОЇ ЗБАГАЧЕНОЇ РЕАЛЬНОСТІ</vt:lpstr>
      <vt:lpstr>ВІРТУАЛЬНА РЕАЛЬНІСТЬ</vt:lpstr>
      <vt:lpstr>КЕРУВАННЯ ВІРТУАЛЬНОЮ РЕАЛЬНІСТЮ</vt:lpstr>
      <vt:lpstr>3D-ПРИНТЕРИ </vt:lpstr>
      <vt:lpstr>3D-ПРИНТЕРИ</vt:lpstr>
      <vt:lpstr>БУДІВЕЛЬНІ 3D-ПРИНТЕРИ </vt:lpstr>
      <vt:lpstr>БІОЛОГІЧНІ 3D-ПРИНТЕРИ</vt:lpstr>
      <vt:lpstr>ПРИНТЕР ДЛЯ СТВОРЕННЯ ЇЖІ</vt:lpstr>
      <vt:lpstr>В США НАДРУКУВАЛИ ПІСТОЛЕТ </vt:lpstr>
      <vt:lpstr>ВІЙСЬКОВЕ ВИКОРИСТАННЯ ПРИНТЕРІВ</vt:lpstr>
      <vt:lpstr>НАНОПРИНТЕРИ</vt:lpstr>
      <vt:lpstr>ІНТЕРНЕТ-МАГАЗИН 3D-МОДЕЛЕЙ</vt:lpstr>
      <vt:lpstr>НАНОТРАВА</vt:lpstr>
      <vt:lpstr>АКУМУЛЯТОРИ</vt:lpstr>
      <vt:lpstr>ТЕРМОЯДЕРНИЙ СИНТЕЗ</vt:lpstr>
      <vt:lpstr>НОВІ ПРИНЦИПИ ОТРИМАННЯ ІНЕРГІЇ</vt:lpstr>
      <vt:lpstr>БЕЗДРОТОВА ПЕРЕДАЧА ЕНЕРГІЇ</vt:lpstr>
      <vt:lpstr>БЕЗДРОТОВА ПЕРЕДАЧА ЕНЕРГІЇ</vt:lpstr>
      <vt:lpstr>ТЕХНОЛОГІЯ BODYCOM</vt:lpstr>
      <vt:lpstr>ОПТИЧНІ КОМПЮТЕРИ</vt:lpstr>
      <vt:lpstr>МАЙБУТНЄ МОБІЛЬНОГО</vt:lpstr>
      <vt:lpstr>МАЙБУТНЄ МОБІЛЬНОГО</vt:lpstr>
      <vt:lpstr>МАЙБУТНЄ МОБІЛЬНОГО</vt:lpstr>
      <vt:lpstr>ПРОЗОРИЙ IPAD </vt:lpstr>
      <vt:lpstr>МАШИННІ ПЕРЕКЛАДАЧІ</vt:lpstr>
      <vt:lpstr>МЕТАМАТЕРІАЛИ  В.Г. ВЕСЕЛАГО </vt:lpstr>
      <vt:lpstr>МЕТАМАТЕРІАЛИ</vt:lpstr>
      <vt:lpstr>МЕТАМАТЕРІАЛИ  </vt:lpstr>
      <vt:lpstr>НЕВИДИМІСТЬ</vt:lpstr>
      <vt:lpstr>ПЛАЩ НЕВИДИМКА</vt:lpstr>
      <vt:lpstr>НЕВИДИМІ ТАНКИ </vt:lpstr>
      <vt:lpstr>ДОСЯГНЕННЯ РОБОТЕХНІКИ</vt:lpstr>
      <vt:lpstr>РОБОЙ</vt:lpstr>
      <vt:lpstr>ЧОТИРИНОГІ РОБОТИ</vt:lpstr>
      <vt:lpstr>РОБОКОМЛЕКС «В'ЮЧНИЙ МУЛ»</vt:lpstr>
      <vt:lpstr>РОБОТ PETMAN</vt:lpstr>
      <vt:lpstr>ГНУЧКІ РОБОТИ</vt:lpstr>
      <vt:lpstr>МІКРОРОБОТИ</vt:lpstr>
      <vt:lpstr>ВІД МІКРО ДО НАНОРОБОТІВ</vt:lpstr>
      <vt:lpstr>РОБОТЕХНІЧНІ РОЇ</vt:lpstr>
      <vt:lpstr>НАНОІНДУСТРІЯ</vt:lpstr>
      <vt:lpstr>НАНОІНДУСТРІЯ</vt:lpstr>
      <vt:lpstr>РЕПЛІКАЦІЯ</vt:lpstr>
      <vt:lpstr>РОЗУМНА ОДЕЖА</vt:lpstr>
      <vt:lpstr>МАШИНИ БЕЗ ВОДІЇВ</vt:lpstr>
      <vt:lpstr>ЧИТАННЯ ДУМОК</vt:lpstr>
      <vt:lpstr>КЕРУВАННЯ ПРИЛАДАМИ ПОДУМКИ</vt:lpstr>
      <vt:lpstr>КЕРУВАННЯ ПРИЛАДАМИ ПОДУМКИ</vt:lpstr>
      <vt:lpstr>BOARD OF IMAGINATION  (ДОШКА УЯВИ)</vt:lpstr>
      <vt:lpstr>ЛІТАЛЬНІ АПАРАТИ МАЙБУТНЬОГО</vt:lpstr>
      <vt:lpstr>ІНДИВІДУАЛЬНІ ЛІТАЛЬНІ АПАРАТИ</vt:lpstr>
      <vt:lpstr>ПРИВАТНІ КОСМІЧНІ КОРАБЛІ</vt:lpstr>
      <vt:lpstr>SPACEX DRAGON</vt:lpstr>
      <vt:lpstr>ЧИ СТАНЕМО МИ КІБЕРГАМИ?</vt:lpstr>
      <vt:lpstr>ЧИ СТАНЕМО МИ КІБЕРГАМИ?</vt:lpstr>
      <vt:lpstr>ЕКЗОСКЕЛЕТИ</vt:lpstr>
      <vt:lpstr>СИСТЕМИ ЗАХИСТУ СОЛДАТ</vt:lpstr>
      <vt:lpstr>РІДКА БРОНЯ</vt:lpstr>
      <vt:lpstr>КУЛЕНЕПРОБИВНА ШКІРА</vt:lpstr>
      <vt:lpstr>ЛЮДИНА ЧИ РОБОТ?</vt:lpstr>
      <vt:lpstr>ЧИ СТАНЕМО МИ АВАТАРАМИ</vt:lpstr>
      <vt:lpstr>ЧИ СТАНЕМО МИ АВАТАРАМИ</vt:lpstr>
      <vt:lpstr>ЧИ СТАНЕМО МИ АВАТАРАМИ</vt:lpstr>
      <vt:lpstr>ТЕХНОЛОГІЇ МАЙБУТНЬОГО</vt:lpstr>
      <vt:lpstr>ТЕХНОЛОГІЇ МАЙБУТНЬОГО</vt:lpstr>
      <vt:lpstr>ТЕХНОЛОГІЇ МАЙБУТНЬОГО</vt:lpstr>
      <vt:lpstr>ТЕХНОЛОГІЇ МАЙБУТНЬОГО</vt:lpstr>
      <vt:lpstr>ТЕХНОЛОГІЇ МАЙБУТНЬОГО</vt:lpstr>
      <vt:lpstr>ТЕХНОЛОГІЇ МАЙБУТНЬОГО</vt:lpstr>
      <vt:lpstr>ВВП КРАЇН СВІТУ 2013 р.</vt:lpstr>
      <vt:lpstr>Слайд 133</vt:lpstr>
    </vt:vector>
  </TitlesOfParts>
  <Company>SUMDU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ФУНДАМЕНТАЛЬНІ ВІДКРИТТЯ</dc:title>
  <dc:creator>user</dc:creator>
  <cp:lastModifiedBy>admin</cp:lastModifiedBy>
  <cp:revision>162</cp:revision>
  <dcterms:created xsi:type="dcterms:W3CDTF">2013-10-21T10:10:30Z</dcterms:created>
  <dcterms:modified xsi:type="dcterms:W3CDTF">2014-12-04T08:53:17Z</dcterms:modified>
</cp:coreProperties>
</file>