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2" r:id="rId2"/>
    <p:sldId id="269" r:id="rId3"/>
    <p:sldId id="270" r:id="rId4"/>
    <p:sldId id="271" r:id="rId5"/>
    <p:sldId id="256" r:id="rId6"/>
    <p:sldId id="261" r:id="rId7"/>
    <p:sldId id="273" r:id="rId8"/>
    <p:sldId id="274" r:id="rId9"/>
    <p:sldId id="272" r:id="rId10"/>
    <p:sldId id="266" r:id="rId11"/>
    <p:sldId id="258" r:id="rId12"/>
    <p:sldId id="263" r:id="rId13"/>
    <p:sldId id="265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050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68" autoAdjust="0"/>
    <p:restoredTop sz="93310" autoAdjust="0"/>
  </p:normalViewPr>
  <p:slideViewPr>
    <p:cSldViewPr>
      <p:cViewPr>
        <p:scale>
          <a:sx n="75" d="100"/>
          <a:sy n="75" d="100"/>
        </p:scale>
        <p:origin x="-1212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6041CD5-2951-4F91-9BEF-305A5A99DE84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7AA5C44-CBE3-4DB6-84C1-423DC66577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0E8C9E-2D53-4F5E-B8E0-F97F4F5F207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EE0A2C-6313-4229-BBB9-A17FCE3D1A3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853DFF-22F3-430B-A613-DBEE8AED903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69093-0002-4355-98DD-A76992F98FDC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71B84-038B-478C-927E-FADFD0DAE1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C7B31-812B-4FAD-8C98-AF30467CE00A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A85CA-D51C-4BF0-B88A-318FCDA72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6DBE6-1301-40C4-956C-3AA1123FC9C4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E4765-B3A0-4CD2-9021-5BA7CEDC9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D591B-C389-4E37-A323-90BC815D4E0F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B32E8-E30F-47D0-B55A-F19B80E09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333B5-2944-4A5A-8CB4-2D5875F21475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4C5FD-BAB6-44AE-B79F-03E17D318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F5C25-89D9-4366-9E69-C97C3573064C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5DFB1-F32F-475D-B45A-D9E5FD81A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B28FD-C7F2-4FD6-AF1B-A0A665672FB2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AC010-9AC9-45D5-B44A-5FCBB415C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BB7E3-58CD-4582-A5BB-3DDBE82B1D5E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0D5EC-6D0F-4809-9108-731C59747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3BB08-6F27-4C64-917B-AAE1A6C1B25E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28975-A506-4754-B717-2236540C3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0A8FD-8D73-4106-B0E8-A3C3FC3C03F8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016C2-D7C6-413A-AB7C-DC52A7D31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C8363-BEB7-44C4-9491-8A31991F56DB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D4F6A-387F-43C1-8DCE-4EEBE97F66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3B47BD-1F84-404B-AC1B-C21B5F4CCA79}" type="datetimeFigureOut">
              <a:rPr lang="ru-RU"/>
              <a:pPr>
                <a:defRPr/>
              </a:pPr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5603AE-72B2-4083-8214-761059F1A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813" y="1214438"/>
            <a:ext cx="7672387" cy="1071562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000" smtClean="0"/>
              <a:t>Более  </a:t>
            </a:r>
            <a:r>
              <a:rPr lang="ru-RU" sz="2500" b="1" smtClean="0">
                <a:solidFill>
                  <a:srgbClr val="FF0000"/>
                </a:solidFill>
              </a:rPr>
              <a:t>100</a:t>
            </a:r>
            <a:r>
              <a:rPr lang="ru-RU" sz="2000" smtClean="0"/>
              <a:t> общелексических и тематических словарей, входящих в перечень </a:t>
            </a:r>
            <a:r>
              <a:rPr lang="en-US" sz="2500" b="1" i="1" smtClean="0">
                <a:solidFill>
                  <a:srgbClr val="FF0000"/>
                </a:solidFill>
              </a:rPr>
              <a:t>ABBYY LINGVO</a:t>
            </a:r>
            <a:r>
              <a:rPr lang="ru-RU" sz="2500" b="1" i="1" smtClean="0">
                <a:solidFill>
                  <a:srgbClr val="FF0000"/>
                </a:solidFill>
              </a:rPr>
              <a:t> </a:t>
            </a:r>
            <a:r>
              <a:rPr lang="ru-RU" sz="2000" smtClean="0"/>
              <a:t>, являются наиболее </a:t>
            </a:r>
            <a:r>
              <a:rPr lang="ru-RU" sz="2000" b="1" i="1" smtClean="0"/>
              <a:t>актуальными и авторитетными </a:t>
            </a:r>
            <a:r>
              <a:rPr lang="ru-RU" sz="2000" smtClean="0"/>
              <a:t>изданиями в своих областях.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4339" name="Рисунок 3" descr="76785c1c46a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6000750"/>
            <a:ext cx="1143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13" descr="100505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2357438"/>
            <a:ext cx="1143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14" descr="country_fr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0" y="3643313"/>
            <a:ext cx="1143000" cy="692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342" name="Рисунок 15" descr="flag_l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5929313"/>
            <a:ext cx="1143000" cy="722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343" name="Рисунок 16" descr="Flag_of_Germany.svg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88" y="5929313"/>
            <a:ext cx="1143000" cy="714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344" name="Рисунок 17" descr="italia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000625"/>
            <a:ext cx="11430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19" descr="ukflag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357438"/>
            <a:ext cx="1143000" cy="642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346" name="Рисунок 20" descr="th_Turki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3643313"/>
            <a:ext cx="1143000" cy="7143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4347" name="Рисунок 21" descr="th_espanha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01000" y="5000625"/>
            <a:ext cx="1143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Рисунок 22" descr="th_china-flag.gif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14875" y="5973763"/>
            <a:ext cx="11430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Рисунок 24" descr="ABBYY_Lingvo_12_1.jpg"/>
          <p:cNvPicPr>
            <a:picLocks noChangeAspect="1"/>
          </p:cNvPicPr>
          <p:nvPr/>
        </p:nvPicPr>
        <p:blipFill>
          <a:blip r:embed="rId12">
            <a:lum contrast="-18000"/>
          </a:blip>
          <a:srcRect/>
          <a:stretch>
            <a:fillRect/>
          </a:stretch>
        </p:blipFill>
        <p:spPr bwMode="auto">
          <a:xfrm>
            <a:off x="1428750" y="2501900"/>
            <a:ext cx="6357938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0" name="TextBox 23"/>
          <p:cNvSpPr txBox="1">
            <a:spLocks noChangeArrowheads="1"/>
          </p:cNvSpPr>
          <p:nvPr/>
        </p:nvSpPr>
        <p:spPr bwMode="auto">
          <a:xfrm>
            <a:off x="1000125" y="214313"/>
            <a:ext cx="7072313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500" b="1" i="1">
                <a:solidFill>
                  <a:srgbClr val="FF0000"/>
                </a:solidFill>
                <a:latin typeface="Calibri" pitchFamily="34" charset="0"/>
              </a:rPr>
              <a:t>ABBYY LINGVO</a:t>
            </a:r>
            <a:r>
              <a:rPr lang="ru-RU" sz="2500" b="1" i="1">
                <a:solidFill>
                  <a:srgbClr val="FF0000"/>
                </a:solidFill>
                <a:latin typeface="Calibri" pitchFamily="34" charset="0"/>
              </a:rPr>
              <a:t> 12 </a:t>
            </a:r>
            <a:r>
              <a:rPr lang="ru-RU" sz="2500">
                <a:latin typeface="Calibri" pitchFamily="34" charset="0"/>
              </a:rPr>
              <a:t>–</a:t>
            </a:r>
            <a:r>
              <a:rPr lang="ru-RU" sz="2500" b="1" i="1">
                <a:latin typeface="Calibri" pitchFamily="34" charset="0"/>
              </a:rPr>
              <a:t> ЭЛЕКТРОННЫЙ СЛОВАРЬ ДЛЯ СОВРЕМЕННЫХ ЛЮДЕЙ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714375" y="214313"/>
            <a:ext cx="8429625" cy="1000125"/>
          </a:xfrm>
        </p:spPr>
        <p:txBody>
          <a:bodyPr/>
          <a:lstStyle/>
          <a:p>
            <a:pPr eaLnBrk="1" hangingPunct="1"/>
            <a:r>
              <a:rPr lang="ru-RU" sz="2400" smtClean="0">
                <a:cs typeface="Raavi" pitchFamily="34" charset="0"/>
              </a:rPr>
              <a:t>Электронный словарь </a:t>
            </a:r>
            <a:r>
              <a:rPr lang="ru-RU" sz="2400" b="1" i="1" smtClean="0">
                <a:solidFill>
                  <a:srgbClr val="FF0000"/>
                </a:solidFill>
                <a:latin typeface="Century" pitchFamily="18" charset="0"/>
                <a:cs typeface="Raavi" pitchFamily="34" charset="0"/>
              </a:rPr>
              <a:t>ABBYY LINGVO  </a:t>
            </a:r>
            <a:r>
              <a:rPr lang="ru-RU" sz="2400" smtClean="0">
                <a:cs typeface="Raavi" pitchFamily="34" charset="0"/>
              </a:rPr>
              <a:t>позволяет осуществить поиск слова или словосочетания по всем зонам словарной карточки. </a:t>
            </a:r>
          </a:p>
        </p:txBody>
      </p:sp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3059113" y="1428750"/>
            <a:ext cx="26654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Calibri" pitchFamily="34" charset="0"/>
              </a:rPr>
              <a:t>После нажатия кнопки, открывается </a:t>
            </a:r>
            <a:r>
              <a:rPr lang="ru-RU" b="1" i="1" u="sng">
                <a:latin typeface="Calibri" pitchFamily="34" charset="0"/>
              </a:rPr>
              <a:t>словарная карточка</a:t>
            </a:r>
            <a:r>
              <a:rPr lang="ru-RU">
                <a:latin typeface="Calibri" pitchFamily="34" charset="0"/>
              </a:rPr>
              <a:t>, </a:t>
            </a:r>
            <a:r>
              <a:rPr lang="ru-RU" b="1" i="1" u="sng">
                <a:latin typeface="Calibri" pitchFamily="34" charset="0"/>
              </a:rPr>
              <a:t>диалог,</a:t>
            </a:r>
            <a:r>
              <a:rPr lang="ru-RU">
                <a:latin typeface="Calibri" pitchFamily="34" charset="0"/>
              </a:rPr>
              <a:t> содержащий перевод слова или  словосочетания</a:t>
            </a:r>
          </a:p>
        </p:txBody>
      </p:sp>
      <p:pic>
        <p:nvPicPr>
          <p:cNvPr id="25603" name="Содержимое 6" descr="hvbk.bmp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1484313"/>
            <a:ext cx="1727200" cy="431800"/>
          </a:xfrm>
        </p:spPr>
      </p:pic>
      <p:sp>
        <p:nvSpPr>
          <p:cNvPr id="25604" name="Прямоугольник 8"/>
          <p:cNvSpPr>
            <a:spLocks noChangeArrowheads="1"/>
          </p:cNvSpPr>
          <p:nvPr/>
        </p:nvSpPr>
        <p:spPr bwMode="auto">
          <a:xfrm>
            <a:off x="3348038" y="4292600"/>
            <a:ext cx="2303462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700">
                <a:latin typeface="Calibri" pitchFamily="34" charset="0"/>
              </a:rPr>
              <a:t>Поиск </a:t>
            </a:r>
            <a:r>
              <a:rPr lang="ru-RU" sz="1700" i="1">
                <a:latin typeface="Calibri" pitchFamily="34" charset="0"/>
              </a:rPr>
              <a:t>по всему тексту словарей</a:t>
            </a:r>
            <a:r>
              <a:rPr lang="ru-RU" sz="1700">
                <a:latin typeface="Calibri" pitchFamily="34" charset="0"/>
              </a:rPr>
              <a:t>. Выполняется в следующих зонах карточки: </a:t>
            </a:r>
            <a:r>
              <a:rPr lang="ru-RU" sz="1700" b="1" i="1" u="sng">
                <a:latin typeface="Calibri" pitchFamily="34" charset="0"/>
              </a:rPr>
              <a:t>заголовки, переводы, примеры, комментарии</a:t>
            </a:r>
            <a:r>
              <a:rPr lang="ru-RU" sz="1700">
                <a:latin typeface="Calibri" pitchFamily="34" charset="0"/>
              </a:rPr>
              <a:t>.</a:t>
            </a:r>
          </a:p>
        </p:txBody>
      </p:sp>
      <p:pic>
        <p:nvPicPr>
          <p:cNvPr id="25605" name="Рисунок 10" descr="Копия hvbk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3357563"/>
            <a:ext cx="187325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вправо 11"/>
          <p:cNvSpPr/>
          <p:nvPr/>
        </p:nvSpPr>
        <p:spPr>
          <a:xfrm>
            <a:off x="2428875" y="1571625"/>
            <a:ext cx="428625" cy="117475"/>
          </a:xfrm>
          <a:prstGeom prst="rightArrow">
            <a:avLst/>
          </a:prstGeom>
          <a:solidFill>
            <a:srgbClr val="FF0000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2071688" y="5929313"/>
            <a:ext cx="428625" cy="71437"/>
          </a:xfrm>
          <a:prstGeom prst="rightArrow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8" name="Рисунок 14" descr="пам10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38" y="1357313"/>
            <a:ext cx="3357562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Рисунок 15" descr="Копия ар9.bmp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143125"/>
            <a:ext cx="3071813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Стрелка вниз 19"/>
          <p:cNvSpPr/>
          <p:nvPr/>
        </p:nvSpPr>
        <p:spPr>
          <a:xfrm flipH="1">
            <a:off x="4284663" y="3860800"/>
            <a:ext cx="168275" cy="357188"/>
          </a:xfrm>
          <a:prstGeom prst="downArrow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043863" cy="796925"/>
          </a:xfrm>
        </p:spPr>
        <p:txBody>
          <a:bodyPr/>
          <a:lstStyle/>
          <a:p>
            <a:pPr eaLnBrk="1" hangingPunct="1"/>
            <a:r>
              <a:rPr lang="ru-RU" sz="2000" b="1" i="1" u="sng" smtClean="0">
                <a:latin typeface="Batang" pitchFamily="18" charset="-127"/>
              </a:rPr>
              <a:t>Для того чтобы прослушать дикторское произношение слова:</a:t>
            </a:r>
          </a:p>
        </p:txBody>
      </p:sp>
      <p:pic>
        <p:nvPicPr>
          <p:cNvPr id="27650" name="Содержимое 3" descr="15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14750" y="1571625"/>
            <a:ext cx="5214938" cy="2071688"/>
          </a:xfrm>
        </p:spPr>
      </p:pic>
      <p:sp>
        <p:nvSpPr>
          <p:cNvPr id="6" name="Стрелка влево 5"/>
          <p:cNvSpPr/>
          <p:nvPr/>
        </p:nvSpPr>
        <p:spPr>
          <a:xfrm flipV="1">
            <a:off x="4572000" y="2143125"/>
            <a:ext cx="857250" cy="357188"/>
          </a:xfrm>
          <a:prstGeom prst="leftArrow">
            <a:avLst>
              <a:gd name="adj1" fmla="val 50000"/>
              <a:gd name="adj2" fmla="val 54848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2" name="TextBox 6"/>
          <p:cNvSpPr txBox="1">
            <a:spLocks noChangeArrowheads="1"/>
          </p:cNvSpPr>
          <p:nvPr/>
        </p:nvSpPr>
        <p:spPr bwMode="auto">
          <a:xfrm>
            <a:off x="1619250" y="981075"/>
            <a:ext cx="7072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Откройте карточку нужного слова в соответствующем словаре.</a:t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sp>
        <p:nvSpPr>
          <p:cNvPr id="27653" name="TextBox 7"/>
          <p:cNvSpPr txBox="1">
            <a:spLocks noChangeArrowheads="1"/>
          </p:cNvSpPr>
          <p:nvPr/>
        </p:nvSpPr>
        <p:spPr bwMode="auto">
          <a:xfrm>
            <a:off x="539750" y="1557338"/>
            <a:ext cx="29987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Нажмите в ней кнопку (Звук) рядом с транскрипцией слова.</a:t>
            </a:r>
          </a:p>
        </p:txBody>
      </p:sp>
      <p:pic>
        <p:nvPicPr>
          <p:cNvPr id="27654" name="Рисунок 8" descr="222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4500563"/>
            <a:ext cx="20716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Box 9"/>
          <p:cNvSpPr txBox="1">
            <a:spLocks noChangeArrowheads="1"/>
          </p:cNvSpPr>
          <p:nvPr/>
        </p:nvSpPr>
        <p:spPr bwMode="auto">
          <a:xfrm>
            <a:off x="4427538" y="4221163"/>
            <a:ext cx="19446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Открывает таблицу грамматических форм слова из строки ввода</a:t>
            </a:r>
          </a:p>
        </p:txBody>
      </p:sp>
      <p:pic>
        <p:nvPicPr>
          <p:cNvPr id="27656" name="Рисунок 10" descr="и11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36838"/>
            <a:ext cx="3357563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трелка влево 13"/>
          <p:cNvSpPr/>
          <p:nvPr/>
        </p:nvSpPr>
        <p:spPr>
          <a:xfrm>
            <a:off x="3635375" y="4652963"/>
            <a:ext cx="642938" cy="285750"/>
          </a:xfrm>
          <a:prstGeom prst="leftArrow">
            <a:avLst/>
          </a:prstGeom>
          <a:solidFill>
            <a:srgbClr val="FF00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>
            <a:off x="6372225" y="4724400"/>
            <a:ext cx="642938" cy="285750"/>
          </a:xfrm>
          <a:prstGeom prst="leftArrow">
            <a:avLst/>
          </a:prstGeom>
          <a:solidFill>
            <a:srgbClr val="FF00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331913" y="981075"/>
            <a:ext cx="357187" cy="35718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</a:p>
        </p:txBody>
      </p:sp>
      <p:sp>
        <p:nvSpPr>
          <p:cNvPr id="18" name="Овал 17"/>
          <p:cNvSpPr/>
          <p:nvPr/>
        </p:nvSpPr>
        <p:spPr>
          <a:xfrm>
            <a:off x="179388" y="1557338"/>
            <a:ext cx="357187" cy="35718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642938" y="274638"/>
            <a:ext cx="7858125" cy="1439862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/>
            <a:r>
              <a:rPr lang="ru-RU" sz="2400" smtClean="0">
                <a:latin typeface="Bookman Old Style" pitchFamily="18" charset="0"/>
              </a:rPr>
              <a:t>С </a:t>
            </a:r>
            <a:r>
              <a:rPr lang="en-US" sz="2400" b="1" i="1" smtClean="0">
                <a:solidFill>
                  <a:srgbClr val="FF0000"/>
                </a:solidFill>
                <a:latin typeface="Bookman Old Style" pitchFamily="18" charset="0"/>
              </a:rPr>
              <a:t>ABBYY LINGVO </a:t>
            </a:r>
            <a:r>
              <a:rPr lang="ru-RU" sz="2400" smtClean="0">
                <a:latin typeface="Bookman Old Style" pitchFamily="18" charset="0"/>
              </a:rPr>
              <a:t>Вы можете переводить незнакомые слова или словосочетания в иностранном тексте, не отрываясь от чтения, и не переключаясь в другое приложение. </a:t>
            </a:r>
          </a:p>
        </p:txBody>
      </p:sp>
      <p:pic>
        <p:nvPicPr>
          <p:cNvPr id="28674" name="Содержимое 5" descr="24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32138" y="2276475"/>
            <a:ext cx="5715000" cy="3429000"/>
          </a:xfrm>
        </p:spPr>
      </p:pic>
      <p:sp>
        <p:nvSpPr>
          <p:cNvPr id="7" name="Выгнутая влево стрелка 6"/>
          <p:cNvSpPr/>
          <p:nvPr/>
        </p:nvSpPr>
        <p:spPr>
          <a:xfrm>
            <a:off x="3714750" y="2571750"/>
            <a:ext cx="928688" cy="221456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676" name="TextBox 8"/>
          <p:cNvSpPr txBox="1">
            <a:spLocks noChangeArrowheads="1"/>
          </p:cNvSpPr>
          <p:nvPr/>
        </p:nvSpPr>
        <p:spPr bwMode="auto">
          <a:xfrm>
            <a:off x="142875" y="2286000"/>
            <a:ext cx="3000375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Bookman Old Style" pitchFamily="18" charset="0"/>
              </a:rPr>
              <a:t>Наведите курсор на незнакомое слово                 всплывающая подсказка. Всплывающее окно перевода содержит минимальную информацию по указанному слову из первого включенного словаря на книжной полке, в котором был найден перевод.</a:t>
            </a:r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2700338" y="2636838"/>
            <a:ext cx="358775" cy="2159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857250" y="642938"/>
            <a:ext cx="7500938" cy="285750"/>
          </a:xfrm>
        </p:spPr>
        <p:txBody>
          <a:bodyPr/>
          <a:lstStyle/>
          <a:p>
            <a:pPr eaLnBrk="1" hangingPunct="1"/>
            <a:r>
              <a:rPr lang="ru-RU" sz="2600" smtClean="0"/>
              <a:t>С </a:t>
            </a:r>
            <a:r>
              <a:rPr lang="en-US" sz="2600" b="1" i="1" smtClean="0">
                <a:solidFill>
                  <a:srgbClr val="FF0000"/>
                </a:solidFill>
                <a:latin typeface="Book Antiqua" pitchFamily="18" charset="0"/>
              </a:rPr>
              <a:t>ABBYY LINGVO 12 </a:t>
            </a:r>
            <a:r>
              <a:rPr lang="ru-RU" sz="2600" b="1" i="1" smtClean="0">
                <a:solidFill>
                  <a:srgbClr val="FF0000"/>
                </a:solidFill>
                <a:latin typeface="Book Antiqua" pitchFamily="18" charset="0"/>
              </a:rPr>
              <a:t> </a:t>
            </a:r>
            <a:r>
              <a:rPr lang="ru-RU" sz="2600" smtClean="0"/>
              <a:t>Вы сможете в течение секунд  получить </a:t>
            </a:r>
            <a:r>
              <a:rPr lang="ru-RU" sz="2600" b="1" i="1" smtClean="0"/>
              <a:t>самый полный перевод слова </a:t>
            </a:r>
            <a:r>
              <a:rPr lang="ru-RU" sz="2600" smtClean="0"/>
              <a:t>со всех  тематических словарей,  подключенных к системе</a:t>
            </a:r>
          </a:p>
        </p:txBody>
      </p:sp>
      <p:pic>
        <p:nvPicPr>
          <p:cNvPr id="29698" name="Содержимое 3" descr="55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1571625"/>
            <a:ext cx="4500562" cy="2143125"/>
          </a:xfrm>
        </p:spPr>
      </p:pic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0" y="1844675"/>
            <a:ext cx="45720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700" b="1" u="sng">
                <a:latin typeface="Calibri" pitchFamily="34" charset="0"/>
              </a:rPr>
              <a:t>Как открыть карточку </a:t>
            </a:r>
            <a:r>
              <a:rPr lang="ru-RU" sz="1700" b="1" i="1">
                <a:solidFill>
                  <a:srgbClr val="FF0000"/>
                </a:solidFill>
                <a:latin typeface="Book Antiqua" pitchFamily="18" charset="0"/>
              </a:rPr>
              <a:t>ABBYY LINGVO</a:t>
            </a:r>
          </a:p>
          <a:p>
            <a:r>
              <a:rPr lang="ru-RU" sz="1700">
                <a:latin typeface="Calibri" pitchFamily="34" charset="0"/>
              </a:rPr>
              <a:t>● Нажмите клавишу </a:t>
            </a:r>
            <a:r>
              <a:rPr lang="ru-RU" sz="1700" b="1">
                <a:latin typeface="Calibri" pitchFamily="34" charset="0"/>
              </a:rPr>
              <a:t>ALT </a:t>
            </a:r>
            <a:r>
              <a:rPr lang="ru-RU" sz="1700">
                <a:latin typeface="Calibri" pitchFamily="34" charset="0"/>
              </a:rPr>
              <a:t>на клавиатуре и, удерживая ее, щелкните на выбранное слово мышью; </a:t>
            </a:r>
            <a:r>
              <a:rPr lang="ru-RU" sz="1700" b="1" u="sng">
                <a:latin typeface="Calibri" pitchFamily="34" charset="0"/>
              </a:rPr>
              <a:t>или</a:t>
            </a:r>
          </a:p>
          <a:p>
            <a:r>
              <a:rPr lang="ru-RU" sz="1700">
                <a:latin typeface="Calibri" pitchFamily="34" charset="0"/>
              </a:rPr>
              <a:t>● Выделите слово или словосочетание в тексте и нажмите клавиши </a:t>
            </a:r>
            <a:r>
              <a:rPr lang="ru-RU" sz="1700" b="1">
                <a:latin typeface="Calibri" pitchFamily="34" charset="0"/>
              </a:rPr>
              <a:t>Ctrl+Ins+Ins.</a:t>
            </a:r>
            <a:endParaRPr lang="ru-RU" sz="1700">
              <a:latin typeface="Calibri" pitchFamily="34" charset="0"/>
            </a:endParaRPr>
          </a:p>
        </p:txBody>
      </p:sp>
      <p:sp>
        <p:nvSpPr>
          <p:cNvPr id="29700" name="TextBox 6"/>
          <p:cNvSpPr txBox="1">
            <a:spLocks noChangeArrowheads="1"/>
          </p:cNvSpPr>
          <p:nvPr/>
        </p:nvSpPr>
        <p:spPr bwMode="auto">
          <a:xfrm>
            <a:off x="5857875" y="3857625"/>
            <a:ext cx="3286125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700" b="1" u="sng">
                <a:latin typeface="Calibri" pitchFamily="34" charset="0"/>
              </a:rPr>
              <a:t>Как получить перевод фразы</a:t>
            </a:r>
          </a:p>
          <a:p>
            <a:r>
              <a:rPr lang="ru-RU" sz="1700">
                <a:latin typeface="Calibri" pitchFamily="34" charset="0"/>
              </a:rPr>
              <a:t>● Введите фрагмент текста в строку ввода главного окна </a:t>
            </a:r>
            <a:r>
              <a:rPr lang="ru-RU" sz="1700" b="1">
                <a:solidFill>
                  <a:srgbClr val="FF0000"/>
                </a:solidFill>
                <a:latin typeface="Calibri" pitchFamily="34" charset="0"/>
              </a:rPr>
              <a:t>ABBYY LINGVO </a:t>
            </a:r>
            <a:r>
              <a:rPr lang="ru-RU" sz="1700">
                <a:latin typeface="Calibri" pitchFamily="34" charset="0"/>
              </a:rPr>
              <a:t>и нажмите клавишу </a:t>
            </a:r>
            <a:r>
              <a:rPr lang="ru-RU" sz="1700" b="1">
                <a:latin typeface="Calibri" pitchFamily="34" charset="0"/>
              </a:rPr>
              <a:t>Enter </a:t>
            </a:r>
            <a:r>
              <a:rPr lang="ru-RU" sz="1700">
                <a:latin typeface="Calibri" pitchFamily="34" charset="0"/>
              </a:rPr>
              <a:t>на клавиатуре. </a:t>
            </a:r>
            <a:r>
              <a:rPr lang="ru-RU" sz="1700" b="1" u="sng">
                <a:latin typeface="Calibri" pitchFamily="34" charset="0"/>
              </a:rPr>
              <a:t>или</a:t>
            </a:r>
          </a:p>
          <a:p>
            <a:r>
              <a:rPr lang="ru-RU" sz="1700">
                <a:latin typeface="Calibri" pitchFamily="34" charset="0"/>
              </a:rPr>
              <a:t>● Выделите фразу в другом приложении и, не переходя в главное окно </a:t>
            </a:r>
            <a:r>
              <a:rPr lang="ru-RU" sz="1700" b="1" i="1">
                <a:solidFill>
                  <a:srgbClr val="FF0000"/>
                </a:solidFill>
                <a:latin typeface="Arial Narrow" pitchFamily="34" charset="0"/>
              </a:rPr>
              <a:t>ABBYY LINGVO</a:t>
            </a:r>
            <a:r>
              <a:rPr lang="ru-RU" sz="1700">
                <a:latin typeface="Calibri" pitchFamily="34" charset="0"/>
              </a:rPr>
              <a:t>, нажмите клавиши </a:t>
            </a:r>
            <a:r>
              <a:rPr lang="ru-RU" sz="1700" b="1">
                <a:latin typeface="Calibri" pitchFamily="34" charset="0"/>
              </a:rPr>
              <a:t>Ctrl+Ins+Ins.</a:t>
            </a:r>
            <a:endParaRPr lang="ru-RU" sz="1700">
              <a:latin typeface="Calibri" pitchFamily="34" charset="0"/>
            </a:endParaRPr>
          </a:p>
        </p:txBody>
      </p:sp>
      <p:pic>
        <p:nvPicPr>
          <p:cNvPr id="29701" name="Рисунок 11" descr="Безымянный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43375"/>
            <a:ext cx="585787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358187" cy="1857375"/>
          </a:xfrm>
        </p:spPr>
        <p:txBody>
          <a:bodyPr/>
          <a:lstStyle/>
          <a:p>
            <a:pPr algn="l" eaLnBrk="1" hangingPunct="1"/>
            <a:r>
              <a:rPr lang="ru-RU" sz="1800" b="1" i="1" smtClean="0">
                <a:solidFill>
                  <a:srgbClr val="FF0000"/>
                </a:solidFill>
              </a:rPr>
              <a:t>Поиск по маске </a:t>
            </a:r>
            <a:r>
              <a:rPr lang="ru-RU" sz="1800" smtClean="0"/>
              <a:t>– это предусмотренная программой возможность поиска слов или словосочетаний по заголовкам карточек с использованием </a:t>
            </a:r>
            <a:r>
              <a:rPr lang="ru-RU" sz="1800" b="1" i="1" u="sng" smtClean="0"/>
              <a:t>подстановочных символов</a:t>
            </a:r>
            <a:r>
              <a:rPr lang="ru-RU" sz="1800" smtClean="0"/>
              <a:t>:</a:t>
            </a:r>
            <a:br>
              <a:rPr lang="ru-RU" sz="1800" smtClean="0"/>
            </a:br>
            <a:r>
              <a:rPr lang="ru-RU" sz="1800" smtClean="0"/>
              <a:t> Символ </a:t>
            </a:r>
            <a:r>
              <a:rPr lang="ru-RU" sz="2400" b="1" smtClean="0">
                <a:solidFill>
                  <a:srgbClr val="FF0000"/>
                </a:solidFill>
              </a:rPr>
              <a:t>?</a:t>
            </a:r>
            <a:r>
              <a:rPr lang="ru-RU" sz="2400" b="1" smtClean="0"/>
              <a:t> </a:t>
            </a:r>
            <a:r>
              <a:rPr lang="ru-RU" sz="1800" smtClean="0"/>
              <a:t>в маске означает </a:t>
            </a:r>
            <a:r>
              <a:rPr lang="ru-RU" sz="1800" b="1" smtClean="0"/>
              <a:t>один любой знак </a:t>
            </a:r>
            <a:r>
              <a:rPr lang="ru-RU" sz="1800" smtClean="0"/>
              <a:t>на этом месте в запросе</a:t>
            </a:r>
            <a:r>
              <a:rPr lang="ru-RU" sz="1800" b="1" smtClean="0"/>
              <a:t/>
            </a:r>
            <a:br>
              <a:rPr lang="ru-RU" sz="1800" b="1" smtClean="0"/>
            </a:br>
            <a:r>
              <a:rPr lang="ru-RU" sz="1800" smtClean="0"/>
              <a:t> Символ </a:t>
            </a:r>
            <a:r>
              <a:rPr lang="ru-RU" sz="2400" b="1" smtClean="0">
                <a:solidFill>
                  <a:srgbClr val="FF0000"/>
                </a:solidFill>
              </a:rPr>
              <a:t>*</a:t>
            </a:r>
            <a:r>
              <a:rPr lang="ru-RU" sz="1800" b="1" smtClean="0"/>
              <a:t> </a:t>
            </a:r>
            <a:r>
              <a:rPr lang="ru-RU" sz="1800" smtClean="0"/>
              <a:t>означает </a:t>
            </a:r>
            <a:r>
              <a:rPr lang="ru-RU" sz="1800" b="1" smtClean="0"/>
              <a:t>любую последовательность знаков </a:t>
            </a:r>
            <a:r>
              <a:rPr lang="ru-RU" sz="1800" smtClean="0"/>
              <a:t>(включая пробелы) в данном месте в запросе</a:t>
            </a:r>
          </a:p>
        </p:txBody>
      </p:sp>
      <p:pic>
        <p:nvPicPr>
          <p:cNvPr id="30722" name="Содержимое 3" descr="с8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844675"/>
            <a:ext cx="5000625" cy="2057400"/>
          </a:xfrm>
        </p:spPr>
      </p:pic>
      <p:pic>
        <p:nvPicPr>
          <p:cNvPr id="30723" name="Рисунок 4" descr="18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929063"/>
            <a:ext cx="44291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Рисунок 5" descr="19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95838" y="3929063"/>
            <a:ext cx="4133850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5715000" y="1785938"/>
            <a:ext cx="32146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chemeClr val="tx2"/>
                </a:solidFill>
                <a:latin typeface="Calibri" pitchFamily="34" charset="0"/>
              </a:rPr>
              <a:t>Как осуществить поиск по маске:</a:t>
            </a:r>
          </a:p>
          <a:p>
            <a:r>
              <a:rPr lang="ru-RU">
                <a:latin typeface="Calibri" pitchFamily="34" charset="0"/>
              </a:rPr>
              <a:t>Наберите в строке ввода нужную форму, используя подстановочные символы.</a:t>
            </a:r>
          </a:p>
          <a:p>
            <a:r>
              <a:rPr lang="ru-RU">
                <a:latin typeface="Calibri" pitchFamily="34" charset="0"/>
              </a:rPr>
              <a:t>Выберите команду </a:t>
            </a:r>
            <a:r>
              <a:rPr lang="ru-RU" b="1">
                <a:latin typeface="Calibri" pitchFamily="34" charset="0"/>
              </a:rPr>
              <a:t>Поиск по маске </a:t>
            </a:r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(меню Перевод)</a:t>
            </a:r>
            <a:endParaRPr lang="ru-RU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 flipH="1">
            <a:off x="5500688" y="2428875"/>
            <a:ext cx="285750" cy="214313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</a:t>
            </a:r>
          </a:p>
        </p:txBody>
      </p:sp>
      <p:sp>
        <p:nvSpPr>
          <p:cNvPr id="9" name="Овал 8"/>
          <p:cNvSpPr/>
          <p:nvPr/>
        </p:nvSpPr>
        <p:spPr>
          <a:xfrm>
            <a:off x="5500688" y="3214688"/>
            <a:ext cx="285750" cy="214312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066800"/>
          </a:xfrm>
        </p:spPr>
        <p:txBody>
          <a:bodyPr/>
          <a:lstStyle/>
          <a:p>
            <a:pPr eaLnBrk="1" hangingPunct="1"/>
            <a:r>
              <a:rPr lang="ru-RU" sz="2200" b="1" smtClean="0"/>
              <a:t>Из словарей, входящих в </a:t>
            </a:r>
            <a:r>
              <a:rPr lang="ru-RU" sz="2200" b="1" smtClean="0">
                <a:solidFill>
                  <a:srgbClr val="FF0000"/>
                </a:solidFill>
              </a:rPr>
              <a:t>LINGVO 12</a:t>
            </a:r>
            <a:r>
              <a:rPr lang="ru-RU" sz="2200" b="1" smtClean="0"/>
              <a:t>, свыше </a:t>
            </a:r>
            <a:r>
              <a:rPr lang="ru-RU" sz="2200" b="1" smtClean="0">
                <a:solidFill>
                  <a:srgbClr val="FF0000"/>
                </a:solidFill>
              </a:rPr>
              <a:t>30</a:t>
            </a:r>
            <a:r>
              <a:rPr lang="ru-RU" sz="2200" b="1" smtClean="0"/>
              <a:t> – это новые и обновленные словари известных авторов с </a:t>
            </a:r>
            <a:r>
              <a:rPr lang="ru-RU" sz="2200" b="1" smtClean="0">
                <a:solidFill>
                  <a:srgbClr val="FF0000"/>
                </a:solidFill>
              </a:rPr>
              <a:t>более </a:t>
            </a:r>
            <a:r>
              <a:rPr lang="ru-RU" sz="2200" b="1" smtClean="0"/>
              <a:t>чем </a:t>
            </a:r>
            <a:br>
              <a:rPr lang="ru-RU" sz="2200" b="1" smtClean="0"/>
            </a:br>
            <a:r>
              <a:rPr lang="ru-RU" sz="2200" b="1" smtClean="0">
                <a:solidFill>
                  <a:srgbClr val="FF0000"/>
                </a:solidFill>
              </a:rPr>
              <a:t>1 млн. 250 тыс. </a:t>
            </a:r>
            <a:r>
              <a:rPr lang="ru-RU" sz="2200" b="1" smtClean="0"/>
              <a:t>новых словарных статей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071938" y="2428875"/>
            <a:ext cx="4786312" cy="3786188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2060"/>
                </a:solidFill>
              </a:rPr>
              <a:t>Самая современная, постоянно обновляемая лексика</a:t>
            </a:r>
          </a:p>
          <a:p>
            <a:pPr eaLnBrk="1" hangingPunct="1"/>
            <a:r>
              <a:rPr lang="ru-RU" sz="2400" b="1" smtClean="0">
                <a:solidFill>
                  <a:srgbClr val="002060"/>
                </a:solidFill>
              </a:rPr>
              <a:t>Подробные словарные статьи</a:t>
            </a:r>
          </a:p>
          <a:p>
            <a:pPr eaLnBrk="1" hangingPunct="1"/>
            <a:r>
              <a:rPr lang="ru-RU" sz="2400" b="1" smtClean="0">
                <a:solidFill>
                  <a:srgbClr val="002060"/>
                </a:solidFill>
              </a:rPr>
              <a:t>Средства для изучения языка</a:t>
            </a:r>
          </a:p>
          <a:p>
            <a:pPr eaLnBrk="1" hangingPunct="1"/>
            <a:r>
              <a:rPr lang="ru-RU" sz="2400" b="1" smtClean="0">
                <a:solidFill>
                  <a:srgbClr val="002060"/>
                </a:solidFill>
              </a:rPr>
              <a:t>Озвученные дикторами слова</a:t>
            </a:r>
          </a:p>
          <a:p>
            <a:pPr eaLnBrk="1" hangingPunct="1"/>
            <a:r>
              <a:rPr lang="ru-RU" sz="2400" b="1" smtClean="0">
                <a:solidFill>
                  <a:srgbClr val="002060"/>
                </a:solidFill>
              </a:rPr>
              <a:t>Быстрый поиск и перевод слов и словосочетаний</a:t>
            </a:r>
          </a:p>
          <a:p>
            <a:pPr eaLnBrk="1" hangingPunct="1"/>
            <a:r>
              <a:rPr lang="ru-RU" sz="2400" b="1" smtClean="0">
                <a:solidFill>
                  <a:srgbClr val="002060"/>
                </a:solidFill>
              </a:rPr>
              <a:t>Установка на компьютер или ноутбук, карманный компьютер и смартфон.</a:t>
            </a:r>
          </a:p>
        </p:txBody>
      </p:sp>
      <p:pic>
        <p:nvPicPr>
          <p:cNvPr id="15363" name="Рисунок 4" descr="1218482851_439IZEIiW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428750"/>
            <a:ext cx="3592513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5" descr="abbyy-lingvo-3-0-ios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000500"/>
            <a:ext cx="35718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4857750" y="1857375"/>
            <a:ext cx="3071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i="1">
                <a:solidFill>
                  <a:srgbClr val="FF0000"/>
                </a:solidFill>
                <a:latin typeface="Calibri" pitchFamily="34" charset="0"/>
              </a:rPr>
              <a:t>ABBYY LINGVO</a:t>
            </a:r>
            <a:r>
              <a:rPr lang="ru-RU" sz="2800" b="1" i="1">
                <a:solidFill>
                  <a:srgbClr val="FF0000"/>
                </a:solidFill>
                <a:latin typeface="Calibri" pitchFamily="34" charset="0"/>
              </a:rPr>
              <a:t> 12: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4211101428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72113" y="0"/>
            <a:ext cx="3671887" cy="3284538"/>
          </a:xfrm>
          <a:effectLst>
            <a:outerShdw blurRad="50800" dist="50800" dir="5400000" algn="ctr" rotWithShape="0">
              <a:schemeClr val="accent4">
                <a:lumMod val="40000"/>
                <a:lumOff val="60000"/>
              </a:schemeClr>
            </a:outerShdw>
          </a:effectLst>
        </p:spPr>
      </p:pic>
      <p:sp>
        <p:nvSpPr>
          <p:cNvPr id="16386" name="TextBox 7"/>
          <p:cNvSpPr txBox="1">
            <a:spLocks noChangeArrowheads="1"/>
          </p:cNvSpPr>
          <p:nvPr/>
        </p:nvSpPr>
        <p:spPr bwMode="auto">
          <a:xfrm>
            <a:off x="0" y="6430963"/>
            <a:ext cx="4643438" cy="427037"/>
          </a:xfrm>
          <a:prstGeom prst="rect">
            <a:avLst/>
          </a:prstGeom>
          <a:solidFill>
            <a:schemeClr val="accent1">
              <a:alpha val="61176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solidFill>
                  <a:srgbClr val="FF0000"/>
                </a:solidFill>
                <a:latin typeface="Calibri" pitchFamily="34" charset="0"/>
              </a:rPr>
              <a:t>Более 5 млн. пользователей</a:t>
            </a:r>
          </a:p>
        </p:txBody>
      </p:sp>
      <p:pic>
        <p:nvPicPr>
          <p:cNvPr id="16387" name="Picture 7" descr="image__371(1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464343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3789363"/>
            <a:ext cx="4427537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10"/>
          <p:cNvSpPr txBox="1">
            <a:spLocks noChangeArrowheads="1"/>
          </p:cNvSpPr>
          <p:nvPr/>
        </p:nvSpPr>
        <p:spPr bwMode="auto">
          <a:xfrm>
            <a:off x="4716463" y="3429000"/>
            <a:ext cx="4427537" cy="427038"/>
          </a:xfrm>
          <a:prstGeom prst="rect">
            <a:avLst/>
          </a:prstGeom>
          <a:solidFill>
            <a:schemeClr val="accent1">
              <a:alpha val="61176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solidFill>
                  <a:srgbClr val="FF0000"/>
                </a:solidFill>
              </a:rPr>
              <a:t>Доступ с АРМ № 3, к. Б 213</a:t>
            </a:r>
          </a:p>
        </p:txBody>
      </p:sp>
      <p:pic>
        <p:nvPicPr>
          <p:cNvPr id="16390" name="TextBox 6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547813" cy="3933825"/>
          </a:xfrm>
          <a:prstGeom prst="rect">
            <a:avLst/>
          </a:prstGeom>
          <a:solidFill>
            <a:schemeClr val="accent1">
              <a:alpha val="18823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6391" name="Picture 2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47813" y="0"/>
            <a:ext cx="39338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643937" cy="1000125"/>
          </a:xfrm>
        </p:spPr>
        <p:txBody>
          <a:bodyPr/>
          <a:lstStyle/>
          <a:p>
            <a:pPr eaLnBrk="1" hangingPunct="1"/>
            <a:r>
              <a:rPr lang="en-US" sz="2000" b="1" i="1" smtClean="0">
                <a:solidFill>
                  <a:srgbClr val="FF0000"/>
                </a:solidFill>
                <a:latin typeface="Bookman Old Style" pitchFamily="18" charset="0"/>
              </a:rPr>
              <a:t>ABBYY LINGVO 12 </a:t>
            </a:r>
            <a:r>
              <a:rPr lang="en-US" sz="2000" smtClean="0">
                <a:latin typeface="Bookman Old Style" pitchFamily="18" charset="0"/>
              </a:rPr>
              <a:t>– </a:t>
            </a:r>
            <a:r>
              <a:rPr lang="ru-RU" sz="2000" smtClean="0">
                <a:latin typeface="Bookman Old Style" pitchFamily="18" charset="0"/>
              </a:rPr>
              <a:t>электронный словарь с самой большой и современной словарной базой на </a:t>
            </a:r>
            <a:r>
              <a:rPr lang="ru-RU" sz="2000" b="1" smtClean="0">
                <a:solidFill>
                  <a:srgbClr val="FF0000"/>
                </a:solidFill>
                <a:latin typeface="Bookman Old Style" pitchFamily="18" charset="0"/>
              </a:rPr>
              <a:t>10 языках</a:t>
            </a:r>
            <a:r>
              <a:rPr lang="ru-RU" sz="2000" smtClean="0">
                <a:latin typeface="Bookman Old Style" pitchFamily="18" charset="0"/>
              </a:rPr>
              <a:t>: </a:t>
            </a:r>
            <a:r>
              <a:rPr lang="ru-RU" sz="2000" b="1" i="1" smtClean="0">
                <a:solidFill>
                  <a:srgbClr val="632523"/>
                </a:solidFill>
                <a:latin typeface="Bookman Old Style" pitchFamily="18" charset="0"/>
              </a:rPr>
              <a:t>английском, немецком, французском, итальянском, испанском, китайском, турецком, украинском, русском и латинском</a:t>
            </a:r>
            <a:endParaRPr lang="ru-RU" sz="2000" smtClean="0">
              <a:solidFill>
                <a:srgbClr val="632523"/>
              </a:solidFill>
              <a:latin typeface="Bookman Old Style" pitchFamily="18" charset="0"/>
            </a:endParaRPr>
          </a:p>
        </p:txBody>
      </p:sp>
      <p:pic>
        <p:nvPicPr>
          <p:cNvPr id="18434" name="Содержимое 9" descr="1.bmp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428750"/>
            <a:ext cx="2108200" cy="2108200"/>
          </a:xfrm>
        </p:spPr>
      </p:pic>
      <p:pic>
        <p:nvPicPr>
          <p:cNvPr id="18435" name="Рисунок 15" descr="м5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380038"/>
            <a:ext cx="233838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16" descr="м7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3" y="1357313"/>
            <a:ext cx="3324225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18" descr="3мим.bmp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071938"/>
            <a:ext cx="54403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19" descr="15.bmp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63" y="5410200"/>
            <a:ext cx="37147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21" descr="2.bmp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000375"/>
            <a:ext cx="4443413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Рисунок 22" descr="Копия 4.bmp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25" y="1428750"/>
            <a:ext cx="3286125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Рисунок 23" descr="и6.bmp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35663" y="4910138"/>
            <a:ext cx="3208337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Рисунок 24" descr="мсс4.bmp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572000" y="2643188"/>
            <a:ext cx="2087563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Рисунок 25" descr="Копия ар9.bmp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72250" y="2571750"/>
            <a:ext cx="2571750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482" name="Рисунок 3" descr="25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765175"/>
            <a:ext cx="8215312" cy="511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5"/>
          <p:cNvSpPr>
            <a:spLocks noGrp="1"/>
          </p:cNvSpPr>
          <p:nvPr>
            <p:ph type="ctrTitle"/>
          </p:nvPr>
        </p:nvSpPr>
        <p:spPr>
          <a:xfrm>
            <a:off x="611188" y="0"/>
            <a:ext cx="7989887" cy="928688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ru-RU" sz="1900" b="1" i="1" smtClean="0"/>
              <a:t>ДОСТУП </a:t>
            </a:r>
            <a:r>
              <a:rPr lang="ru-RU" sz="1900" smtClean="0"/>
              <a:t>к программе </a:t>
            </a:r>
            <a:r>
              <a:rPr lang="en-US" sz="1900" b="1" i="1" smtClean="0">
                <a:solidFill>
                  <a:srgbClr val="FF0000"/>
                </a:solidFill>
              </a:rPr>
              <a:t>ABBYY LINGVO</a:t>
            </a:r>
            <a:r>
              <a:rPr lang="ru-RU" sz="1900" b="1" i="1" smtClean="0">
                <a:solidFill>
                  <a:srgbClr val="FF0000"/>
                </a:solidFill>
              </a:rPr>
              <a:t> 12 </a:t>
            </a:r>
            <a:r>
              <a:rPr lang="ru-RU" sz="1900" b="1" i="1" smtClean="0"/>
              <a:t>ТОЛЬКО </a:t>
            </a:r>
            <a:br>
              <a:rPr lang="ru-RU" sz="1900" b="1" i="1" smtClean="0"/>
            </a:br>
            <a:r>
              <a:rPr lang="ru-RU" sz="1900" b="1" i="1" smtClean="0">
                <a:solidFill>
                  <a:srgbClr val="0D0D0D"/>
                </a:solidFill>
              </a:rPr>
              <a:t>с</a:t>
            </a:r>
            <a:r>
              <a:rPr lang="ru-RU" sz="1900" b="1" i="1" smtClean="0">
                <a:solidFill>
                  <a:srgbClr val="FF0000"/>
                </a:solidFill>
              </a:rPr>
              <a:t> </a:t>
            </a:r>
            <a:r>
              <a:rPr lang="ru-RU" sz="1900" b="1" i="1" smtClean="0"/>
              <a:t>Виртуального читального зала Библиотеки СумГУ,  к. 213 , </a:t>
            </a:r>
            <a:r>
              <a:rPr lang="ru-RU" sz="1900" b="1" i="1" smtClean="0">
                <a:solidFill>
                  <a:srgbClr val="FF0000"/>
                </a:solidFill>
              </a:rPr>
              <a:t>АРМ № 3 </a:t>
            </a:r>
            <a:endParaRPr lang="ru-RU" sz="190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929313" y="214313"/>
            <a:ext cx="2557462" cy="500062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20485" name="TextBox 7"/>
          <p:cNvSpPr txBox="1">
            <a:spLocks noChangeArrowheads="1"/>
          </p:cNvSpPr>
          <p:nvPr/>
        </p:nvSpPr>
        <p:spPr bwMode="auto">
          <a:xfrm>
            <a:off x="214313" y="6000750"/>
            <a:ext cx="857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100" b="1" i="1">
                <a:solidFill>
                  <a:srgbClr val="FF0000"/>
                </a:solidFill>
                <a:latin typeface="Century" pitchFamily="18" charset="0"/>
              </a:rPr>
              <a:t>ABBYY LINGVO</a:t>
            </a:r>
            <a:r>
              <a:rPr lang="ru-RU" sz="2100" b="1" i="1">
                <a:solidFill>
                  <a:srgbClr val="FF0000"/>
                </a:solidFill>
                <a:latin typeface="Century" pitchFamily="18" charset="0"/>
              </a:rPr>
              <a:t> 12 </a:t>
            </a:r>
            <a:r>
              <a:rPr lang="ru-RU" sz="2100">
                <a:latin typeface="Century" pitchFamily="18" charset="0"/>
              </a:rPr>
              <a:t> - </a:t>
            </a:r>
            <a:r>
              <a:rPr lang="ru-RU" sz="2100" i="1">
                <a:latin typeface="Bookman Old Style" pitchFamily="18" charset="0"/>
              </a:rPr>
              <a:t>это кратчайший путь к результату: </a:t>
            </a:r>
            <a:br>
              <a:rPr lang="ru-RU" sz="2100" i="1">
                <a:latin typeface="Bookman Old Style" pitchFamily="18" charset="0"/>
              </a:rPr>
            </a:br>
            <a:r>
              <a:rPr lang="ru-RU" sz="2100" i="1">
                <a:latin typeface="Bookman Old Style" pitchFamily="18" charset="0"/>
              </a:rPr>
              <a:t>точному переводу любого слова</a:t>
            </a:r>
            <a:endParaRPr lang="ru-RU" sz="2100">
              <a:latin typeface="Calibri" pitchFamily="34" charset="0"/>
            </a:endParaRPr>
          </a:p>
        </p:txBody>
      </p:sp>
      <p:sp>
        <p:nvSpPr>
          <p:cNvPr id="20486" name="Line 8"/>
          <p:cNvSpPr>
            <a:spLocks noChangeShapeType="1"/>
          </p:cNvSpPr>
          <p:nvPr/>
        </p:nvSpPr>
        <p:spPr bwMode="auto">
          <a:xfrm flipV="1">
            <a:off x="1187450" y="981075"/>
            <a:ext cx="1081088" cy="2879725"/>
          </a:xfrm>
          <a:prstGeom prst="line">
            <a:avLst/>
          </a:prstGeom>
          <a:noFill/>
          <a:ln w="76200">
            <a:solidFill>
              <a:srgbClr val="FF0000"/>
            </a:solidFill>
            <a:prstDash val="dash"/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600" smtClean="0">
                <a:latin typeface="Cambria Math" pitchFamily="18" charset="0"/>
              </a:rPr>
              <a:t>Сразу после запуска программы открывается главное окно </a:t>
            </a:r>
            <a:r>
              <a:rPr lang="en-US" sz="2600" b="1" i="1" smtClean="0">
                <a:solidFill>
                  <a:srgbClr val="FF0000"/>
                </a:solidFill>
                <a:latin typeface="Cambria Math" pitchFamily="18" charset="0"/>
              </a:rPr>
              <a:t>ABBYY LINGVO 12 </a:t>
            </a:r>
            <a:endParaRPr lang="ru-RU" sz="2600" b="1" i="1" smtClean="0">
              <a:solidFill>
                <a:srgbClr val="FF0000"/>
              </a:solidFill>
              <a:latin typeface="Cambria Math" pitchFamily="18" charset="0"/>
            </a:endParaRPr>
          </a:p>
        </p:txBody>
      </p:sp>
      <p:pic>
        <p:nvPicPr>
          <p:cNvPr id="21506" name="Содержимое 7" descr="56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700213"/>
            <a:ext cx="5943600" cy="4033837"/>
          </a:xfrm>
        </p:spPr>
      </p:pic>
      <p:sp>
        <p:nvSpPr>
          <p:cNvPr id="21507" name="TextBox 27"/>
          <p:cNvSpPr txBox="1">
            <a:spLocks noChangeArrowheads="1"/>
          </p:cNvSpPr>
          <p:nvPr/>
        </p:nvSpPr>
        <p:spPr bwMode="auto">
          <a:xfrm>
            <a:off x="7019925" y="2060575"/>
            <a:ext cx="1857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Book Antiqua" pitchFamily="18" charset="0"/>
              </a:rPr>
              <a:t>Строка меню</a:t>
            </a:r>
          </a:p>
        </p:txBody>
      </p:sp>
      <p:sp>
        <p:nvSpPr>
          <p:cNvPr id="21508" name="TextBox 28"/>
          <p:cNvSpPr txBox="1">
            <a:spLocks noChangeArrowheads="1"/>
          </p:cNvSpPr>
          <p:nvPr/>
        </p:nvSpPr>
        <p:spPr bwMode="auto">
          <a:xfrm>
            <a:off x="7019925" y="2492375"/>
            <a:ext cx="21240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Book Antiqua" pitchFamily="18" charset="0"/>
              </a:rPr>
              <a:t>Панель инструментов. Языки и группы</a:t>
            </a:r>
          </a:p>
        </p:txBody>
      </p:sp>
      <p:sp>
        <p:nvSpPr>
          <p:cNvPr id="21509" name="TextBox 29"/>
          <p:cNvSpPr txBox="1">
            <a:spLocks noChangeArrowheads="1"/>
          </p:cNvSpPr>
          <p:nvPr/>
        </p:nvSpPr>
        <p:spPr bwMode="auto">
          <a:xfrm>
            <a:off x="7019925" y="3357563"/>
            <a:ext cx="20002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Book Antiqua" pitchFamily="18" charset="0"/>
              </a:rPr>
              <a:t>Панель инструментов.  Книжная полка</a:t>
            </a:r>
          </a:p>
        </p:txBody>
      </p:sp>
      <p:sp>
        <p:nvSpPr>
          <p:cNvPr id="21510" name="TextBox 30"/>
          <p:cNvSpPr txBox="1">
            <a:spLocks noChangeArrowheads="1"/>
          </p:cNvSpPr>
          <p:nvPr/>
        </p:nvSpPr>
        <p:spPr bwMode="auto">
          <a:xfrm>
            <a:off x="7019925" y="4292600"/>
            <a:ext cx="1785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Book Antiqua" pitchFamily="18" charset="0"/>
              </a:rPr>
              <a:t>Список слов</a:t>
            </a:r>
          </a:p>
        </p:txBody>
      </p:sp>
      <p:sp>
        <p:nvSpPr>
          <p:cNvPr id="21511" name="TextBox 31"/>
          <p:cNvSpPr txBox="1">
            <a:spLocks noChangeArrowheads="1"/>
          </p:cNvSpPr>
          <p:nvPr/>
        </p:nvSpPr>
        <p:spPr bwMode="auto">
          <a:xfrm>
            <a:off x="7019925" y="5013325"/>
            <a:ext cx="194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Book Antiqua" pitchFamily="18" charset="0"/>
              </a:rPr>
              <a:t>Строка ввода</a:t>
            </a:r>
          </a:p>
        </p:txBody>
      </p:sp>
      <p:sp>
        <p:nvSpPr>
          <p:cNvPr id="21512" name="TextBox 34"/>
          <p:cNvSpPr txBox="1">
            <a:spLocks noChangeArrowheads="1"/>
          </p:cNvSpPr>
          <p:nvPr/>
        </p:nvSpPr>
        <p:spPr bwMode="auto">
          <a:xfrm>
            <a:off x="7019925" y="5373688"/>
            <a:ext cx="197961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Book Antiqua" pitchFamily="18" charset="0"/>
              </a:rPr>
              <a:t>Панель инструментов.  Команды</a:t>
            </a:r>
          </a:p>
        </p:txBody>
      </p:sp>
      <p:sp>
        <p:nvSpPr>
          <p:cNvPr id="21513" name="Line 17"/>
          <p:cNvSpPr>
            <a:spLocks noChangeShapeType="1"/>
          </p:cNvSpPr>
          <p:nvPr/>
        </p:nvSpPr>
        <p:spPr bwMode="auto">
          <a:xfrm>
            <a:off x="5508625" y="3500438"/>
            <a:ext cx="1584325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4" name="Line 18"/>
          <p:cNvSpPr>
            <a:spLocks noChangeShapeType="1"/>
          </p:cNvSpPr>
          <p:nvPr/>
        </p:nvSpPr>
        <p:spPr bwMode="auto">
          <a:xfrm>
            <a:off x="6011863" y="2708275"/>
            <a:ext cx="1079500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5" name="Line 21"/>
          <p:cNvSpPr>
            <a:spLocks noChangeShapeType="1"/>
          </p:cNvSpPr>
          <p:nvPr/>
        </p:nvSpPr>
        <p:spPr bwMode="auto">
          <a:xfrm>
            <a:off x="5651500" y="2276475"/>
            <a:ext cx="1441450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6" name="Line 22"/>
          <p:cNvSpPr>
            <a:spLocks noChangeShapeType="1"/>
          </p:cNvSpPr>
          <p:nvPr/>
        </p:nvSpPr>
        <p:spPr bwMode="auto">
          <a:xfrm>
            <a:off x="5435600" y="4437063"/>
            <a:ext cx="1657350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7" name="Line 23"/>
          <p:cNvSpPr>
            <a:spLocks noChangeShapeType="1"/>
          </p:cNvSpPr>
          <p:nvPr/>
        </p:nvSpPr>
        <p:spPr bwMode="auto">
          <a:xfrm>
            <a:off x="5724525" y="5157788"/>
            <a:ext cx="1368425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8" name="Line 24"/>
          <p:cNvSpPr>
            <a:spLocks noChangeShapeType="1"/>
          </p:cNvSpPr>
          <p:nvPr/>
        </p:nvSpPr>
        <p:spPr bwMode="auto">
          <a:xfrm>
            <a:off x="5940425" y="5516563"/>
            <a:ext cx="1150938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i="1" smtClean="0"/>
              <a:t>На панели инструментов </a:t>
            </a:r>
            <a:r>
              <a:rPr lang="ru-RU" sz="2000" b="1" i="1" u="sng" smtClean="0">
                <a:solidFill>
                  <a:srgbClr val="FF0000"/>
                </a:solidFill>
              </a:rPr>
              <a:t>Языки и группы </a:t>
            </a:r>
            <a:r>
              <a:rPr lang="ru-RU" sz="2000" i="1" smtClean="0"/>
              <a:t>отображается выбранное направление перевода и название текущей группы словарей.</a:t>
            </a:r>
          </a:p>
        </p:txBody>
      </p:sp>
      <p:pic>
        <p:nvPicPr>
          <p:cNvPr id="22530" name="Содержимое 5" descr="a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1214438"/>
            <a:ext cx="5962650" cy="323850"/>
          </a:xfrm>
        </p:spPr>
      </p:pic>
      <p:pic>
        <p:nvPicPr>
          <p:cNvPr id="22531" name="Рисунок 6" descr="Копия a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2286000"/>
            <a:ext cx="120967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500063" y="1785938"/>
            <a:ext cx="5357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Чтобы выбрать другое направление перевода, щелкните на </a:t>
            </a:r>
            <a:r>
              <a:rPr lang="ru-RU" b="1" i="1">
                <a:solidFill>
                  <a:srgbClr val="FF0000"/>
                </a:solidFill>
                <a:latin typeface="Calibri" pitchFamily="34" charset="0"/>
              </a:rPr>
              <a:t>исходный язык </a:t>
            </a:r>
            <a:r>
              <a:rPr lang="ru-RU">
                <a:latin typeface="Calibri" pitchFamily="34" charset="0"/>
              </a:rPr>
              <a:t>(слева) или </a:t>
            </a:r>
            <a:r>
              <a:rPr lang="ru-RU" b="1" i="1">
                <a:solidFill>
                  <a:srgbClr val="FF0000"/>
                </a:solidFill>
                <a:latin typeface="Calibri" pitchFamily="34" charset="0"/>
              </a:rPr>
              <a:t>язык перевода</a:t>
            </a:r>
            <a:r>
              <a:rPr lang="ru-RU">
                <a:latin typeface="Calibri" pitchFamily="34" charset="0"/>
              </a:rPr>
              <a:t> (справа)</a:t>
            </a:r>
          </a:p>
          <a:p>
            <a:r>
              <a:rPr lang="ru-RU">
                <a:latin typeface="Calibri" pitchFamily="34" charset="0"/>
              </a:rPr>
              <a:t>и в выпадающем списке выберите язык.</a:t>
            </a:r>
          </a:p>
        </p:txBody>
      </p:sp>
      <p:sp>
        <p:nvSpPr>
          <p:cNvPr id="22533" name="Прямоугольник 7"/>
          <p:cNvSpPr>
            <a:spLocks noChangeArrowheads="1"/>
          </p:cNvSpPr>
          <p:nvPr/>
        </p:nvSpPr>
        <p:spPr bwMode="auto">
          <a:xfrm>
            <a:off x="428625" y="3214688"/>
            <a:ext cx="2928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На панели инструментов </a:t>
            </a:r>
            <a:r>
              <a:rPr lang="ru-RU" b="1" i="1" u="sng">
                <a:solidFill>
                  <a:srgbClr val="FF0000"/>
                </a:solidFill>
                <a:latin typeface="Calibri" pitchFamily="34" charset="0"/>
              </a:rPr>
              <a:t>Книжная полка </a:t>
            </a:r>
            <a:r>
              <a:rPr lang="ru-RU">
                <a:latin typeface="Calibri" pitchFamily="34" charset="0"/>
              </a:rPr>
              <a:t>отображаются все словари выбранной группы. Каждый подключенный словарь</a:t>
            </a:r>
          </a:p>
          <a:p>
            <a:r>
              <a:rPr lang="ru-RU">
                <a:latin typeface="Calibri" pitchFamily="34" charset="0"/>
              </a:rPr>
              <a:t>отображается своим значком. Чтобы включить или отключить словарь, </a:t>
            </a:r>
            <a:r>
              <a:rPr lang="ru-RU" b="1" i="1">
                <a:solidFill>
                  <a:srgbClr val="FF0000"/>
                </a:solidFill>
                <a:latin typeface="Calibri" pitchFamily="34" charset="0"/>
              </a:rPr>
              <a:t>щелкните на значок словаря.</a:t>
            </a:r>
          </a:p>
        </p:txBody>
      </p:sp>
      <p:pic>
        <p:nvPicPr>
          <p:cNvPr id="22534" name="Рисунок 8" descr="Копия 17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3284538"/>
            <a:ext cx="564356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9" descr="Копия 22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1844675"/>
            <a:ext cx="3071813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50"/>
            <a:ext cx="9144000" cy="3571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dirty="0" smtClean="0"/>
              <a:t>В </a:t>
            </a:r>
            <a:r>
              <a:rPr lang="ru-RU" sz="2700" b="1" i="1" dirty="0" smtClean="0">
                <a:solidFill>
                  <a:srgbClr val="FF0000"/>
                </a:solidFill>
                <a:latin typeface="Book Antiqua" pitchFamily="18" charset="0"/>
              </a:rPr>
              <a:t>ABBYY LINGVO 12 </a:t>
            </a:r>
            <a:r>
              <a:rPr lang="ru-RU" sz="2700" dirty="0" smtClean="0"/>
              <a:t>реализован новый способ показа </a:t>
            </a:r>
            <a:r>
              <a:rPr lang="ru-RU" sz="2700" b="1" i="1" dirty="0" smtClean="0"/>
              <a:t>переводов слова или фразы</a:t>
            </a:r>
            <a:r>
              <a:rPr lang="ru-RU" sz="2700" dirty="0" smtClean="0"/>
              <a:t>. </a:t>
            </a:r>
            <a:r>
              <a:rPr lang="ru-RU" sz="2700" i="1" dirty="0" smtClean="0">
                <a:solidFill>
                  <a:srgbClr val="002060"/>
                </a:solidFill>
              </a:rPr>
              <a:t>Результаты перевода </a:t>
            </a:r>
            <a:r>
              <a:rPr lang="ru-RU" sz="2700" dirty="0" smtClean="0"/>
              <a:t>представлены в одном окне в виде списка </a:t>
            </a:r>
            <a:r>
              <a:rPr lang="ru-RU" sz="2700" i="1" dirty="0" smtClean="0">
                <a:solidFill>
                  <a:srgbClr val="002060"/>
                </a:solidFill>
              </a:rPr>
              <a:t>словарных карточек</a:t>
            </a:r>
            <a:r>
              <a:rPr lang="ru-RU" sz="2700" dirty="0" smtClean="0"/>
              <a:t>, найденных в разных словарях.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Содержимое 3" descr="ир12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4357688"/>
            <a:ext cx="4000500" cy="2366962"/>
          </a:xfrm>
        </p:spPr>
      </p:pic>
      <p:pic>
        <p:nvPicPr>
          <p:cNvPr id="23555" name="Рисунок 4" descr="13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71625"/>
            <a:ext cx="9144000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5" descr="и6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4286250"/>
            <a:ext cx="388461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ru-RU" sz="2200" b="1" i="1" smtClean="0">
                <a:solidFill>
                  <a:srgbClr val="002060"/>
                </a:solidFill>
              </a:rPr>
              <a:t>Словарные статьи (словарные карточки) </a:t>
            </a:r>
            <a:r>
              <a:rPr lang="ru-RU" sz="2200" i="1" smtClean="0"/>
              <a:t>в </a:t>
            </a:r>
            <a:r>
              <a:rPr lang="ru-RU" sz="2200" b="1" i="1" smtClean="0">
                <a:solidFill>
                  <a:srgbClr val="FF0000"/>
                </a:solidFill>
              </a:rPr>
              <a:t>LINGVO</a:t>
            </a:r>
            <a:r>
              <a:rPr lang="ru-RU" sz="2200" i="1" smtClean="0"/>
              <a:t> содержат: </a:t>
            </a:r>
            <a:br>
              <a:rPr lang="ru-RU" sz="2200" i="1" smtClean="0"/>
            </a:br>
            <a:r>
              <a:rPr lang="ru-RU" sz="2200" i="1" smtClean="0"/>
              <a:t>все варианты перевода, транскрипцию, ударение и произношение, грамматические формы слова, примеры употребления</a:t>
            </a:r>
          </a:p>
        </p:txBody>
      </p:sp>
      <p:pic>
        <p:nvPicPr>
          <p:cNvPr id="24578" name="Рисунок 4" descr="4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500188"/>
            <a:ext cx="5214937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Содержимое 7" descr="3.bmp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429250" y="1428750"/>
            <a:ext cx="3500438" cy="4525963"/>
          </a:xfrm>
        </p:spPr>
      </p:pic>
      <p:pic>
        <p:nvPicPr>
          <p:cNvPr id="24580" name="Рисунок 8" descr="5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071938"/>
            <a:ext cx="278606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</TotalTime>
  <Words>567</Words>
  <Application>Microsoft Office PowerPoint</Application>
  <PresentationFormat>Экран (4:3)</PresentationFormat>
  <Paragraphs>56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Calibri</vt:lpstr>
      <vt:lpstr>Bookman Old Style</vt:lpstr>
      <vt:lpstr>Century</vt:lpstr>
      <vt:lpstr>Cambria Math</vt:lpstr>
      <vt:lpstr>Book Antiqua</vt:lpstr>
      <vt:lpstr>Raavi</vt:lpstr>
      <vt:lpstr>Batang</vt:lpstr>
      <vt:lpstr>Arial Narrow</vt:lpstr>
      <vt:lpstr>Тема Office</vt:lpstr>
      <vt:lpstr>Более  100 общелексических и тематических словарей, входящих в перечень ABBYY LINGVO , являются наиболее актуальными и авторитетными изданиями в своих областях. </vt:lpstr>
      <vt:lpstr>Из словарей, входящих в LINGVO 12, свыше 30 – это новые и обновленные словари известных авторов с более чем  1 млн. 250 тыс. новых словарных статей</vt:lpstr>
      <vt:lpstr>Слайд 3</vt:lpstr>
      <vt:lpstr>ABBYY LINGVO 12 – электронный словарь с самой большой и современной словарной базой на 10 языках: английском, немецком, французском, итальянском, испанском, китайском, турецком, украинском, русском и латинском</vt:lpstr>
      <vt:lpstr>ДОСТУП к программе ABBYY LINGVO 12 ТОЛЬКО  с Виртуального читального зала Библиотеки СумГУ,  к. 213 , АРМ № 3 </vt:lpstr>
      <vt:lpstr>Сразу после запуска программы открывается главное окно ABBYY LINGVO 12 </vt:lpstr>
      <vt:lpstr>На панели инструментов Языки и группы отображается выбранное направление перевода и название текущей группы словарей.</vt:lpstr>
      <vt:lpstr>В ABBYY LINGVO 12 реализован новый способ показа переводов слова или фразы. Результаты перевода представлены в одном окне в виде списка словарных карточек, найденных в разных словарях. </vt:lpstr>
      <vt:lpstr>Словарные статьи (словарные карточки) в LINGVO содержат:  все варианты перевода, транскрипцию, ударение и произношение, грамматические формы слова, примеры употребления</vt:lpstr>
      <vt:lpstr>Электронный словарь ABBYY LINGVO  позволяет осуществить поиск слова или словосочетания по всем зонам словарной карточки. </vt:lpstr>
      <vt:lpstr>Для того чтобы прослушать дикторское произношение слова:</vt:lpstr>
      <vt:lpstr>С ABBYY LINGVO Вы можете переводить незнакомые слова или словосочетания в иностранном тексте, не отрываясь от чтения, и не переключаясь в другое приложение. </vt:lpstr>
      <vt:lpstr>С ABBYY LINGVO 12  Вы сможете в течение секунд  получить самый полный перевод слова со всех  тематических словарей,  подключенных к системе</vt:lpstr>
      <vt:lpstr>Поиск по маске – это предусмотренная программой возможность поиска слов или словосочетаний по заголовкам карточек с использованием подстановочных символов:  Символ ? в маске означает один любой знак на этом месте в запросе  Символ * означает любую последовательность знаков (включая пробелы) в данном месте в запросе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101</cp:revision>
  <dcterms:created xsi:type="dcterms:W3CDTF">2012-11-06T18:42:47Z</dcterms:created>
  <dcterms:modified xsi:type="dcterms:W3CDTF">2012-11-08T09:56:36Z</dcterms:modified>
</cp:coreProperties>
</file>