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258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00CC"/>
    <a:srgbClr val="0E5C26"/>
    <a:srgbClr val="1F2D22"/>
    <a:srgbClr val="9BB9EB"/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718" autoAdjust="0"/>
  </p:normalViewPr>
  <p:slideViewPr>
    <p:cSldViewPr>
      <p:cViewPr varScale="1">
        <p:scale>
          <a:sx n="91" d="100"/>
          <a:sy n="91" d="100"/>
        </p:scale>
        <p:origin x="-96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3CE832B-60DB-4EA6-99D5-2C513435588A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F8C4B9-5A9A-416D-8BC8-B6BE7E1A7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858C1C-F80B-4B43-8062-EF20CB637D4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CA805-0FC3-4683-99DC-DDE1E5C98D9B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BE078-0E77-4F57-B278-BD135CB701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45A5C-800E-47DD-8311-418A1162E5F9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F3B0D-96B2-4694-B828-80B960128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0A9D9-B975-480C-921E-E72AD9A2042D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0300D-5CE8-40C0-8682-815231AFA2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8FBCD-6F82-4F73-B86E-F87E4A43C42A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ED3A7-ACEA-4AB2-A2AA-5B8A081DA5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3C07B-8F28-46D5-B662-6248CFD2EE52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4D6F1-EB37-43B5-BC46-6938BF617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BB749-B6F1-4645-9643-7CEDAC7F0753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3B3EF-DECE-4A2B-B70B-3C85ADB40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8357A-F0DF-4671-92C3-51F9F63E66F7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5ACCD-77E8-468B-B533-B7DD20DE3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177B4-B24E-4C29-8A56-4EB74DE4B395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55718-E0FC-46D5-A09C-05C327708E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17B5E-4888-4DC2-A8AA-6071CE96985A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3F83F-1360-4C01-91E1-94FD1A498C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5E46A-669F-4AE6-9A71-D4D6BDFA4ED0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0CDDF-5466-40DA-B93F-1977CA92E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BCC34-E314-4807-8821-AB0F6707B3DA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C25B2-585C-4ADA-B605-39D49DD12B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  <a:lum bright="-16000" contrast="25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F106D7-1AAE-4090-842B-9F658884D47B}" type="datetimeFigureOut">
              <a:rPr lang="ru-RU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6CC898-A1D1-4872-A89E-194FC9108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6" r:id="rId2"/>
    <p:sldLayoutId id="2147483765" r:id="rId3"/>
    <p:sldLayoutId id="2147483764" r:id="rId4"/>
    <p:sldLayoutId id="2147483763" r:id="rId5"/>
    <p:sldLayoutId id="2147483762" r:id="rId6"/>
    <p:sldLayoutId id="2147483761" r:id="rId7"/>
    <p:sldLayoutId id="2147483760" r:id="rId8"/>
    <p:sldLayoutId id="2147483759" r:id="rId9"/>
    <p:sldLayoutId id="2147483758" r:id="rId10"/>
    <p:sldLayoutId id="214748375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20696" y="6350"/>
            <a:ext cx="9358346" cy="165416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/>
              <a:t> </a:t>
            </a:r>
            <a:r>
              <a:rPr lang="en-US" sz="3300" dirty="0" smtClean="0">
                <a:solidFill>
                  <a:srgbClr val="0070C0"/>
                </a:solidFill>
                <a:effectLst/>
                <a:latin typeface="Bookman Old Style" pitchFamily="18" charset="0"/>
              </a:rPr>
              <a:t>Directory of Open Access Journals (DOAJ) </a:t>
            </a:r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700" i="1" dirty="0" smtClean="0">
                <a:solidFill>
                  <a:srgbClr val="1F2D22"/>
                </a:solidFill>
                <a:effectLst/>
              </a:rPr>
              <a:t>(Директория журналов открытого доступа)</a:t>
            </a:r>
            <a:endParaRPr lang="ru-RU" sz="2700" dirty="0"/>
          </a:p>
        </p:txBody>
      </p:sp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2339975" y="1844675"/>
            <a:ext cx="621506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solidFill>
                  <a:srgbClr val="FF0000"/>
                </a:solidFill>
                <a:latin typeface="Monotype Corsiva" pitchFamily="66" charset="0"/>
              </a:rPr>
              <a:t>8</a:t>
            </a:r>
            <a:r>
              <a:rPr lang="ru-RU" sz="2200" b="1">
                <a:solidFill>
                  <a:srgbClr val="FF0000"/>
                </a:solidFill>
                <a:latin typeface="Monotype Corsiva" pitchFamily="66" charset="0"/>
              </a:rPr>
              <a:t>370 </a:t>
            </a:r>
            <a:r>
              <a:rPr lang="ru-RU" sz="2200"/>
              <a:t>журналов </a:t>
            </a:r>
            <a:r>
              <a:rPr lang="ru-RU" sz="1600"/>
              <a:t>(на ноябрь 2012 г.)</a:t>
            </a:r>
          </a:p>
          <a:p>
            <a:r>
              <a:rPr lang="ru-RU" sz="2200" b="1">
                <a:solidFill>
                  <a:srgbClr val="FF0000"/>
                </a:solidFill>
                <a:latin typeface="Monotype Corsiva" pitchFamily="66" charset="0"/>
              </a:rPr>
              <a:t>4130</a:t>
            </a:r>
            <a:r>
              <a:rPr lang="ru-RU" sz="2200">
                <a:latin typeface="Monotype Corsiva" pitchFamily="66" charset="0"/>
              </a:rPr>
              <a:t> журналов – доступны для постатейного поиска</a:t>
            </a:r>
          </a:p>
          <a:p>
            <a:r>
              <a:rPr lang="ru-RU" sz="2200" b="1">
                <a:solidFill>
                  <a:srgbClr val="FF0000"/>
                </a:solidFill>
                <a:latin typeface="Monotype Corsiva" pitchFamily="66" charset="0"/>
              </a:rPr>
              <a:t>930469 </a:t>
            </a:r>
            <a:r>
              <a:rPr lang="ru-RU" sz="2200">
                <a:latin typeface="Monotype Corsiva" pitchFamily="66" charset="0"/>
              </a:rPr>
              <a:t>статей</a:t>
            </a:r>
          </a:p>
        </p:txBody>
      </p:sp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1643063" y="3500438"/>
            <a:ext cx="50720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Monotype Corsiva" pitchFamily="66" charset="0"/>
              </a:rPr>
              <a:t>Свободный доступ к </a:t>
            </a:r>
            <a:r>
              <a:rPr lang="ru-RU" sz="2400" b="1" i="1" u="sng">
                <a:solidFill>
                  <a:srgbClr val="FF0000"/>
                </a:solidFill>
                <a:latin typeface="Monotype Corsiva" pitchFamily="66" charset="0"/>
              </a:rPr>
              <a:t>полнотекстовым</a:t>
            </a:r>
            <a:r>
              <a:rPr lang="ru-RU" sz="2400">
                <a:latin typeface="Monotype Corsiva" pitchFamily="66" charset="0"/>
              </a:rPr>
              <a:t> </a:t>
            </a:r>
            <a:r>
              <a:rPr lang="ru-RU" sz="2000">
                <a:latin typeface="Monotype Corsiva" pitchFamily="66" charset="0"/>
              </a:rPr>
              <a:t>документам</a:t>
            </a:r>
          </a:p>
        </p:txBody>
      </p:sp>
      <p:sp>
        <p:nvSpPr>
          <p:cNvPr id="14340" name="TextBox 8"/>
          <p:cNvSpPr txBox="1">
            <a:spLocks noChangeArrowheads="1"/>
          </p:cNvSpPr>
          <p:nvPr/>
        </p:nvSpPr>
        <p:spPr bwMode="auto">
          <a:xfrm>
            <a:off x="1000125" y="4572000"/>
            <a:ext cx="3357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Monotype Corsiva" pitchFamily="66" charset="0"/>
              </a:rPr>
              <a:t>Удобный и простой поиск</a:t>
            </a:r>
          </a:p>
        </p:txBody>
      </p:sp>
      <p:sp>
        <p:nvSpPr>
          <p:cNvPr id="14341" name="TextBox 9"/>
          <p:cNvSpPr txBox="1">
            <a:spLocks noChangeArrowheads="1"/>
          </p:cNvSpPr>
          <p:nvPr/>
        </p:nvSpPr>
        <p:spPr bwMode="auto">
          <a:xfrm>
            <a:off x="0" y="1357313"/>
            <a:ext cx="8786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660066"/>
                </a:solidFill>
                <a:latin typeface="Corbel" pitchFamily="34" charset="0"/>
                <a:cs typeface="Mangal" pitchFamily="18" charset="0"/>
              </a:rPr>
              <a:t>Научные ресурсы DOAJ - доступны всем и всегда</a:t>
            </a:r>
            <a:r>
              <a:rPr lang="uk-UA" sz="2400">
                <a:solidFill>
                  <a:srgbClr val="660066"/>
                </a:solidFill>
                <a:latin typeface="Corbel" pitchFamily="34" charset="0"/>
                <a:cs typeface="Mangal" pitchFamily="18" charset="0"/>
              </a:rPr>
              <a:t> </a:t>
            </a:r>
            <a:endParaRPr lang="ru-RU" sz="2400">
              <a:solidFill>
                <a:srgbClr val="660066"/>
              </a:solidFill>
              <a:latin typeface="Corbel" pitchFamily="34" charset="0"/>
              <a:cs typeface="Mangal" pitchFamily="18" charset="0"/>
            </a:endParaRPr>
          </a:p>
        </p:txBody>
      </p:sp>
      <p:sp>
        <p:nvSpPr>
          <p:cNvPr id="14342" name="TextBox 10"/>
          <p:cNvSpPr txBox="1">
            <a:spLocks noChangeArrowheads="1"/>
          </p:cNvSpPr>
          <p:nvPr/>
        </p:nvSpPr>
        <p:spPr bwMode="auto">
          <a:xfrm>
            <a:off x="323850" y="5241925"/>
            <a:ext cx="30003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Monotype Corsiva" pitchFamily="66" charset="0"/>
              </a:rPr>
              <a:t>Представлены журналы многих стран</a:t>
            </a:r>
          </a:p>
          <a:p>
            <a:r>
              <a:rPr lang="ru-RU" sz="2000">
                <a:latin typeface="Monotype Corsiva" pitchFamily="66" charset="0"/>
              </a:rPr>
              <a:t> по  различным дисциплинам</a:t>
            </a:r>
          </a:p>
          <a:p>
            <a:r>
              <a:rPr lang="ru-RU" sz="2000">
                <a:latin typeface="Monotype Corsiva" pitchFamily="66" charset="0"/>
              </a:rPr>
              <a:t>на разных языках</a:t>
            </a:r>
          </a:p>
        </p:txBody>
      </p:sp>
      <p:pic>
        <p:nvPicPr>
          <p:cNvPr id="14343" name="Рисунок 11" descr="kYHXI0MqYa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5" y="4643438"/>
            <a:ext cx="4786313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285784" y="0"/>
            <a:ext cx="10001320" cy="150017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0000CC"/>
                </a:solidFill>
                <a:effectLst/>
                <a:latin typeface="Arial Black" pitchFamily="34" charset="0"/>
              </a:rPr>
              <a:t>ДОСТУП к полнотекстовым документам </a:t>
            </a:r>
            <a:r>
              <a:rPr lang="en-US" sz="2200" i="1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DOAJ</a:t>
            </a:r>
            <a:r>
              <a:rPr lang="ru-RU" sz="2200" i="1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 </a:t>
            </a:r>
            <a:r>
              <a:rPr lang="ru-RU" sz="1800" i="1" dirty="0" smtClean="0">
                <a:solidFill>
                  <a:srgbClr val="0000CC"/>
                </a:solidFill>
                <a:effectLst/>
                <a:latin typeface="Arial Black" pitchFamily="34" charset="0"/>
              </a:rPr>
              <a:t>с любого компьютера, подключенного к Интернет через сайт библиотеки :</a:t>
            </a:r>
            <a:r>
              <a:rPr lang="ru-RU" sz="1600" i="1" dirty="0" smtClean="0">
                <a:solidFill>
                  <a:srgbClr val="0000CC"/>
                </a:solidFill>
                <a:effectLst/>
                <a:latin typeface="Arial Black" pitchFamily="34" charset="0"/>
              </a:rPr>
              <a:t/>
            </a:r>
            <a:br>
              <a:rPr lang="ru-RU" sz="1600" i="1" dirty="0" smtClean="0">
                <a:solidFill>
                  <a:srgbClr val="0000CC"/>
                </a:solidFill>
                <a:effectLst/>
                <a:latin typeface="Arial Black" pitchFamily="34" charset="0"/>
              </a:rPr>
            </a:br>
            <a:r>
              <a:rPr lang="en-US" sz="2200" i="1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http://library.sumdu.edu.ua/</a:t>
            </a:r>
            <a:r>
              <a:rPr lang="ru-RU" sz="1600" i="1" dirty="0" smtClean="0">
                <a:solidFill>
                  <a:srgbClr val="0000CC"/>
                </a:solidFill>
                <a:effectLst/>
                <a:latin typeface="Arial Black" pitchFamily="34" charset="0"/>
              </a:rPr>
              <a:t/>
            </a:r>
            <a:br>
              <a:rPr lang="ru-RU" sz="1600" i="1" dirty="0" smtClean="0">
                <a:solidFill>
                  <a:srgbClr val="0000CC"/>
                </a:solidFill>
                <a:effectLst/>
                <a:latin typeface="Arial Black" pitchFamily="34" charset="0"/>
              </a:rPr>
            </a:br>
            <a:r>
              <a:rPr lang="ru-RU" sz="1800" i="1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>или</a:t>
            </a:r>
            <a:r>
              <a:rPr lang="ru-RU" sz="1800" i="1" dirty="0" smtClean="0">
                <a:solidFill>
                  <a:srgbClr val="0000CC"/>
                </a:solidFill>
                <a:effectLst/>
                <a:latin typeface="Arial Black" pitchFamily="34" charset="0"/>
              </a:rPr>
              <a:t> по адресу :</a:t>
            </a:r>
            <a:r>
              <a:rPr lang="ru-RU" sz="1600" i="1" dirty="0" smtClean="0">
                <a:solidFill>
                  <a:srgbClr val="0000CC"/>
                </a:solidFill>
                <a:effectLst/>
                <a:latin typeface="Arial Black" pitchFamily="34" charset="0"/>
              </a:rPr>
              <a:t/>
            </a:r>
            <a:br>
              <a:rPr lang="ru-RU" sz="1600" i="1" dirty="0" smtClean="0">
                <a:solidFill>
                  <a:srgbClr val="0000CC"/>
                </a:solidFill>
                <a:effectLst/>
                <a:latin typeface="Arial Black" pitchFamily="34" charset="0"/>
              </a:rPr>
            </a:br>
            <a:r>
              <a:rPr lang="en-US" sz="2200" i="1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http://www.doaj.org</a:t>
            </a:r>
            <a:r>
              <a:rPr lang="ru-RU" sz="2200" i="1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/</a:t>
            </a:r>
            <a:endParaRPr lang="ru-RU" sz="2200" i="1" dirty="0">
              <a:solidFill>
                <a:srgbClr val="FF0000"/>
              </a:solidFill>
              <a:effectLst/>
              <a:latin typeface="Arial Black" pitchFamily="34" charset="0"/>
            </a:endParaRPr>
          </a:p>
        </p:txBody>
      </p:sp>
      <p:pic>
        <p:nvPicPr>
          <p:cNvPr id="15362" name="Содержимое 6" descr="1.bmp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14285" t="4054" r="14285" b="18919"/>
          <a:stretch>
            <a:fillRect/>
          </a:stretch>
        </p:blipFill>
        <p:spPr>
          <a:xfrm>
            <a:off x="0" y="1428750"/>
            <a:ext cx="4286250" cy="5429250"/>
          </a:xfrm>
        </p:spPr>
      </p:pic>
      <p:pic>
        <p:nvPicPr>
          <p:cNvPr id="15363" name="Содержимое 7" descr="2.bmp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14056" t="3947" r="12711" b="6580"/>
          <a:stretch>
            <a:fillRect/>
          </a:stretch>
        </p:blipFill>
        <p:spPr>
          <a:xfrm>
            <a:off x="4429125" y="1428750"/>
            <a:ext cx="4714875" cy="5429250"/>
          </a:xfrm>
        </p:spPr>
      </p:pic>
      <p:cxnSp>
        <p:nvCxnSpPr>
          <p:cNvPr id="10" name="Прямая со стрелкой 9"/>
          <p:cNvCxnSpPr/>
          <p:nvPr/>
        </p:nvCxnSpPr>
        <p:spPr>
          <a:xfrm rot="5400000" flipH="1" flipV="1">
            <a:off x="-607218" y="4179093"/>
            <a:ext cx="2571750" cy="500063"/>
          </a:xfrm>
          <a:prstGeom prst="straightConnector1">
            <a:avLst/>
          </a:prstGeom>
          <a:ln w="50800" cmpd="sng">
            <a:solidFill>
              <a:srgbClr val="FF0000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Выгнутая влево стрелка 11"/>
          <p:cNvSpPr/>
          <p:nvPr/>
        </p:nvSpPr>
        <p:spPr>
          <a:xfrm>
            <a:off x="4786313" y="2000250"/>
            <a:ext cx="714375" cy="2357438"/>
          </a:xfrm>
          <a:prstGeom prst="curved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215238" cy="85723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i="1" u="sng" dirty="0" smtClean="0">
                <a:solidFill>
                  <a:srgbClr val="0E5C26"/>
                </a:solidFill>
                <a:effectLst/>
              </a:rPr>
              <a:t>Статистика по странам</a:t>
            </a:r>
            <a:endParaRPr lang="ru-RU" sz="3200" i="1" u="sng" dirty="0">
              <a:solidFill>
                <a:srgbClr val="0E5C26"/>
              </a:solidFill>
              <a:effectLst/>
            </a:endParaRPr>
          </a:p>
        </p:txBody>
      </p:sp>
      <p:pic>
        <p:nvPicPr>
          <p:cNvPr id="16386" name="Рисунок 9" descr="9.bmp"/>
          <p:cNvPicPr>
            <a:picLocks noChangeAspect="1"/>
          </p:cNvPicPr>
          <p:nvPr/>
        </p:nvPicPr>
        <p:blipFill>
          <a:blip r:embed="rId2"/>
          <a:srcRect l="22499" t="9264" r="1212" b="60838"/>
          <a:stretch>
            <a:fillRect/>
          </a:stretch>
        </p:blipFill>
        <p:spPr bwMode="auto">
          <a:xfrm>
            <a:off x="0" y="642938"/>
            <a:ext cx="91440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10" descr="10.bmp"/>
          <p:cNvPicPr>
            <a:picLocks noChangeAspect="1"/>
          </p:cNvPicPr>
          <p:nvPr/>
        </p:nvPicPr>
        <p:blipFill>
          <a:blip r:embed="rId3"/>
          <a:srcRect l="22583" t="22577" r="1208" b="61176"/>
          <a:stretch>
            <a:fillRect/>
          </a:stretch>
        </p:blipFill>
        <p:spPr bwMode="auto">
          <a:xfrm>
            <a:off x="0" y="314325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12" descr="11.bmp"/>
          <p:cNvPicPr>
            <a:picLocks noChangeAspect="1"/>
          </p:cNvPicPr>
          <p:nvPr/>
        </p:nvPicPr>
        <p:blipFill>
          <a:blip r:embed="rId4"/>
          <a:srcRect l="22498" t="58522" r="1015" b="13969"/>
          <a:stretch>
            <a:fillRect/>
          </a:stretch>
        </p:blipFill>
        <p:spPr bwMode="auto">
          <a:xfrm>
            <a:off x="0" y="4500563"/>
            <a:ext cx="914400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0" y="4071938"/>
            <a:ext cx="9144000" cy="2143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786842" cy="571480"/>
          </a:xfrm>
          <a:solidFill>
            <a:schemeClr val="accent5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700" dirty="0" smtClean="0"/>
              <a:t>  </a:t>
            </a:r>
            <a:br>
              <a:rPr lang="ru-RU" sz="2700" dirty="0" smtClean="0"/>
            </a:br>
            <a:r>
              <a:rPr lang="ru-RU" sz="2400" dirty="0" smtClean="0"/>
              <a:t>Поиск журналов          Просмотр </a:t>
            </a:r>
            <a:r>
              <a:rPr lang="ru-RU" sz="2700" dirty="0" smtClean="0"/>
              <a:t>журналов по названию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7410" name="Содержимое 7" descr="3.bmp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4762" t="20016" b="5263"/>
          <a:stretch>
            <a:fillRect/>
          </a:stretch>
        </p:blipFill>
        <p:spPr>
          <a:xfrm>
            <a:off x="0" y="642938"/>
            <a:ext cx="4286250" cy="6215062"/>
          </a:xfrm>
        </p:spPr>
      </p:pic>
      <p:pic>
        <p:nvPicPr>
          <p:cNvPr id="17411" name="Содержимое 15" descr="12.bmp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2940" t="10001" r="5882" b="6250"/>
          <a:stretch>
            <a:fillRect/>
          </a:stretch>
        </p:blipFill>
        <p:spPr>
          <a:xfrm>
            <a:off x="4357688" y="642938"/>
            <a:ext cx="4786312" cy="6215062"/>
          </a:xfrm>
        </p:spPr>
      </p:pic>
      <p:sp>
        <p:nvSpPr>
          <p:cNvPr id="17412" name="TextBox 11"/>
          <p:cNvSpPr txBox="1">
            <a:spLocks noChangeArrowheads="1"/>
          </p:cNvSpPr>
          <p:nvPr/>
        </p:nvSpPr>
        <p:spPr bwMode="auto">
          <a:xfrm>
            <a:off x="1928813" y="1285875"/>
            <a:ext cx="22145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i="1">
                <a:latin typeface="Cambria Math" pitchFamily="18" charset="0"/>
              </a:rPr>
              <a:t> Введите одно или несколько ключевых слов</a:t>
            </a:r>
          </a:p>
        </p:txBody>
      </p:sp>
      <p:sp>
        <p:nvSpPr>
          <p:cNvPr id="17413" name="TextBox 12"/>
          <p:cNvSpPr txBox="1">
            <a:spLocks noChangeArrowheads="1"/>
          </p:cNvSpPr>
          <p:nvPr/>
        </p:nvSpPr>
        <p:spPr bwMode="auto">
          <a:xfrm>
            <a:off x="2357438" y="2857500"/>
            <a:ext cx="1785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</a:rPr>
              <a:t>Нажмите кнопку</a:t>
            </a:r>
          </a:p>
          <a:p>
            <a:r>
              <a:rPr lang="en-US" sz="1600" b="1" i="1">
                <a:latin typeface="Book Antiqua" pitchFamily="18" charset="0"/>
              </a:rPr>
              <a:t>Search journals</a:t>
            </a:r>
            <a:endParaRPr lang="ru-RU" sz="1600" b="1" i="1">
              <a:latin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>
            <a:off x="1857375" y="2571750"/>
            <a:ext cx="500063" cy="28575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5" name="TextBox 16"/>
          <p:cNvSpPr txBox="1">
            <a:spLocks noChangeArrowheads="1"/>
          </p:cNvSpPr>
          <p:nvPr/>
        </p:nvSpPr>
        <p:spPr bwMode="auto">
          <a:xfrm>
            <a:off x="0" y="5857875"/>
            <a:ext cx="421481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i="1">
                <a:latin typeface="Bookman Old Style" pitchFamily="18" charset="0"/>
              </a:rPr>
              <a:t>В списке найденных журналов щелкните по гиперссылке названия журнала, чтобы перейти на сайт издания</a:t>
            </a:r>
          </a:p>
        </p:txBody>
      </p:sp>
      <p:sp>
        <p:nvSpPr>
          <p:cNvPr id="20" name="Выгнутая вправо стрелка 19"/>
          <p:cNvSpPr/>
          <p:nvPr/>
        </p:nvSpPr>
        <p:spPr>
          <a:xfrm>
            <a:off x="2286000" y="3786188"/>
            <a:ext cx="857250" cy="2286000"/>
          </a:xfrm>
          <a:prstGeom prst="curvedLeftArrow">
            <a:avLst>
              <a:gd name="adj1" fmla="val 2479"/>
              <a:gd name="adj2" fmla="val 56401"/>
              <a:gd name="adj3" fmla="val 2022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417" name="TextBox 21"/>
          <p:cNvSpPr txBox="1">
            <a:spLocks noChangeArrowheads="1"/>
          </p:cNvSpPr>
          <p:nvPr/>
        </p:nvSpPr>
        <p:spPr bwMode="auto">
          <a:xfrm>
            <a:off x="6000750" y="2286000"/>
            <a:ext cx="31432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i="1">
                <a:solidFill>
                  <a:srgbClr val="0070C0"/>
                </a:solidFill>
                <a:latin typeface="Cambria Math" pitchFamily="18" charset="0"/>
              </a:rPr>
              <a:t>Щелкните по гиперссылке с соответствующей буквой,  чтобы перейти к алфавитному списку журналов. </a:t>
            </a:r>
          </a:p>
        </p:txBody>
      </p:sp>
      <p:sp>
        <p:nvSpPr>
          <p:cNvPr id="14" name="Овал 13"/>
          <p:cNvSpPr/>
          <p:nvPr/>
        </p:nvSpPr>
        <p:spPr>
          <a:xfrm>
            <a:off x="1835150" y="1268413"/>
            <a:ext cx="288925" cy="2159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</a:p>
        </p:txBody>
      </p:sp>
      <p:sp>
        <p:nvSpPr>
          <p:cNvPr id="19" name="Овал 18"/>
          <p:cNvSpPr/>
          <p:nvPr/>
        </p:nvSpPr>
        <p:spPr>
          <a:xfrm>
            <a:off x="2143125" y="2928938"/>
            <a:ext cx="285750" cy="21431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accent5">
                    <a:lumMod val="75000"/>
                  </a:schemeClr>
                </a:solidFill>
                <a:latin typeface="MS Reference Sans Serif" pitchFamily="34" charset="0"/>
              </a:rPr>
              <a:t>Просмотр журналов по тематическим рубрикам 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MS Reference Sans Serif" pitchFamily="34" charset="0"/>
            </a:endParaRPr>
          </a:p>
        </p:txBody>
      </p:sp>
      <p:sp>
        <p:nvSpPr>
          <p:cNvPr id="18434" name="Содержимое 4"/>
          <p:cNvSpPr>
            <a:spLocks noGrp="1"/>
          </p:cNvSpPr>
          <p:nvPr>
            <p:ph sz="quarter" idx="2"/>
          </p:nvPr>
        </p:nvSpPr>
        <p:spPr>
          <a:xfrm>
            <a:off x="0" y="1071563"/>
            <a:ext cx="4611688" cy="37639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smtClean="0"/>
              <a:t>	Выберите интересующую Вас тему в разделе </a:t>
            </a:r>
            <a:r>
              <a:rPr lang="en-US" sz="2000" smtClean="0"/>
              <a:t>Browse by subject</a:t>
            </a:r>
            <a:r>
              <a:rPr lang="ru-RU" sz="2000" smtClean="0"/>
              <a:t>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/>
              <a:t>	На экране отобразится список подрубрик выбранной тематики с указанием количества журналов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/>
              <a:t>	Для просмотра полного списка рубрик, включая подрубрики, нажмите кнопку </a:t>
            </a:r>
            <a:r>
              <a:rPr lang="en-US" sz="2000" smtClean="0"/>
              <a:t>Expand Subject Tree. </a:t>
            </a:r>
            <a:endParaRPr lang="en-US" sz="2000" smtClean="0">
              <a:latin typeface="Times New Roman" pitchFamily="18" charset="0"/>
            </a:endParaRPr>
          </a:p>
        </p:txBody>
      </p:sp>
      <p:pic>
        <p:nvPicPr>
          <p:cNvPr id="9" name="Содержимое 8" descr="13.bmp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7031" t="29457" r="6362" b="15310"/>
          <a:stretch>
            <a:fillRect/>
          </a:stretch>
        </p:blipFill>
        <p:spPr>
          <a:xfrm>
            <a:off x="0" y="4286250"/>
            <a:ext cx="4714875" cy="2571750"/>
          </a:xfr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18436" name="Рисунок 9" descr="14.bmp"/>
          <p:cNvPicPr>
            <a:picLocks noChangeAspect="1"/>
          </p:cNvPicPr>
          <p:nvPr/>
        </p:nvPicPr>
        <p:blipFill>
          <a:blip r:embed="rId3"/>
          <a:srcRect l="6000" t="9727" r="12000" b="6227"/>
          <a:stretch>
            <a:fillRect/>
          </a:stretch>
        </p:blipFill>
        <p:spPr bwMode="auto">
          <a:xfrm>
            <a:off x="4714875" y="1285875"/>
            <a:ext cx="4429125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285750" y="1214438"/>
            <a:ext cx="285750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</a:p>
        </p:txBody>
      </p:sp>
      <p:sp>
        <p:nvSpPr>
          <p:cNvPr id="7" name="Овал 6"/>
          <p:cNvSpPr/>
          <p:nvPr/>
        </p:nvSpPr>
        <p:spPr>
          <a:xfrm>
            <a:off x="285750" y="1857375"/>
            <a:ext cx="285750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</a:t>
            </a:r>
          </a:p>
        </p:txBody>
      </p:sp>
      <p:sp>
        <p:nvSpPr>
          <p:cNvPr id="8" name="Овал 7"/>
          <p:cNvSpPr/>
          <p:nvPr/>
        </p:nvSpPr>
        <p:spPr>
          <a:xfrm>
            <a:off x="285750" y="2857500"/>
            <a:ext cx="285750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3</a:t>
            </a:r>
          </a:p>
        </p:txBody>
      </p:sp>
      <p:sp>
        <p:nvSpPr>
          <p:cNvPr id="11" name="Овал 10"/>
          <p:cNvSpPr/>
          <p:nvPr/>
        </p:nvSpPr>
        <p:spPr>
          <a:xfrm>
            <a:off x="928688" y="5572125"/>
            <a:ext cx="1000125" cy="2143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072494" cy="64291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Поиск статей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9458" name="Содержимое 6"/>
          <p:cNvSpPr>
            <a:spLocks noGrp="1"/>
          </p:cNvSpPr>
          <p:nvPr>
            <p:ph idx="1"/>
          </p:nvPr>
        </p:nvSpPr>
        <p:spPr>
          <a:xfrm>
            <a:off x="539750" y="549275"/>
            <a:ext cx="8115300" cy="57372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600" smtClean="0"/>
              <a:t>	В строках ввода введите одно или несколько ключевых слов (два и более ключевых слова, введенных в одной текстовой строке, воспринимаются как фраза)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smtClean="0"/>
              <a:t>	Выберите из представленных полей для поиска определенный критерий (поиск по автору, названию журналу, названию статьи, ключевым словам, аннотации и т.п.)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smtClean="0"/>
              <a:t>	При поиске по двум ключевым словам или фразам укажите логическое объединение терминов (</a:t>
            </a:r>
            <a:r>
              <a:rPr lang="en-US" sz="1800" b="1" smtClean="0">
                <a:solidFill>
                  <a:srgbClr val="FF0000"/>
                </a:solidFill>
              </a:rPr>
              <a:t>and, or, not</a:t>
            </a:r>
            <a:r>
              <a:rPr lang="ru-RU" sz="1600" smtClean="0"/>
              <a:t>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smtClean="0"/>
              <a:t>	Нажмите кнопку </a:t>
            </a:r>
            <a:r>
              <a:rPr lang="en-US" sz="1600" smtClean="0"/>
              <a:t>Search articles</a:t>
            </a:r>
            <a:endParaRPr lang="ru-RU" sz="1600" smtClean="0"/>
          </a:p>
        </p:txBody>
      </p:sp>
      <p:pic>
        <p:nvPicPr>
          <p:cNvPr id="19459" name="Рисунок 7" descr="4.bmp"/>
          <p:cNvPicPr>
            <a:picLocks noChangeAspect="1"/>
          </p:cNvPicPr>
          <p:nvPr/>
        </p:nvPicPr>
        <p:blipFill>
          <a:blip r:embed="rId2"/>
          <a:srcRect l="7813" t="8235" r="6250" b="7059"/>
          <a:stretch>
            <a:fillRect/>
          </a:stretch>
        </p:blipFill>
        <p:spPr bwMode="auto">
          <a:xfrm>
            <a:off x="0" y="2565400"/>
            <a:ext cx="91440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900113" y="620713"/>
            <a:ext cx="214312" cy="2143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</a:p>
        </p:txBody>
      </p:sp>
      <p:sp>
        <p:nvSpPr>
          <p:cNvPr id="6" name="Овал 5"/>
          <p:cNvSpPr/>
          <p:nvPr/>
        </p:nvSpPr>
        <p:spPr>
          <a:xfrm>
            <a:off x="900113" y="1196975"/>
            <a:ext cx="214312" cy="2143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</a:t>
            </a:r>
          </a:p>
        </p:txBody>
      </p:sp>
      <p:sp>
        <p:nvSpPr>
          <p:cNvPr id="9" name="Овал 8"/>
          <p:cNvSpPr/>
          <p:nvPr/>
        </p:nvSpPr>
        <p:spPr>
          <a:xfrm>
            <a:off x="900113" y="1700213"/>
            <a:ext cx="214312" cy="2143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3</a:t>
            </a:r>
          </a:p>
        </p:txBody>
      </p:sp>
      <p:sp>
        <p:nvSpPr>
          <p:cNvPr id="11" name="Овал 10"/>
          <p:cNvSpPr/>
          <p:nvPr/>
        </p:nvSpPr>
        <p:spPr>
          <a:xfrm>
            <a:off x="900113" y="2276475"/>
            <a:ext cx="214312" cy="2143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70341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Результаты поиска</a:t>
            </a:r>
            <a:endParaRPr lang="ru-RU" i="1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pic>
        <p:nvPicPr>
          <p:cNvPr id="20482" name="Содержимое 3" descr="5.bmp"/>
          <p:cNvPicPr>
            <a:picLocks noGrp="1" noChangeAspect="1"/>
          </p:cNvPicPr>
          <p:nvPr>
            <p:ph idx="1"/>
          </p:nvPr>
        </p:nvPicPr>
        <p:blipFill>
          <a:blip r:embed="rId2"/>
          <a:srcRect l="7813" t="10808" r="6250" b="7362"/>
          <a:stretch>
            <a:fillRect/>
          </a:stretch>
        </p:blipFill>
        <p:spPr>
          <a:xfrm>
            <a:off x="0" y="1000125"/>
            <a:ext cx="9144000" cy="5857875"/>
          </a:xfrm>
        </p:spPr>
      </p:pic>
      <p:sp>
        <p:nvSpPr>
          <p:cNvPr id="20483" name="TextBox 9"/>
          <p:cNvSpPr txBox="1">
            <a:spLocks noChangeArrowheads="1"/>
          </p:cNvSpPr>
          <p:nvPr/>
        </p:nvSpPr>
        <p:spPr bwMode="auto">
          <a:xfrm>
            <a:off x="0" y="5949950"/>
            <a:ext cx="19288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>
                <a:solidFill>
                  <a:srgbClr val="0000CC"/>
                </a:solidFill>
                <a:latin typeface="Times New Roman" pitchFamily="18" charset="0"/>
              </a:rPr>
              <a:t>Подробное описание статьи</a:t>
            </a:r>
          </a:p>
          <a:p>
            <a:endParaRPr lang="ru-RU">
              <a:latin typeface="Times New Roman" pitchFamily="18" charset="0"/>
            </a:endParaRPr>
          </a:p>
        </p:txBody>
      </p:sp>
      <p:sp>
        <p:nvSpPr>
          <p:cNvPr id="20484" name="TextBox 10"/>
          <p:cNvSpPr txBox="1">
            <a:spLocks noChangeArrowheads="1"/>
          </p:cNvSpPr>
          <p:nvPr/>
        </p:nvSpPr>
        <p:spPr bwMode="auto">
          <a:xfrm>
            <a:off x="4572000" y="5357813"/>
            <a:ext cx="3857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>
                <a:solidFill>
                  <a:srgbClr val="0000CC"/>
                </a:solidFill>
                <a:latin typeface="Times New Roman" pitchFamily="18" charset="0"/>
              </a:rPr>
              <a:t>Полнотекстовый документ</a:t>
            </a:r>
          </a:p>
          <a:p>
            <a:endParaRPr lang="ru-RU">
              <a:latin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3714750" y="5572125"/>
            <a:ext cx="857250" cy="1588"/>
          </a:xfrm>
          <a:prstGeom prst="straightConnector1">
            <a:avLst/>
          </a:prstGeom>
          <a:ln w="53975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 flipV="1">
            <a:off x="1331913" y="5589588"/>
            <a:ext cx="785812" cy="642937"/>
          </a:xfrm>
          <a:prstGeom prst="straightConnector1">
            <a:avLst/>
          </a:prstGeom>
          <a:ln w="53975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2900"/>
            <a:ext cx="9144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Содержание журнала</a:t>
            </a:r>
            <a:endParaRPr lang="ru-RU" dirty="0"/>
          </a:p>
        </p:txBody>
      </p:sp>
      <p:pic>
        <p:nvPicPr>
          <p:cNvPr id="21506" name="Содержимое 9" descr="18.bmp"/>
          <p:cNvPicPr>
            <a:picLocks noGrp="1" noChangeAspect="1"/>
          </p:cNvPicPr>
          <p:nvPr>
            <p:ph idx="1"/>
          </p:nvPr>
        </p:nvPicPr>
        <p:blipFill>
          <a:blip r:embed="rId2"/>
          <a:srcRect l="16658" t="14815" r="33366" b="3703"/>
          <a:stretch>
            <a:fillRect/>
          </a:stretch>
        </p:blipFill>
        <p:spPr>
          <a:xfrm>
            <a:off x="0" y="857250"/>
            <a:ext cx="3071813" cy="4429125"/>
          </a:xfrm>
        </p:spPr>
      </p:pic>
      <p:pic>
        <p:nvPicPr>
          <p:cNvPr id="21507" name="Рисунок 10" descr="19.bmp"/>
          <p:cNvPicPr>
            <a:picLocks noChangeAspect="1"/>
          </p:cNvPicPr>
          <p:nvPr/>
        </p:nvPicPr>
        <p:blipFill>
          <a:blip r:embed="rId3"/>
          <a:srcRect l="25781" t="11092" r="35156" b="13870"/>
          <a:stretch>
            <a:fillRect/>
          </a:stretch>
        </p:blipFill>
        <p:spPr bwMode="auto">
          <a:xfrm>
            <a:off x="3286125" y="785813"/>
            <a:ext cx="5491163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11" descr="20.bmp"/>
          <p:cNvPicPr>
            <a:picLocks noChangeAspect="1"/>
          </p:cNvPicPr>
          <p:nvPr/>
        </p:nvPicPr>
        <p:blipFill>
          <a:blip r:embed="rId4"/>
          <a:srcRect l="26042" t="9264" r="5208" b="7362"/>
          <a:stretch>
            <a:fillRect/>
          </a:stretch>
        </p:blipFill>
        <p:spPr bwMode="auto">
          <a:xfrm>
            <a:off x="2214563" y="3643313"/>
            <a:ext cx="600075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Прямая со стрелкой 14"/>
          <p:cNvCxnSpPr/>
          <p:nvPr/>
        </p:nvCxnSpPr>
        <p:spPr>
          <a:xfrm rot="5400000" flipH="1" flipV="1">
            <a:off x="1535906" y="1535907"/>
            <a:ext cx="2214563" cy="1714500"/>
          </a:xfrm>
          <a:prstGeom prst="straightConnector1">
            <a:avLst/>
          </a:prstGeom>
          <a:ln w="57150" cmpd="sng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Выгнутая вправо стрелка 15"/>
          <p:cNvSpPr/>
          <p:nvPr/>
        </p:nvSpPr>
        <p:spPr>
          <a:xfrm>
            <a:off x="6000750" y="2857500"/>
            <a:ext cx="928688" cy="1928813"/>
          </a:xfrm>
          <a:prstGeom prst="curvedLeftArrow">
            <a:avLst/>
          </a:prstGeom>
          <a:solidFill>
            <a:srgbClr val="FF00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3" descr="mmi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25" y="1214438"/>
            <a:ext cx="3357563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4282" y="785794"/>
            <a:ext cx="4857784" cy="2428892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sx="2000" sy="2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extrusionClr>
              <a:srgbClr val="FF66CC"/>
            </a:extrusionClr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dirty="0">
                <a:latin typeface="Book Antiqua" pitchFamily="18" charset="0"/>
                <a:cs typeface="+mn-cs"/>
              </a:rPr>
              <a:t>Научные журналы </a:t>
            </a:r>
            <a:r>
              <a:rPr lang="ru-RU" sz="2500" dirty="0" err="1">
                <a:latin typeface="Book Antiqua" pitchFamily="18" charset="0"/>
                <a:cs typeface="+mn-cs"/>
              </a:rPr>
              <a:t>СумГУ</a:t>
            </a:r>
            <a:r>
              <a:rPr lang="ru-RU" sz="2500" dirty="0">
                <a:latin typeface="Book Antiqua" pitchFamily="18" charset="0"/>
                <a:cs typeface="+mn-cs"/>
              </a:rPr>
              <a:t> </a:t>
            </a:r>
            <a:r>
              <a:rPr lang="ru-RU" sz="2500" dirty="0">
                <a:solidFill>
                  <a:srgbClr val="7030A0"/>
                </a:solidFill>
                <a:latin typeface="Book Antiqua" pitchFamily="18" charset="0"/>
                <a:cs typeface="+mn-cs"/>
              </a:rPr>
              <a:t>«</a:t>
            </a:r>
            <a:r>
              <a:rPr lang="ru-RU" sz="2500" b="1" i="1" dirty="0">
                <a:solidFill>
                  <a:srgbClr val="7030A0"/>
                </a:solidFill>
                <a:latin typeface="Book Antiqua" pitchFamily="18" charset="0"/>
                <a:cs typeface="+mn-cs"/>
              </a:rPr>
              <a:t>Маркетинг и менеджмент инноваций» </a:t>
            </a:r>
            <a:r>
              <a:rPr lang="ru-RU" sz="2500" dirty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  <a:cs typeface="+mn-cs"/>
              </a:rPr>
              <a:t>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i="1" dirty="0">
                <a:solidFill>
                  <a:srgbClr val="7030A0"/>
                </a:solidFill>
                <a:latin typeface="Book Antiqua" pitchFamily="18" charset="0"/>
                <a:cs typeface="+mn-cs"/>
              </a:rPr>
              <a:t>«Журнал нано</a:t>
            </a:r>
            <a:r>
              <a:rPr lang="en-US" sz="2500" b="1" i="1" dirty="0">
                <a:solidFill>
                  <a:srgbClr val="7030A0"/>
                </a:solidFill>
                <a:latin typeface="Book Antiqua" pitchFamily="18" charset="0"/>
                <a:cs typeface="+mn-cs"/>
              </a:rPr>
              <a:t>- </a:t>
            </a:r>
            <a:r>
              <a:rPr lang="ru-RU" sz="2500" b="1" i="1" dirty="0">
                <a:solidFill>
                  <a:srgbClr val="7030A0"/>
                </a:solidFill>
                <a:latin typeface="Book Antiqua" pitchFamily="18" charset="0"/>
                <a:cs typeface="+mn-cs"/>
              </a:rPr>
              <a:t>и электронной физики»</a:t>
            </a:r>
            <a:r>
              <a:rPr lang="en-US" sz="2500" dirty="0">
                <a:solidFill>
                  <a:srgbClr val="7030A0"/>
                </a:solidFill>
                <a:latin typeface="Book Antiqua" pitchFamily="18" charset="0"/>
                <a:cs typeface="+mn-cs"/>
              </a:rPr>
              <a:t> </a:t>
            </a:r>
            <a:r>
              <a:rPr lang="en-US" sz="2500" b="1" dirty="0">
                <a:solidFill>
                  <a:srgbClr val="7030A0"/>
                </a:solidFill>
                <a:latin typeface="Book Antiqua" pitchFamily="18" charset="0"/>
                <a:cs typeface="+mn-cs"/>
              </a:rPr>
              <a:t>-</a:t>
            </a:r>
            <a:r>
              <a:rPr lang="ru-RU" sz="2500" b="1" dirty="0">
                <a:solidFill>
                  <a:srgbClr val="7030A0"/>
                </a:solidFill>
                <a:latin typeface="Book Antiqua" pitchFamily="18" charset="0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dirty="0">
                <a:latin typeface="Book Antiqua" pitchFamily="18" charset="0"/>
                <a:cs typeface="+mn-cs"/>
              </a:rPr>
              <a:t>в международной базе </a:t>
            </a:r>
            <a:r>
              <a:rPr lang="en-US" sz="2800" b="1" i="1" u="sng" dirty="0">
                <a:solidFill>
                  <a:srgbClr val="FF0000"/>
                </a:solidFill>
                <a:latin typeface="Book Antiqua" pitchFamily="18" charset="0"/>
                <a:cs typeface="+mn-cs"/>
              </a:rPr>
              <a:t>DOAJ</a:t>
            </a:r>
            <a:endParaRPr lang="ru-RU" sz="2800" b="1" i="1" u="sng" dirty="0">
              <a:solidFill>
                <a:srgbClr val="FF0000"/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22533" name="TextBox 10"/>
          <p:cNvSpPr txBox="1">
            <a:spLocks noChangeArrowheads="1"/>
          </p:cNvSpPr>
          <p:nvPr/>
        </p:nvSpPr>
        <p:spPr bwMode="auto">
          <a:xfrm>
            <a:off x="357188" y="142875"/>
            <a:ext cx="8429625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Monotype Corsiva" pitchFamily="66" charset="0"/>
              </a:rPr>
              <a:t>Украина</a:t>
            </a:r>
            <a:r>
              <a:rPr lang="ru-RU" sz="3600" i="1">
                <a:latin typeface="Monotype Corsiva" pitchFamily="66" charset="0"/>
              </a:rPr>
              <a:t>  </a:t>
            </a:r>
            <a:r>
              <a:rPr lang="ru-RU" sz="3200" b="1" i="1">
                <a:latin typeface="Monotype Corsiva" pitchFamily="66" charset="0"/>
              </a:rPr>
              <a:t>в  </a:t>
            </a:r>
            <a:r>
              <a:rPr lang="en-US" sz="3200" b="1" i="1">
                <a:latin typeface="Monotype Corsiva" pitchFamily="66" charset="0"/>
              </a:rPr>
              <a:t>Directory of Open Access Journals</a:t>
            </a:r>
          </a:p>
          <a:p>
            <a:pPr algn="r"/>
            <a:r>
              <a:rPr lang="ru-RU" sz="3200" b="1" i="1">
                <a:solidFill>
                  <a:srgbClr val="FF0000"/>
                </a:solidFill>
                <a:latin typeface="Monotype Corsiva" pitchFamily="66" charset="0"/>
              </a:rPr>
              <a:t>32 </a:t>
            </a:r>
            <a:r>
              <a:rPr lang="ru-RU" sz="2800" b="1" i="1" u="sng">
                <a:latin typeface="Monotype Corsiva" pitchFamily="66" charset="0"/>
              </a:rPr>
              <a:t>научных издания </a:t>
            </a:r>
          </a:p>
        </p:txBody>
      </p:sp>
      <p:pic>
        <p:nvPicPr>
          <p:cNvPr id="22534" name="Рисунок 11" descr="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929063"/>
            <a:ext cx="15716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Рисунок 18" descr="130.bmp"/>
          <p:cNvPicPr>
            <a:picLocks noChangeAspect="1"/>
          </p:cNvPicPr>
          <p:nvPr/>
        </p:nvPicPr>
        <p:blipFill>
          <a:blip r:embed="rId5"/>
          <a:srcRect l="18750" t="19453" r="35156" b="18015"/>
          <a:stretch>
            <a:fillRect/>
          </a:stretch>
        </p:blipFill>
        <p:spPr bwMode="auto">
          <a:xfrm>
            <a:off x="1619250" y="3286125"/>
            <a:ext cx="3357563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Рисунок 20" descr="DOAJpscr.png"/>
          <p:cNvPicPr>
            <a:picLocks noChangeAspect="1"/>
          </p:cNvPicPr>
          <p:nvPr/>
        </p:nvPicPr>
        <p:blipFill>
          <a:blip r:embed="rId6"/>
          <a:srcRect l="32938" t="14584" r="10416" b="33333"/>
          <a:stretch>
            <a:fillRect/>
          </a:stretch>
        </p:blipFill>
        <p:spPr bwMode="auto">
          <a:xfrm>
            <a:off x="5072063" y="2643188"/>
            <a:ext cx="3763962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1785938" y="4643438"/>
            <a:ext cx="2500312" cy="2143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286375" y="2786063"/>
            <a:ext cx="1928813" cy="2143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766</TotalTime>
  <Words>213</Words>
  <Application>Microsoft Office PowerPoint</Application>
  <PresentationFormat>Экран (4:3)</PresentationFormat>
  <Paragraphs>38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22" baseType="lpstr">
      <vt:lpstr>Arial</vt:lpstr>
      <vt:lpstr>Times New Roman</vt:lpstr>
      <vt:lpstr>Wingdings 2</vt:lpstr>
      <vt:lpstr>Wingdings</vt:lpstr>
      <vt:lpstr>Wingdings 3</vt:lpstr>
      <vt:lpstr>Calibri</vt:lpstr>
      <vt:lpstr>Monotype Corsiva</vt:lpstr>
      <vt:lpstr>Corbel</vt:lpstr>
      <vt:lpstr>Mangal</vt:lpstr>
      <vt:lpstr>Cambria Math</vt:lpstr>
      <vt:lpstr>Book Antiqua</vt:lpstr>
      <vt:lpstr>Bookman Old Style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81</cp:revision>
  <dcterms:created xsi:type="dcterms:W3CDTF">2012-11-20T15:36:53Z</dcterms:created>
  <dcterms:modified xsi:type="dcterms:W3CDTF">2012-11-22T12:19:45Z</dcterms:modified>
</cp:coreProperties>
</file>