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9" r:id="rId4"/>
    <p:sldId id="261" r:id="rId5"/>
    <p:sldId id="270" r:id="rId6"/>
    <p:sldId id="262" r:id="rId7"/>
    <p:sldId id="271" r:id="rId8"/>
    <p:sldId id="260" r:id="rId9"/>
    <p:sldId id="272" r:id="rId10"/>
    <p:sldId id="267" r:id="rId11"/>
    <p:sldId id="273" r:id="rId12"/>
    <p:sldId id="263" r:id="rId13"/>
    <p:sldId id="274" r:id="rId14"/>
    <p:sldId id="264" r:id="rId15"/>
    <p:sldId id="275" r:id="rId16"/>
    <p:sldId id="265" r:id="rId17"/>
    <p:sldId id="276" r:id="rId18"/>
    <p:sldId id="26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848"/>
    <a:srgbClr val="152E4B"/>
    <a:srgbClr val="000000"/>
    <a:srgbClr val="E6E6E6"/>
    <a:srgbClr val="A2C1E5"/>
    <a:srgbClr val="79A4D9"/>
    <a:srgbClr val="001746"/>
    <a:srgbClr val="2863A4"/>
    <a:srgbClr val="5C91D2"/>
    <a:srgbClr val="38BE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46" autoAdjust="0"/>
    <p:restoredTop sz="94660"/>
  </p:normalViewPr>
  <p:slideViewPr>
    <p:cSldViewPr snapToGrid="0">
      <p:cViewPr>
        <p:scale>
          <a:sx n="66" d="100"/>
          <a:sy n="66" d="100"/>
        </p:scale>
        <p:origin x="-924" y="-6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222DAA-A062-4912-A563-D841DC5B592F}" type="doc">
      <dgm:prSet loTypeId="urn:microsoft.com/office/officeart/2008/layout/VerticalCurvedList" loCatId="list" qsTypeId="urn:microsoft.com/office/officeart/2005/8/quickstyle/simple3" qsCatId="simple" csTypeId="urn:microsoft.com/office/officeart/2005/8/colors/accent3_5" csCatId="accent3" phldr="1"/>
      <dgm:spPr/>
      <dgm:t>
        <a:bodyPr/>
        <a:lstStyle/>
        <a:p>
          <a:endParaRPr lang="uk-UA"/>
        </a:p>
      </dgm:t>
    </dgm:pt>
    <dgm:pt modelId="{D9E35CCD-CD28-4897-97F5-C91E9AB7C87E}">
      <dgm:prSet/>
      <dgm:spPr>
        <a:noFill/>
        <a:ln w="28575">
          <a:solidFill>
            <a:schemeClr val="bg1"/>
          </a:solidFill>
        </a:ln>
      </dgm:spPr>
      <dgm:t>
        <a:bodyPr/>
        <a:lstStyle/>
        <a:p>
          <a:r>
            <a:rPr lang="uk-UA" dirty="0" smtClean="0">
              <a:solidFill>
                <a:schemeClr val="bg1"/>
              </a:solidFill>
              <a:latin typeface="Book Antiqua" panose="02040602050305030304" pitchFamily="18" charset="0"/>
            </a:rPr>
            <a:t>Психічні хвороби</a:t>
          </a:r>
          <a:endParaRPr lang="uk-UA" dirty="0">
            <a:solidFill>
              <a:schemeClr val="bg1"/>
            </a:solidFill>
            <a:latin typeface="Book Antiqua" panose="02040602050305030304" pitchFamily="18" charset="0"/>
          </a:endParaRPr>
        </a:p>
      </dgm:t>
    </dgm:pt>
    <dgm:pt modelId="{1C70DE84-EDFB-43F1-8F98-636A2CBAE4D8}" type="parTrans" cxnId="{32B94611-F3E5-43E2-A276-06E3CE820F73}">
      <dgm:prSet/>
      <dgm:spPr/>
      <dgm:t>
        <a:bodyPr/>
        <a:lstStyle/>
        <a:p>
          <a:endParaRPr lang="uk-UA"/>
        </a:p>
      </dgm:t>
    </dgm:pt>
    <dgm:pt modelId="{8B0652BC-A112-4DCE-9160-DAF84CABFF9B}" type="sibTrans" cxnId="{32B94611-F3E5-43E2-A276-06E3CE820F73}">
      <dgm:prSet/>
      <dgm:spPr/>
      <dgm:t>
        <a:bodyPr/>
        <a:lstStyle/>
        <a:p>
          <a:endParaRPr lang="uk-UA"/>
        </a:p>
      </dgm:t>
    </dgm:pt>
    <dgm:pt modelId="{19440390-91CB-4BA1-9B0F-C4E5D07C5E6F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noFill/>
        <a:ln w="28575">
          <a:solidFill>
            <a:schemeClr val="bg1"/>
          </a:solidFill>
        </a:ln>
      </dgm:spPr>
      <dgm:t>
        <a:bodyPr/>
        <a:lstStyle/>
        <a:p>
          <a:r>
            <a:rPr lang="uk-UA" dirty="0" smtClean="0">
              <a:solidFill>
                <a:schemeClr val="bg1"/>
              </a:solidFill>
              <a:latin typeface="Book Antiqua" panose="02040602050305030304" pitchFamily="18" charset="0"/>
            </a:rPr>
            <a:t>Системні та ендокринні зміни</a:t>
          </a:r>
          <a:endParaRPr lang="uk-UA" dirty="0">
            <a:solidFill>
              <a:schemeClr val="bg1"/>
            </a:solidFill>
            <a:latin typeface="Book Antiqua" panose="02040602050305030304" pitchFamily="18" charset="0"/>
          </a:endParaRPr>
        </a:p>
      </dgm:t>
    </dgm:pt>
    <dgm:pt modelId="{8068654F-0CE4-4F7B-A6D8-7CB6028200B9}" type="parTrans" cxnId="{E55675D9-EE16-40DE-8420-CAD05832A3A0}">
      <dgm:prSet/>
      <dgm:spPr/>
      <dgm:t>
        <a:bodyPr/>
        <a:lstStyle/>
        <a:p>
          <a:endParaRPr lang="uk-UA"/>
        </a:p>
      </dgm:t>
    </dgm:pt>
    <dgm:pt modelId="{DFCCF189-31DC-4C71-BE51-91EC6A2E45C0}" type="sibTrans" cxnId="{E55675D9-EE16-40DE-8420-CAD05832A3A0}">
      <dgm:prSet/>
      <dgm:spPr/>
      <dgm:t>
        <a:bodyPr/>
        <a:lstStyle/>
        <a:p>
          <a:endParaRPr lang="uk-UA"/>
        </a:p>
      </dgm:t>
    </dgm:pt>
    <dgm:pt modelId="{7F64D9C2-AE9B-44FF-A61E-0717481A29FD}">
      <dgm:prSet/>
      <dgm:spPr>
        <a:noFill/>
        <a:ln w="28575">
          <a:solidFill>
            <a:schemeClr val="bg1"/>
          </a:solidFill>
        </a:ln>
      </dgm:spPr>
      <dgm:t>
        <a:bodyPr/>
        <a:lstStyle/>
        <a:p>
          <a:r>
            <a:rPr lang="uk-UA" dirty="0" smtClean="0">
              <a:solidFill>
                <a:schemeClr val="bg1"/>
              </a:solidFill>
              <a:latin typeface="Book Antiqua" panose="02040602050305030304" pitchFamily="18" charset="0"/>
            </a:rPr>
            <a:t>Неврологічні розлади</a:t>
          </a:r>
          <a:endParaRPr lang="uk-UA" dirty="0">
            <a:solidFill>
              <a:schemeClr val="bg1"/>
            </a:solidFill>
            <a:latin typeface="Book Antiqua" panose="02040602050305030304" pitchFamily="18" charset="0"/>
          </a:endParaRPr>
        </a:p>
      </dgm:t>
    </dgm:pt>
    <dgm:pt modelId="{A922BCCF-7EFB-481B-8BC9-C34DADC1B68C}" type="parTrans" cxnId="{AC9B3823-C261-4DC8-9D78-F1FC969B12E4}">
      <dgm:prSet/>
      <dgm:spPr/>
      <dgm:t>
        <a:bodyPr/>
        <a:lstStyle/>
        <a:p>
          <a:endParaRPr lang="uk-UA"/>
        </a:p>
      </dgm:t>
    </dgm:pt>
    <dgm:pt modelId="{4BA18670-EFE5-4359-BAE6-8768A0556C36}" type="sibTrans" cxnId="{AC9B3823-C261-4DC8-9D78-F1FC969B12E4}">
      <dgm:prSet/>
      <dgm:spPr/>
      <dgm:t>
        <a:bodyPr/>
        <a:lstStyle/>
        <a:p>
          <a:endParaRPr lang="uk-UA"/>
        </a:p>
      </dgm:t>
    </dgm:pt>
    <dgm:pt modelId="{3EB6242E-FC0C-4629-A65F-8BC7E03BEB2B}">
      <dgm:prSet/>
      <dgm:spPr>
        <a:noFill/>
        <a:ln w="28575">
          <a:solidFill>
            <a:schemeClr val="bg1"/>
          </a:solidFill>
        </a:ln>
      </dgm:spPr>
      <dgm:t>
        <a:bodyPr/>
        <a:lstStyle/>
        <a:p>
          <a:r>
            <a:rPr lang="uk-UA" dirty="0" smtClean="0">
              <a:solidFill>
                <a:schemeClr val="bg1"/>
              </a:solidFill>
              <a:latin typeface="Book Antiqua" panose="02040602050305030304" pitchFamily="18" charset="0"/>
            </a:rPr>
            <a:t>Порушення сну</a:t>
          </a:r>
          <a:endParaRPr lang="uk-UA" dirty="0">
            <a:solidFill>
              <a:schemeClr val="bg1"/>
            </a:solidFill>
            <a:latin typeface="Book Antiqua" panose="02040602050305030304" pitchFamily="18" charset="0"/>
          </a:endParaRPr>
        </a:p>
      </dgm:t>
    </dgm:pt>
    <dgm:pt modelId="{FBF07BA0-E68E-4A51-91AC-8D5F0DFC4444}" type="parTrans" cxnId="{BE76C3FC-D1F6-4710-9FBD-DB6CB469C77C}">
      <dgm:prSet/>
      <dgm:spPr/>
      <dgm:t>
        <a:bodyPr/>
        <a:lstStyle/>
        <a:p>
          <a:endParaRPr lang="uk-UA"/>
        </a:p>
      </dgm:t>
    </dgm:pt>
    <dgm:pt modelId="{625CCF9F-5E39-4FF8-820B-C144DF1D99E3}" type="sibTrans" cxnId="{BE76C3FC-D1F6-4710-9FBD-DB6CB469C77C}">
      <dgm:prSet/>
      <dgm:spPr/>
      <dgm:t>
        <a:bodyPr/>
        <a:lstStyle/>
        <a:p>
          <a:endParaRPr lang="uk-UA"/>
        </a:p>
      </dgm:t>
    </dgm:pt>
    <dgm:pt modelId="{840F4C00-D8EB-44F1-908B-FB4BB5709A0A}">
      <dgm:prSet/>
      <dgm:spPr>
        <a:noFill/>
        <a:ln w="28575">
          <a:solidFill>
            <a:schemeClr val="bg1"/>
          </a:solidFill>
        </a:ln>
      </dgm:spPr>
      <dgm:t>
        <a:bodyPr/>
        <a:lstStyle/>
        <a:p>
          <a:r>
            <a:rPr lang="uk-UA" dirty="0" smtClean="0">
              <a:solidFill>
                <a:schemeClr val="bg1"/>
              </a:solidFill>
              <a:latin typeface="Book Antiqua" panose="02040602050305030304" pitchFamily="18" charset="0"/>
            </a:rPr>
            <a:t>Вегетативна </a:t>
          </a:r>
          <a:r>
            <a:rPr lang="uk-UA" dirty="0" err="1" smtClean="0">
              <a:solidFill>
                <a:schemeClr val="bg1"/>
              </a:solidFill>
              <a:latin typeface="Book Antiqua" panose="02040602050305030304" pitchFamily="18" charset="0"/>
            </a:rPr>
            <a:t>дисфункція</a:t>
          </a:r>
          <a:endParaRPr lang="uk-UA" dirty="0">
            <a:solidFill>
              <a:schemeClr val="bg1"/>
            </a:solidFill>
            <a:latin typeface="Book Antiqua" panose="02040602050305030304" pitchFamily="18" charset="0"/>
          </a:endParaRPr>
        </a:p>
      </dgm:t>
    </dgm:pt>
    <dgm:pt modelId="{EED624B0-E295-45F3-96C4-4BB25A10054C}" type="parTrans" cxnId="{740DE8E3-C712-4AC6-BB5F-28D6B57BB5F2}">
      <dgm:prSet/>
      <dgm:spPr/>
      <dgm:t>
        <a:bodyPr/>
        <a:lstStyle/>
        <a:p>
          <a:endParaRPr lang="uk-UA"/>
        </a:p>
      </dgm:t>
    </dgm:pt>
    <dgm:pt modelId="{3439EFDA-6376-4CC8-9FC0-23048ED77E15}" type="sibTrans" cxnId="{740DE8E3-C712-4AC6-BB5F-28D6B57BB5F2}">
      <dgm:prSet/>
      <dgm:spPr/>
      <dgm:t>
        <a:bodyPr/>
        <a:lstStyle/>
        <a:p>
          <a:endParaRPr lang="uk-UA"/>
        </a:p>
      </dgm:t>
    </dgm:pt>
    <dgm:pt modelId="{B654F6E4-36B5-4E60-B570-710D9834330A}" type="pres">
      <dgm:prSet presAssocID="{4C222DAA-A062-4912-A563-D841DC5B592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A02C3E0A-CB86-4E95-97CB-5CE9067A896D}" type="pres">
      <dgm:prSet presAssocID="{4C222DAA-A062-4912-A563-D841DC5B592F}" presName="Name1" presStyleCnt="0"/>
      <dgm:spPr/>
    </dgm:pt>
    <dgm:pt modelId="{73C77B7F-4C1A-4509-947F-04F45CDE5B6F}" type="pres">
      <dgm:prSet presAssocID="{4C222DAA-A062-4912-A563-D841DC5B592F}" presName="cycle" presStyleCnt="0"/>
      <dgm:spPr/>
    </dgm:pt>
    <dgm:pt modelId="{8C200D9D-EBFC-426C-9D42-CFF0EC7E28AB}" type="pres">
      <dgm:prSet presAssocID="{4C222DAA-A062-4912-A563-D841DC5B592F}" presName="srcNode" presStyleLbl="node1" presStyleIdx="0" presStyleCnt="5"/>
      <dgm:spPr/>
    </dgm:pt>
    <dgm:pt modelId="{3052D7ED-A4A0-4CFB-AE12-E9BF1E36C55E}" type="pres">
      <dgm:prSet presAssocID="{4C222DAA-A062-4912-A563-D841DC5B592F}" presName="conn" presStyleLbl="parChTrans1D2" presStyleIdx="0" presStyleCnt="1"/>
      <dgm:spPr/>
      <dgm:t>
        <a:bodyPr/>
        <a:lstStyle/>
        <a:p>
          <a:endParaRPr lang="ru-RU"/>
        </a:p>
      </dgm:t>
    </dgm:pt>
    <dgm:pt modelId="{07D8514D-5C3D-492B-9F83-39A6992EFCF6}" type="pres">
      <dgm:prSet presAssocID="{4C222DAA-A062-4912-A563-D841DC5B592F}" presName="extraNode" presStyleLbl="node1" presStyleIdx="0" presStyleCnt="5"/>
      <dgm:spPr/>
    </dgm:pt>
    <dgm:pt modelId="{4A991F47-49D2-479C-8B03-3E1C85364712}" type="pres">
      <dgm:prSet presAssocID="{4C222DAA-A062-4912-A563-D841DC5B592F}" presName="dstNode" presStyleLbl="node1" presStyleIdx="0" presStyleCnt="5"/>
      <dgm:spPr/>
    </dgm:pt>
    <dgm:pt modelId="{5F21ADFC-C430-4080-918D-F696FBFA7F44}" type="pres">
      <dgm:prSet presAssocID="{3EB6242E-FC0C-4629-A65F-8BC7E03BEB2B}" presName="text_1" presStyleLbl="node1" presStyleIdx="0" presStyleCnt="5" custLinFactNeighborX="1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44A4FF-A34D-4067-ABCC-C97281D0FCC8}" type="pres">
      <dgm:prSet presAssocID="{3EB6242E-FC0C-4629-A65F-8BC7E03BEB2B}" presName="accent_1" presStyleCnt="0"/>
      <dgm:spPr/>
    </dgm:pt>
    <dgm:pt modelId="{F57E3E80-05AF-4CDE-B684-750983E3A9AE}" type="pres">
      <dgm:prSet presAssocID="{3EB6242E-FC0C-4629-A65F-8BC7E03BEB2B}" presName="accentRepeatNode" presStyleLbl="solidFgAcc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DB359E5-FABC-4D48-B9B4-5EA724939397}" type="pres">
      <dgm:prSet presAssocID="{840F4C00-D8EB-44F1-908B-FB4BB5709A0A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B9C3DF-9E83-41A7-8DB5-E46055827404}" type="pres">
      <dgm:prSet presAssocID="{840F4C00-D8EB-44F1-908B-FB4BB5709A0A}" presName="accent_2" presStyleCnt="0"/>
      <dgm:spPr/>
    </dgm:pt>
    <dgm:pt modelId="{84E11B46-F1A3-4640-AD03-B2ECE65EBCBD}" type="pres">
      <dgm:prSet presAssocID="{840F4C00-D8EB-44F1-908B-FB4BB5709A0A}" presName="accentRepeatNode" presStyleLbl="solidFgAcc1" presStyleIdx="1" presStyleCnt="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030DDD1E-0539-409E-BD61-DFA78E89A7FC}" type="pres">
      <dgm:prSet presAssocID="{7F64D9C2-AE9B-44FF-A61E-0717481A29FD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C2145B-EAA0-4B32-8F54-C97E27911C55}" type="pres">
      <dgm:prSet presAssocID="{7F64D9C2-AE9B-44FF-A61E-0717481A29FD}" presName="accent_3" presStyleCnt="0"/>
      <dgm:spPr/>
    </dgm:pt>
    <dgm:pt modelId="{B664279F-C0A5-409B-927A-2DDBB73F2C69}" type="pres">
      <dgm:prSet presAssocID="{7F64D9C2-AE9B-44FF-A61E-0717481A29FD}" presName="accentRepeatNode" presStyleLbl="solidFgAcc1" presStyleIdx="2" presStyleCnt="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C7640232-F331-4A19-B74C-266090D57DD4}" type="pres">
      <dgm:prSet presAssocID="{D9E35CCD-CD28-4897-97F5-C91E9AB7C87E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250C433-D2AB-4065-AC36-6DA7AE546296}" type="pres">
      <dgm:prSet presAssocID="{D9E35CCD-CD28-4897-97F5-C91E9AB7C87E}" presName="accent_4" presStyleCnt="0"/>
      <dgm:spPr/>
    </dgm:pt>
    <dgm:pt modelId="{4BE19984-C62F-408E-A0E2-A77997D0022D}" type="pres">
      <dgm:prSet presAssocID="{D9E35CCD-CD28-4897-97F5-C91E9AB7C87E}" presName="accentRepeatNode" presStyleLbl="solidFgAcc1" presStyleIdx="3" presStyleCnt="5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5292DC4D-16AC-467D-B0F5-5F63A89F2C82}" type="pres">
      <dgm:prSet presAssocID="{19440390-91CB-4BA1-9B0F-C4E5D07C5E6F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6749E26-296E-41D1-9514-01DA1AA116B9}" type="pres">
      <dgm:prSet presAssocID="{19440390-91CB-4BA1-9B0F-C4E5D07C5E6F}" presName="accent_5" presStyleCnt="0"/>
      <dgm:spPr/>
    </dgm:pt>
    <dgm:pt modelId="{CF7B7D82-A228-46C2-8791-847A67AAFECD}" type="pres">
      <dgm:prSet presAssocID="{19440390-91CB-4BA1-9B0F-C4E5D07C5E6F}" presName="accentRepeatNode" presStyleLbl="solidFgAcc1" presStyleIdx="4" presStyleCnt="5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E55675D9-EE16-40DE-8420-CAD05832A3A0}" srcId="{4C222DAA-A062-4912-A563-D841DC5B592F}" destId="{19440390-91CB-4BA1-9B0F-C4E5D07C5E6F}" srcOrd="4" destOrd="0" parTransId="{8068654F-0CE4-4F7B-A6D8-7CB6028200B9}" sibTransId="{DFCCF189-31DC-4C71-BE51-91EC6A2E45C0}"/>
    <dgm:cxn modelId="{32B94611-F3E5-43E2-A276-06E3CE820F73}" srcId="{4C222DAA-A062-4912-A563-D841DC5B592F}" destId="{D9E35CCD-CD28-4897-97F5-C91E9AB7C87E}" srcOrd="3" destOrd="0" parTransId="{1C70DE84-EDFB-43F1-8F98-636A2CBAE4D8}" sibTransId="{8B0652BC-A112-4DCE-9160-DAF84CABFF9B}"/>
    <dgm:cxn modelId="{740DE8E3-C712-4AC6-BB5F-28D6B57BB5F2}" srcId="{4C222DAA-A062-4912-A563-D841DC5B592F}" destId="{840F4C00-D8EB-44F1-908B-FB4BB5709A0A}" srcOrd="1" destOrd="0" parTransId="{EED624B0-E295-45F3-96C4-4BB25A10054C}" sibTransId="{3439EFDA-6376-4CC8-9FC0-23048ED77E15}"/>
    <dgm:cxn modelId="{D55E5557-BF32-4D17-BEC0-5DCF3E8C6CC1}" type="presOf" srcId="{7F64D9C2-AE9B-44FF-A61E-0717481A29FD}" destId="{030DDD1E-0539-409E-BD61-DFA78E89A7FC}" srcOrd="0" destOrd="0" presId="urn:microsoft.com/office/officeart/2008/layout/VerticalCurvedList"/>
    <dgm:cxn modelId="{3581CE46-FFE5-4975-B927-1381BB3E4A64}" type="presOf" srcId="{4C222DAA-A062-4912-A563-D841DC5B592F}" destId="{B654F6E4-36B5-4E60-B570-710D9834330A}" srcOrd="0" destOrd="0" presId="urn:microsoft.com/office/officeart/2008/layout/VerticalCurvedList"/>
    <dgm:cxn modelId="{044A3D2E-9FFF-4489-9EF5-69C45E594C07}" type="presOf" srcId="{840F4C00-D8EB-44F1-908B-FB4BB5709A0A}" destId="{0DB359E5-FABC-4D48-B9B4-5EA724939397}" srcOrd="0" destOrd="0" presId="urn:microsoft.com/office/officeart/2008/layout/VerticalCurvedList"/>
    <dgm:cxn modelId="{BE76C3FC-D1F6-4710-9FBD-DB6CB469C77C}" srcId="{4C222DAA-A062-4912-A563-D841DC5B592F}" destId="{3EB6242E-FC0C-4629-A65F-8BC7E03BEB2B}" srcOrd="0" destOrd="0" parTransId="{FBF07BA0-E68E-4A51-91AC-8D5F0DFC4444}" sibTransId="{625CCF9F-5E39-4FF8-820B-C144DF1D99E3}"/>
    <dgm:cxn modelId="{AC9B3823-C261-4DC8-9D78-F1FC969B12E4}" srcId="{4C222DAA-A062-4912-A563-D841DC5B592F}" destId="{7F64D9C2-AE9B-44FF-A61E-0717481A29FD}" srcOrd="2" destOrd="0" parTransId="{A922BCCF-7EFB-481B-8BC9-C34DADC1B68C}" sibTransId="{4BA18670-EFE5-4359-BAE6-8768A0556C36}"/>
    <dgm:cxn modelId="{69CF11F7-21B3-46C6-956E-C69675C2B8ED}" type="presOf" srcId="{625CCF9F-5E39-4FF8-820B-C144DF1D99E3}" destId="{3052D7ED-A4A0-4CFB-AE12-E9BF1E36C55E}" srcOrd="0" destOrd="0" presId="urn:microsoft.com/office/officeart/2008/layout/VerticalCurvedList"/>
    <dgm:cxn modelId="{F70CDCFA-2680-424F-AA4E-620D62FA2139}" type="presOf" srcId="{3EB6242E-FC0C-4629-A65F-8BC7E03BEB2B}" destId="{5F21ADFC-C430-4080-918D-F696FBFA7F44}" srcOrd="0" destOrd="0" presId="urn:microsoft.com/office/officeart/2008/layout/VerticalCurvedList"/>
    <dgm:cxn modelId="{890D5606-6563-4469-BBA6-37055172B084}" type="presOf" srcId="{D9E35CCD-CD28-4897-97F5-C91E9AB7C87E}" destId="{C7640232-F331-4A19-B74C-266090D57DD4}" srcOrd="0" destOrd="0" presId="urn:microsoft.com/office/officeart/2008/layout/VerticalCurvedList"/>
    <dgm:cxn modelId="{B39CFAE7-A597-46FD-B74A-2474D5F8970E}" type="presOf" srcId="{19440390-91CB-4BA1-9B0F-C4E5D07C5E6F}" destId="{5292DC4D-16AC-467D-B0F5-5F63A89F2C82}" srcOrd="0" destOrd="0" presId="urn:microsoft.com/office/officeart/2008/layout/VerticalCurvedList"/>
    <dgm:cxn modelId="{59B320FB-E3EF-437F-BA2D-C08D273A85A1}" type="presParOf" srcId="{B654F6E4-36B5-4E60-B570-710D9834330A}" destId="{A02C3E0A-CB86-4E95-97CB-5CE9067A896D}" srcOrd="0" destOrd="0" presId="urn:microsoft.com/office/officeart/2008/layout/VerticalCurvedList"/>
    <dgm:cxn modelId="{2547DCDD-5A13-400F-B6D6-FAFBF3FEFFD9}" type="presParOf" srcId="{A02C3E0A-CB86-4E95-97CB-5CE9067A896D}" destId="{73C77B7F-4C1A-4509-947F-04F45CDE5B6F}" srcOrd="0" destOrd="0" presId="urn:microsoft.com/office/officeart/2008/layout/VerticalCurvedList"/>
    <dgm:cxn modelId="{CC20BAF1-607E-46FD-BC07-E7B2C95BD22C}" type="presParOf" srcId="{73C77B7F-4C1A-4509-947F-04F45CDE5B6F}" destId="{8C200D9D-EBFC-426C-9D42-CFF0EC7E28AB}" srcOrd="0" destOrd="0" presId="urn:microsoft.com/office/officeart/2008/layout/VerticalCurvedList"/>
    <dgm:cxn modelId="{525CA42A-B5D6-4CD3-B104-ABFBA9798AE6}" type="presParOf" srcId="{73C77B7F-4C1A-4509-947F-04F45CDE5B6F}" destId="{3052D7ED-A4A0-4CFB-AE12-E9BF1E36C55E}" srcOrd="1" destOrd="0" presId="urn:microsoft.com/office/officeart/2008/layout/VerticalCurvedList"/>
    <dgm:cxn modelId="{AB675F4F-6703-4BF3-A98F-B1F157D213BD}" type="presParOf" srcId="{73C77B7F-4C1A-4509-947F-04F45CDE5B6F}" destId="{07D8514D-5C3D-492B-9F83-39A6992EFCF6}" srcOrd="2" destOrd="0" presId="urn:microsoft.com/office/officeart/2008/layout/VerticalCurvedList"/>
    <dgm:cxn modelId="{5950FFF0-7D73-484C-8993-DD2A8910CF31}" type="presParOf" srcId="{73C77B7F-4C1A-4509-947F-04F45CDE5B6F}" destId="{4A991F47-49D2-479C-8B03-3E1C85364712}" srcOrd="3" destOrd="0" presId="urn:microsoft.com/office/officeart/2008/layout/VerticalCurvedList"/>
    <dgm:cxn modelId="{67C913BE-4514-4542-A5E2-0A6DC6CAFB94}" type="presParOf" srcId="{A02C3E0A-CB86-4E95-97CB-5CE9067A896D}" destId="{5F21ADFC-C430-4080-918D-F696FBFA7F44}" srcOrd="1" destOrd="0" presId="urn:microsoft.com/office/officeart/2008/layout/VerticalCurvedList"/>
    <dgm:cxn modelId="{987A43F4-B2F7-475B-BD72-4C86CBAC398E}" type="presParOf" srcId="{A02C3E0A-CB86-4E95-97CB-5CE9067A896D}" destId="{BB44A4FF-A34D-4067-ABCC-C97281D0FCC8}" srcOrd="2" destOrd="0" presId="urn:microsoft.com/office/officeart/2008/layout/VerticalCurvedList"/>
    <dgm:cxn modelId="{F807B823-A6B3-4529-9677-19DAB5F1568B}" type="presParOf" srcId="{BB44A4FF-A34D-4067-ABCC-C97281D0FCC8}" destId="{F57E3E80-05AF-4CDE-B684-750983E3A9AE}" srcOrd="0" destOrd="0" presId="urn:microsoft.com/office/officeart/2008/layout/VerticalCurvedList"/>
    <dgm:cxn modelId="{42C3E37D-02B9-4CA6-869B-E3659DD406DA}" type="presParOf" srcId="{A02C3E0A-CB86-4E95-97CB-5CE9067A896D}" destId="{0DB359E5-FABC-4D48-B9B4-5EA724939397}" srcOrd="3" destOrd="0" presId="urn:microsoft.com/office/officeart/2008/layout/VerticalCurvedList"/>
    <dgm:cxn modelId="{7CA8C209-050E-4449-B6D1-FD801E5BFF47}" type="presParOf" srcId="{A02C3E0A-CB86-4E95-97CB-5CE9067A896D}" destId="{73B9C3DF-9E83-41A7-8DB5-E46055827404}" srcOrd="4" destOrd="0" presId="urn:microsoft.com/office/officeart/2008/layout/VerticalCurvedList"/>
    <dgm:cxn modelId="{F08AB3DC-ECF7-436D-8104-4976FC6FD76A}" type="presParOf" srcId="{73B9C3DF-9E83-41A7-8DB5-E46055827404}" destId="{84E11B46-F1A3-4640-AD03-B2ECE65EBCBD}" srcOrd="0" destOrd="0" presId="urn:microsoft.com/office/officeart/2008/layout/VerticalCurvedList"/>
    <dgm:cxn modelId="{22B7D100-D8EE-43B3-8765-A1A10A376CBE}" type="presParOf" srcId="{A02C3E0A-CB86-4E95-97CB-5CE9067A896D}" destId="{030DDD1E-0539-409E-BD61-DFA78E89A7FC}" srcOrd="5" destOrd="0" presId="urn:microsoft.com/office/officeart/2008/layout/VerticalCurvedList"/>
    <dgm:cxn modelId="{0ABD0EA2-E453-4B07-AC49-2AB9D1D0FD14}" type="presParOf" srcId="{A02C3E0A-CB86-4E95-97CB-5CE9067A896D}" destId="{B7C2145B-EAA0-4B32-8F54-C97E27911C55}" srcOrd="6" destOrd="0" presId="urn:microsoft.com/office/officeart/2008/layout/VerticalCurvedList"/>
    <dgm:cxn modelId="{8D0B6E4D-49F2-494C-BA66-8D9FE205133A}" type="presParOf" srcId="{B7C2145B-EAA0-4B32-8F54-C97E27911C55}" destId="{B664279F-C0A5-409B-927A-2DDBB73F2C69}" srcOrd="0" destOrd="0" presId="urn:microsoft.com/office/officeart/2008/layout/VerticalCurvedList"/>
    <dgm:cxn modelId="{05CB6DD5-DE92-464A-848C-0A31EB8477F3}" type="presParOf" srcId="{A02C3E0A-CB86-4E95-97CB-5CE9067A896D}" destId="{C7640232-F331-4A19-B74C-266090D57DD4}" srcOrd="7" destOrd="0" presId="urn:microsoft.com/office/officeart/2008/layout/VerticalCurvedList"/>
    <dgm:cxn modelId="{1DE72309-348F-4862-A8B1-04553CEBF10B}" type="presParOf" srcId="{A02C3E0A-CB86-4E95-97CB-5CE9067A896D}" destId="{3250C433-D2AB-4065-AC36-6DA7AE546296}" srcOrd="8" destOrd="0" presId="urn:microsoft.com/office/officeart/2008/layout/VerticalCurvedList"/>
    <dgm:cxn modelId="{38352EE9-BF38-4377-B6C2-01928BBD0799}" type="presParOf" srcId="{3250C433-D2AB-4065-AC36-6DA7AE546296}" destId="{4BE19984-C62F-408E-A0E2-A77997D0022D}" srcOrd="0" destOrd="0" presId="urn:microsoft.com/office/officeart/2008/layout/VerticalCurvedList"/>
    <dgm:cxn modelId="{E0A6923B-D17B-4C0D-9FFD-763F1EFED7FA}" type="presParOf" srcId="{A02C3E0A-CB86-4E95-97CB-5CE9067A896D}" destId="{5292DC4D-16AC-467D-B0F5-5F63A89F2C82}" srcOrd="9" destOrd="0" presId="urn:microsoft.com/office/officeart/2008/layout/VerticalCurvedList"/>
    <dgm:cxn modelId="{A993DBB3-3778-4A33-B41D-82BC77C45F28}" type="presParOf" srcId="{A02C3E0A-CB86-4E95-97CB-5CE9067A896D}" destId="{B6749E26-296E-41D1-9514-01DA1AA116B9}" srcOrd="10" destOrd="0" presId="urn:microsoft.com/office/officeart/2008/layout/VerticalCurvedList"/>
    <dgm:cxn modelId="{F1043B8D-D73F-4769-9EE8-216738EE9645}" type="presParOf" srcId="{B6749E26-296E-41D1-9514-01DA1AA116B9}" destId="{CF7B7D82-A228-46C2-8791-847A67AAFEC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52D7ED-A4A0-4CFB-AE12-E9BF1E36C55E}">
      <dsp:nvSpPr>
        <dsp:cNvPr id="0" name=""/>
        <dsp:cNvSpPr/>
      </dsp:nvSpPr>
      <dsp:spPr>
        <a:xfrm>
          <a:off x="-7938752" y="-1212847"/>
          <a:ext cx="9445741" cy="9445741"/>
        </a:xfrm>
        <a:prstGeom prst="blockArc">
          <a:avLst>
            <a:gd name="adj1" fmla="val 18900000"/>
            <a:gd name="adj2" fmla="val 2700000"/>
            <a:gd name="adj3" fmla="val 229"/>
          </a:avLst>
        </a:prstGeom>
        <a:noFill/>
        <a:ln w="127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21ADFC-C430-4080-918D-F696FBFA7F44}">
      <dsp:nvSpPr>
        <dsp:cNvPr id="0" name=""/>
        <dsp:cNvSpPr/>
      </dsp:nvSpPr>
      <dsp:spPr>
        <a:xfrm>
          <a:off x="678653" y="438612"/>
          <a:ext cx="10803539" cy="877786"/>
        </a:xfrm>
        <a:prstGeom prst="rect">
          <a:avLst/>
        </a:prstGeom>
        <a:noFill/>
        <a:ln w="28575">
          <a:solidFill>
            <a:schemeClr val="bg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6743" tIns="114300" rIns="114300" bIns="114300" numCol="1" spcCol="1270" anchor="ctr" anchorCtr="0">
          <a:noAutofit/>
        </a:bodyPr>
        <a:lstStyle/>
        <a:p>
          <a:pPr lvl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500" kern="1200" dirty="0" smtClean="0">
              <a:solidFill>
                <a:schemeClr val="bg1"/>
              </a:solidFill>
              <a:latin typeface="Book Antiqua" panose="02040602050305030304" pitchFamily="18" charset="0"/>
            </a:rPr>
            <a:t>Порушення сну</a:t>
          </a:r>
          <a:endParaRPr lang="uk-UA" sz="4500" kern="1200" dirty="0">
            <a:solidFill>
              <a:schemeClr val="bg1"/>
            </a:solidFill>
            <a:latin typeface="Book Antiqua" panose="02040602050305030304" pitchFamily="18" charset="0"/>
          </a:endParaRPr>
        </a:p>
      </dsp:txBody>
      <dsp:txXfrm>
        <a:off x="678653" y="438612"/>
        <a:ext cx="10803539" cy="877786"/>
      </dsp:txXfrm>
    </dsp:sp>
    <dsp:sp modelId="{F57E3E80-05AF-4CDE-B684-750983E3A9AE}">
      <dsp:nvSpPr>
        <dsp:cNvPr id="0" name=""/>
        <dsp:cNvSpPr/>
      </dsp:nvSpPr>
      <dsp:spPr>
        <a:xfrm>
          <a:off x="109078" y="328889"/>
          <a:ext cx="1097233" cy="109723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635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0DB359E5-FABC-4D48-B9B4-5EA724939397}">
      <dsp:nvSpPr>
        <dsp:cNvPr id="0" name=""/>
        <dsp:cNvSpPr/>
      </dsp:nvSpPr>
      <dsp:spPr>
        <a:xfrm>
          <a:off x="1286690" y="1754871"/>
          <a:ext cx="10174542" cy="877786"/>
        </a:xfrm>
        <a:prstGeom prst="rect">
          <a:avLst/>
        </a:prstGeom>
        <a:noFill/>
        <a:ln w="28575">
          <a:solidFill>
            <a:schemeClr val="bg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6743" tIns="114300" rIns="114300" bIns="114300" numCol="1" spcCol="1270" anchor="ctr" anchorCtr="0">
          <a:noAutofit/>
        </a:bodyPr>
        <a:lstStyle/>
        <a:p>
          <a:pPr lvl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500" kern="1200" dirty="0" smtClean="0">
              <a:solidFill>
                <a:schemeClr val="bg1"/>
              </a:solidFill>
              <a:latin typeface="Book Antiqua" panose="02040602050305030304" pitchFamily="18" charset="0"/>
            </a:rPr>
            <a:t>Вегетативна </a:t>
          </a:r>
          <a:r>
            <a:rPr lang="uk-UA" sz="4500" kern="1200" dirty="0" err="1" smtClean="0">
              <a:solidFill>
                <a:schemeClr val="bg1"/>
              </a:solidFill>
              <a:latin typeface="Book Antiqua" panose="02040602050305030304" pitchFamily="18" charset="0"/>
            </a:rPr>
            <a:t>дисфункція</a:t>
          </a:r>
          <a:endParaRPr lang="uk-UA" sz="4500" kern="1200" dirty="0">
            <a:solidFill>
              <a:schemeClr val="bg1"/>
            </a:solidFill>
            <a:latin typeface="Book Antiqua" panose="02040602050305030304" pitchFamily="18" charset="0"/>
          </a:endParaRPr>
        </a:p>
      </dsp:txBody>
      <dsp:txXfrm>
        <a:off x="1286690" y="1754871"/>
        <a:ext cx="10174542" cy="877786"/>
      </dsp:txXfrm>
    </dsp:sp>
    <dsp:sp modelId="{84E11B46-F1A3-4640-AD03-B2ECE65EBCBD}">
      <dsp:nvSpPr>
        <dsp:cNvPr id="0" name=""/>
        <dsp:cNvSpPr/>
      </dsp:nvSpPr>
      <dsp:spPr>
        <a:xfrm>
          <a:off x="738074" y="1645147"/>
          <a:ext cx="1097233" cy="1097233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6350" cap="flat" cmpd="sng" algn="ctr">
          <a:solidFill>
            <a:schemeClr val="accent3">
              <a:alpha val="90000"/>
              <a:hueOff val="0"/>
              <a:satOff val="0"/>
              <a:lumOff val="0"/>
              <a:alphaOff val="-1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030DDD1E-0539-409E-BD61-DFA78E89A7FC}">
      <dsp:nvSpPr>
        <dsp:cNvPr id="0" name=""/>
        <dsp:cNvSpPr/>
      </dsp:nvSpPr>
      <dsp:spPr>
        <a:xfrm>
          <a:off x="1479742" y="3071129"/>
          <a:ext cx="9981491" cy="877786"/>
        </a:xfrm>
        <a:prstGeom prst="rect">
          <a:avLst/>
        </a:prstGeom>
        <a:noFill/>
        <a:ln w="28575">
          <a:solidFill>
            <a:schemeClr val="bg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6743" tIns="114300" rIns="114300" bIns="114300" numCol="1" spcCol="1270" anchor="ctr" anchorCtr="0">
          <a:noAutofit/>
        </a:bodyPr>
        <a:lstStyle/>
        <a:p>
          <a:pPr lvl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500" kern="1200" dirty="0" smtClean="0">
              <a:solidFill>
                <a:schemeClr val="bg1"/>
              </a:solidFill>
              <a:latin typeface="Book Antiqua" panose="02040602050305030304" pitchFamily="18" charset="0"/>
            </a:rPr>
            <a:t>Неврологічні розлади</a:t>
          </a:r>
          <a:endParaRPr lang="uk-UA" sz="4500" kern="1200" dirty="0">
            <a:solidFill>
              <a:schemeClr val="bg1"/>
            </a:solidFill>
            <a:latin typeface="Book Antiqua" panose="02040602050305030304" pitchFamily="18" charset="0"/>
          </a:endParaRPr>
        </a:p>
      </dsp:txBody>
      <dsp:txXfrm>
        <a:off x="1479742" y="3071129"/>
        <a:ext cx="9981491" cy="877786"/>
      </dsp:txXfrm>
    </dsp:sp>
    <dsp:sp modelId="{B664279F-C0A5-409B-927A-2DDBB73F2C69}">
      <dsp:nvSpPr>
        <dsp:cNvPr id="0" name=""/>
        <dsp:cNvSpPr/>
      </dsp:nvSpPr>
      <dsp:spPr>
        <a:xfrm>
          <a:off x="931125" y="2961406"/>
          <a:ext cx="1097233" cy="1097233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6350" cap="flat" cmpd="sng" algn="ctr">
          <a:solidFill>
            <a:schemeClr val="accent3">
              <a:alpha val="90000"/>
              <a:hueOff val="0"/>
              <a:satOff val="0"/>
              <a:lumOff val="0"/>
              <a:alphaOff val="-2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C7640232-F331-4A19-B74C-266090D57DD4}">
      <dsp:nvSpPr>
        <dsp:cNvPr id="0" name=""/>
        <dsp:cNvSpPr/>
      </dsp:nvSpPr>
      <dsp:spPr>
        <a:xfrm>
          <a:off x="1286690" y="4387388"/>
          <a:ext cx="10174542" cy="877786"/>
        </a:xfrm>
        <a:prstGeom prst="rect">
          <a:avLst/>
        </a:prstGeom>
        <a:noFill/>
        <a:ln w="28575">
          <a:solidFill>
            <a:schemeClr val="bg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6743" tIns="114300" rIns="114300" bIns="114300" numCol="1" spcCol="1270" anchor="ctr" anchorCtr="0">
          <a:noAutofit/>
        </a:bodyPr>
        <a:lstStyle/>
        <a:p>
          <a:pPr lvl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500" kern="1200" dirty="0" smtClean="0">
              <a:solidFill>
                <a:schemeClr val="bg1"/>
              </a:solidFill>
              <a:latin typeface="Book Antiqua" panose="02040602050305030304" pitchFamily="18" charset="0"/>
            </a:rPr>
            <a:t>Психічні хвороби</a:t>
          </a:r>
          <a:endParaRPr lang="uk-UA" sz="4500" kern="1200" dirty="0">
            <a:solidFill>
              <a:schemeClr val="bg1"/>
            </a:solidFill>
            <a:latin typeface="Book Antiqua" panose="02040602050305030304" pitchFamily="18" charset="0"/>
          </a:endParaRPr>
        </a:p>
      </dsp:txBody>
      <dsp:txXfrm>
        <a:off x="1286690" y="4387388"/>
        <a:ext cx="10174542" cy="877786"/>
      </dsp:txXfrm>
    </dsp:sp>
    <dsp:sp modelId="{4BE19984-C62F-408E-A0E2-A77997D0022D}">
      <dsp:nvSpPr>
        <dsp:cNvPr id="0" name=""/>
        <dsp:cNvSpPr/>
      </dsp:nvSpPr>
      <dsp:spPr>
        <a:xfrm>
          <a:off x="738074" y="4277665"/>
          <a:ext cx="1097233" cy="1097233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6350" cap="flat" cmpd="sng" algn="ctr">
          <a:solidFill>
            <a:schemeClr val="accent3">
              <a:alpha val="90000"/>
              <a:hueOff val="0"/>
              <a:satOff val="0"/>
              <a:lumOff val="0"/>
              <a:alphaOff val="-3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5292DC4D-16AC-467D-B0F5-5F63A89F2C82}">
      <dsp:nvSpPr>
        <dsp:cNvPr id="0" name=""/>
        <dsp:cNvSpPr/>
      </dsp:nvSpPr>
      <dsp:spPr>
        <a:xfrm>
          <a:off x="657694" y="5703646"/>
          <a:ext cx="10803539" cy="877786"/>
        </a:xfrm>
        <a:prstGeom prst="rect">
          <a:avLst/>
        </a:prstGeom>
        <a:noFill/>
        <a:ln w="28575" cap="flat" cmpd="sng" algn="ctr">
          <a:solidFill>
            <a:schemeClr val="bg1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696743" tIns="114300" rIns="114300" bIns="114300" numCol="1" spcCol="1270" anchor="ctr" anchorCtr="0">
          <a:noAutofit/>
        </a:bodyPr>
        <a:lstStyle/>
        <a:p>
          <a:pPr lvl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500" kern="1200" dirty="0" smtClean="0">
              <a:solidFill>
                <a:schemeClr val="bg1"/>
              </a:solidFill>
              <a:latin typeface="Book Antiqua" panose="02040602050305030304" pitchFamily="18" charset="0"/>
            </a:rPr>
            <a:t>Системні та ендокринні зміни</a:t>
          </a:r>
          <a:endParaRPr lang="uk-UA" sz="4500" kern="1200" dirty="0">
            <a:solidFill>
              <a:schemeClr val="bg1"/>
            </a:solidFill>
            <a:latin typeface="Book Antiqua" panose="02040602050305030304" pitchFamily="18" charset="0"/>
          </a:endParaRPr>
        </a:p>
      </dsp:txBody>
      <dsp:txXfrm>
        <a:off x="657694" y="5703646"/>
        <a:ext cx="10803539" cy="877786"/>
      </dsp:txXfrm>
    </dsp:sp>
    <dsp:sp modelId="{CF7B7D82-A228-46C2-8791-847A67AAFECD}">
      <dsp:nvSpPr>
        <dsp:cNvPr id="0" name=""/>
        <dsp:cNvSpPr/>
      </dsp:nvSpPr>
      <dsp:spPr>
        <a:xfrm>
          <a:off x="109078" y="5593923"/>
          <a:ext cx="1097233" cy="1097233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6350" cap="flat" cmpd="sng" algn="ctr">
          <a:solidFill>
            <a:schemeClr val="accent3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453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983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10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420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55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821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627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626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468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983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046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33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1840" y="1477963"/>
            <a:ext cx="10668000" cy="2982277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uk-UA" sz="7200" b="1" dirty="0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ФАТАЛЬНЕ СІМЕЙНЕ БЕЗСОННЯ</a:t>
            </a:r>
            <a:endParaRPr lang="uk-UA" sz="72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9760" y="4978400"/>
            <a:ext cx="4750526" cy="1371600"/>
          </a:xfrm>
        </p:spPr>
        <p:txBody>
          <a:bodyPr>
            <a:noAutofit/>
          </a:bodyPr>
          <a:lstStyle/>
          <a:p>
            <a:r>
              <a:rPr lang="uk-UA" sz="2000" b="1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Журенко</a:t>
            </a:r>
            <a:r>
              <a:rPr lang="uk-UA" sz="20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Мирослава</a:t>
            </a:r>
          </a:p>
          <a:p>
            <a:r>
              <a:rPr lang="uk-UA" sz="2000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МЦ.м</a:t>
            </a:r>
            <a:r>
              <a:rPr lang="uk-UA" sz="20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-301</a:t>
            </a:r>
          </a:p>
          <a:p>
            <a:r>
              <a:rPr lang="uk-UA" sz="20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Науковий керівник – </a:t>
            </a:r>
            <a:r>
              <a:rPr lang="uk-UA" sz="2000" b="1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Левченко</a:t>
            </a:r>
            <a:r>
              <a:rPr lang="uk-UA" sz="20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З.М.</a:t>
            </a:r>
            <a:endParaRPr lang="en-US" sz="2000" b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013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4861" y="0"/>
            <a:ext cx="5947139" cy="39950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665749" y="4290059"/>
            <a:ext cx="9158224" cy="21777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2400" dirty="0">
                <a:solidFill>
                  <a:schemeClr val="bg1"/>
                </a:solidFill>
                <a:latin typeface="Book Antiqua" panose="02040602050305030304" pitchFamily="18" charset="0"/>
              </a:rPr>
              <a:t>ФСБ, на відміну від інших </a:t>
            </a:r>
            <a:r>
              <a:rPr lang="uk-UA" sz="2400" dirty="0" err="1">
                <a:solidFill>
                  <a:schemeClr val="bg1"/>
                </a:solidFill>
                <a:latin typeface="Book Antiqua" panose="02040602050305030304" pitchFamily="18" charset="0"/>
              </a:rPr>
              <a:t>спонгіозних</a:t>
            </a:r>
            <a:r>
              <a:rPr lang="uk-UA" sz="2400" dirty="0">
                <a:solidFill>
                  <a:schemeClr val="bg1"/>
                </a:solidFill>
                <a:latin typeface="Book Antiqua" panose="02040602050305030304" pitchFamily="18" charset="0"/>
              </a:rPr>
              <a:t> захворювань, вражає в основному таламус. Особливо страждає переднє і </a:t>
            </a:r>
            <a:r>
              <a:rPr lang="uk-UA" sz="2400" dirty="0" err="1">
                <a:solidFill>
                  <a:schemeClr val="bg1"/>
                </a:solidFill>
                <a:latin typeface="Book Antiqua" panose="02040602050305030304" pitchFamily="18" charset="0"/>
              </a:rPr>
              <a:t>дорсомедіальне</a:t>
            </a:r>
            <a:r>
              <a:rPr lang="uk-UA" sz="2400" dirty="0">
                <a:solidFill>
                  <a:schemeClr val="bg1"/>
                </a:solidFill>
                <a:latin typeface="Book Antiqua" panose="02040602050305030304" pitchFamily="18" charset="0"/>
              </a:rPr>
              <a:t> ядра таламуса, а також нижні ядра оливи.</a:t>
            </a:r>
          </a:p>
          <a:p>
            <a:pPr marL="0" indent="0">
              <a:buNone/>
            </a:pPr>
            <a:r>
              <a:rPr lang="uk-UA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Таким </a:t>
            </a:r>
            <a:r>
              <a:rPr lang="uk-UA" sz="2400" dirty="0">
                <a:solidFill>
                  <a:schemeClr val="bg1"/>
                </a:solidFill>
                <a:latin typeface="Book Antiqua" panose="02040602050305030304" pitchFamily="18" charset="0"/>
              </a:rPr>
              <a:t>чином, </a:t>
            </a:r>
            <a:r>
              <a:rPr lang="en-US" sz="2400" dirty="0">
                <a:solidFill>
                  <a:schemeClr val="bg1"/>
                </a:solidFill>
                <a:latin typeface="Book Antiqua" panose="02040602050305030304" pitchFamily="18" charset="0"/>
              </a:rPr>
              <a:t>FFI </a:t>
            </a:r>
            <a:r>
              <a:rPr lang="uk-UA" sz="2400" dirty="0">
                <a:solidFill>
                  <a:schemeClr val="bg1"/>
                </a:solidFill>
                <a:latin typeface="Book Antiqua" panose="02040602050305030304" pitchFamily="18" charset="0"/>
              </a:rPr>
              <a:t>є </a:t>
            </a:r>
            <a:r>
              <a:rPr lang="uk-UA" sz="2400" dirty="0" err="1">
                <a:solidFill>
                  <a:schemeClr val="bg1"/>
                </a:solidFill>
                <a:latin typeface="Book Antiqua" panose="02040602050305030304" pitchFamily="18" charset="0"/>
              </a:rPr>
              <a:t>пріонним</a:t>
            </a:r>
            <a:r>
              <a:rPr lang="uk-UA" sz="2400" dirty="0">
                <a:solidFill>
                  <a:schemeClr val="bg1"/>
                </a:solidFill>
                <a:latin typeface="Book Antiqua" panose="02040602050305030304" pitchFamily="18" charset="0"/>
              </a:rPr>
              <a:t> захворюванням, яке вибірково пошкоджує </a:t>
            </a:r>
            <a:r>
              <a:rPr lang="uk-UA" sz="2400" dirty="0" err="1">
                <a:solidFill>
                  <a:schemeClr val="bg1"/>
                </a:solidFill>
                <a:latin typeface="Book Antiqua" panose="02040602050305030304" pitchFamily="18" charset="0"/>
              </a:rPr>
              <a:t>таламокортикальні</a:t>
            </a:r>
            <a:r>
              <a:rPr lang="uk-UA" sz="2400" dirty="0">
                <a:solidFill>
                  <a:schemeClr val="bg1"/>
                </a:solidFill>
                <a:latin typeface="Book Antiqua" panose="0204060205030503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Book Antiqua" panose="02040602050305030304" pitchFamily="18" charset="0"/>
              </a:rPr>
              <a:t>лімбічні</a:t>
            </a:r>
            <a:r>
              <a:rPr lang="uk-UA" sz="2400" dirty="0">
                <a:solidFill>
                  <a:schemeClr val="bg1"/>
                </a:solidFill>
                <a:latin typeface="Book Antiqua" panose="02040602050305030304" pitchFamily="18" charset="0"/>
              </a:rPr>
              <a:t> структури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6548" r="4613" b="34218"/>
          <a:stretch/>
        </p:blipFill>
        <p:spPr>
          <a:xfrm>
            <a:off x="-74660" y="70144"/>
            <a:ext cx="6319521" cy="4038600"/>
          </a:xfrm>
          <a:prstGeom prst="rect">
            <a:avLst/>
          </a:prstGeom>
          <a:solidFill>
            <a:srgbClr val="000000"/>
          </a:solidFill>
        </p:spPr>
      </p:pic>
    </p:spTree>
    <p:extLst>
      <p:ext uri="{BB962C8B-B14F-4D97-AF65-F5344CB8AC3E}">
        <p14:creationId xmlns:p14="http://schemas.microsoft.com/office/powerpoint/2010/main" val="4111053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1840" y="972457"/>
            <a:ext cx="10668000" cy="5442857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lvl="0"/>
            <a:r>
              <a:rPr lang="uk-UA" sz="3600" dirty="0"/>
              <a:t>ФСБ, на відміну від інших </a:t>
            </a:r>
            <a:r>
              <a:rPr lang="uk-UA" sz="3600" dirty="0" err="1"/>
              <a:t>спонгіозних</a:t>
            </a:r>
            <a:r>
              <a:rPr lang="uk-UA" sz="3600" dirty="0"/>
              <a:t> захворювань, вражає в основному таламус. Особливо страждає переднє і </a:t>
            </a:r>
            <a:r>
              <a:rPr lang="uk-UA" sz="3600" dirty="0" err="1"/>
              <a:t>дорсомедіальне</a:t>
            </a:r>
            <a:r>
              <a:rPr lang="uk-UA" sz="3600" dirty="0"/>
              <a:t> ядра таламуса, а також нижні ядра оливи. Морфометрія задокументувала, що асоціативні та моторні ядра таламуса втратили 90% нейронів, а </a:t>
            </a:r>
            <a:r>
              <a:rPr lang="uk-UA" sz="3600" dirty="0" err="1"/>
              <a:t>лімбіко-паралімбічні</a:t>
            </a:r>
            <a:r>
              <a:rPr lang="uk-UA" sz="3600" dirty="0"/>
              <a:t>, </a:t>
            </a:r>
            <a:r>
              <a:rPr lang="uk-UA" sz="3600" dirty="0" err="1"/>
              <a:t>інтраламінарні</a:t>
            </a:r>
            <a:r>
              <a:rPr lang="uk-UA" sz="3600" dirty="0"/>
              <a:t> та ретикулярні ядра втратили 60% нейронів під час перебігу </a:t>
            </a:r>
            <a:r>
              <a:rPr lang="en-US" sz="3600" dirty="0"/>
              <a:t>FFI. </a:t>
            </a:r>
            <a:r>
              <a:rPr lang="uk-UA" sz="3600" dirty="0"/>
              <a:t>Таким чином, </a:t>
            </a:r>
            <a:r>
              <a:rPr lang="en-US" sz="3600" dirty="0"/>
              <a:t>FFI </a:t>
            </a:r>
            <a:r>
              <a:rPr lang="uk-UA" sz="3600" dirty="0"/>
              <a:t>є </a:t>
            </a:r>
            <a:r>
              <a:rPr lang="uk-UA" sz="3600" dirty="0" err="1"/>
              <a:t>пріонним</a:t>
            </a:r>
            <a:r>
              <a:rPr lang="uk-UA" sz="3600" dirty="0"/>
              <a:t> захворюванням, яке вибірково пошкоджує </a:t>
            </a:r>
            <a:r>
              <a:rPr lang="uk-UA" sz="3600" dirty="0" err="1"/>
              <a:t>таламокортикальні</a:t>
            </a:r>
            <a:r>
              <a:rPr lang="uk-UA" sz="3600" dirty="0"/>
              <a:t> </a:t>
            </a:r>
            <a:r>
              <a:rPr lang="uk-UA" sz="3600" dirty="0" err="1"/>
              <a:t>лімбічні</a:t>
            </a:r>
            <a:r>
              <a:rPr lang="uk-UA" sz="3600" dirty="0"/>
              <a:t> структури</a:t>
            </a:r>
            <a:r>
              <a:rPr lang="ru-RU" sz="7200" dirty="0"/>
              <a:t/>
            </a:r>
            <a:br>
              <a:rPr lang="ru-RU" sz="7200" dirty="0"/>
            </a:br>
            <a:endParaRPr lang="uk-UA" sz="72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9760" y="4978400"/>
            <a:ext cx="4750526" cy="1371600"/>
          </a:xfrm>
        </p:spPr>
        <p:txBody>
          <a:bodyPr>
            <a:noAutofit/>
          </a:bodyPr>
          <a:lstStyle/>
          <a:p>
            <a:r>
              <a:rPr lang="uk-UA" sz="2000" b="1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Журенко</a:t>
            </a:r>
            <a:r>
              <a:rPr lang="uk-UA" sz="20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Мирослава</a:t>
            </a:r>
          </a:p>
          <a:p>
            <a:r>
              <a:rPr lang="uk-UA" sz="2000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МЦ.м</a:t>
            </a:r>
            <a:r>
              <a:rPr lang="uk-UA" sz="20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-301</a:t>
            </a:r>
          </a:p>
          <a:p>
            <a:r>
              <a:rPr lang="uk-UA" sz="20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Науковий керівник – </a:t>
            </a:r>
            <a:r>
              <a:rPr lang="uk-UA" sz="2000" b="1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Левченко</a:t>
            </a:r>
            <a:r>
              <a:rPr lang="uk-UA" sz="20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З.М.</a:t>
            </a:r>
            <a:endParaRPr lang="en-US" sz="2000" b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618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1848"/>
            </a:gs>
            <a:gs pos="48000">
              <a:srgbClr val="38BE9E"/>
            </a:gs>
            <a:gs pos="70412">
              <a:srgbClr val="207A83"/>
            </a:gs>
            <a:gs pos="100000">
              <a:srgbClr val="00206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2068" y="-1577550"/>
            <a:ext cx="7729728" cy="1188720"/>
          </a:xfrm>
        </p:spPr>
        <p:txBody>
          <a:bodyPr/>
          <a:lstStyle/>
          <a:p>
            <a:endParaRPr lang="uk-UA" dirty="0"/>
          </a:p>
        </p:txBody>
      </p:sp>
      <p:sp>
        <p:nvSpPr>
          <p:cNvPr id="6" name="Місце для вмісту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Прямокутник 6"/>
          <p:cNvSpPr/>
          <p:nvPr/>
        </p:nvSpPr>
        <p:spPr>
          <a:xfrm>
            <a:off x="169764" y="721913"/>
            <a:ext cx="2766348" cy="560980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6" name="Прямокутник 25"/>
          <p:cNvSpPr/>
          <p:nvPr/>
        </p:nvSpPr>
        <p:spPr>
          <a:xfrm>
            <a:off x="6209309" y="710717"/>
            <a:ext cx="2758923" cy="562099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0900" y="721913"/>
            <a:ext cx="2773920" cy="562099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</p:pic>
      <p:sp>
        <p:nvSpPr>
          <p:cNvPr id="18" name="TextBox 17"/>
          <p:cNvSpPr txBox="1"/>
          <p:nvPr/>
        </p:nvSpPr>
        <p:spPr>
          <a:xfrm>
            <a:off x="600992" y="1342663"/>
            <a:ext cx="18181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Book Antiqua" panose="02040602050305030304" pitchFamily="18" charset="0"/>
              </a:rPr>
              <a:t>I</a:t>
            </a:r>
            <a:r>
              <a:rPr lang="en-US" sz="3600" dirty="0" smtClean="0">
                <a:latin typeface="Book Antiqua" panose="02040602050305030304" pitchFamily="18" charset="0"/>
              </a:rPr>
              <a:t> </a:t>
            </a:r>
            <a:r>
              <a:rPr lang="uk-UA" sz="3600" dirty="0" smtClean="0">
                <a:latin typeface="Book Antiqua" panose="02040602050305030304" pitchFamily="18" charset="0"/>
              </a:rPr>
              <a:t>стадія</a:t>
            </a:r>
          </a:p>
          <a:p>
            <a:endParaRPr lang="uk-UA" sz="3600" dirty="0">
              <a:latin typeface="Book Antiqua" panose="02040602050305030304" pitchFamily="18" charset="0"/>
            </a:endParaRPr>
          </a:p>
          <a:p>
            <a:pPr algn="ctr"/>
            <a:r>
              <a:rPr lang="uk-UA" sz="2400" dirty="0" smtClean="0">
                <a:latin typeface="Book Antiqua" panose="02040602050305030304" pitchFamily="18" charset="0"/>
              </a:rPr>
              <a:t>4 місяці</a:t>
            </a:r>
            <a:endParaRPr lang="uk-UA" sz="2400" dirty="0">
              <a:latin typeface="Book Antiqua" panose="0204060205030503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94266" y="1342663"/>
            <a:ext cx="21827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Book Antiqua" panose="02040602050305030304" pitchFamily="18" charset="0"/>
              </a:rPr>
              <a:t>II</a:t>
            </a:r>
            <a:r>
              <a:rPr lang="uk-UA" sz="3600" dirty="0" smtClean="0">
                <a:latin typeface="Book Antiqua" panose="02040602050305030304" pitchFamily="18" charset="0"/>
              </a:rPr>
              <a:t> стадія</a:t>
            </a:r>
          </a:p>
          <a:p>
            <a:endParaRPr lang="uk-UA" sz="3600" dirty="0">
              <a:latin typeface="Book Antiqua" panose="02040602050305030304" pitchFamily="18" charset="0"/>
            </a:endParaRPr>
          </a:p>
          <a:p>
            <a:pPr algn="ctr"/>
            <a:r>
              <a:rPr lang="uk-UA" sz="2400" dirty="0" smtClean="0">
                <a:latin typeface="Book Antiqua" panose="02040602050305030304" pitchFamily="18" charset="0"/>
              </a:rPr>
              <a:t>5 місяців</a:t>
            </a:r>
            <a:endParaRPr lang="uk-UA" sz="2400" dirty="0">
              <a:latin typeface="Book Antiqua" panose="0204060205030503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13941" y="1342663"/>
            <a:ext cx="21659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Book Antiqua" panose="02040602050305030304" pitchFamily="18" charset="0"/>
              </a:rPr>
              <a:t>III</a:t>
            </a:r>
            <a:r>
              <a:rPr lang="uk-UA" sz="3600" dirty="0" smtClean="0">
                <a:latin typeface="Book Antiqua" panose="02040602050305030304" pitchFamily="18" charset="0"/>
              </a:rPr>
              <a:t> стадія</a:t>
            </a:r>
          </a:p>
          <a:p>
            <a:endParaRPr lang="uk-UA" sz="3600" dirty="0">
              <a:latin typeface="Book Antiqua" panose="02040602050305030304" pitchFamily="18" charset="0"/>
            </a:endParaRPr>
          </a:p>
          <a:p>
            <a:pPr algn="ctr"/>
            <a:r>
              <a:rPr lang="uk-UA" sz="2400" dirty="0" smtClean="0">
                <a:latin typeface="Book Antiqua" panose="02040602050305030304" pitchFamily="18" charset="0"/>
              </a:rPr>
              <a:t>3 місяці</a:t>
            </a:r>
            <a:endParaRPr lang="uk-UA" sz="2400" dirty="0">
              <a:latin typeface="Book Antiqua" panose="02040602050305030304" pitchFamily="18" charset="0"/>
            </a:endParaRPr>
          </a:p>
        </p:txBody>
      </p:sp>
      <p:sp>
        <p:nvSpPr>
          <p:cNvPr id="27" name="Прямокутник 26"/>
          <p:cNvSpPr/>
          <p:nvPr/>
        </p:nvSpPr>
        <p:spPr>
          <a:xfrm>
            <a:off x="9259818" y="710716"/>
            <a:ext cx="2766348" cy="562099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1" name="TextBox 20"/>
          <p:cNvSpPr txBox="1"/>
          <p:nvPr/>
        </p:nvSpPr>
        <p:spPr>
          <a:xfrm>
            <a:off x="9560023" y="1347705"/>
            <a:ext cx="21659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Book Antiqua" panose="02040602050305030304" pitchFamily="18" charset="0"/>
              </a:rPr>
              <a:t>IV</a:t>
            </a:r>
            <a:r>
              <a:rPr lang="uk-UA" sz="3600" dirty="0" smtClean="0">
                <a:latin typeface="Book Antiqua" panose="02040602050305030304" pitchFamily="18" charset="0"/>
              </a:rPr>
              <a:t> стадія</a:t>
            </a:r>
          </a:p>
          <a:p>
            <a:endParaRPr lang="uk-UA" sz="3600" dirty="0">
              <a:latin typeface="Book Antiqua" panose="02040602050305030304" pitchFamily="18" charset="0"/>
            </a:endParaRPr>
          </a:p>
          <a:p>
            <a:pPr algn="ctr"/>
            <a:r>
              <a:rPr lang="uk-UA" sz="2400" dirty="0" smtClean="0">
                <a:latin typeface="Book Antiqua" panose="02040602050305030304" pitchFamily="18" charset="0"/>
              </a:rPr>
              <a:t>6 місяців</a:t>
            </a:r>
            <a:endParaRPr lang="uk-UA" sz="2400" dirty="0">
              <a:latin typeface="Book Antiqua" panose="0204060205030503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44254" y="3560191"/>
            <a:ext cx="21315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 smtClean="0">
                <a:latin typeface="Book Antiqua" panose="02040602050305030304" pitchFamily="18" charset="0"/>
                <a:ea typeface="Calibri" panose="020F0502020204030204" pitchFamily="34" charset="0"/>
              </a:rPr>
              <a:t>Безсоння, паніка</a:t>
            </a:r>
            <a:r>
              <a:rPr lang="uk-UA" sz="2000" dirty="0">
                <a:latin typeface="Book Antiqua" panose="02040602050305030304" pitchFamily="18" charset="0"/>
                <a:ea typeface="Calibri" panose="020F0502020204030204" pitchFamily="34" charset="0"/>
              </a:rPr>
              <a:t>, параноя, страх, депресія </a:t>
            </a:r>
            <a:endParaRPr lang="uk-UA" sz="2000" dirty="0">
              <a:latin typeface="Book Antiqua" panose="0204060205030503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342189" y="3560191"/>
            <a:ext cx="23604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err="1">
                <a:latin typeface="Book Antiqua" panose="02040602050305030304" pitchFamily="18" charset="0"/>
              </a:rPr>
              <a:t>Г</a:t>
            </a:r>
            <a:r>
              <a:rPr lang="ru-RU" sz="2000" dirty="0" err="1" smtClean="0">
                <a:latin typeface="Book Antiqua" panose="02040602050305030304" pitchFamily="18" charset="0"/>
              </a:rPr>
              <a:t>алюцинації</a:t>
            </a:r>
            <a:r>
              <a:rPr lang="ru-RU" sz="2000" dirty="0" smtClean="0">
                <a:latin typeface="Book Antiqua" panose="02040602050305030304" pitchFamily="18" charset="0"/>
              </a:rPr>
              <a:t>, </a:t>
            </a:r>
            <a:r>
              <a:rPr lang="ru-RU" sz="2000" dirty="0" err="1" smtClean="0">
                <a:latin typeface="Book Antiqua" panose="02040602050305030304" pitchFamily="18" charset="0"/>
              </a:rPr>
              <a:t>потовиділення</a:t>
            </a:r>
            <a:r>
              <a:rPr lang="ru-RU" sz="2000" dirty="0">
                <a:latin typeface="Book Antiqua" panose="02040602050305030304" pitchFamily="18" charset="0"/>
              </a:rPr>
              <a:t>, </a:t>
            </a:r>
            <a:r>
              <a:rPr lang="ru-RU" sz="2000" dirty="0" err="1">
                <a:latin typeface="Book Antiqua" panose="02040602050305030304" pitchFamily="18" charset="0"/>
              </a:rPr>
              <a:t>вегетативна</a:t>
            </a:r>
            <a:r>
              <a:rPr lang="ru-RU" sz="2000" dirty="0">
                <a:latin typeface="Book Antiqua" panose="02040602050305030304" pitchFamily="18" charset="0"/>
              </a:rPr>
              <a:t> </a:t>
            </a:r>
            <a:r>
              <a:rPr lang="ru-RU" sz="2000" dirty="0" err="1">
                <a:latin typeface="Book Antiqua" panose="02040602050305030304" pitchFamily="18" charset="0"/>
              </a:rPr>
              <a:t>дисфункція</a:t>
            </a:r>
            <a:r>
              <a:rPr lang="ru-RU" sz="2000" dirty="0">
                <a:latin typeface="Book Antiqua" panose="02040602050305030304" pitchFamily="18" charset="0"/>
              </a:rPr>
              <a:t> </a:t>
            </a:r>
            <a:endParaRPr lang="uk-UA" sz="2000" dirty="0">
              <a:latin typeface="Book Antiqua" panose="0204060205030503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398643" y="3560191"/>
            <a:ext cx="23273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 smtClean="0">
                <a:latin typeface="Book Antiqua" panose="02040602050305030304" pitchFamily="18" charset="0"/>
                <a:ea typeface="Calibri" panose="020F0502020204030204" pitchFamily="34" charset="0"/>
              </a:rPr>
              <a:t>Деменція,  </a:t>
            </a:r>
            <a:r>
              <a:rPr lang="uk-UA" sz="2000" dirty="0">
                <a:latin typeface="Book Antiqua" panose="02040602050305030304" pitchFamily="18" charset="0"/>
                <a:ea typeface="Calibri" panose="020F0502020204030204" pitchFamily="34" charset="0"/>
              </a:rPr>
              <a:t>швидке </a:t>
            </a:r>
            <a:r>
              <a:rPr lang="uk-UA" sz="2000" dirty="0" err="1">
                <a:latin typeface="Book Antiqua" panose="02040602050305030304" pitchFamily="18" charset="0"/>
                <a:ea typeface="Calibri" panose="020F0502020204030204" pitchFamily="34" charset="0"/>
              </a:rPr>
              <a:t>знижння</a:t>
            </a:r>
            <a:r>
              <a:rPr lang="uk-UA" sz="2000" dirty="0">
                <a:latin typeface="Book Antiqua" panose="02040602050305030304" pitchFamily="18" charset="0"/>
                <a:ea typeface="Calibri" panose="020F0502020204030204" pitchFamily="34" charset="0"/>
              </a:rPr>
              <a:t> когнітивних функцій</a:t>
            </a:r>
            <a:endParaRPr lang="uk-UA" sz="2000" dirty="0">
              <a:latin typeface="Book Antiqua" panose="0204060205030503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371043" y="3535381"/>
            <a:ext cx="22077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 smtClean="0">
                <a:latin typeface="Book Antiqua" panose="02040602050305030304" pitchFamily="18" charset="0"/>
                <a:ea typeface="Calibri" panose="020F0502020204030204" pitchFamily="34" charset="0"/>
              </a:rPr>
              <a:t>Фактична відсутність </a:t>
            </a:r>
            <a:r>
              <a:rPr lang="uk-UA" sz="2000" dirty="0">
                <a:latin typeface="Book Antiqua" panose="02040602050305030304" pitchFamily="18" charset="0"/>
                <a:ea typeface="Calibri" panose="020F0502020204030204" pitchFamily="34" charset="0"/>
              </a:rPr>
              <a:t>циклу сон-неспання</a:t>
            </a:r>
            <a:endParaRPr lang="uk-UA" sz="20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9962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6" grpId="0" animBg="1"/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1840" y="1477963"/>
            <a:ext cx="10668000" cy="6171066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lvl="0"/>
            <a:r>
              <a:rPr lang="uk-UA" sz="3100" dirty="0"/>
              <a:t>В середньому перебіг хвороби триває 18 місяців.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uk-UA" sz="3100" dirty="0"/>
              <a:t>Стадія 1: перша стадія захворювання визначається </a:t>
            </a:r>
            <a:r>
              <a:rPr lang="uk-UA" sz="3100" dirty="0" err="1"/>
              <a:t>підгострим</a:t>
            </a:r>
            <a:r>
              <a:rPr lang="uk-UA" sz="3100" dirty="0"/>
              <a:t> початком безсоння, яке посилюється протягом кількох місяців і викликає такі психіатричні симптоми, як фобія, параноя та панічні атаки. Протягом цього часу пацієнти можуть повідомляти про усвідомлені сновидіння.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uk-UA" sz="3100" dirty="0"/>
              <a:t>Стадія 2: протягом наступних 5 місяців психіатричні симптоми погіршуються разом із загостренням безсоння, і пацієнти відчувають галюцинації. Спостерігається вегетативна </a:t>
            </a:r>
            <a:r>
              <a:rPr lang="uk-UA" sz="3100" dirty="0" err="1"/>
              <a:t>дисфункція</a:t>
            </a:r>
            <a:r>
              <a:rPr lang="uk-UA" sz="3100" dirty="0"/>
              <a:t> у вигляді симпатичної гіперактивності.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uk-UA" sz="3100" dirty="0"/>
              <a:t>Стадія 3: Ця коротка стадія, яка триває близько 3 місяців, зазвичай супроводжується повним безсонням і повним порушенням циклу сон-неспання.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uk-UA" sz="3100" dirty="0"/>
              <a:t>Стадія 4: Остання стадія захворювання може тривати 6 місяців або більше і визначається швидким зниженням когнітивних функцій і деменцією. Пацієнти відчувають нездатність добровільно рухатися або говорити, що супроводжується комою та кінцевою смертю.</a:t>
            </a:r>
            <a:r>
              <a:rPr lang="ru-RU" sz="7200" dirty="0"/>
              <a:t/>
            </a:r>
            <a:br>
              <a:rPr lang="ru-RU" sz="7200" dirty="0"/>
            </a:br>
            <a:endParaRPr lang="uk-UA" sz="72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9760" y="4978400"/>
            <a:ext cx="4750526" cy="1371600"/>
          </a:xfrm>
        </p:spPr>
        <p:txBody>
          <a:bodyPr>
            <a:noAutofit/>
          </a:bodyPr>
          <a:lstStyle/>
          <a:p>
            <a:r>
              <a:rPr lang="uk-UA" sz="2000" b="1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Журенко</a:t>
            </a:r>
            <a:r>
              <a:rPr lang="uk-UA" sz="20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Мирослава</a:t>
            </a:r>
          </a:p>
          <a:p>
            <a:r>
              <a:rPr lang="uk-UA" sz="2000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МЦ.м</a:t>
            </a:r>
            <a:r>
              <a:rPr lang="uk-UA" sz="20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-301</a:t>
            </a:r>
          </a:p>
          <a:p>
            <a:r>
              <a:rPr lang="uk-UA" sz="20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Науковий керівник – </a:t>
            </a:r>
            <a:r>
              <a:rPr lang="uk-UA" sz="2000" b="1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Левченко</a:t>
            </a:r>
            <a:r>
              <a:rPr lang="uk-UA" sz="20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З.М.</a:t>
            </a:r>
            <a:endParaRPr lang="en-US" sz="2000" b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618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8587" y="607641"/>
            <a:ext cx="7729728" cy="1188720"/>
          </a:xfrm>
        </p:spPr>
        <p:txBody>
          <a:bodyPr/>
          <a:lstStyle/>
          <a:p>
            <a:endParaRPr lang="uk-UA" dirty="0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599622036"/>
              </p:ext>
            </p:extLst>
          </p:nvPr>
        </p:nvGraphicFramePr>
        <p:xfrm>
          <a:off x="61897" y="0"/>
          <a:ext cx="11563108" cy="70200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Місце для вмісту 8"/>
          <p:cNvSpPr>
            <a:spLocks noGrp="1"/>
          </p:cNvSpPr>
          <p:nvPr>
            <p:ph idx="1"/>
          </p:nvPr>
        </p:nvSpPr>
        <p:spPr>
          <a:xfrm>
            <a:off x="10035250" y="1825625"/>
            <a:ext cx="1318549" cy="1125919"/>
          </a:xfrm>
        </p:spPr>
        <p:txBody>
          <a:bodyPr/>
          <a:lstStyle/>
          <a:p>
            <a:endParaRPr lang="uk-UA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/>
          <a:srcRect r="59981"/>
          <a:stretch/>
        </p:blipFill>
        <p:spPr>
          <a:xfrm>
            <a:off x="9337992" y="-30481"/>
            <a:ext cx="2854008" cy="688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451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1840" y="1477962"/>
            <a:ext cx="10668000" cy="7811181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uk-UA" sz="2200" b="1" dirty="0"/>
              <a:t>Порушення сну</a:t>
            </a:r>
            <a:r>
              <a:rPr lang="uk-UA" sz="2200" dirty="0"/>
              <a:t>: спочатку у пацієнтів може спостерігатися безсоння, тяжкість якого посилюється з прогресуванням захворювання. У 40-60% пацієнтів повідомлялося про порушення архітектури сну, збільшення частоти періодичних рухів ногами та центральне апное сну. У міру прогресування хвороби вона може порушити </a:t>
            </a:r>
            <a:r>
              <a:rPr lang="uk-UA" sz="2200" dirty="0" err="1"/>
              <a:t>циркадний</a:t>
            </a:r>
            <a:r>
              <a:rPr lang="uk-UA" sz="2200" dirty="0"/>
              <a:t> цикл сон-неспання, що призведе до сплутаного стану під час неспання (тобто стану, схожого на сон</a:t>
            </a:r>
            <a:r>
              <a:rPr lang="uk-UA" sz="2200" dirty="0" smtClean="0"/>
              <a:t>).</a:t>
            </a:r>
            <a:r>
              <a:rPr lang="uk-UA" sz="2200" b="1" dirty="0"/>
              <a:t> </a:t>
            </a:r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uk-UA" sz="2200" b="1" dirty="0" smtClean="0"/>
              <a:t>Вегетативна </a:t>
            </a:r>
            <a:r>
              <a:rPr lang="uk-UA" sz="2200" b="1" dirty="0" err="1"/>
              <a:t>дисфункція</a:t>
            </a:r>
            <a:r>
              <a:rPr lang="uk-UA" sz="2200" dirty="0"/>
              <a:t>: високий кров’яний тиск, епізоди </a:t>
            </a:r>
            <a:r>
              <a:rPr lang="uk-UA" sz="2200" dirty="0" err="1"/>
              <a:t>тахіпное</a:t>
            </a:r>
            <a:r>
              <a:rPr lang="uk-UA" sz="2200" dirty="0"/>
              <a:t>, посилене сльозовиділення та потовиділення, запор, сексуальну </a:t>
            </a:r>
            <a:r>
              <a:rPr lang="uk-UA" sz="2200" dirty="0" err="1"/>
              <a:t>дисфункцію</a:t>
            </a:r>
            <a:r>
              <a:rPr lang="uk-UA" sz="2200" dirty="0"/>
              <a:t> та коливання температури тіла.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uk-UA" sz="2200" b="1" dirty="0"/>
              <a:t>Неврологічні розлади</a:t>
            </a:r>
            <a:r>
              <a:rPr lang="uk-UA" sz="2200" dirty="0"/>
              <a:t>: можуть уражатися черепні нерви. На ранніх стадіях захворювання у пацієнтів може спостерігатися двоїння в очах, проблеми з ковтанням і аномалії зору. Поява галюцинацій відбувається в середньому через 12 тижнів, після чого стає очевидною втрата часової та просторової орієнтації. Згодом дизартрія, атаксія, </a:t>
            </a:r>
            <a:r>
              <a:rPr lang="uk-UA" sz="2200" dirty="0" err="1"/>
              <a:t>міоклонус</a:t>
            </a:r>
            <a:r>
              <a:rPr lang="uk-UA" sz="2200" dirty="0"/>
              <a:t>, рухові розлади, утруднення ходи. Ураження кори може проявлятися у вигляді уповільнення процесу мислення, розладів уваги та короткочасної втрати пам’яті. У міру прогресування захворювання розвивається марення.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uk-UA" sz="2200" b="1" dirty="0"/>
              <a:t>Захворювання психічного здоров’я</a:t>
            </a:r>
            <a:r>
              <a:rPr lang="uk-UA" sz="2200" dirty="0"/>
              <a:t>: Поведінкові та інтелектуальні здібності залишаються в основному незмінними навіть на пізніх стадіях. Зміни настрою є загальними, оскільки пацієнти можуть впасти в депресію або апатичні, коли безсоння посилюється.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uk-UA" sz="2200" b="1" dirty="0"/>
              <a:t>Системні та ендокринні зміни</a:t>
            </a:r>
            <a:r>
              <a:rPr lang="uk-UA" sz="2200" dirty="0"/>
              <a:t>:  у більшості пацієнтів спостерігається прогресуюча слабкість і втрата ваги. Повідомлялося про ендокринну </a:t>
            </a:r>
            <a:r>
              <a:rPr lang="uk-UA" sz="2200" dirty="0" err="1"/>
              <a:t>дисфункцію</a:t>
            </a:r>
            <a:r>
              <a:rPr lang="uk-UA" sz="2200" dirty="0"/>
              <a:t> як зниження секреції кортикотропіну (АКТГ) і підвищення секреції </a:t>
            </a:r>
            <a:r>
              <a:rPr lang="uk-UA" sz="2200" dirty="0" err="1"/>
              <a:t>кортизолу</a:t>
            </a:r>
            <a:r>
              <a:rPr lang="uk-UA" sz="2200" dirty="0"/>
              <a:t>. FFI може спричинити втрату нормальних добових коливань рівнів гормону росту, </a:t>
            </a:r>
            <a:r>
              <a:rPr lang="uk-UA" sz="2200" dirty="0" err="1"/>
              <a:t>мелатоніну</a:t>
            </a:r>
            <a:r>
              <a:rPr lang="uk-UA" sz="2200" dirty="0"/>
              <a:t> та пролактину. Також є дослідження про зв’язок ФФІ з цукровим діабетом.</a:t>
            </a:r>
            <a:r>
              <a:rPr lang="ru-RU" sz="7200" dirty="0"/>
              <a:t/>
            </a:r>
            <a:br>
              <a:rPr lang="ru-RU" sz="7200" dirty="0"/>
            </a:br>
            <a:r>
              <a:rPr lang="uk-UA" sz="7200" dirty="0"/>
              <a:t> </a:t>
            </a:r>
            <a:r>
              <a:rPr lang="ru-RU" sz="7200" dirty="0"/>
              <a:t/>
            </a:r>
            <a:br>
              <a:rPr lang="ru-RU" sz="7200" dirty="0"/>
            </a:br>
            <a:r>
              <a:rPr lang="ru-RU" sz="7200" dirty="0"/>
              <a:t/>
            </a:r>
            <a:br>
              <a:rPr lang="ru-RU" sz="7200" dirty="0"/>
            </a:br>
            <a:endParaRPr lang="uk-UA" sz="72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9760" y="4978400"/>
            <a:ext cx="4750526" cy="1371600"/>
          </a:xfrm>
        </p:spPr>
        <p:txBody>
          <a:bodyPr>
            <a:noAutofit/>
          </a:bodyPr>
          <a:lstStyle/>
          <a:p>
            <a:r>
              <a:rPr lang="uk-UA" sz="2000" b="1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Журенко</a:t>
            </a:r>
            <a:r>
              <a:rPr lang="uk-UA" sz="20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Мирослава</a:t>
            </a:r>
          </a:p>
          <a:p>
            <a:r>
              <a:rPr lang="uk-UA" sz="2000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МЦ.м</a:t>
            </a:r>
            <a:r>
              <a:rPr lang="uk-UA" sz="20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-301</a:t>
            </a:r>
          </a:p>
          <a:p>
            <a:r>
              <a:rPr lang="uk-UA" sz="20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Науковий керівник – </a:t>
            </a:r>
            <a:r>
              <a:rPr lang="uk-UA" sz="2000" b="1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Левченко</a:t>
            </a:r>
            <a:r>
              <a:rPr lang="uk-UA" sz="20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З.М.</a:t>
            </a:r>
            <a:endParaRPr lang="en-US" sz="2000" b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618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2"/>
          <a:srcRect t="3596"/>
          <a:stretch/>
        </p:blipFill>
        <p:spPr>
          <a:xfrm>
            <a:off x="444062" y="0"/>
            <a:ext cx="11430000" cy="6198147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6170" y="3634244"/>
            <a:ext cx="4326503" cy="2860847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264" y="3836666"/>
            <a:ext cx="2263607" cy="302862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6524" y="3278731"/>
            <a:ext cx="6334125" cy="357187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93413"/>
            <a:ext cx="6334125" cy="357187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0941" y="3851348"/>
            <a:ext cx="4016266" cy="3013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401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1840" y="1477963"/>
            <a:ext cx="10668000" cy="557598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uk-UA" sz="2200" dirty="0" err="1"/>
              <a:t>Гейлі</a:t>
            </a:r>
            <a:r>
              <a:rPr lang="uk-UA" sz="2200" dirty="0"/>
              <a:t> та </a:t>
            </a:r>
            <a:r>
              <a:rPr lang="uk-UA" sz="2200" dirty="0" err="1"/>
              <a:t>Лачан</a:t>
            </a:r>
            <a:r>
              <a:rPr lang="uk-UA" sz="2200" dirty="0"/>
              <a:t> </a:t>
            </a:r>
            <a:r>
              <a:rPr lang="uk-UA" sz="2200" dirty="0" err="1"/>
              <a:t>Вебб</a:t>
            </a:r>
            <a:r>
              <a:rPr lang="uk-UA" sz="2200" dirty="0"/>
              <a:t> – австралійські брат та сестра. Вони втратили бабусю, коли були підлітками, втратили свою матір, яка померла у віці 61 року. Хвороба вбила їх тітку по материнській лінії у віці 42 років і дядька по материнській лінії у віці 20 років. Їх сім’я дізналася про рідкісну хворобу, коли їхній бабусі вперше поставили діагноз FFI. Вони знали, що в їхній родині є FFI більшу частину свого життя, але лише після смерті їхньої матері вони вирішили пройти тестування, щоб перевірити, чи є вони носіями смертельних генів. Коли їм поставили діагноз, їм було за 20, що дозволило їм «досліджувати способи не передати ген нашим власним дітям», — сказала </a:t>
            </a:r>
            <a:r>
              <a:rPr lang="uk-UA" sz="2200" dirty="0" err="1"/>
              <a:t>Хейлі</a:t>
            </a:r>
            <a:r>
              <a:rPr lang="uk-UA" sz="2200" dirty="0"/>
              <a:t>.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uk-UA" sz="2200" dirty="0"/>
              <a:t>Зараз </a:t>
            </a:r>
            <a:r>
              <a:rPr lang="uk-UA" sz="2200" dirty="0" err="1"/>
              <a:t>Лачану</a:t>
            </a:r>
            <a:r>
              <a:rPr lang="uk-UA" sz="2200" dirty="0"/>
              <a:t> 35 і його хвороба вже запустилася. Він отримав підтвердження на наступний день після першого дня народження свого сина. Його першими симптомами були туман пам'яті, запаморочення та втрата ваги. У нього також були «нічні пробудження», каже </a:t>
            </a:r>
            <a:r>
              <a:rPr lang="uk-UA" sz="2200" dirty="0" err="1"/>
              <a:t>Гейлі</a:t>
            </a:r>
            <a:r>
              <a:rPr lang="uk-UA" sz="2200" dirty="0"/>
              <a:t>. Вони оптимістично сподівалися, що ці симптоми можуть мати інше пояснення. Стан </a:t>
            </a:r>
            <a:r>
              <a:rPr lang="uk-UA" sz="2200" dirty="0" err="1"/>
              <a:t>Лаклана</a:t>
            </a:r>
            <a:r>
              <a:rPr lang="uk-UA" sz="2200" dirty="0"/>
              <a:t> з моменту постановки діагнозу в квітні швидко змінювався. Він користується інвалідним візком, втратив рівновагу та координацію, у нього втрачається пам'ять, він втрачає навичку говорити. Але його занепад був далеко не таким раптовим, як у інших членів родини. «Його психічні симптоми були набагато повільнішими та значно відрізнялися від погіршення стану інших наших родичів. На даний момент у нього не було жодних галюцинацій, що сильно відрізняється від інших членів нашої родини на даний момент.»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uk-UA" sz="2200" dirty="0"/>
              <a:t>Цим статтям пройшов рік. В серпні цього року його сестра робила публікацію про те, що її брат все ще бореться. З постановки діагнозу пройшло 18 місяців.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uk-UA" sz="2200" dirty="0"/>
              <a:t>Дякую за увагу!</a:t>
            </a:r>
            <a:r>
              <a:rPr lang="ru-RU" sz="7200" dirty="0"/>
              <a:t/>
            </a:r>
            <a:br>
              <a:rPr lang="ru-RU" sz="7200" dirty="0"/>
            </a:br>
            <a:endParaRPr lang="uk-UA" sz="72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9760" y="4978400"/>
            <a:ext cx="4750526" cy="1371600"/>
          </a:xfrm>
        </p:spPr>
        <p:txBody>
          <a:bodyPr>
            <a:noAutofit/>
          </a:bodyPr>
          <a:lstStyle/>
          <a:p>
            <a:r>
              <a:rPr lang="uk-UA" sz="2000" b="1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Журенко</a:t>
            </a:r>
            <a:r>
              <a:rPr lang="uk-UA" sz="20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Мирослава</a:t>
            </a:r>
          </a:p>
          <a:p>
            <a:r>
              <a:rPr lang="uk-UA" sz="2000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МЦ.м</a:t>
            </a:r>
            <a:r>
              <a:rPr lang="uk-UA" sz="20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-301</a:t>
            </a:r>
          </a:p>
          <a:p>
            <a:r>
              <a:rPr lang="uk-UA" sz="20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Науковий керівник – </a:t>
            </a:r>
            <a:r>
              <a:rPr lang="uk-UA" sz="2000" b="1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Левченко</a:t>
            </a:r>
            <a:r>
              <a:rPr lang="uk-UA" sz="20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З.М.</a:t>
            </a:r>
            <a:endParaRPr lang="en-US" sz="2000" b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618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666683" y="561217"/>
            <a:ext cx="4836186" cy="1325563"/>
          </a:xfrm>
        </p:spPr>
        <p:txBody>
          <a:bodyPr/>
          <a:lstStyle/>
          <a:p>
            <a:r>
              <a:rPr lang="uk-UA" dirty="0" smtClean="0">
                <a:ln>
                  <a:solidFill>
                    <a:srgbClr val="E6E6E6"/>
                  </a:solidFill>
                </a:ln>
                <a:latin typeface="Bookman Old Style" panose="02050604050505020204" pitchFamily="18" charset="0"/>
              </a:rPr>
              <a:t>Дякую за увагу!</a:t>
            </a:r>
            <a:endParaRPr lang="uk-UA" dirty="0">
              <a:ln>
                <a:solidFill>
                  <a:srgbClr val="E6E6E6"/>
                </a:solidFill>
              </a:ln>
              <a:latin typeface="Bookman Old Style" panose="020506040505050202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26372" y="3279228"/>
            <a:ext cx="50764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ln>
                  <a:solidFill>
                    <a:schemeClr val="bg1"/>
                  </a:solidFill>
                </a:ln>
                <a:latin typeface="Bookman Old Style" panose="02050604050505020204" pitchFamily="18" charset="0"/>
              </a:rPr>
              <a:t>Хороших снів!</a:t>
            </a:r>
            <a:endParaRPr lang="uk-UA" sz="3600" dirty="0">
              <a:ln>
                <a:solidFill>
                  <a:schemeClr val="bg1"/>
                </a:solidFill>
              </a:ln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27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51180" y="5015865"/>
            <a:ext cx="11089640" cy="1517015"/>
          </a:xfrm>
          <a:prstGeom prst="rect">
            <a:avLst/>
          </a:prstGeom>
        </p:spPr>
        <p:txBody>
          <a:bodyPr anchor="ctr">
            <a:normAutofit lnSpcReduction="10000"/>
          </a:bodyPr>
          <a:lstStyle/>
          <a:p>
            <a:pPr marL="0" indent="0" algn="ctr">
              <a:buNone/>
            </a:pPr>
            <a:r>
              <a:rPr lang="uk-UA" b="1" dirty="0">
                <a:ln w="6350">
                  <a:solidFill>
                    <a:schemeClr val="tx1"/>
                  </a:solidFill>
                </a:ln>
                <a:solidFill>
                  <a:schemeClr val="bg1"/>
                </a:solidFill>
                <a:latin typeface="Bookman Old Style" panose="02050604050505020204" pitchFamily="18" charset="0"/>
              </a:rPr>
              <a:t>Фатальне сімейне безсоння </a:t>
            </a:r>
            <a:r>
              <a:rPr lang="uk-UA" b="1" dirty="0" smtClean="0">
                <a:ln w="6350">
                  <a:solidFill>
                    <a:schemeClr val="tx1"/>
                  </a:solidFill>
                </a:ln>
                <a:solidFill>
                  <a:schemeClr val="bg1"/>
                </a:solidFill>
                <a:latin typeface="Bookman Old Style" panose="02050604050505020204" pitchFamily="18" charset="0"/>
              </a:rPr>
              <a:t>— це рідкісне </a:t>
            </a:r>
            <a:r>
              <a:rPr lang="uk-UA" b="1" dirty="0" err="1" smtClean="0">
                <a:ln w="6350">
                  <a:solidFill>
                    <a:schemeClr val="tx1"/>
                  </a:solidFill>
                </a:ln>
                <a:solidFill>
                  <a:schemeClr val="bg1"/>
                </a:solidFill>
                <a:latin typeface="Bookman Old Style" panose="02050604050505020204" pitchFamily="18" charset="0"/>
              </a:rPr>
              <a:t>нейродегенеративне</a:t>
            </a:r>
            <a:r>
              <a:rPr lang="uk-UA" b="1" dirty="0" smtClean="0">
                <a:ln w="6350">
                  <a:solidFill>
                    <a:schemeClr val="tx1"/>
                  </a:solidFill>
                </a:ln>
                <a:solidFill>
                  <a:schemeClr val="bg1"/>
                </a:solidFill>
                <a:latin typeface="Bookman Old Style" panose="02050604050505020204" pitchFamily="18" charset="0"/>
              </a:rPr>
              <a:t> </a:t>
            </a:r>
            <a:r>
              <a:rPr lang="uk-UA" b="1" dirty="0" err="1" smtClean="0">
                <a:ln w="6350">
                  <a:solidFill>
                    <a:schemeClr val="tx1"/>
                  </a:solidFill>
                </a:ln>
                <a:solidFill>
                  <a:schemeClr val="bg1"/>
                </a:solidFill>
                <a:latin typeface="Bookman Old Style" panose="02050604050505020204" pitchFamily="18" charset="0"/>
              </a:rPr>
              <a:t>пріонне</a:t>
            </a:r>
            <a:r>
              <a:rPr lang="uk-UA" b="1" dirty="0" smtClean="0">
                <a:ln w="6350">
                  <a:solidFill>
                    <a:schemeClr val="tx1"/>
                  </a:solidFill>
                </a:ln>
                <a:solidFill>
                  <a:schemeClr val="bg1"/>
                </a:solidFill>
                <a:latin typeface="Bookman Old Style" panose="02050604050505020204" pitchFamily="18" charset="0"/>
              </a:rPr>
              <a:t> захворювання. За час від перших симптомів до смерті людина повністю втрачає здатність до сну і вмирає. </a:t>
            </a:r>
            <a:endParaRPr lang="uk-UA" b="1" dirty="0">
              <a:ln w="6350">
                <a:solidFill>
                  <a:schemeClr val="tx1"/>
                </a:solidFill>
              </a:ln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3517" t="4283" r="4029" b="4135"/>
          <a:stretch/>
        </p:blipFill>
        <p:spPr>
          <a:xfrm>
            <a:off x="3776383" y="365125"/>
            <a:ext cx="4471065" cy="43180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539562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1840" y="1477963"/>
            <a:ext cx="10668000" cy="4603523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lvl="0"/>
            <a:r>
              <a:rPr lang="uk-UA" sz="4000" dirty="0"/>
              <a:t>Фатальне сімейне безсоння — це рідкісне захворювання, </a:t>
            </a:r>
            <a:r>
              <a:rPr lang="ru-RU" sz="4000" dirty="0"/>
              <a:t>яке </a:t>
            </a:r>
            <a:r>
              <a:rPr lang="ru-RU" sz="4000" dirty="0" err="1"/>
              <a:t>належить</a:t>
            </a:r>
            <a:r>
              <a:rPr lang="ru-RU" sz="4000" dirty="0"/>
              <a:t> до </a:t>
            </a:r>
            <a:r>
              <a:rPr lang="ru-RU" sz="4000" dirty="0" err="1"/>
              <a:t>класу</a:t>
            </a:r>
            <a:r>
              <a:rPr lang="ru-RU" sz="4000" dirty="0"/>
              <a:t> </a:t>
            </a:r>
            <a:r>
              <a:rPr lang="ru-RU" sz="4000" dirty="0" err="1"/>
              <a:t>трансмісивних</a:t>
            </a:r>
            <a:r>
              <a:rPr lang="ru-RU" sz="4000" dirty="0"/>
              <a:t> </a:t>
            </a:r>
            <a:r>
              <a:rPr lang="ru-RU" sz="4000" dirty="0" err="1"/>
              <a:t>губчастих</a:t>
            </a:r>
            <a:r>
              <a:rPr lang="ru-RU" sz="4000" dirty="0"/>
              <a:t> </a:t>
            </a:r>
            <a:r>
              <a:rPr lang="ru-RU" sz="4000" dirty="0" err="1"/>
              <a:t>енцефалопатій</a:t>
            </a:r>
            <a:r>
              <a:rPr lang="ru-RU" sz="4000" dirty="0"/>
              <a:t> та </a:t>
            </a:r>
            <a:r>
              <a:rPr lang="ru-RU" sz="4000" dirty="0" err="1"/>
              <a:t>характеризується</a:t>
            </a:r>
            <a:r>
              <a:rPr lang="ru-RU" sz="4000" dirty="0"/>
              <a:t> </a:t>
            </a:r>
            <a:r>
              <a:rPr lang="ru-RU" sz="4000" dirty="0" err="1"/>
              <a:t>нейродегенеративними</a:t>
            </a:r>
            <a:r>
              <a:rPr lang="ru-RU" sz="4000" dirty="0"/>
              <a:t> </a:t>
            </a:r>
            <a:r>
              <a:rPr lang="ru-RU" sz="4000" dirty="0" err="1"/>
              <a:t>змінами</a:t>
            </a:r>
            <a:r>
              <a:rPr lang="ru-RU" sz="4000" dirty="0"/>
              <a:t> </a:t>
            </a:r>
            <a:r>
              <a:rPr lang="ru-RU" sz="4000" dirty="0" err="1"/>
              <a:t>внаслідок</a:t>
            </a:r>
            <a:r>
              <a:rPr lang="ru-RU" sz="4000" dirty="0"/>
              <a:t> </a:t>
            </a:r>
            <a:r>
              <a:rPr lang="ru-RU" sz="4000" dirty="0" err="1"/>
              <a:t>шкідливої</a:t>
            </a:r>
            <a:r>
              <a:rPr lang="ru-RU" sz="4000" dirty="0"/>
              <a:t> </a:t>
            </a:r>
            <a:r>
              <a:rPr lang="ru-RU" sz="4000" dirty="0" err="1"/>
              <a:t>дії</a:t>
            </a:r>
            <a:r>
              <a:rPr lang="ru-RU" sz="4000" dirty="0"/>
              <a:t> аномального </a:t>
            </a:r>
            <a:r>
              <a:rPr lang="ru-RU" sz="4000" dirty="0" err="1"/>
              <a:t>пріонного</a:t>
            </a:r>
            <a:r>
              <a:rPr lang="ru-RU" sz="4000" dirty="0"/>
              <a:t> </a:t>
            </a:r>
            <a:r>
              <a:rPr lang="ru-RU" sz="4000" dirty="0" err="1"/>
              <a:t>білка</a:t>
            </a:r>
            <a:r>
              <a:rPr lang="ru-RU" sz="4000" dirty="0"/>
              <a:t> через </a:t>
            </a:r>
            <a:r>
              <a:rPr lang="ru-RU" sz="4000" dirty="0" err="1"/>
              <a:t>міссенс-мутації</a:t>
            </a:r>
            <a:r>
              <a:rPr lang="ru-RU" sz="4000" dirty="0"/>
              <a:t> в </a:t>
            </a:r>
            <a:r>
              <a:rPr lang="ru-RU" sz="4000" dirty="0" err="1"/>
              <a:t>гені</a:t>
            </a:r>
            <a:r>
              <a:rPr lang="ru-RU" sz="4000" dirty="0"/>
              <a:t> </a:t>
            </a:r>
            <a:r>
              <a:rPr lang="ru-RU" sz="4000" dirty="0" err="1"/>
              <a:t>пріонного</a:t>
            </a:r>
            <a:r>
              <a:rPr lang="ru-RU" sz="4000" dirty="0"/>
              <a:t> </a:t>
            </a:r>
            <a:r>
              <a:rPr lang="ru-RU" sz="4000" dirty="0" err="1"/>
              <a:t>білка</a:t>
            </a:r>
            <a:r>
              <a:rPr lang="ru-RU" sz="4000" dirty="0"/>
              <a:t> </a:t>
            </a:r>
            <a:r>
              <a:rPr lang="en-US" sz="4000" dirty="0"/>
              <a:t>PRNP D178N/129M</a:t>
            </a:r>
            <a:r>
              <a:rPr lang="uk-UA" sz="4000" dirty="0"/>
              <a:t>.</a:t>
            </a:r>
            <a:r>
              <a:rPr lang="ru-RU" sz="4000" dirty="0"/>
              <a:t/>
            </a:r>
            <a:br>
              <a:rPr lang="ru-RU" sz="4000" dirty="0"/>
            </a:br>
            <a:endParaRPr lang="uk-UA" sz="4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619760" y="435429"/>
            <a:ext cx="4750526" cy="957942"/>
          </a:xfrm>
        </p:spPr>
        <p:txBody>
          <a:bodyPr>
            <a:noAutofit/>
          </a:bodyPr>
          <a:lstStyle/>
          <a:p>
            <a:r>
              <a:rPr lang="en-US" sz="2000" b="1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Gjzcytyyz</a:t>
            </a:r>
            <a:r>
              <a:rPr lang="uk-UA" sz="20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З.М</a:t>
            </a:r>
            <a:r>
              <a:rPr lang="uk-UA" sz="20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.</a:t>
            </a:r>
            <a:endParaRPr lang="en-US" sz="2000" b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618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02712" y="7368063"/>
            <a:ext cx="3449320" cy="1325563"/>
          </a:xfrm>
        </p:spPr>
        <p:txBody>
          <a:bodyPr/>
          <a:lstStyle/>
          <a:p>
            <a:r>
              <a:rPr lang="uk-UA" dirty="0" smtClean="0"/>
              <a:t>Поширеність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19919" y="196771"/>
            <a:ext cx="3287210" cy="1365812"/>
          </a:xfr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ІІІ за поширеністю </a:t>
            </a:r>
            <a:r>
              <a:rPr lang="uk-UA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пріонна</a:t>
            </a:r>
            <a:r>
              <a:rPr lang="uk-U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 хвороба</a:t>
            </a:r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87097" y="5578997"/>
            <a:ext cx="1720832" cy="49244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131 </a:t>
            </a:r>
            <a:r>
              <a:rPr lang="ru-RU" sz="2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особа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02712" y="6071440"/>
            <a:ext cx="1828800" cy="52322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70+ </a:t>
            </a:r>
            <a:r>
              <a:rPr lang="uk-U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сімей</a:t>
            </a:r>
            <a:endParaRPr lang="uk-UA" sz="2800" b="1" dirty="0">
              <a:solidFill>
                <a:schemeClr val="tx1">
                  <a:lumMod val="95000"/>
                  <a:lumOff val="5000"/>
                </a:schemeClr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549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1840" y="957942"/>
            <a:ext cx="10668000" cy="5123543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lvl="0"/>
            <a:r>
              <a:rPr lang="en-US" sz="3100" dirty="0"/>
              <a:t>FFI</a:t>
            </a:r>
            <a:r>
              <a:rPr lang="uk-UA" sz="3100" dirty="0"/>
              <a:t> є третьою за поширеністю </a:t>
            </a:r>
            <a:r>
              <a:rPr lang="uk-UA" sz="3100" dirty="0" err="1"/>
              <a:t>пріонною</a:t>
            </a:r>
            <a:r>
              <a:rPr lang="uk-UA" sz="3100" dirty="0"/>
              <a:t> хворобою в світі.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en-US" sz="3100" dirty="0"/>
              <a:t>FFI</a:t>
            </a:r>
            <a:r>
              <a:rPr lang="uk-UA" sz="3100" dirty="0"/>
              <a:t> є третьою за поширеністю </a:t>
            </a:r>
            <a:r>
              <a:rPr lang="uk-UA" sz="3100" dirty="0" err="1"/>
              <a:t>пріонною</a:t>
            </a:r>
            <a:r>
              <a:rPr lang="uk-UA" sz="3100" dirty="0"/>
              <a:t> хворобою в світі.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uk-UA" sz="3100" dirty="0"/>
              <a:t>У всьому світі задокументовано сотні випадків </a:t>
            </a:r>
            <a:r>
              <a:rPr lang="en-US" sz="3100" dirty="0"/>
              <a:t>FFI, </a:t>
            </a:r>
            <a:r>
              <a:rPr lang="uk-UA" sz="3100" dirty="0"/>
              <a:t>переважно в Європі та Азії, з помітним зростанням останніми роками, особливо в Китаї. Загалом було ідентифіковано та повідомлено про 131 пацієнта з ФСБ. У чоловіків трохи частіше (57/72), ніж у жінок, але про те, що чоловіки більш схильні до ФСБ мови не йде. Середній вік початку захворювання становив 47,5 років, коливався від 17 до 76 років. </a:t>
            </a:r>
            <a:r>
              <a:rPr lang="ru-RU" sz="6600" dirty="0"/>
              <a:t/>
            </a:r>
            <a:br>
              <a:rPr lang="ru-RU" sz="6600" dirty="0"/>
            </a:br>
            <a:endParaRPr lang="uk-UA" sz="72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9760" y="4978400"/>
            <a:ext cx="4750526" cy="1371600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G</a:t>
            </a:r>
            <a:r>
              <a:rPr lang="uk-UA" sz="20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З.М</a:t>
            </a:r>
            <a:r>
              <a:rPr lang="uk-UA" sz="20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.</a:t>
            </a:r>
            <a:endParaRPr lang="en-US" sz="2000" b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618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2E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03726" y="446532"/>
            <a:ext cx="6384545" cy="996188"/>
          </a:xfrm>
        </p:spPr>
        <p:txBody>
          <a:bodyPr/>
          <a:lstStyle/>
          <a:p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856527" y="1442720"/>
            <a:ext cx="3576578" cy="5031294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uk-UA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Лікар </a:t>
            </a:r>
            <a:r>
              <a:rPr lang="uk-UA" sz="2400" dirty="0" err="1">
                <a:solidFill>
                  <a:schemeClr val="bg1"/>
                </a:solidFill>
                <a:latin typeface="Book Antiqua" panose="02040602050305030304" pitchFamily="18" charset="0"/>
              </a:rPr>
              <a:t>І</a:t>
            </a:r>
            <a:r>
              <a:rPr lang="uk-UA" sz="2400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гнаціо</a:t>
            </a:r>
            <a:r>
              <a:rPr lang="uk-UA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</a:t>
            </a:r>
            <a:r>
              <a:rPr lang="uk-UA" sz="2400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Ройтер</a:t>
            </a:r>
            <a:r>
              <a:rPr lang="uk-UA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, що 1979 року почав роботу над вивченням невідомої хвороби, від якої загадково помирали родичі дружини.</a:t>
            </a:r>
          </a:p>
          <a:p>
            <a:pPr marL="0" indent="0" algn="r">
              <a:buNone/>
            </a:pPr>
            <a:r>
              <a:rPr lang="uk-UA" sz="2400" dirty="0">
                <a:solidFill>
                  <a:schemeClr val="bg1"/>
                </a:solidFill>
                <a:latin typeface="Book Antiqua" panose="02040602050305030304" pitchFamily="18" charset="0"/>
              </a:rPr>
              <a:t>А</a:t>
            </a:r>
            <a:r>
              <a:rPr lang="uk-UA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вже в 1986 році спільно з лікарем </a:t>
            </a:r>
            <a:r>
              <a:rPr lang="uk-UA" sz="2400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Еліо</a:t>
            </a:r>
            <a:r>
              <a:rPr lang="uk-UA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</a:t>
            </a:r>
            <a:r>
              <a:rPr lang="uk-UA" sz="2400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Лугарезі</a:t>
            </a:r>
            <a:r>
              <a:rPr lang="uk-UA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опублікували спільне напрацювання про фатальне сімейне безсоння</a:t>
            </a:r>
            <a:endParaRPr lang="uk-UA" sz="2400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1393" y="3929"/>
            <a:ext cx="6760607" cy="6854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954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1840" y="682170"/>
            <a:ext cx="10668000" cy="5631543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uk-UA" sz="3100" dirty="0" smtClean="0"/>
              <a:t>ФСБ </a:t>
            </a:r>
            <a:r>
              <a:rPr lang="uk-UA" sz="3100" dirty="0"/>
              <a:t>–  хвороба, вперше </a:t>
            </a:r>
            <a:r>
              <a:rPr lang="uk-UA" sz="3100" dirty="0" err="1"/>
              <a:t>діагностована</a:t>
            </a:r>
            <a:r>
              <a:rPr lang="uk-UA" sz="3100" dirty="0"/>
              <a:t> та задокументована в 1986 році</a:t>
            </a:r>
            <a:r>
              <a:rPr lang="ru-RU" sz="3100" dirty="0"/>
              <a:t> </a:t>
            </a:r>
            <a:r>
              <a:rPr lang="ru-RU" sz="3100" dirty="0" err="1"/>
              <a:t>італійським</a:t>
            </a:r>
            <a:r>
              <a:rPr lang="ru-RU" sz="3100" dirty="0"/>
              <a:t> </a:t>
            </a:r>
            <a:r>
              <a:rPr lang="ru-RU" sz="3100" dirty="0" err="1"/>
              <a:t>лікарем</a:t>
            </a:r>
            <a:r>
              <a:rPr lang="ru-RU" sz="3100" dirty="0"/>
              <a:t> </a:t>
            </a:r>
            <a:r>
              <a:rPr lang="uk-UA" sz="3100" dirty="0" err="1"/>
              <a:t>Ігнаціо</a:t>
            </a:r>
            <a:r>
              <a:rPr lang="uk-UA" sz="3100" dirty="0"/>
              <a:t> </a:t>
            </a:r>
            <a:r>
              <a:rPr lang="uk-UA" sz="3100" dirty="0" err="1"/>
              <a:t>Ройтером</a:t>
            </a:r>
            <a:r>
              <a:rPr lang="uk-UA" sz="3100" dirty="0"/>
              <a:t>, який 1979 року почав описувати захворювання після того, як спостерігав дивну смерть від безсоння двох родичок своєї дружини. Як виявилося, ця сім’я ще в 1765 році мала задокументований випадок смерті від тяжкого безсоння. Пізніше, вивчаючи архівні записи про цю сім’ю, лікар помітив що в історії родини були й інші подібні смерті</a:t>
            </a:r>
            <a:r>
              <a:rPr lang="uk-UA" sz="3100" dirty="0" smtClean="0"/>
              <a:t>.</a:t>
            </a:r>
            <a:r>
              <a:rPr lang="uk-UA" sz="3100" dirty="0"/>
              <a:t> Коли в 1984 р. захворів дядько його дружини, перебіг хвороби документувався та вивчався, а після його смерті мозок хворого направили до США для подальших досліджень. Вже в США </a:t>
            </a:r>
            <a:r>
              <a:rPr lang="uk-UA" sz="3100" dirty="0" err="1"/>
              <a:t>Ройтер</a:t>
            </a:r>
            <a:r>
              <a:rPr lang="uk-UA" sz="3100" dirty="0"/>
              <a:t> разом з лікарем </a:t>
            </a:r>
            <a:r>
              <a:rPr lang="uk-UA" sz="3100" dirty="0" err="1"/>
              <a:t>Лугаресі</a:t>
            </a:r>
            <a:r>
              <a:rPr lang="uk-UA" sz="3100" dirty="0"/>
              <a:t> та його командою вивчали мозок хворого та в 1986 року вперше описали хворобу.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600" dirty="0"/>
              <a:t/>
            </a:r>
            <a:br>
              <a:rPr lang="ru-RU" sz="3600" dirty="0"/>
            </a:br>
            <a:endParaRPr lang="uk-UA" sz="36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9760" y="4978400"/>
            <a:ext cx="4750526" cy="1371600"/>
          </a:xfrm>
        </p:spPr>
        <p:txBody>
          <a:bodyPr>
            <a:noAutofit/>
          </a:bodyPr>
          <a:lstStyle/>
          <a:p>
            <a:r>
              <a:rPr lang="uk-UA" sz="2000" b="1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Журенко</a:t>
            </a:r>
            <a:r>
              <a:rPr lang="uk-UA" sz="20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Мирослава</a:t>
            </a:r>
          </a:p>
          <a:p>
            <a:r>
              <a:rPr lang="uk-UA" sz="2000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МЦ.м</a:t>
            </a:r>
            <a:r>
              <a:rPr lang="uk-UA" sz="20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-301</a:t>
            </a:r>
          </a:p>
          <a:p>
            <a:r>
              <a:rPr lang="uk-UA" sz="20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Науковий керівник – </a:t>
            </a:r>
            <a:r>
              <a:rPr lang="uk-UA" sz="2000" b="1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Левченко</a:t>
            </a:r>
            <a:r>
              <a:rPr lang="uk-UA" sz="20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З.М.</a:t>
            </a:r>
            <a:endParaRPr lang="en-US" sz="2000" b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618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0"/>
              </a:schemeClr>
            </a:gs>
            <a:gs pos="48000">
              <a:srgbClr val="38BE9E"/>
            </a:gs>
            <a:gs pos="100000">
              <a:schemeClr val="accent6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554721" y="1659359"/>
            <a:ext cx="6172200" cy="48736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Причиною </a:t>
            </a:r>
            <a:r>
              <a:rPr lang="ru-RU" sz="2800" b="1" dirty="0" err="1" smtClean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хвороби</a:t>
            </a:r>
            <a:r>
              <a:rPr lang="ru-RU" sz="2800" b="1" dirty="0" smtClean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 є </a:t>
            </a:r>
            <a:r>
              <a:rPr lang="ru-RU" sz="2800" b="1" dirty="0" err="1" smtClean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міссенс-мутація</a:t>
            </a:r>
            <a:r>
              <a:rPr lang="ru-RU" sz="2800" b="1" dirty="0" smtClean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ru-RU" sz="2800" b="1" dirty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в </a:t>
            </a:r>
            <a:r>
              <a:rPr lang="ru-RU" sz="2800" b="1" dirty="0" err="1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кодоні</a:t>
            </a:r>
            <a:r>
              <a:rPr lang="ru-RU" sz="2800" b="1" dirty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 178 гена </a:t>
            </a:r>
            <a:r>
              <a:rPr lang="en-US" sz="2800" b="1" dirty="0" smtClean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PRNP, </a:t>
            </a:r>
            <a:r>
              <a:rPr lang="ru-RU" sz="2800" b="1" dirty="0" err="1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розташованому</a:t>
            </a:r>
            <a:r>
              <a:rPr lang="ru-RU" sz="2800" b="1" dirty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 на </a:t>
            </a:r>
            <a:r>
              <a:rPr lang="ru-RU" sz="2800" b="1" dirty="0" smtClean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короткому</a:t>
            </a:r>
            <a:r>
              <a:rPr lang="en-US" sz="2800" b="1" dirty="0" smtClean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ru-RU" sz="2800" b="1" dirty="0" err="1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плечі</a:t>
            </a:r>
            <a:r>
              <a:rPr lang="ru-RU" sz="2800" b="1" dirty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ru-RU" sz="2800" b="1" dirty="0" smtClean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20 </a:t>
            </a:r>
            <a:r>
              <a:rPr lang="ru-RU" sz="2800" b="1" dirty="0" err="1" smtClean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хромосоми</a:t>
            </a:r>
            <a:r>
              <a:rPr lang="ru-RU" sz="2800" b="1" dirty="0" smtClean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ru-RU" sz="2800" b="1" dirty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у </a:t>
            </a:r>
            <a:r>
              <a:rPr lang="ru-RU" sz="2800" b="1" dirty="0" err="1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позиції</a:t>
            </a:r>
            <a:r>
              <a:rPr lang="ru-RU" sz="2800" b="1" dirty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en-US" sz="2800" b="1" dirty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p13 (</a:t>
            </a:r>
            <a:r>
              <a:rPr lang="en-US" sz="2800" b="1" dirty="0" smtClean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20p13)</a:t>
            </a:r>
            <a:r>
              <a:rPr lang="uk-UA" sz="2800" b="1" dirty="0" smtClean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 у </a:t>
            </a:r>
            <a:r>
              <a:rPr lang="ru-RU" sz="2800" b="1" dirty="0" err="1" smtClean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поєднанні</a:t>
            </a:r>
            <a:r>
              <a:rPr lang="ru-RU" sz="2800" b="1" dirty="0" smtClean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ru-RU" sz="2800" b="1" dirty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з </a:t>
            </a:r>
            <a:r>
              <a:rPr lang="ru-RU" sz="2800" b="1" dirty="0" err="1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присутністю</a:t>
            </a:r>
            <a:r>
              <a:rPr lang="ru-RU" sz="2800" b="1" dirty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 кодону </a:t>
            </a:r>
            <a:r>
              <a:rPr lang="ru-RU" sz="2800" b="1" dirty="0" err="1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метіоніну</a:t>
            </a:r>
            <a:r>
              <a:rPr lang="ru-RU" sz="2800" b="1" dirty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 в </a:t>
            </a:r>
            <a:r>
              <a:rPr lang="ru-RU" sz="2800" b="1" dirty="0" err="1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положенні</a:t>
            </a:r>
            <a:r>
              <a:rPr lang="ru-RU" sz="2800" b="1" dirty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 129 </a:t>
            </a:r>
            <a:r>
              <a:rPr lang="ru-RU" sz="2800" b="1" dirty="0" err="1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локусі</a:t>
            </a:r>
            <a:r>
              <a:rPr lang="ru-RU" sz="2800" b="1" dirty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ru-RU" sz="2800" b="1" dirty="0" err="1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поліморфізму</a:t>
            </a:r>
            <a:r>
              <a:rPr lang="ru-RU" sz="2800" b="1" dirty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ru-RU" sz="2800" b="1" dirty="0" err="1" smtClean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метіонін-валін</a:t>
            </a:r>
            <a:r>
              <a:rPr lang="ru-RU" sz="2800" b="1" dirty="0" smtClean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ook Antiqua" panose="02040602050305030304" pitchFamily="18" charset="0"/>
              </a:rPr>
              <a:t>.</a:t>
            </a:r>
            <a:endParaRPr lang="uk-UA" sz="2800" b="1" dirty="0" smtClean="0">
              <a:ln w="3175">
                <a:solidFill>
                  <a:schemeClr val="accent6">
                    <a:lumMod val="50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8" name="Місце для тексту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50" name="Picture 2" descr="What Causes Fatal Familial Insomnia? - StoryM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454" y="590178"/>
            <a:ext cx="4379267" cy="5809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1988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1840" y="1477962"/>
            <a:ext cx="10668000" cy="5648551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lvl="0"/>
            <a:r>
              <a:rPr lang="uk-UA" sz="3600" dirty="0"/>
              <a:t>ФСБ </a:t>
            </a:r>
            <a:r>
              <a:rPr lang="ru-RU" sz="3600" dirty="0"/>
              <a:t> є </a:t>
            </a:r>
            <a:r>
              <a:rPr lang="ru-RU" sz="3600" dirty="0" err="1"/>
              <a:t>частиною</a:t>
            </a:r>
            <a:r>
              <a:rPr lang="ru-RU" sz="3600" dirty="0"/>
              <a:t> </a:t>
            </a:r>
            <a:r>
              <a:rPr lang="ru-RU" sz="3600" dirty="0" err="1"/>
              <a:t>сімейства</a:t>
            </a:r>
            <a:r>
              <a:rPr lang="ru-RU" sz="3600" dirty="0"/>
              <a:t> </a:t>
            </a:r>
            <a:r>
              <a:rPr lang="ru-RU" sz="3600" dirty="0" err="1"/>
              <a:t>генетичних</a:t>
            </a:r>
            <a:r>
              <a:rPr lang="ru-RU" sz="3600" dirty="0"/>
              <a:t> </a:t>
            </a:r>
            <a:r>
              <a:rPr lang="ru-RU" sz="3600" dirty="0" err="1"/>
              <a:t>пріонних</a:t>
            </a:r>
            <a:r>
              <a:rPr lang="ru-RU" sz="3600" dirty="0"/>
              <a:t> </a:t>
            </a:r>
            <a:r>
              <a:rPr lang="ru-RU" sz="3600" dirty="0" err="1"/>
              <a:t>захворювань</a:t>
            </a:r>
            <a:r>
              <a:rPr lang="ru-RU" sz="3600" dirty="0"/>
              <a:t> </a:t>
            </a:r>
            <a:r>
              <a:rPr lang="ru-RU" sz="3600" dirty="0" err="1"/>
              <a:t>людини</a:t>
            </a:r>
            <a:r>
              <a:rPr lang="ru-RU" sz="3600" dirty="0"/>
              <a:t>. Причиною є </a:t>
            </a:r>
            <a:r>
              <a:rPr lang="ru-RU" sz="3600" dirty="0" err="1"/>
              <a:t>міссенс-мутація</a:t>
            </a:r>
            <a:r>
              <a:rPr lang="ru-RU" sz="3600" dirty="0"/>
              <a:t> в </a:t>
            </a:r>
            <a:r>
              <a:rPr lang="ru-RU" sz="3600" dirty="0" err="1"/>
              <a:t>кодоні</a:t>
            </a:r>
            <a:r>
              <a:rPr lang="ru-RU" sz="3600" dirty="0"/>
              <a:t> 178 гена </a:t>
            </a:r>
            <a:r>
              <a:rPr lang="en-US" sz="3600" dirty="0"/>
              <a:t>PRNP , </a:t>
            </a:r>
            <a:r>
              <a:rPr lang="ru-RU" sz="3600" dirty="0" err="1"/>
              <a:t>розташованому</a:t>
            </a:r>
            <a:r>
              <a:rPr lang="ru-RU" sz="3600" dirty="0"/>
              <a:t> на короткому </a:t>
            </a:r>
            <a:r>
              <a:rPr lang="ru-RU" sz="3600" dirty="0" err="1"/>
              <a:t>плечі</a:t>
            </a:r>
            <a:r>
              <a:rPr lang="ru-RU" sz="3600" dirty="0"/>
              <a:t> 20 </a:t>
            </a:r>
            <a:r>
              <a:rPr lang="ru-RU" sz="3600" dirty="0" err="1"/>
              <a:t>хромосоми</a:t>
            </a:r>
            <a:r>
              <a:rPr lang="ru-RU" sz="3600" dirty="0"/>
              <a:t> у </a:t>
            </a:r>
            <a:r>
              <a:rPr lang="ru-RU" sz="3600" dirty="0" err="1"/>
              <a:t>позиції</a:t>
            </a:r>
            <a:r>
              <a:rPr lang="ru-RU" sz="3600" dirty="0"/>
              <a:t> </a:t>
            </a:r>
            <a:r>
              <a:rPr lang="en-US" sz="3600" dirty="0"/>
              <a:t>p13 (20p13), </a:t>
            </a:r>
            <a:r>
              <a:rPr lang="ru-RU" sz="3600" dirty="0" err="1"/>
              <a:t>відповідальній</a:t>
            </a:r>
            <a:r>
              <a:rPr lang="ru-RU" sz="3600" dirty="0"/>
              <a:t> за </a:t>
            </a:r>
            <a:r>
              <a:rPr lang="ru-RU" sz="3600" dirty="0" err="1"/>
              <a:t>створення</a:t>
            </a:r>
            <a:r>
              <a:rPr lang="ru-RU" sz="3600" dirty="0"/>
              <a:t> </a:t>
            </a:r>
            <a:r>
              <a:rPr lang="ru-RU" sz="3600" dirty="0" err="1"/>
              <a:t>пріонного</a:t>
            </a:r>
            <a:r>
              <a:rPr lang="ru-RU" sz="3600" dirty="0"/>
              <a:t> </a:t>
            </a:r>
            <a:r>
              <a:rPr lang="ru-RU" sz="3600" dirty="0" err="1"/>
              <a:t>білка</a:t>
            </a:r>
            <a:r>
              <a:rPr lang="ru-RU" sz="3600" dirty="0"/>
              <a:t> </a:t>
            </a:r>
            <a:r>
              <a:rPr lang="en-US" sz="3600" dirty="0" err="1"/>
              <a:t>PrPC</a:t>
            </a:r>
            <a:r>
              <a:rPr lang="en-US" sz="3600" dirty="0"/>
              <a:t> </a:t>
            </a:r>
            <a:r>
              <a:rPr lang="ru-RU" sz="3600" dirty="0"/>
              <a:t>у </a:t>
            </a:r>
            <a:r>
              <a:rPr lang="ru-RU" sz="3600" dirty="0" err="1"/>
              <a:t>поєднанні</a:t>
            </a:r>
            <a:r>
              <a:rPr lang="ru-RU" sz="3600" dirty="0"/>
              <a:t> з </a:t>
            </a:r>
            <a:r>
              <a:rPr lang="ru-RU" sz="3600" dirty="0" err="1"/>
              <a:t>присутністю</a:t>
            </a:r>
            <a:r>
              <a:rPr lang="ru-RU" sz="3600" dirty="0"/>
              <a:t> кодону </a:t>
            </a:r>
            <a:r>
              <a:rPr lang="ru-RU" sz="3600" dirty="0" err="1"/>
              <a:t>метіоніну</a:t>
            </a:r>
            <a:r>
              <a:rPr lang="ru-RU" sz="3600" dirty="0"/>
              <a:t> в </a:t>
            </a:r>
            <a:r>
              <a:rPr lang="ru-RU" sz="3600" dirty="0" err="1"/>
              <a:t>положенні</a:t>
            </a:r>
            <a:r>
              <a:rPr lang="ru-RU" sz="3600" dirty="0"/>
              <a:t> 129 </a:t>
            </a:r>
            <a:r>
              <a:rPr lang="ru-RU" sz="3600" dirty="0" err="1"/>
              <a:t>локусі</a:t>
            </a:r>
            <a:r>
              <a:rPr lang="ru-RU" sz="3600" dirty="0"/>
              <a:t> </a:t>
            </a:r>
            <a:r>
              <a:rPr lang="ru-RU" sz="3600" dirty="0" err="1"/>
              <a:t>поліморфізму</a:t>
            </a:r>
            <a:r>
              <a:rPr lang="ru-RU" sz="3600" dirty="0"/>
              <a:t> </a:t>
            </a:r>
            <a:r>
              <a:rPr lang="ru-RU" sz="3600" dirty="0" err="1"/>
              <a:t>метіонін-валін</a:t>
            </a:r>
            <a:r>
              <a:rPr lang="ru-RU" sz="3600" dirty="0"/>
              <a:t>.</a:t>
            </a:r>
            <a:br>
              <a:rPr lang="ru-RU" sz="3600" dirty="0"/>
            </a:br>
            <a:r>
              <a:rPr lang="ru-RU" sz="3600" dirty="0" err="1"/>
              <a:t>Гомозиготи</a:t>
            </a:r>
            <a:r>
              <a:rPr lang="ru-RU" sz="3600" dirty="0"/>
              <a:t> в </a:t>
            </a:r>
            <a:r>
              <a:rPr lang="ru-RU" sz="3600" dirty="0" err="1"/>
              <a:t>кодоні</a:t>
            </a:r>
            <a:r>
              <a:rPr lang="ru-RU" sz="3600" dirty="0"/>
              <a:t> 129, </a:t>
            </a:r>
            <a:r>
              <a:rPr lang="ru-RU" sz="3600" dirty="0" err="1"/>
              <a:t>які</a:t>
            </a:r>
            <a:r>
              <a:rPr lang="ru-RU" sz="3600" dirty="0"/>
              <a:t> </a:t>
            </a:r>
            <a:r>
              <a:rPr lang="ru-RU" sz="3600" dirty="0" err="1"/>
              <a:t>експресують</a:t>
            </a:r>
            <a:r>
              <a:rPr lang="ru-RU" sz="3600" dirty="0"/>
              <a:t> </a:t>
            </a:r>
            <a:r>
              <a:rPr lang="ru-RU" sz="3600" dirty="0" err="1"/>
              <a:t>метіонін</a:t>
            </a:r>
            <a:r>
              <a:rPr lang="ru-RU" sz="3600" dirty="0"/>
              <a:t> </a:t>
            </a:r>
            <a:r>
              <a:rPr lang="ru-RU" sz="3600" dirty="0" err="1"/>
              <a:t>також</a:t>
            </a:r>
            <a:r>
              <a:rPr lang="ru-RU" sz="3600" dirty="0"/>
              <a:t> у </a:t>
            </a:r>
            <a:r>
              <a:rPr lang="ru-RU" sz="3600" dirty="0" err="1"/>
              <a:t>немутованому</a:t>
            </a:r>
            <a:r>
              <a:rPr lang="ru-RU" sz="3600" dirty="0"/>
              <a:t> </a:t>
            </a:r>
            <a:r>
              <a:rPr lang="ru-RU" sz="3600" dirty="0" err="1"/>
              <a:t>алелі</a:t>
            </a:r>
            <a:r>
              <a:rPr lang="ru-RU" sz="3600" dirty="0"/>
              <a:t>, </a:t>
            </a:r>
            <a:r>
              <a:rPr lang="ru-RU" sz="3600" dirty="0" err="1"/>
              <a:t>мають</a:t>
            </a:r>
            <a:r>
              <a:rPr lang="ru-RU" sz="3600" dirty="0"/>
              <a:t> </a:t>
            </a:r>
            <a:r>
              <a:rPr lang="ru-RU" sz="3600" dirty="0" err="1"/>
              <a:t>коротший</a:t>
            </a:r>
            <a:r>
              <a:rPr lang="ru-RU" sz="3600" dirty="0"/>
              <a:t> </a:t>
            </a:r>
            <a:r>
              <a:rPr lang="ru-RU" sz="3600" dirty="0" err="1"/>
              <a:t>перебіг</a:t>
            </a:r>
            <a:r>
              <a:rPr lang="ru-RU" sz="3600" dirty="0"/>
              <a:t> </a:t>
            </a:r>
            <a:r>
              <a:rPr lang="ru-RU" sz="3600" dirty="0" err="1"/>
              <a:t>захворювання</a:t>
            </a:r>
            <a:r>
              <a:rPr lang="ru-RU" sz="3600" dirty="0"/>
              <a:t> (часто </a:t>
            </a:r>
            <a:r>
              <a:rPr lang="ru-RU" sz="3600" dirty="0" err="1"/>
              <a:t>менше</a:t>
            </a:r>
            <a:r>
              <a:rPr lang="ru-RU" sz="3600" dirty="0"/>
              <a:t> 1 року), в той час як </a:t>
            </a:r>
            <a:r>
              <a:rPr lang="ru-RU" sz="3600" dirty="0" err="1"/>
              <a:t>гетерозиготи</a:t>
            </a:r>
            <a:r>
              <a:rPr lang="ru-RU" sz="3600" dirty="0"/>
              <a:t> в </a:t>
            </a:r>
            <a:r>
              <a:rPr lang="ru-RU" sz="3600" dirty="0" err="1"/>
              <a:t>кодоні</a:t>
            </a:r>
            <a:r>
              <a:rPr lang="ru-RU" sz="3600" dirty="0"/>
              <a:t> 129, </a:t>
            </a:r>
            <a:r>
              <a:rPr lang="ru-RU" sz="3600" dirty="0" err="1"/>
              <a:t>які</a:t>
            </a:r>
            <a:r>
              <a:rPr lang="ru-RU" sz="3600" dirty="0"/>
              <a:t> </a:t>
            </a:r>
            <a:r>
              <a:rPr lang="ru-RU" sz="3600" dirty="0" err="1"/>
              <a:t>експресують</a:t>
            </a:r>
            <a:r>
              <a:rPr lang="ru-RU" sz="3600" dirty="0"/>
              <a:t> </a:t>
            </a:r>
            <a:r>
              <a:rPr lang="ru-RU" sz="3600" dirty="0" err="1"/>
              <a:t>валін</a:t>
            </a:r>
            <a:r>
              <a:rPr lang="ru-RU" sz="3600" dirty="0"/>
              <a:t> у </a:t>
            </a:r>
            <a:r>
              <a:rPr lang="ru-RU" sz="3600" dirty="0" err="1"/>
              <a:t>немутованому</a:t>
            </a:r>
            <a:r>
              <a:rPr lang="ru-RU" sz="3600" dirty="0"/>
              <a:t> </a:t>
            </a:r>
            <a:r>
              <a:rPr lang="ru-RU" sz="3600" dirty="0" err="1"/>
              <a:t>алелі</a:t>
            </a:r>
            <a:r>
              <a:rPr lang="ru-RU" sz="3600" dirty="0"/>
              <a:t>, </a:t>
            </a:r>
            <a:r>
              <a:rPr lang="ru-RU" sz="3600" dirty="0" err="1"/>
              <a:t>мають</a:t>
            </a:r>
            <a:r>
              <a:rPr lang="ru-RU" sz="3600" dirty="0"/>
              <a:t> </a:t>
            </a:r>
            <a:r>
              <a:rPr lang="ru-RU" sz="3600" dirty="0" err="1"/>
              <a:t>більш</a:t>
            </a:r>
            <a:r>
              <a:rPr lang="ru-RU" sz="3600" dirty="0"/>
              <a:t> </a:t>
            </a:r>
            <a:r>
              <a:rPr lang="ru-RU" sz="3600" dirty="0" err="1"/>
              <a:t>тривалий</a:t>
            </a:r>
            <a:r>
              <a:rPr lang="ru-RU" sz="3600" dirty="0"/>
              <a:t> </a:t>
            </a:r>
            <a:r>
              <a:rPr lang="ru-RU" sz="3600" dirty="0" err="1"/>
              <a:t>перебіг</a:t>
            </a:r>
            <a:r>
              <a:rPr lang="ru-RU" sz="3600" dirty="0"/>
              <a:t> </a:t>
            </a:r>
            <a:r>
              <a:rPr lang="ru-RU" sz="3600" dirty="0" err="1"/>
              <a:t>захворювання</a:t>
            </a:r>
            <a:r>
              <a:rPr lang="ru-RU" sz="3600" dirty="0"/>
              <a:t>, </a:t>
            </a:r>
            <a:r>
              <a:rPr lang="ru-RU" sz="3600" dirty="0" err="1"/>
              <a:t>також</a:t>
            </a:r>
            <a:r>
              <a:rPr lang="ru-RU" sz="3600" dirty="0"/>
              <a:t> </a:t>
            </a:r>
            <a:r>
              <a:rPr lang="ru-RU" sz="3600" dirty="0" err="1"/>
              <a:t>маючи</a:t>
            </a:r>
            <a:r>
              <a:rPr lang="ru-RU" sz="3600" dirty="0"/>
              <a:t> </a:t>
            </a:r>
            <a:r>
              <a:rPr lang="ru-RU" sz="3600" dirty="0" err="1"/>
              <a:t>деяку</a:t>
            </a:r>
            <a:r>
              <a:rPr lang="ru-RU" sz="3600" dirty="0"/>
              <a:t> </a:t>
            </a:r>
            <a:r>
              <a:rPr lang="ru-RU" sz="3600" dirty="0" err="1"/>
              <a:t>різницю</a:t>
            </a:r>
            <a:r>
              <a:rPr lang="ru-RU" sz="3600" dirty="0"/>
              <a:t> в </a:t>
            </a:r>
            <a:r>
              <a:rPr lang="ru-RU" sz="3600" dirty="0" err="1"/>
              <a:t>перебігу</a:t>
            </a:r>
            <a:r>
              <a:rPr lang="ru-RU" sz="3600" dirty="0"/>
              <a:t> та перших симптомах.</a:t>
            </a:r>
            <a:r>
              <a:rPr lang="ru-RU" sz="7200" dirty="0"/>
              <a:t/>
            </a:r>
            <a:br>
              <a:rPr lang="ru-RU" sz="7200" dirty="0"/>
            </a:br>
            <a:endParaRPr lang="uk-UA" sz="72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9760" y="4978400"/>
            <a:ext cx="4750526" cy="1371600"/>
          </a:xfrm>
        </p:spPr>
        <p:txBody>
          <a:bodyPr>
            <a:noAutofit/>
          </a:bodyPr>
          <a:lstStyle/>
          <a:p>
            <a:r>
              <a:rPr lang="uk-UA" sz="2000" b="1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Журенко</a:t>
            </a:r>
            <a:r>
              <a:rPr lang="uk-UA" sz="20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Мирослава</a:t>
            </a:r>
          </a:p>
          <a:p>
            <a:r>
              <a:rPr lang="uk-UA" sz="2000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МЦ.м</a:t>
            </a:r>
            <a:r>
              <a:rPr lang="uk-UA" sz="20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-301</a:t>
            </a:r>
          </a:p>
          <a:p>
            <a:r>
              <a:rPr lang="uk-UA" sz="20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Науковий керівник – </a:t>
            </a:r>
            <a:r>
              <a:rPr lang="uk-UA" sz="2000" b="1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Левченко</a:t>
            </a:r>
            <a:r>
              <a:rPr lang="uk-UA" sz="20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З.М.</a:t>
            </a:r>
            <a:endParaRPr lang="en-US" sz="2000" b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618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13599</TotalTime>
  <Words>648</Words>
  <Application>Microsoft Office PowerPoint</Application>
  <PresentationFormat>Произвольный</PresentationFormat>
  <Paragraphs>65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ФАТАЛЬНЕ СІМЕЙНЕ БЕЗСОННЯ</vt:lpstr>
      <vt:lpstr>Презентация PowerPoint</vt:lpstr>
      <vt:lpstr>Фатальне сімейне безсоння — це рідкісне захворювання, яке належить до класу трансмісивних губчастих енцефалопатій та характеризується нейродегенеративними змінами внаслідок шкідливої дії аномального пріонного білка через міссенс-мутації в гені пріонного білка PRNP D178N/129M. </vt:lpstr>
      <vt:lpstr>Поширеність</vt:lpstr>
      <vt:lpstr>FFI є третьою за поширеністю пріонною хворобою в світі. FFI є третьою за поширеністю пріонною хворобою в світі. У всьому світі задокументовано сотні випадків FFI, переважно в Європі та Азії, з помітним зростанням останніми роками, особливо в Китаї. Загалом було ідентифіковано та повідомлено про 131 пацієнта з ФСБ. У чоловіків трохи частіше (57/72), ніж у жінок, але про те, що чоловіки більш схильні до ФСБ мови не йде. Середній вік початку захворювання становив 47,5 років, коливався від 17 до 76 років.  </vt:lpstr>
      <vt:lpstr>Презентация PowerPoint</vt:lpstr>
      <vt:lpstr>     ФСБ –  хвороба, вперше діагностована та задокументована в 1986 році італійським лікарем Ігнаціо Ройтером, який 1979 року почав описувати захворювання після того, як спостерігав дивну смерть від безсоння двох родичок своєї дружини. Як виявилося, ця сім’я ще в 1765 році мала задокументований випадок смерті від тяжкого безсоння. Пізніше, вивчаючи архівні записи про цю сім’ю, лікар помітив що в історії родини були й інші подібні смерті. Коли в 1984 р. захворів дядько його дружини, перебіг хвороби документувався та вивчався, а після його смерті мозок хворого направили до США для подальших досліджень. Вже в США Ройтер разом з лікарем Лугаресі та його командою вивчали мозок хворого та в 1986 року вперше описали хворобу.  </vt:lpstr>
      <vt:lpstr>Презентация PowerPoint</vt:lpstr>
      <vt:lpstr>ФСБ  є частиною сімейства генетичних пріонних захворювань людини. Причиною є міссенс-мутація в кодоні 178 гена PRNP , розташованому на короткому плечі 20 хромосоми у позиції p13 (20p13), відповідальній за створення пріонного білка PrPC у поєднанні з присутністю кодону метіоніну в положенні 129 локусі поліморфізму метіонін-валін. Гомозиготи в кодоні 129, які експресують метіонін також у немутованому алелі, мають коротший перебіг захворювання (часто менше 1 року), в той час як гетерозиготи в кодоні 129, які експресують валін у немутованому алелі, мають більш тривалий перебіг захворювання, також маючи деяку різницю в перебігу та перших симптомах. </vt:lpstr>
      <vt:lpstr>Презентация PowerPoint</vt:lpstr>
      <vt:lpstr>ФСБ, на відміну від інших спонгіозних захворювань, вражає в основному таламус. Особливо страждає переднє і дорсомедіальне ядра таламуса, а також нижні ядра оливи. Морфометрія задокументувала, що асоціативні та моторні ядра таламуса втратили 90% нейронів, а лімбіко-паралімбічні, інтраламінарні та ретикулярні ядра втратили 60% нейронів під час перебігу FFI. Таким чином, FFI є пріонним захворюванням, яке вибірково пошкоджує таламокортикальні лімбічні структури </vt:lpstr>
      <vt:lpstr>Презентация PowerPoint</vt:lpstr>
      <vt:lpstr>В середньому перебіг хвороби триває 18 місяців. Стадія 1: перша стадія захворювання визначається підгострим початком безсоння, яке посилюється протягом кількох місяців і викликає такі психіатричні симптоми, як фобія, параноя та панічні атаки. Протягом цього часу пацієнти можуть повідомляти про усвідомлені сновидіння. Стадія 2: протягом наступних 5 місяців психіатричні симптоми погіршуються разом із загостренням безсоння, і пацієнти відчувають галюцинації. Спостерігається вегетативна дисфункція у вигляді симпатичної гіперактивності. Стадія 3: Ця коротка стадія, яка триває близько 3 місяців, зазвичай супроводжується повним безсонням і повним порушенням циклу сон-неспання. Стадія 4: Остання стадія захворювання може тривати 6 місяців або більше і визначається швидким зниженням когнітивних функцій і деменцією. Пацієнти відчувають нездатність добровільно рухатися або говорити, що супроводжується комою та кінцевою смертю. </vt:lpstr>
      <vt:lpstr>Презентация PowerPoint</vt:lpstr>
      <vt:lpstr>Порушення сну: спочатку у пацієнтів може спостерігатися безсоння, тяжкість якого посилюється з прогресуванням захворювання. У 40-60% пацієнтів повідомлялося про порушення архітектури сну, збільшення частоти періодичних рухів ногами та центральне апное сну. У міру прогресування хвороби вона може порушити циркадний цикл сон-неспання, що призведе до сплутаного стану під час неспання (тобто стану, схожого на сон).  Вегетативна дисфункція: високий кров’яний тиск, епізоди тахіпное, посилене сльозовиділення та потовиділення, запор, сексуальну дисфункцію та коливання температури тіла. Неврологічні розлади: можуть уражатися черепні нерви. На ранніх стадіях захворювання у пацієнтів може спостерігатися двоїння в очах, проблеми з ковтанням і аномалії зору. Поява галюцинацій відбувається в середньому через 12 тижнів, після чого стає очевидною втрата часової та просторової орієнтації. Згодом дизартрія, атаксія, міоклонус, рухові розлади, утруднення ходи. Ураження кори може проявлятися у вигляді уповільнення процесу мислення, розладів уваги та короткочасної втрати пам’яті. У міру прогресування захворювання розвивається марення. Захворювання психічного здоров’я: Поведінкові та інтелектуальні здібності залишаються в основному незмінними навіть на пізніх стадіях. Зміни настрою є загальними, оскільки пацієнти можуть впасти в депресію або апатичні, коли безсоння посилюється. Системні та ендокринні зміни:  у більшості пацієнтів спостерігається прогресуюча слабкість і втрата ваги. Повідомлялося про ендокринну дисфункцію як зниження секреції кортикотропіну (АКТГ) і підвищення секреції кортизолу. FFI може спричинити втрату нормальних добових коливань рівнів гормону росту, мелатоніну та пролактину. Також є дослідження про зв’язок ФФІ з цукровим діабетом.    </vt:lpstr>
      <vt:lpstr>Презентация PowerPoint</vt:lpstr>
      <vt:lpstr>Гейлі та Лачан Вебб – австралійські брат та сестра. Вони втратили бабусю, коли були підлітками, втратили свою матір, яка померла у віці 61 року. Хвороба вбила їх тітку по материнській лінії у віці 42 років і дядька по материнській лінії у віці 20 років. Їх сім’я дізналася про рідкісну хворобу, коли їхній бабусі вперше поставили діагноз FFI. Вони знали, що в їхній родині є FFI більшу частину свого життя, але лише після смерті їхньої матері вони вирішили пройти тестування, щоб перевірити, чи є вони носіями смертельних генів. Коли їм поставили діагноз, їм було за 20, що дозволило їм «досліджувати способи не передати ген нашим власним дітям», — сказала Хейлі. Зараз Лачану 35 і його хвороба вже запустилася. Він отримав підтвердження на наступний день після першого дня народження свого сина. Його першими симптомами були туман пам'яті, запаморочення та втрата ваги. У нього також були «нічні пробудження», каже Гейлі. Вони оптимістично сподівалися, що ці симптоми можуть мати інше пояснення. Стан Лаклана з моменту постановки діагнозу в квітні швидко змінювався. Він користується інвалідним візком, втратив рівновагу та координацію, у нього втрачається пам'ять, він втрачає навичку говорити. Але його занепад був далеко не таким раптовим, як у інших членів родини. «Його психічні симптоми були набагато повільнішими та значно відрізнялися від погіршення стану інших наших родичів. На даний момент у нього не було жодних галюцинацій, що сильно відрізняється від інших членів нашої родини на даний момент.» Цим статтям пройшов рік. В серпні цього року його сестра робила публікацію про те, що її брат все ще бореться. З постановки діагнозу пройшло 18 місяців. Дякую за увагу! </vt:lpstr>
      <vt:lpstr>Дякую за увагу!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WPS Presentation</dc:title>
  <dc:creator>admin</dc:creator>
  <cp:lastModifiedBy>Home</cp:lastModifiedBy>
  <cp:revision>68</cp:revision>
  <dcterms:created xsi:type="dcterms:W3CDTF">2024-02-04T15:16:04Z</dcterms:created>
  <dcterms:modified xsi:type="dcterms:W3CDTF">2025-01-08T13:20:56Z</dcterms:modified>
</cp:coreProperties>
</file>