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0" r:id="rId7"/>
    <p:sldId id="262" r:id="rId8"/>
    <p:sldId id="263" r:id="rId9"/>
    <p:sldId id="264" r:id="rId10"/>
    <p:sldId id="267" r:id="rId11"/>
    <p:sldId id="26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64" autoAdjust="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C41CE-B8BC-4164-8509-F70B44FD1EA1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72CE7-C055-4AE2-BE62-43BE971382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23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1CDA5-D624-4604-9EF6-9CC578A1B6F9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55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423B-D0E3-4675-98C7-0B9EF1EEF393}" type="datetime1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1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3736-88DA-460E-BD84-C9008E44C9F0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31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7A30-933F-4276-86BD-F8F5EDED95C3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675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3663B-475C-4C08-8EB6-D68B61242AEE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80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E7E7-A2C0-4749-B03B-A1FF94B5E4B7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89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2A24-F637-4ABF-9D8C-430FAA7C8E4B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122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70FE-F6B2-48F3-B849-FB6D1BB23210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42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18D5-DD78-42CC-9059-1BE661D1A7C2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4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BBA20-D2D3-4FC3-B797-3BF2D09C2791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902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C625-BAC7-41F3-A0D5-83DB56177197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68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21121-ED33-4F65-B48B-07179AC6129D}" type="datetime1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6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B8FB8-239C-4F79-A71E-F01AD8F46FDE}" type="datetime1">
              <a:rPr lang="ru-RU" smtClean="0"/>
              <a:t>14.06.2020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58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F4F3C-5C03-4A9D-A540-0C8D6DC756AD}" type="datetime1">
              <a:rPr lang="ru-RU" smtClean="0"/>
              <a:t>14.06.2020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9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F6D8-3865-480F-9BF9-72D4A06E01EF}" type="datetime1">
              <a:rPr lang="ru-RU" smtClean="0"/>
              <a:t>14.06.2020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49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4E01-A373-4CAD-8404-7E46FF2ED3D5}" type="datetime1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52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794F-550A-4016-B680-C3EB9B946D52}" type="datetime1">
              <a:rPr lang="ru-RU" smtClean="0"/>
              <a:t>14.06.2020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BF0F31-FBB7-4BCD-A90D-33792313CC45}" type="datetime1">
              <a:rPr lang="ru-RU" smtClean="0"/>
              <a:t>14.06.2020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F668E5-2E5C-4BAA-8A5B-DCF92D6B3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43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  <p:sldLayoutId id="2147484141" r:id="rId12"/>
    <p:sldLayoutId id="2147484142" r:id="rId13"/>
    <p:sldLayoutId id="2147484143" r:id="rId14"/>
    <p:sldLayoutId id="2147484144" r:id="rId15"/>
    <p:sldLayoutId id="2147484145" r:id="rId16"/>
    <p:sldLayoutId id="2147484146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2979532" y="266676"/>
            <a:ext cx="624377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Bahnschrift" panose="020B0502040204020203" pitchFamily="34" charset="0"/>
              </a:rPr>
              <a:t>Ministry of Education and Science of </a:t>
            </a:r>
            <a:r>
              <a:rPr lang="en-US" sz="1100" dirty="0" smtClean="0">
                <a:latin typeface="Bahnschrift" panose="020B0502040204020203" pitchFamily="34" charset="0"/>
              </a:rPr>
              <a:t>Ukraine</a:t>
            </a:r>
          </a:p>
          <a:p>
            <a:pPr algn="ctr"/>
            <a:r>
              <a:rPr lang="en-US" sz="1100" dirty="0" smtClean="0">
                <a:latin typeface="Bahnschrift" panose="020B0502040204020203" pitchFamily="34" charset="0"/>
              </a:rPr>
              <a:t>Sumy State University</a:t>
            </a:r>
            <a:endParaRPr lang="ru-RU" sz="1100" dirty="0">
              <a:latin typeface="Bahnschrift" panose="020B0502040204020203" pitchFamily="34" charset="0"/>
            </a:endParaRPr>
          </a:p>
          <a:p>
            <a:pPr algn="ctr"/>
            <a:r>
              <a:rPr lang="uk-UA" sz="1100" dirty="0">
                <a:latin typeface="Bahnschrift" panose="020B0502040204020203" pitchFamily="34" charset="0"/>
              </a:rPr>
              <a:t> </a:t>
            </a:r>
            <a:endParaRPr lang="ru-RU" sz="1100" dirty="0">
              <a:latin typeface="Bahnschrift" panose="020B0502040204020203" pitchFamily="34" charset="0"/>
            </a:endParaRPr>
          </a:p>
          <a:p>
            <a:pPr algn="ctr"/>
            <a:r>
              <a:rPr lang="en-US" sz="1100" dirty="0">
                <a:latin typeface="Bahnschrift" panose="020B0502040204020203" pitchFamily="34" charset="0"/>
              </a:rPr>
              <a:t>Faculty of Foreign Philology </a:t>
            </a:r>
            <a:r>
              <a:rPr lang="en-US" sz="1100" dirty="0" smtClean="0">
                <a:latin typeface="Bahnschrift" panose="020B0502040204020203" pitchFamily="34" charset="0"/>
              </a:rPr>
              <a:t>and </a:t>
            </a:r>
            <a:r>
              <a:rPr lang="en-US" sz="1100" dirty="0">
                <a:latin typeface="Bahnschrift" panose="020B0502040204020203" pitchFamily="34" charset="0"/>
              </a:rPr>
              <a:t>Social </a:t>
            </a:r>
            <a:r>
              <a:rPr lang="en-US" sz="1100" dirty="0" smtClean="0">
                <a:latin typeface="Bahnschrift" panose="020B0502040204020203" pitchFamily="34" charset="0"/>
              </a:rPr>
              <a:t>Communications</a:t>
            </a:r>
          </a:p>
          <a:p>
            <a:pPr algn="ctr"/>
            <a:r>
              <a:rPr lang="en-US" sz="1100" dirty="0">
                <a:latin typeface="Bahnschrift" panose="020B0502040204020203" pitchFamily="34" charset="0"/>
              </a:rPr>
              <a:t>Department of </a:t>
            </a:r>
            <a:r>
              <a:rPr lang="en-US" sz="1100" dirty="0" smtClean="0">
                <a:latin typeface="Bahnschrift" panose="020B0502040204020203" pitchFamily="34" charset="0"/>
              </a:rPr>
              <a:t>Germanic </a:t>
            </a:r>
            <a:r>
              <a:rPr lang="en-US" sz="1100" dirty="0">
                <a:latin typeface="Bahnschrift" panose="020B0502040204020203" pitchFamily="34" charset="0"/>
              </a:rPr>
              <a:t>Philology</a:t>
            </a:r>
            <a:endParaRPr lang="ru-RU" sz="1100" dirty="0">
              <a:latin typeface="Bahnschrift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80035" y="1965764"/>
            <a:ext cx="6713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ahnschrift" panose="020B0502040204020203" pitchFamily="34" charset="0"/>
              </a:rPr>
              <a:t>     Bachelor </a:t>
            </a:r>
            <a:r>
              <a:rPr lang="en-US" sz="2400" dirty="0">
                <a:latin typeface="Bahnschrift" panose="020B0502040204020203" pitchFamily="34" charset="0"/>
              </a:rPr>
              <a:t>Thesis </a:t>
            </a:r>
            <a:r>
              <a:rPr lang="en-US" sz="2400" dirty="0" smtClean="0">
                <a:latin typeface="Bahnschrift" panose="020B0502040204020203" pitchFamily="34" charset="0"/>
              </a:rPr>
              <a:t>Presentation</a:t>
            </a:r>
          </a:p>
          <a:p>
            <a:r>
              <a:rPr lang="uk-UA" sz="2400" dirty="0" smtClean="0">
                <a:latin typeface="Bahnschrift" panose="020B0502040204020203" pitchFamily="34" charset="0"/>
              </a:rPr>
              <a:t>           </a:t>
            </a:r>
            <a:r>
              <a:rPr lang="uk-UA" sz="2000" dirty="0" smtClean="0">
                <a:latin typeface="Bahnschrift" panose="020B0502040204020203" pitchFamily="34" charset="0"/>
              </a:rPr>
              <a:t>            </a:t>
            </a:r>
            <a:r>
              <a:rPr lang="en-US" sz="1600" dirty="0">
                <a:latin typeface="Bahnschrift" panose="020B0502040204020203" pitchFamily="34" charset="0"/>
              </a:rPr>
              <a:t>ON THE TOPIC</a:t>
            </a:r>
            <a:r>
              <a:rPr lang="uk-UA" sz="2000" dirty="0" smtClean="0">
                <a:latin typeface="Bahnschrift" panose="020B0502040204020203" pitchFamily="34" charset="0"/>
              </a:rPr>
              <a:t>:</a:t>
            </a:r>
            <a:endParaRPr lang="ru-RU" sz="2400" dirty="0">
              <a:latin typeface="Bahnschrift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6644" y="2963520"/>
            <a:ext cx="9517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Bahnschrift" panose="020B0502040204020203" pitchFamily="34" charset="0"/>
              </a:rPr>
              <a:t>«</a:t>
            </a:r>
            <a:r>
              <a:rPr lang="en-US" sz="2800" dirty="0">
                <a:latin typeface="Bahnschrift" panose="020B0502040204020203" pitchFamily="34" charset="0"/>
              </a:rPr>
              <a:t>Internet as a Foreign Language Learning Platform</a:t>
            </a:r>
            <a:r>
              <a:rPr lang="uk-UA" sz="2800" dirty="0" smtClean="0">
                <a:latin typeface="Bahnschrift" panose="020B0502040204020203" pitchFamily="34" charset="0"/>
              </a:rPr>
              <a:t>»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8549" y="4895371"/>
            <a:ext cx="49712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ahnschrift" panose="020B0502040204020203" pitchFamily="34" charset="0"/>
              </a:rPr>
              <a:t>Presented by</a:t>
            </a:r>
            <a:r>
              <a:rPr lang="uk-UA" sz="1600" dirty="0" smtClean="0">
                <a:latin typeface="Bahnschrift" panose="020B0502040204020203" pitchFamily="34" charset="0"/>
              </a:rPr>
              <a:t>:</a:t>
            </a:r>
            <a:r>
              <a:rPr lang="en-US" sz="1600" dirty="0">
                <a:latin typeface="Bahnschrift" panose="020B0502040204020203" pitchFamily="34" charset="0"/>
              </a:rPr>
              <a:t>            </a:t>
            </a:r>
            <a:r>
              <a:rPr lang="en-US" sz="1600" dirty="0" smtClean="0">
                <a:latin typeface="Bahnschrift" panose="020B0502040204020203" pitchFamily="34" charset="0"/>
              </a:rPr>
              <a:t>                   </a:t>
            </a:r>
            <a:r>
              <a:rPr lang="en-US" sz="1400" dirty="0" smtClean="0">
                <a:latin typeface="Bahnschrift" panose="020B0502040204020203" pitchFamily="34" charset="0"/>
              </a:rPr>
              <a:t>student </a:t>
            </a:r>
            <a:r>
              <a:rPr lang="en-US" sz="1400" dirty="0">
                <a:latin typeface="Bahnschrift" panose="020B0502040204020203" pitchFamily="34" charset="0"/>
              </a:rPr>
              <a:t>of group </a:t>
            </a:r>
            <a:r>
              <a:rPr lang="en-US" sz="1400" dirty="0" smtClean="0">
                <a:latin typeface="Bahnschrift" panose="020B0502040204020203" pitchFamily="34" charset="0"/>
              </a:rPr>
              <a:t>PR-61</a:t>
            </a:r>
          </a:p>
          <a:p>
            <a:r>
              <a:rPr lang="en-US" sz="1400" dirty="0">
                <a:latin typeface="Bahnschrift" panose="020B0502040204020203" pitchFamily="34" charset="0"/>
              </a:rPr>
              <a:t> </a:t>
            </a:r>
            <a:r>
              <a:rPr lang="en-US" sz="1400" dirty="0" smtClean="0">
                <a:latin typeface="Bahnschrift" panose="020B0502040204020203" pitchFamily="34" charset="0"/>
              </a:rPr>
              <a:t>                                                                </a:t>
            </a:r>
            <a:r>
              <a:rPr lang="en-US" sz="1400" dirty="0" err="1" smtClean="0">
                <a:latin typeface="Bahnschrift" panose="020B0502040204020203" pitchFamily="34" charset="0"/>
              </a:rPr>
              <a:t>Levkovych</a:t>
            </a:r>
            <a:r>
              <a:rPr lang="en-US" sz="1400" dirty="0" smtClean="0">
                <a:latin typeface="Bahnschrift" panose="020B0502040204020203" pitchFamily="34" charset="0"/>
              </a:rPr>
              <a:t> Diana</a:t>
            </a:r>
            <a:endParaRPr lang="ru-RU" sz="1400" dirty="0">
              <a:latin typeface="Bahnschrif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48549" y="5538158"/>
            <a:ext cx="58434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Bahnschrift" panose="020B0502040204020203" pitchFamily="34" charset="0"/>
              </a:rPr>
              <a:t>Supervised by</a:t>
            </a:r>
            <a:r>
              <a:rPr lang="uk-UA" sz="1600" dirty="0" smtClean="0">
                <a:latin typeface="Bahnschrift" panose="020B0502040204020203" pitchFamily="34" charset="0"/>
              </a:rPr>
              <a:t>:   </a:t>
            </a:r>
            <a:r>
              <a:rPr lang="en-US" sz="1600" dirty="0">
                <a:latin typeface="Bahnschrift" panose="020B0502040204020203" pitchFamily="34" charset="0"/>
              </a:rPr>
              <a:t>           </a:t>
            </a:r>
            <a:r>
              <a:rPr lang="en-US" sz="1400" dirty="0">
                <a:latin typeface="Bahnschrift" panose="020B0502040204020203" pitchFamily="34" charset="0"/>
              </a:rPr>
              <a:t>Professor, PhD in Philological </a:t>
            </a:r>
            <a:r>
              <a:rPr lang="en-US" sz="1400" dirty="0" smtClean="0">
                <a:latin typeface="Bahnschrift" panose="020B0502040204020203" pitchFamily="34" charset="0"/>
              </a:rPr>
              <a:t>Sciences</a:t>
            </a:r>
          </a:p>
          <a:p>
            <a:r>
              <a:rPr lang="en-US" sz="1400" dirty="0">
                <a:latin typeface="Bahnschrift" panose="020B0502040204020203" pitchFamily="34" charset="0"/>
              </a:rPr>
              <a:t>                                                       </a:t>
            </a:r>
            <a:r>
              <a:rPr lang="en-US" sz="1400" dirty="0" err="1" smtClean="0">
                <a:latin typeface="Bahnschrift" panose="020B0502040204020203" pitchFamily="34" charset="0"/>
              </a:rPr>
              <a:t>Kobiakova</a:t>
            </a:r>
            <a:r>
              <a:rPr lang="en-US" sz="1400" dirty="0" smtClean="0">
                <a:latin typeface="Bahnschrift" panose="020B0502040204020203" pitchFamily="34" charset="0"/>
              </a:rPr>
              <a:t> </a:t>
            </a:r>
            <a:r>
              <a:rPr lang="en-US" sz="1400" dirty="0" err="1">
                <a:latin typeface="Bahnschrift" panose="020B0502040204020203" pitchFamily="34" charset="0"/>
              </a:rPr>
              <a:t>Iryna</a:t>
            </a:r>
            <a:r>
              <a:rPr lang="en-US" sz="1400" dirty="0">
                <a:latin typeface="Bahnschrift" panose="020B0502040204020203" pitchFamily="34" charset="0"/>
              </a:rPr>
              <a:t> </a:t>
            </a:r>
            <a:r>
              <a:rPr lang="en-US" sz="1400" dirty="0" err="1">
                <a:latin typeface="Bahnschrift" panose="020B0502040204020203" pitchFamily="34" charset="0"/>
              </a:rPr>
              <a:t>Karpivna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441204" y="6331889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ahnschrift" panose="020B0502040204020203" pitchFamily="34" charset="0"/>
              </a:rPr>
              <a:t>Sumy</a:t>
            </a:r>
            <a:r>
              <a:rPr lang="uk-UA" sz="1600" dirty="0" smtClean="0">
                <a:latin typeface="Bahnschrift" panose="020B0502040204020203" pitchFamily="34" charset="0"/>
              </a:rPr>
              <a:t> </a:t>
            </a:r>
            <a:r>
              <a:rPr lang="en-US" sz="1600" dirty="0" smtClean="0">
                <a:latin typeface="Bahnschrift" panose="020B0502040204020203" pitchFamily="34" charset="0"/>
              </a:rPr>
              <a:t>2020</a:t>
            </a:r>
            <a:endParaRPr lang="ru-RU" sz="1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1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205250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5695" y="370101"/>
            <a:ext cx="6696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Tasks of the formative </a:t>
            </a:r>
            <a:r>
              <a:rPr lang="en-US" sz="3200" dirty="0" smtClean="0">
                <a:latin typeface="Bahnschrift" panose="020B0502040204020203" pitchFamily="34" charset="0"/>
              </a:rPr>
              <a:t>experiment</a:t>
            </a:r>
            <a:r>
              <a:rPr lang="uk-UA" sz="3600" dirty="0" smtClean="0">
                <a:latin typeface="Bahnschrift" panose="020B0502040204020203" pitchFamily="34" charset="0"/>
              </a:rPr>
              <a:t>: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2401" y="1097338"/>
            <a:ext cx="7062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" panose="020B0502040204020203" pitchFamily="34" charset="0"/>
              </a:rPr>
              <a:t>lesson development using Internet resources;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Bahnschrift" panose="020B0502040204020203" pitchFamily="34" charset="0"/>
              </a:rPr>
              <a:t>identify the effectiveness of IT. </a:t>
            </a:r>
            <a:endParaRPr lang="ru-RU" sz="2400" dirty="0">
              <a:latin typeface="Bahnschrif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2729" y="2047100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Bahnschrift" panose="020B0502040204020203" pitchFamily="34" charset="0"/>
              </a:rPr>
              <a:t>The results: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22260" y="2862114"/>
            <a:ext cx="8342811" cy="336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Bahnschrift" panose="020B0502040204020203" pitchFamily="34" charset="0"/>
              </a:rPr>
              <a:t>1. The level of interest in the process of teaching English has increased, while interest in assessment has decreased, which, however, did not affect the success and quality of knowledge acquisition.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Bahnschrift" panose="020B0502040204020203" pitchFamily="34" charset="0"/>
              </a:rPr>
              <a:t>2. The activity of schoolchildren in the lesson has noticeably changed, they have become more willing and productive to work.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Bahnschrift" panose="020B0502040204020203" pitchFamily="34" charset="0"/>
              </a:rPr>
              <a:t>3. Modern information technologies and the Internet contribute to the concentration of efforts and the creation of a situation of success due to the positive impact on the internal motivation of students.</a:t>
            </a:r>
            <a:endParaRPr lang="ru-RU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363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95667" y="915768"/>
            <a:ext cx="36006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Bahnschrift" panose="020B0502040204020203" pitchFamily="34" charset="0"/>
              </a:rPr>
              <a:t>The c</a:t>
            </a:r>
            <a:r>
              <a:rPr lang="de-DE" sz="3600" b="1" dirty="0" err="1" smtClean="0">
                <a:latin typeface="Bahnschrift" panose="020B0502040204020203" pitchFamily="34" charset="0"/>
              </a:rPr>
              <a:t>onclusions</a:t>
            </a:r>
            <a:r>
              <a:rPr lang="de-DE" sz="3600" b="1" dirty="0">
                <a:latin typeface="Bahnschrift" panose="020B0502040204020203" pitchFamily="34" charset="0"/>
              </a:rPr>
              <a:t>:</a:t>
            </a:r>
            <a:endParaRPr lang="ru-RU" sz="3600" b="1" dirty="0"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6157" y="2374880"/>
            <a:ext cx="100196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400" dirty="0">
                <a:latin typeface="Bahnschrift" panose="020B0502040204020203" pitchFamily="34" charset="0"/>
              </a:rPr>
              <a:t>The main goal of teaching a foreign language to students of a secondary school is to educate a person.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>
                <a:latin typeface="Bahnschrift" panose="020B0502040204020203" pitchFamily="34" charset="0"/>
              </a:rPr>
              <a:t>Internet resources can undoubtedly be involved at all stages of teaching a foreign language.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>
                <a:latin typeface="Bahnschrift" panose="020B0502040204020203" pitchFamily="34" charset="0"/>
              </a:rPr>
              <a:t>The global network plays an important role during students' independent work, allowing them to engage in search and creative activities.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>
                <a:latin typeface="Bahnschrift" panose="020B0502040204020203" pitchFamily="34" charset="0"/>
              </a:rPr>
              <a:t>T</a:t>
            </a:r>
            <a:r>
              <a:rPr lang="en-US" sz="2400" dirty="0" smtClean="0">
                <a:latin typeface="Bahnschrift" panose="020B0502040204020203" pitchFamily="34" charset="0"/>
              </a:rPr>
              <a:t>he </a:t>
            </a:r>
            <a:r>
              <a:rPr lang="en-US" sz="2400" dirty="0">
                <a:latin typeface="Bahnschrift" panose="020B0502040204020203" pitchFamily="34" charset="0"/>
              </a:rPr>
              <a:t>ability to effectively use Internet resources is considered necessary for a modern </a:t>
            </a:r>
            <a:r>
              <a:rPr lang="en-US" sz="2400" dirty="0" smtClean="0">
                <a:latin typeface="Bahnschrift" panose="020B0502040204020203" pitchFamily="34" charset="0"/>
              </a:rPr>
              <a:t>teacher.</a:t>
            </a:r>
            <a:endParaRPr lang="ru-RU" sz="2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354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471" y="2514600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latin typeface="Bahnschrift" panose="020B0502040204020203" pitchFamily="34" charset="0"/>
              </a:rPr>
              <a:t>Thank You For Your Attention</a:t>
            </a:r>
            <a:r>
              <a:rPr lang="uk-UA" sz="6000" dirty="0" smtClean="0">
                <a:latin typeface="Bahnschrift" panose="020B0502040204020203" pitchFamily="34" charset="0"/>
              </a:rPr>
              <a:t>!</a:t>
            </a:r>
            <a:endParaRPr lang="ru-RU" sz="60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4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2301" y="685800"/>
            <a:ext cx="8393518" cy="73152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hnschrift" panose="020B0502040204020203" pitchFamily="34" charset="0"/>
              </a:rPr>
              <a:t>Goal and tasks </a:t>
            </a:r>
            <a:r>
              <a:rPr lang="en-US" sz="3600" dirty="0">
                <a:latin typeface="Bahnschrift" panose="020B0502040204020203" pitchFamily="34" charset="0"/>
              </a:rPr>
              <a:t>of the bachelor's thesis 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257302"/>
            <a:ext cx="9755909" cy="16670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b="1" dirty="0" smtClean="0">
                <a:latin typeface="Bahnschrift" panose="020B0502040204020203" pitchFamily="34" charset="0"/>
              </a:rPr>
              <a:t>Goal </a:t>
            </a:r>
            <a:r>
              <a:rPr lang="en-US" sz="2000" dirty="0" smtClean="0">
                <a:latin typeface="Bahnschrift" panose="020B0502040204020203" pitchFamily="34" charset="0"/>
              </a:rPr>
              <a:t>of </a:t>
            </a:r>
            <a:r>
              <a:rPr lang="en-US" sz="2000" dirty="0">
                <a:latin typeface="Bahnschrift" panose="020B0502040204020203" pitchFamily="34" charset="0"/>
              </a:rPr>
              <a:t>the bachelor's thesis is to study the features of using Internet technologies in foreign language lessons in a comprehensive school and their role in shaping the internal motivation of students to learn a foreign language.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84310" y="3004809"/>
            <a:ext cx="94675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Realization of the research </a:t>
            </a:r>
            <a:r>
              <a:rPr lang="en-US" sz="2000" dirty="0" smtClean="0">
                <a:latin typeface="Bahnschrift" panose="020B0502040204020203" pitchFamily="34" charset="0"/>
              </a:rPr>
              <a:t>goal </a:t>
            </a:r>
            <a:r>
              <a:rPr lang="en-US" sz="2000" dirty="0">
                <a:latin typeface="Bahnschrift" panose="020B0502040204020203" pitchFamily="34" charset="0"/>
              </a:rPr>
              <a:t>involves the solution of the following </a:t>
            </a:r>
            <a:r>
              <a:rPr lang="en-US" sz="2000" b="1" dirty="0">
                <a:latin typeface="Bahnschrift" panose="020B0502040204020203" pitchFamily="34" charset="0"/>
              </a:rPr>
              <a:t>tasks</a:t>
            </a:r>
            <a:r>
              <a:rPr lang="en-US" sz="2000" dirty="0">
                <a:latin typeface="Bahnschrift" panose="020B0502040204020203" pitchFamily="34" charset="0"/>
              </a:rPr>
              <a:t>:</a:t>
            </a:r>
          </a:p>
          <a:p>
            <a:r>
              <a:rPr lang="en-US" sz="2000" dirty="0">
                <a:latin typeface="Bahnschrift" panose="020B0502040204020203" pitchFamily="34" charset="0"/>
              </a:rPr>
              <a:t>- study sources on the topic of research;</a:t>
            </a:r>
          </a:p>
          <a:p>
            <a:r>
              <a:rPr lang="en-US" sz="2000" dirty="0">
                <a:latin typeface="Bahnschrift" panose="020B0502040204020203" pitchFamily="34" charset="0"/>
              </a:rPr>
              <a:t>- identify the socio-pedagogical problems of the use of information technology in teaching foreign languages;</a:t>
            </a:r>
          </a:p>
          <a:p>
            <a:r>
              <a:rPr lang="en-US" sz="2000" dirty="0">
                <a:latin typeface="Bahnschrift" panose="020B0502040204020203" pitchFamily="34" charset="0"/>
              </a:rPr>
              <a:t>- consider the types of Internet technologies used in teaching a foreign language;</a:t>
            </a:r>
          </a:p>
          <a:p>
            <a:r>
              <a:rPr lang="en-US" sz="2000" dirty="0">
                <a:latin typeface="Bahnschrift" panose="020B0502040204020203" pitchFamily="34" charset="0"/>
              </a:rPr>
              <a:t>- identify the didactic capabilities of Internet technologies, stagnant in teaching English;</a:t>
            </a:r>
          </a:p>
          <a:p>
            <a:r>
              <a:rPr lang="en-US" sz="2000" dirty="0">
                <a:latin typeface="Bahnschrift" panose="020B0502040204020203" pitchFamily="34" charset="0"/>
              </a:rPr>
              <a:t>- to study the didactic requirements for the organization of the lesson using Internet technologies.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93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953" y="151486"/>
            <a:ext cx="10018713" cy="1631829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Bahnschrift" panose="020B0502040204020203" pitchFamily="34" charset="0"/>
              </a:rPr>
              <a:t>Basic concepts</a:t>
            </a:r>
            <a:endParaRPr lang="ru-RU" sz="36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47800" y="1752599"/>
            <a:ext cx="96850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u="sng" dirty="0">
                <a:latin typeface="Bahnschrift" panose="020B0502040204020203" pitchFamily="34" charset="0"/>
              </a:rPr>
              <a:t>The </a:t>
            </a:r>
            <a:r>
              <a:rPr lang="en-US" sz="2000" b="1" u="sng" dirty="0" smtClean="0">
                <a:latin typeface="Bahnschrift" panose="020B0502040204020203" pitchFamily="34" charset="0"/>
              </a:rPr>
              <a:t>Internet </a:t>
            </a:r>
            <a:r>
              <a:rPr lang="en-US" sz="2000" u="sng" dirty="0">
                <a:latin typeface="Bahnschrift" panose="020B0502040204020203" pitchFamily="34" charset="0"/>
              </a:rPr>
              <a:t>is the wider network that allows computer networks around the world run by companies, governments, universities and other </a:t>
            </a:r>
            <a:r>
              <a:rPr lang="en-US" sz="2000" u="sng" dirty="0" err="1">
                <a:latin typeface="Bahnschrift" panose="020B0502040204020203" pitchFamily="34" charset="0"/>
              </a:rPr>
              <a:t>organisations</a:t>
            </a:r>
            <a:r>
              <a:rPr lang="en-US" sz="2000" u="sng" dirty="0">
                <a:latin typeface="Bahnschrift" panose="020B0502040204020203" pitchFamily="34" charset="0"/>
              </a:rPr>
              <a:t> to talk to one another.</a:t>
            </a:r>
            <a:endParaRPr lang="ru-RU" sz="2000" dirty="0">
              <a:latin typeface="Bahnschrif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3092102"/>
            <a:ext cx="96850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u="sng" dirty="0">
                <a:latin typeface="Bahnschrift" panose="020B0502040204020203" pitchFamily="34" charset="0"/>
              </a:rPr>
              <a:t>Information technology (IT) </a:t>
            </a:r>
            <a:r>
              <a:rPr lang="en-US" sz="2000" u="sng" dirty="0">
                <a:latin typeface="Bahnschrift" panose="020B0502040204020203" pitchFamily="34" charset="0"/>
              </a:rPr>
              <a:t>is the use of any computers, storage, networking and other physical devices, infrastructure and processes to create, process, store, secure and exchange all forms of electronic data</a:t>
            </a:r>
            <a:r>
              <a:rPr lang="en-US" sz="2000" u="sng" dirty="0" smtClean="0">
                <a:latin typeface="Bahnschrift" panose="020B0502040204020203" pitchFamily="34" charset="0"/>
              </a:rPr>
              <a:t>.</a:t>
            </a:r>
          </a:p>
          <a:p>
            <a:pPr algn="just"/>
            <a:endParaRPr lang="en-US" sz="2000" u="sng" dirty="0">
              <a:latin typeface="Bahnschrift" panose="020B0502040204020203" pitchFamily="34" charset="0"/>
            </a:endParaRPr>
          </a:p>
          <a:p>
            <a:pPr algn="just"/>
            <a:r>
              <a:rPr lang="en-US" sz="2000" b="1" u="sng" dirty="0" smtClean="0">
                <a:latin typeface="Bahnschrift" panose="020B0502040204020203" pitchFamily="34" charset="0"/>
              </a:rPr>
              <a:t>Motivation </a:t>
            </a:r>
            <a:r>
              <a:rPr lang="en-US" sz="2000" u="sng" dirty="0" smtClean="0">
                <a:latin typeface="Bahnschrift" panose="020B0502040204020203" pitchFamily="34" charset="0"/>
              </a:rPr>
              <a:t>is </a:t>
            </a:r>
            <a:r>
              <a:rPr lang="en-US" sz="2000" u="sng" dirty="0">
                <a:latin typeface="Bahnschrift" panose="020B0502040204020203" pitchFamily="34" charset="0"/>
              </a:rPr>
              <a:t>the process of stimulating people to actions to accomplish the goals</a:t>
            </a:r>
            <a:r>
              <a:rPr lang="en-US" sz="2000" u="sng" dirty="0" smtClean="0">
                <a:latin typeface="Bahnschrift" panose="020B0502040204020203" pitchFamily="34" charset="0"/>
              </a:rPr>
              <a:t>.</a:t>
            </a:r>
            <a:endParaRPr lang="ru-RU" sz="2000" u="sng" dirty="0" smtClean="0">
              <a:latin typeface="Bahnschrift" panose="020B0502040204020203" pitchFamily="34" charset="0"/>
            </a:endParaRPr>
          </a:p>
          <a:p>
            <a:pPr algn="just"/>
            <a:endParaRPr lang="ru-RU" sz="2000" u="sng" dirty="0">
              <a:latin typeface="Bahnschrift" panose="020B0502040204020203" pitchFamily="34" charset="0"/>
            </a:endParaRPr>
          </a:p>
          <a:p>
            <a:pPr algn="just"/>
            <a:r>
              <a:rPr lang="en-US" sz="2000" b="1" u="sng" dirty="0">
                <a:latin typeface="Bahnschrift" panose="020B0502040204020203" pitchFamily="34" charset="0"/>
              </a:rPr>
              <a:t>A didactic method </a:t>
            </a:r>
            <a:r>
              <a:rPr lang="en-US" sz="2000" u="sng" dirty="0">
                <a:latin typeface="Bahnschrift" panose="020B0502040204020203" pitchFamily="34" charset="0"/>
              </a:rPr>
              <a:t>is a teaching method that follows a consistent scientific approach or educational style to present information to students.</a:t>
            </a:r>
            <a:endParaRPr lang="ru-RU" sz="2000" u="sng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7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250" y="0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3846" y="996044"/>
            <a:ext cx="8611058" cy="6858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Conditions providing a stable positive result while studying English using Internet technologies:</a:t>
            </a:r>
            <a:endParaRPr lang="ru-RU" sz="32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87616" y="2581885"/>
            <a:ext cx="463001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4400" dirty="0" smtClean="0"/>
              <a:t>Time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4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4400" dirty="0" err="1" smtClean="0"/>
              <a:t>Technique</a:t>
            </a:r>
            <a:endParaRPr lang="de-DE" sz="4400" dirty="0" smtClean="0"/>
          </a:p>
          <a:p>
            <a:endParaRPr lang="de-DE" sz="4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4400" dirty="0" err="1" smtClean="0"/>
              <a:t>Organization</a:t>
            </a:r>
            <a:endParaRPr lang="en-US" sz="4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11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205250" cy="6858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1363" y="685800"/>
            <a:ext cx="107246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ahnschrift" panose="020B0502040204020203" pitchFamily="34" charset="0"/>
              </a:rPr>
              <a:t>Pedagogical </a:t>
            </a:r>
            <a:r>
              <a:rPr lang="en-US" sz="3200" dirty="0">
                <a:latin typeface="Bahnschrift" panose="020B0502040204020203" pitchFamily="34" charset="0"/>
              </a:rPr>
              <a:t>goals of using modern Internet </a:t>
            </a:r>
            <a:r>
              <a:rPr lang="en-US" sz="3200" dirty="0" smtClean="0">
                <a:latin typeface="Bahnschrift" panose="020B0502040204020203" pitchFamily="34" charset="0"/>
              </a:rPr>
              <a:t>technologies:</a:t>
            </a:r>
          </a:p>
          <a:p>
            <a:endParaRPr lang="ru-RU" sz="3200" dirty="0"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1731" y="1798275"/>
            <a:ext cx="91701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increasing the level of effectiveness of the learning process;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intensification of students' independent cognitive activity;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structuring of large volumes of necessary information, followed by optimization of its search on the Internet;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creating conditions for the development of critical, abstract, logical thinking;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improvement of communication skills;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Bahnschrift" panose="020B0502040204020203" pitchFamily="34" charset="0"/>
              </a:rPr>
              <a:t>- </a:t>
            </a:r>
            <a:r>
              <a:rPr lang="en-US" sz="2000" dirty="0">
                <a:latin typeface="Bahnschrift" panose="020B0502040204020203" pitchFamily="34" charset="0"/>
              </a:rPr>
              <a:t>moral and aesthetic education, covering the use of elements of computer graphics, multimedia technologies;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Bahnschrift" panose="020B0502040204020203" pitchFamily="34" charset="0"/>
              </a:rPr>
              <a:t>- development of skills for processing the necessary information of any volume.</a:t>
            </a:r>
            <a:endParaRPr lang="ru-RU" sz="2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09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889" y="811529"/>
            <a:ext cx="9739949" cy="662940"/>
          </a:xfrm>
        </p:spPr>
        <p:txBody>
          <a:bodyPr>
            <a:no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The main services that the Internet provides us: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6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78480" y="2563406"/>
            <a:ext cx="6035040" cy="330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Bahnschrift" panose="020B0502040204020203" pitchFamily="34" charset="0"/>
              </a:rPr>
              <a:t>Email</a:t>
            </a:r>
            <a:r>
              <a:rPr lang="en-US" sz="3600" dirty="0">
                <a:latin typeface="Bahnschrift" panose="020B0502040204020203" pitchFamily="34" charset="0"/>
              </a:rPr>
              <a:t>;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Bahnschrift" panose="020B0502040204020203" pitchFamily="34" charset="0"/>
              </a:rPr>
              <a:t>teleconferences;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Bahnschrift" panose="020B0502040204020203" pitchFamily="34" charset="0"/>
              </a:rPr>
              <a:t>video conferencing;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Bahnschrift" panose="020B0502040204020203" pitchFamily="34" charset="0"/>
              </a:rPr>
              <a:t>web </a:t>
            </a:r>
            <a:r>
              <a:rPr lang="en-US" sz="3600" dirty="0">
                <a:latin typeface="Bahnschrift" panose="020B0502040204020203" pitchFamily="34" charset="0"/>
              </a:rPr>
              <a:t>server.</a:t>
            </a:r>
            <a:endParaRPr lang="ru-RU" sz="3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0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8" y="457200"/>
            <a:ext cx="10018713" cy="1752599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hnschrift" panose="020B0502040204020203" pitchFamily="34" charset="0"/>
              </a:rPr>
              <a:t>The </a:t>
            </a:r>
            <a:r>
              <a:rPr lang="en-US" sz="3200" dirty="0">
                <a:latin typeface="Bahnschrift" panose="020B0502040204020203" pitchFamily="34" charset="0"/>
              </a:rPr>
              <a:t>use of Internet resources contributes to the formation of the following basic skills in students:</a:t>
            </a:r>
            <a:endParaRPr lang="ru-RU" sz="32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927211" y="2040150"/>
            <a:ext cx="3132909" cy="3870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de-DE" sz="3200" dirty="0" err="1" smtClean="0">
                <a:latin typeface="Bahnschrift" panose="020B0502040204020203" pitchFamily="34" charset="0"/>
              </a:rPr>
              <a:t>writing</a:t>
            </a:r>
            <a:r>
              <a:rPr lang="de-DE" sz="3200" dirty="0" smtClean="0">
                <a:latin typeface="Bahnschrift" panose="020B0502040204020203" pitchFamily="34" charset="0"/>
              </a:rPr>
              <a:t>;</a:t>
            </a:r>
            <a:endParaRPr lang="de-DE" sz="3200" dirty="0">
              <a:latin typeface="Bahnschrift" panose="020B0502040204020203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de-DE" sz="3200" dirty="0" err="1" smtClean="0">
                <a:latin typeface="Bahnschrift" panose="020B0502040204020203" pitchFamily="34" charset="0"/>
              </a:rPr>
              <a:t>reading</a:t>
            </a:r>
            <a:r>
              <a:rPr lang="de-DE" sz="3200" dirty="0" smtClean="0">
                <a:latin typeface="Bahnschrift" panose="020B0502040204020203" pitchFamily="34" charset="0"/>
              </a:rPr>
              <a:t>;</a:t>
            </a:r>
            <a:endParaRPr lang="de-DE" sz="3200" dirty="0">
              <a:latin typeface="Bahnschrift" panose="020B0502040204020203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de-DE" sz="3200" dirty="0" err="1" smtClean="0">
                <a:latin typeface="Bahnschrift" panose="020B0502040204020203" pitchFamily="34" charset="0"/>
              </a:rPr>
              <a:t>listening</a:t>
            </a:r>
            <a:r>
              <a:rPr lang="de-DE" sz="3200" dirty="0" smtClean="0">
                <a:latin typeface="Bahnschrift" panose="020B0502040204020203" pitchFamily="34" charset="0"/>
              </a:rPr>
              <a:t>;</a:t>
            </a:r>
            <a:endParaRPr lang="de-DE" sz="3200" dirty="0">
              <a:latin typeface="Bahnschrift" panose="020B0502040204020203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de-DE" sz="3200" dirty="0" err="1" smtClean="0">
                <a:latin typeface="Bahnschrift" panose="020B0502040204020203" pitchFamily="34" charset="0"/>
              </a:rPr>
              <a:t>speaking</a:t>
            </a:r>
            <a:r>
              <a:rPr lang="de-DE" sz="3200" dirty="0">
                <a:latin typeface="Bahnschrift" panose="020B0502040204020203" pitchFamily="34" charset="0"/>
              </a:rPr>
              <a:t>.</a:t>
            </a:r>
            <a:endParaRPr lang="ru-RU" sz="3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9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The selection of educational resources on the Internet for use in the full-time education system should meet the following principles:</a:t>
            </a:r>
            <a:endParaRPr lang="ru-RU" sz="32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49028" y="1957791"/>
            <a:ext cx="88892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Bahnschrift" panose="020B0502040204020203" pitchFamily="34" charset="0"/>
              </a:rPr>
              <a:t>the </a:t>
            </a:r>
            <a:r>
              <a:rPr lang="en-US" sz="2400" dirty="0">
                <a:latin typeface="Bahnschrift" panose="020B0502040204020203" pitchFamily="34" charset="0"/>
              </a:rPr>
              <a:t>establishment of logical connections between the elements of the investigated phenomenon, the systematization of knowledge;</a:t>
            </a:r>
          </a:p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Bahnschrift" panose="020B0502040204020203" pitchFamily="34" charset="0"/>
              </a:rPr>
              <a:t>visibility</a:t>
            </a:r>
            <a:r>
              <a:rPr lang="en-US" sz="2400" dirty="0">
                <a:latin typeface="Bahnschrift" panose="020B0502040204020203" pitchFamily="34" charset="0"/>
              </a:rPr>
              <a:t>;</a:t>
            </a:r>
          </a:p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Bahnschrift" panose="020B0502040204020203" pitchFamily="34" charset="0"/>
              </a:rPr>
              <a:t>compensatory</a:t>
            </a:r>
            <a:r>
              <a:rPr lang="en-US" sz="2400" dirty="0">
                <a:latin typeface="Bahnschrift" panose="020B0502040204020203" pitchFamily="34" charset="0"/>
              </a:rPr>
              <a:t>;</a:t>
            </a:r>
          </a:p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Bahnschrift" panose="020B0502040204020203" pitchFamily="34" charset="0"/>
              </a:rPr>
              <a:t>systemic and systematic;</a:t>
            </a:r>
          </a:p>
          <a:p>
            <a:pPr marL="457200" lvl="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Bahnschrift" panose="020B0502040204020203" pitchFamily="34" charset="0"/>
              </a:rPr>
              <a:t>creating </a:t>
            </a:r>
            <a:r>
              <a:rPr lang="en-US" sz="2400" dirty="0">
                <a:latin typeface="Bahnschrift" panose="020B0502040204020203" pitchFamily="34" charset="0"/>
              </a:rPr>
              <a:t>a positive emotional attitude in the lesson.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766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525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002" y="265286"/>
            <a:ext cx="9619121" cy="64008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ahnschrift" panose="020B0502040204020203" pitchFamily="34" charset="0"/>
              </a:rPr>
              <a:t>During the experiment, the following tasks were set:</a:t>
            </a:r>
            <a:endParaRPr lang="ru-RU" sz="2800" dirty="0">
              <a:latin typeface="Bahnschrif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668E5-2E5C-4BAA-8A5B-DCF92D6B3A0F}" type="slidenum">
              <a:rPr lang="ru-RU" smtClean="0"/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64169" y="1000834"/>
            <a:ext cx="9538854" cy="2529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Bahnschrift" panose="020B0502040204020203" pitchFamily="34" charset="0"/>
              </a:rPr>
              <a:t>t</a:t>
            </a:r>
            <a:r>
              <a:rPr lang="en-US" dirty="0" smtClean="0">
                <a:latin typeface="Bahnschrift" panose="020B0502040204020203" pitchFamily="34" charset="0"/>
              </a:rPr>
              <a:t>o </a:t>
            </a:r>
            <a:r>
              <a:rPr lang="en-US" dirty="0">
                <a:latin typeface="Bahnschrift" panose="020B0502040204020203" pitchFamily="34" charset="0"/>
              </a:rPr>
              <a:t>i</a:t>
            </a:r>
            <a:r>
              <a:rPr lang="en-US" dirty="0" smtClean="0">
                <a:latin typeface="Bahnschrift" panose="020B0502040204020203" pitchFamily="34" charset="0"/>
              </a:rPr>
              <a:t>dentify </a:t>
            </a:r>
            <a:r>
              <a:rPr lang="en-US" dirty="0">
                <a:latin typeface="Bahnschrift" panose="020B0502040204020203" pitchFamily="34" charset="0"/>
              </a:rPr>
              <a:t>the main motives of </a:t>
            </a:r>
            <a:r>
              <a:rPr lang="en-US" dirty="0" smtClean="0">
                <a:latin typeface="Bahnschrift" panose="020B0502040204020203" pitchFamily="34" charset="0"/>
              </a:rPr>
              <a:t>students;</a:t>
            </a:r>
            <a:endParaRPr lang="en-US" dirty="0">
              <a:latin typeface="Bahnschrift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Bahnschrift" panose="020B0502040204020203" pitchFamily="34" charset="0"/>
              </a:rPr>
              <a:t>t</a:t>
            </a:r>
            <a:r>
              <a:rPr lang="en-US" dirty="0" smtClean="0">
                <a:latin typeface="Bahnschrift" panose="020B0502040204020203" pitchFamily="34" charset="0"/>
              </a:rPr>
              <a:t>o highlight </a:t>
            </a:r>
            <a:r>
              <a:rPr lang="en-US" dirty="0">
                <a:latin typeface="Bahnschrift" panose="020B0502040204020203" pitchFamily="34" charset="0"/>
              </a:rPr>
              <a:t>the driving motive of </a:t>
            </a:r>
            <a:r>
              <a:rPr lang="en-US" dirty="0" smtClean="0">
                <a:latin typeface="Bahnschrift" panose="020B0502040204020203" pitchFamily="34" charset="0"/>
              </a:rPr>
              <a:t>students;</a:t>
            </a:r>
            <a:endParaRPr lang="en-US" dirty="0">
              <a:latin typeface="Bahnschrift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Bahnschrift" panose="020B0502040204020203" pitchFamily="34" charset="0"/>
              </a:rPr>
              <a:t>to identify </a:t>
            </a:r>
            <a:r>
              <a:rPr lang="en-US" dirty="0">
                <a:latin typeface="Bahnschrift" panose="020B0502040204020203" pitchFamily="34" charset="0"/>
              </a:rPr>
              <a:t>conditions conducive to the emergence and strengthening of motivation for learning </a:t>
            </a:r>
            <a:r>
              <a:rPr lang="en-US" dirty="0" smtClean="0">
                <a:latin typeface="Bahnschrift" panose="020B0502040204020203" pitchFamily="34" charset="0"/>
              </a:rPr>
              <a:t>English;</a:t>
            </a:r>
            <a:endParaRPr lang="en-US" dirty="0">
              <a:latin typeface="Bahnschrift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Bahnschrift" panose="020B0502040204020203" pitchFamily="34" charset="0"/>
              </a:rPr>
              <a:t>t</a:t>
            </a:r>
            <a:r>
              <a:rPr lang="en-US" dirty="0" smtClean="0">
                <a:latin typeface="Bahnschrift" panose="020B0502040204020203" pitchFamily="34" charset="0"/>
              </a:rPr>
              <a:t>o determine </a:t>
            </a:r>
            <a:r>
              <a:rPr lang="en-US" dirty="0">
                <a:latin typeface="Bahnschrift" panose="020B0502040204020203" pitchFamily="34" charset="0"/>
              </a:rPr>
              <a:t>the degree of readiness (needs) in working with a computer, which forms the basis in new information technologies.</a:t>
            </a:r>
            <a:endParaRPr lang="uk-UA" dirty="0" smtClean="0">
              <a:latin typeface="Bahnschrif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6302" y="4160874"/>
            <a:ext cx="8675821" cy="211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Bahnschrift" panose="020B0502040204020203" pitchFamily="34" charset="0"/>
              </a:rPr>
              <a:t>1. The </a:t>
            </a:r>
            <a:r>
              <a:rPr lang="en-US" dirty="0">
                <a:latin typeface="Bahnschrift" panose="020B0502040204020203" pitchFamily="34" charset="0"/>
              </a:rPr>
              <a:t>initial level of internal motivation of students is not high enough and requires further improvement;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Bahnschrift" panose="020B0502040204020203" pitchFamily="34" charset="0"/>
              </a:rPr>
              <a:t>2. The </a:t>
            </a:r>
            <a:r>
              <a:rPr lang="en-US" dirty="0">
                <a:latin typeface="Bahnschrift" panose="020B0502040204020203" pitchFamily="34" charset="0"/>
              </a:rPr>
              <a:t>motives for obtaining knowledge are replaced by the motives for obtaining an assessment; it requires a shift in emphasis from assessment to the practical value of knowledge.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99498" y="3639613"/>
            <a:ext cx="2068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ahnschrift" panose="020B0502040204020203" pitchFamily="34" charset="0"/>
              </a:rPr>
              <a:t>The results:</a:t>
            </a:r>
            <a:endParaRPr lang="ru-RU" sz="2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7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320</TotalTime>
  <Words>828</Words>
  <Application>Microsoft Office PowerPoint</Application>
  <PresentationFormat>Широкоэкранный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Bahnschrift</vt:lpstr>
      <vt:lpstr>Calibri</vt:lpstr>
      <vt:lpstr>Corbel</vt:lpstr>
      <vt:lpstr>Wingdings</vt:lpstr>
      <vt:lpstr>Параллакс</vt:lpstr>
      <vt:lpstr>Презентация PowerPoint</vt:lpstr>
      <vt:lpstr>Goal and tasks of the bachelor's thesis </vt:lpstr>
      <vt:lpstr>Basic concepts</vt:lpstr>
      <vt:lpstr>Conditions providing a stable positive result while studying English using Internet technologies:</vt:lpstr>
      <vt:lpstr>Презентация PowerPoint</vt:lpstr>
      <vt:lpstr>The main services that the Internet provides us:</vt:lpstr>
      <vt:lpstr>The use of Internet resources contributes to the formation of the following basic skills in students:</vt:lpstr>
      <vt:lpstr>The selection of educational resources on the Internet for use in the full-time education system should meet the following principles:</vt:lpstr>
      <vt:lpstr>During the experiment, the following tasks were set:</vt:lpstr>
      <vt:lpstr>Презентация PowerPoint</vt:lpstr>
      <vt:lpstr>Презентация PowerPoint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 Lev</dc:creator>
  <cp:lastModifiedBy>Diana Lev</cp:lastModifiedBy>
  <cp:revision>34</cp:revision>
  <dcterms:created xsi:type="dcterms:W3CDTF">2019-12-24T15:15:59Z</dcterms:created>
  <dcterms:modified xsi:type="dcterms:W3CDTF">2020-06-14T14:22:29Z</dcterms:modified>
</cp:coreProperties>
</file>