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3" autoAdjust="0"/>
    <p:restoredTop sz="94660"/>
  </p:normalViewPr>
  <p:slideViewPr>
    <p:cSldViewPr snapToGrid="0">
      <p:cViewPr>
        <p:scale>
          <a:sx n="57" d="100"/>
          <a:sy n="57" d="100"/>
        </p:scale>
        <p:origin x="-86" y="-5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B1E0EF0-CE7E-4895-9819-BD3C0A34C27E}" type="datetimeFigureOut">
              <a:rPr lang="uk-UA" smtClean="0"/>
              <a:t>19.12.2021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10F744FC-7FCB-495F-B374-8B79DD7A57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4654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0EF0-CE7E-4895-9819-BD3C0A34C27E}" type="datetimeFigureOut">
              <a:rPr lang="uk-UA" smtClean="0"/>
              <a:t>19.12.2021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44FC-7FCB-495F-B374-8B79DD7A57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9087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0EF0-CE7E-4895-9819-BD3C0A34C27E}" type="datetimeFigureOut">
              <a:rPr lang="uk-UA" smtClean="0"/>
              <a:t>19.12.2021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44FC-7FCB-495F-B374-8B79DD7A57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3646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0EF0-CE7E-4895-9819-BD3C0A34C27E}" type="datetimeFigureOut">
              <a:rPr lang="uk-UA" smtClean="0"/>
              <a:t>19.12.2021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44FC-7FCB-495F-B374-8B79DD7A57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6385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0EF0-CE7E-4895-9819-BD3C0A34C27E}" type="datetimeFigureOut">
              <a:rPr lang="uk-UA" smtClean="0"/>
              <a:t>19.12.2021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44FC-7FCB-495F-B374-8B79DD7A57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5021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0EF0-CE7E-4895-9819-BD3C0A34C27E}" type="datetimeFigureOut">
              <a:rPr lang="uk-UA" smtClean="0"/>
              <a:t>19.12.2021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44FC-7FCB-495F-B374-8B79DD7A57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629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0EF0-CE7E-4895-9819-BD3C0A34C27E}" type="datetimeFigureOut">
              <a:rPr lang="uk-UA" smtClean="0"/>
              <a:t>19.12.2021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44FC-7FCB-495F-B374-8B79DD7A57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3911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0EF0-CE7E-4895-9819-BD3C0A34C27E}" type="datetimeFigureOut">
              <a:rPr lang="uk-UA" smtClean="0"/>
              <a:t>19.12.2021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44FC-7FCB-495F-B374-8B79DD7A57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793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0EF0-CE7E-4895-9819-BD3C0A34C27E}" type="datetimeFigureOut">
              <a:rPr lang="uk-UA" smtClean="0"/>
              <a:t>19.12.2021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44FC-7FCB-495F-B374-8B79DD7A57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6242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0EF0-CE7E-4895-9819-BD3C0A34C27E}" type="datetimeFigureOut">
              <a:rPr lang="uk-UA" smtClean="0"/>
              <a:t>19.12.2021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10F744FC-7FCB-495F-B374-8B79DD7A57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4999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B1E0EF0-CE7E-4895-9819-BD3C0A34C27E}" type="datetimeFigureOut">
              <a:rPr lang="uk-UA" smtClean="0"/>
              <a:t>19.12.2021</a:t>
            </a:fld>
            <a:endParaRPr lang="uk-U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uk-U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10F744FC-7FCB-495F-B374-8B79DD7A57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61725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9B1E0EF0-CE7E-4895-9819-BD3C0A34C27E}" type="datetimeFigureOut">
              <a:rPr lang="uk-UA" smtClean="0"/>
              <a:t>19.12.2021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10F744FC-7FCB-495F-B374-8B79DD7A57C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6949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6600" b="1" dirty="0">
                <a:solidFill>
                  <a:schemeClr val="tx1"/>
                </a:solidFill>
              </a:rPr>
              <a:t>Racially marked words in fictional and publicistic discourse: translational </a:t>
            </a:r>
            <a:r>
              <a:rPr lang="en-US" sz="6600" b="1" dirty="0" smtClean="0">
                <a:solidFill>
                  <a:schemeClr val="tx1"/>
                </a:solidFill>
              </a:rPr>
              <a:t>aspects</a:t>
            </a:r>
            <a:endParaRPr lang="uk-UA" sz="66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57603" y="4257676"/>
            <a:ext cx="9228201" cy="1645920"/>
          </a:xfrm>
        </p:spPr>
        <p:txBody>
          <a:bodyPr/>
          <a:lstStyle/>
          <a:p>
            <a:pPr algn="r"/>
            <a:r>
              <a:rPr lang="en-US" smtClean="0"/>
              <a:t>Student Hanna </a:t>
            </a:r>
            <a:r>
              <a:rPr lang="en-US" dirty="0" err="1" smtClean="0"/>
              <a:t>Vernydub</a:t>
            </a:r>
            <a:r>
              <a:rPr lang="en-US" dirty="0" smtClean="0"/>
              <a:t>, PRm-01</a:t>
            </a:r>
          </a:p>
          <a:p>
            <a:pPr algn="r"/>
            <a:r>
              <a:rPr lang="en-US" dirty="0" smtClean="0"/>
              <a:t>Supervisor Dr. of Philology S. O. </a:t>
            </a:r>
            <a:r>
              <a:rPr lang="en-US" dirty="0" err="1" smtClean="0"/>
              <a:t>Shvachko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61360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techniques used for the publicistic texts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48" y="2157731"/>
            <a:ext cx="11287126" cy="4262120"/>
          </a:xfrm>
        </p:spPr>
        <p:txBody>
          <a:bodyPr/>
          <a:lstStyle/>
          <a:p>
            <a:r>
              <a:rPr lang="en-US" sz="4000" b="1" dirty="0" smtClean="0"/>
              <a:t>Equivalent translation</a:t>
            </a:r>
            <a:r>
              <a:rPr lang="en-US" dirty="0" smtClean="0"/>
              <a:t>: </a:t>
            </a:r>
          </a:p>
          <a:p>
            <a:pPr algn="just"/>
            <a:r>
              <a:rPr lang="uk-UA" sz="2800" b="1" i="1" dirty="0" err="1" smtClean="0"/>
              <a:t>Black</a:t>
            </a:r>
            <a:r>
              <a:rPr lang="uk-UA" sz="2800" i="1" dirty="0" smtClean="0"/>
              <a:t> </a:t>
            </a:r>
            <a:r>
              <a:rPr lang="uk-UA" sz="2800" i="1" dirty="0" err="1"/>
              <a:t>pastors</a:t>
            </a:r>
            <a:r>
              <a:rPr lang="uk-UA" sz="2800" i="1" dirty="0"/>
              <a:t>: </a:t>
            </a:r>
            <a:r>
              <a:rPr lang="uk-UA" sz="2800" i="1" dirty="0" err="1"/>
              <a:t>Ahmaud</a:t>
            </a:r>
            <a:r>
              <a:rPr lang="uk-UA" sz="2800" i="1" dirty="0"/>
              <a:t> </a:t>
            </a:r>
            <a:r>
              <a:rPr lang="uk-UA" sz="2800" i="1" dirty="0" err="1"/>
              <a:t>Arbery</a:t>
            </a:r>
            <a:r>
              <a:rPr lang="uk-UA" sz="2800" i="1" dirty="0"/>
              <a:t> </a:t>
            </a:r>
            <a:r>
              <a:rPr lang="uk-UA" sz="2800" i="1" dirty="0" err="1"/>
              <a:t>case</a:t>
            </a:r>
            <a:r>
              <a:rPr lang="uk-UA" sz="2800" i="1" dirty="0"/>
              <a:t> </a:t>
            </a:r>
            <a:r>
              <a:rPr lang="uk-UA" sz="2800" i="1" dirty="0" err="1"/>
              <a:t>highlights</a:t>
            </a:r>
            <a:r>
              <a:rPr lang="uk-UA" sz="2800" i="1" dirty="0"/>
              <a:t> </a:t>
            </a:r>
            <a:r>
              <a:rPr lang="uk-UA" sz="2800" i="1" dirty="0" err="1"/>
              <a:t>historical</a:t>
            </a:r>
            <a:r>
              <a:rPr lang="uk-UA" sz="2800" i="1" dirty="0"/>
              <a:t> </a:t>
            </a:r>
            <a:r>
              <a:rPr lang="uk-UA" sz="2800" i="1" dirty="0" err="1"/>
              <a:t>community</a:t>
            </a:r>
            <a:r>
              <a:rPr lang="uk-UA" sz="2800" i="1" dirty="0"/>
              <a:t> </a:t>
            </a:r>
            <a:r>
              <a:rPr lang="uk-UA" sz="2800" i="1" dirty="0" err="1"/>
              <a:t>role</a:t>
            </a:r>
            <a:r>
              <a:rPr lang="uk-UA" sz="2800" dirty="0"/>
              <a:t> (</a:t>
            </a:r>
            <a:r>
              <a:rPr lang="en-US" sz="2800" dirty="0"/>
              <a:t>USA Today</a:t>
            </a:r>
            <a:r>
              <a:rPr lang="uk-UA" sz="2800" dirty="0"/>
              <a:t>, 2021, </a:t>
            </a:r>
            <a:r>
              <a:rPr lang="en-US" sz="2800" dirty="0"/>
              <a:t>December</a:t>
            </a:r>
            <a:r>
              <a:rPr lang="uk-UA" sz="2800" dirty="0"/>
              <a:t> 7) – </a:t>
            </a:r>
            <a:r>
              <a:rPr lang="uk-UA" sz="2800" b="1" i="1" dirty="0"/>
              <a:t>Темношкірі</a:t>
            </a:r>
            <a:r>
              <a:rPr lang="uk-UA" sz="2800" i="1" dirty="0"/>
              <a:t> пастори: Справа </a:t>
            </a:r>
            <a:r>
              <a:rPr lang="uk-UA" sz="2800" i="1" dirty="0" err="1"/>
              <a:t>Ахмада</a:t>
            </a:r>
            <a:r>
              <a:rPr lang="uk-UA" sz="2800" i="1" dirty="0"/>
              <a:t> </a:t>
            </a:r>
            <a:r>
              <a:rPr lang="uk-UA" sz="2800" i="1" dirty="0" err="1"/>
              <a:t>Оберрі</a:t>
            </a:r>
            <a:r>
              <a:rPr lang="uk-UA" sz="2800" i="1" dirty="0"/>
              <a:t> підкреслила важливу роль існування історичної спільноти</a:t>
            </a:r>
            <a:r>
              <a:rPr lang="uk-UA" sz="2800" dirty="0"/>
              <a:t> (переклад Г. </a:t>
            </a:r>
            <a:r>
              <a:rPr lang="uk-UA" sz="2800" dirty="0" err="1"/>
              <a:t>Вернидуб</a:t>
            </a:r>
            <a:r>
              <a:rPr lang="uk-UA" sz="2800" dirty="0"/>
              <a:t>).</a:t>
            </a:r>
          </a:p>
          <a:p>
            <a:pPr algn="just"/>
            <a:r>
              <a:rPr lang="uk-UA" sz="2800" i="1" dirty="0" err="1" smtClean="0"/>
              <a:t>The</a:t>
            </a:r>
            <a:r>
              <a:rPr lang="uk-UA" sz="2800" i="1" dirty="0" smtClean="0"/>
              <a:t> </a:t>
            </a:r>
            <a:r>
              <a:rPr lang="uk-UA" sz="2800" i="1" dirty="0" err="1"/>
              <a:t>Pillars</a:t>
            </a:r>
            <a:r>
              <a:rPr lang="uk-UA" sz="2800" i="1" dirty="0"/>
              <a:t> </a:t>
            </a:r>
            <a:r>
              <a:rPr lang="uk-UA" sz="2800" i="1" dirty="0" err="1"/>
              <a:t>of</a:t>
            </a:r>
            <a:r>
              <a:rPr lang="uk-UA" sz="2800" i="1" dirty="0"/>
              <a:t> </a:t>
            </a:r>
            <a:r>
              <a:rPr lang="uk-UA" sz="2800" b="1" i="1" dirty="0" err="1"/>
              <a:t>African</a:t>
            </a:r>
            <a:r>
              <a:rPr lang="uk-UA" sz="2800" b="1" i="1" dirty="0"/>
              <a:t> </a:t>
            </a:r>
            <a:r>
              <a:rPr lang="uk-UA" sz="2800" b="1" i="1" dirty="0" err="1"/>
              <a:t>American</a:t>
            </a:r>
            <a:r>
              <a:rPr lang="uk-UA" sz="2800" b="1" i="1" dirty="0"/>
              <a:t> </a:t>
            </a:r>
            <a:r>
              <a:rPr lang="uk-UA" sz="2800" i="1" dirty="0" err="1"/>
              <a:t>History</a:t>
            </a:r>
            <a:r>
              <a:rPr lang="uk-UA" sz="2800" i="1" dirty="0"/>
              <a:t>: </a:t>
            </a:r>
            <a:r>
              <a:rPr lang="uk-UA" sz="2800" i="1" dirty="0" err="1"/>
              <a:t>Ibi</a:t>
            </a:r>
            <a:r>
              <a:rPr lang="uk-UA" sz="2800" i="1" dirty="0"/>
              <a:t> </a:t>
            </a:r>
            <a:r>
              <a:rPr lang="uk-UA" sz="2800" i="1" dirty="0" err="1"/>
              <a:t>Zoboi’s</a:t>
            </a:r>
            <a:r>
              <a:rPr lang="uk-UA" sz="2800" i="1" dirty="0"/>
              <a:t> </a:t>
            </a:r>
            <a:r>
              <a:rPr lang="uk-UA" sz="2800" i="1" dirty="0" err="1"/>
              <a:t>Kwanzaa</a:t>
            </a:r>
            <a:r>
              <a:rPr lang="uk-UA" sz="2800" i="1" dirty="0"/>
              <a:t> Picture </a:t>
            </a:r>
            <a:r>
              <a:rPr lang="uk-UA" sz="2800" i="1" dirty="0" err="1"/>
              <a:t>Book</a:t>
            </a:r>
            <a:r>
              <a:rPr lang="uk-UA" sz="2800" i="1" dirty="0"/>
              <a:t> </a:t>
            </a:r>
            <a:r>
              <a:rPr lang="uk-UA" sz="2800" dirty="0"/>
              <a:t>(</a:t>
            </a:r>
            <a:r>
              <a:rPr lang="en-US" sz="2800" dirty="0"/>
              <a:t>The New York Times</a:t>
            </a:r>
            <a:r>
              <a:rPr lang="uk-UA" sz="2800" dirty="0"/>
              <a:t>, 2021, </a:t>
            </a:r>
            <a:r>
              <a:rPr lang="en-US" sz="2800" dirty="0"/>
              <a:t>December</a:t>
            </a:r>
            <a:r>
              <a:rPr lang="uk-UA" sz="2800" dirty="0"/>
              <a:t> 10) – </a:t>
            </a:r>
            <a:r>
              <a:rPr lang="uk-UA" sz="2800" i="1" dirty="0"/>
              <a:t>Стовпи </a:t>
            </a:r>
            <a:r>
              <a:rPr lang="uk-UA" sz="2800" b="1" i="1" dirty="0" err="1"/>
              <a:t>афроамериканської</a:t>
            </a:r>
            <a:r>
              <a:rPr lang="uk-UA" sz="2800" i="1" dirty="0"/>
              <a:t> історії: </a:t>
            </a:r>
            <a:r>
              <a:rPr lang="uk-UA" sz="2800" i="1" dirty="0" err="1"/>
              <a:t>Кванзійська</a:t>
            </a:r>
            <a:r>
              <a:rPr lang="uk-UA" sz="2800" i="1" dirty="0"/>
              <a:t> фотокнига </a:t>
            </a:r>
            <a:r>
              <a:rPr lang="uk-UA" sz="2800" i="1" dirty="0" err="1"/>
              <a:t>Ібі</a:t>
            </a:r>
            <a:r>
              <a:rPr lang="uk-UA" sz="2800" i="1" dirty="0"/>
              <a:t> </a:t>
            </a:r>
            <a:r>
              <a:rPr lang="uk-UA" sz="2800" i="1" dirty="0" err="1"/>
              <a:t>Зобої</a:t>
            </a:r>
            <a:r>
              <a:rPr lang="uk-UA" sz="2800" i="1" dirty="0"/>
              <a:t> </a:t>
            </a:r>
            <a:r>
              <a:rPr lang="uk-UA" sz="2800" dirty="0"/>
              <a:t>(переклад Г. </a:t>
            </a:r>
            <a:r>
              <a:rPr lang="uk-UA" sz="2800" dirty="0" err="1"/>
              <a:t>Вернидуб</a:t>
            </a:r>
            <a:r>
              <a:rPr lang="uk-UA" sz="2800" dirty="0" smtClean="0"/>
              <a:t>).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266521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424" y="270933"/>
            <a:ext cx="10772775" cy="1658198"/>
          </a:xfrm>
        </p:spPr>
        <p:txBody>
          <a:bodyPr/>
          <a:lstStyle/>
          <a:p>
            <a:r>
              <a:rPr lang="en-US" dirty="0">
                <a:solidFill>
                  <a:srgbClr val="50B4C8"/>
                </a:solidFill>
              </a:rPr>
              <a:t>Translation techniques used for the publicistic texts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000" y="2019300"/>
            <a:ext cx="11353800" cy="4418965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Adding:</a:t>
            </a:r>
          </a:p>
          <a:p>
            <a:pPr algn="just"/>
            <a:r>
              <a:rPr lang="uk-UA" sz="2800" dirty="0"/>
              <a:t>“</a:t>
            </a:r>
            <a:r>
              <a:rPr lang="uk-UA" sz="2800" i="1" dirty="0" err="1"/>
              <a:t>Mayoral</a:t>
            </a:r>
            <a:r>
              <a:rPr lang="uk-UA" sz="2800" i="1" dirty="0"/>
              <a:t> </a:t>
            </a:r>
            <a:r>
              <a:rPr lang="uk-UA" sz="2800" i="1" dirty="0" err="1"/>
              <a:t>races</a:t>
            </a:r>
            <a:r>
              <a:rPr lang="uk-UA" sz="2800" i="1" dirty="0"/>
              <a:t> </a:t>
            </a:r>
            <a:r>
              <a:rPr lang="uk-UA" sz="2800" i="1" dirty="0" err="1"/>
              <a:t>could</a:t>
            </a:r>
            <a:r>
              <a:rPr lang="uk-UA" sz="2800" i="1" dirty="0"/>
              <a:t> </a:t>
            </a:r>
            <a:r>
              <a:rPr lang="uk-UA" sz="2800" i="1" dirty="0" err="1"/>
              <a:t>be</a:t>
            </a:r>
            <a:r>
              <a:rPr lang="uk-UA" sz="2800" i="1" dirty="0"/>
              <a:t> </a:t>
            </a:r>
            <a:r>
              <a:rPr lang="uk-UA" sz="2800" i="1" dirty="0" err="1"/>
              <a:t>huge</a:t>
            </a:r>
            <a:r>
              <a:rPr lang="uk-UA" sz="2800" i="1" dirty="0"/>
              <a:t> </a:t>
            </a:r>
            <a:r>
              <a:rPr lang="uk-UA" sz="2800" i="1" dirty="0" err="1"/>
              <a:t>milestones</a:t>
            </a:r>
            <a:r>
              <a:rPr lang="uk-UA" sz="2800" i="1" dirty="0"/>
              <a:t> </a:t>
            </a:r>
            <a:r>
              <a:rPr lang="uk-UA" sz="2800" i="1" dirty="0" err="1"/>
              <a:t>for</a:t>
            </a:r>
            <a:r>
              <a:rPr lang="uk-UA" sz="2800" i="1" dirty="0"/>
              <a:t> </a:t>
            </a:r>
            <a:r>
              <a:rPr lang="uk-UA" sz="2800" b="1" i="1" dirty="0" err="1"/>
              <a:t>Asian</a:t>
            </a:r>
            <a:r>
              <a:rPr lang="uk-UA" sz="2800" b="1" i="1" dirty="0"/>
              <a:t> </a:t>
            </a:r>
            <a:r>
              <a:rPr lang="uk-UA" sz="2800" b="1" i="1" dirty="0" err="1"/>
              <a:t>Americans</a:t>
            </a:r>
            <a:r>
              <a:rPr lang="uk-UA" sz="2800" i="1" dirty="0"/>
              <a:t>”</a:t>
            </a:r>
            <a:r>
              <a:rPr lang="uk-UA" sz="2800" dirty="0"/>
              <a:t> (</a:t>
            </a:r>
            <a:r>
              <a:rPr lang="en-US" sz="2800" dirty="0"/>
              <a:t>Independent</a:t>
            </a:r>
            <a:r>
              <a:rPr lang="uk-UA" sz="2800" dirty="0"/>
              <a:t>, 2018, </a:t>
            </a:r>
            <a:r>
              <a:rPr lang="en-US" sz="2800" dirty="0"/>
              <a:t>March</a:t>
            </a:r>
            <a:r>
              <a:rPr lang="uk-UA" sz="2800" dirty="0"/>
              <a:t> 22) </a:t>
            </a:r>
            <a:r>
              <a:rPr lang="en-US" sz="2800" dirty="0" smtClean="0"/>
              <a:t>- </a:t>
            </a:r>
            <a:r>
              <a:rPr lang="uk-UA" sz="2800" dirty="0" smtClean="0"/>
              <a:t>«</a:t>
            </a:r>
            <a:r>
              <a:rPr lang="uk-UA" sz="2800" i="1" dirty="0"/>
              <a:t>Вибори на пост мера можуть стати значною віхою для </a:t>
            </a:r>
            <a:r>
              <a:rPr lang="uk-UA" sz="2800" b="1" i="1" dirty="0"/>
              <a:t>американців азійського походження</a:t>
            </a:r>
            <a:r>
              <a:rPr lang="uk-UA" sz="2800" dirty="0"/>
              <a:t>» (переклад Г. </a:t>
            </a:r>
            <a:r>
              <a:rPr lang="uk-UA" sz="2800" dirty="0" err="1"/>
              <a:t>Вернидуб</a:t>
            </a:r>
            <a:r>
              <a:rPr lang="uk-UA" sz="2800" dirty="0"/>
              <a:t>). </a:t>
            </a:r>
            <a:endParaRPr lang="en-US" sz="2800" dirty="0" smtClean="0"/>
          </a:p>
          <a:p>
            <a:pPr algn="just"/>
            <a:r>
              <a:rPr lang="uk-UA" sz="2800" dirty="0" smtClean="0"/>
              <a:t>“</a:t>
            </a:r>
            <a:r>
              <a:rPr lang="en-US" sz="2800" i="1" dirty="0"/>
              <a:t>Are </a:t>
            </a:r>
            <a:r>
              <a:rPr lang="en-US" sz="2800" b="1" i="1" dirty="0"/>
              <a:t>Arab Americans</a:t>
            </a:r>
            <a:r>
              <a:rPr lang="en-US" sz="2800" i="1" dirty="0"/>
              <a:t> people of color</a:t>
            </a:r>
            <a:r>
              <a:rPr lang="uk-UA" sz="2800" i="1" dirty="0"/>
              <a:t>? </a:t>
            </a:r>
            <a:r>
              <a:rPr lang="en-US" sz="2800" i="1" dirty="0"/>
              <a:t>Mayor vote raises issue</a:t>
            </a:r>
            <a:r>
              <a:rPr lang="uk-UA" sz="2800" i="1" dirty="0"/>
              <a:t>”</a:t>
            </a:r>
            <a:r>
              <a:rPr lang="uk-UA" sz="2800" dirty="0"/>
              <a:t> (</a:t>
            </a:r>
            <a:r>
              <a:rPr lang="en-US" sz="2800" dirty="0"/>
              <a:t>Independent</a:t>
            </a:r>
            <a:r>
              <a:rPr lang="uk-UA" sz="2800" dirty="0"/>
              <a:t>, 2018, </a:t>
            </a:r>
            <a:r>
              <a:rPr lang="en-US" sz="2800" dirty="0"/>
              <a:t>March</a:t>
            </a:r>
            <a:r>
              <a:rPr lang="uk-UA" sz="2800" dirty="0"/>
              <a:t> 22)” – </a:t>
            </a:r>
            <a:r>
              <a:rPr lang="uk-UA" sz="2800" i="1" dirty="0"/>
              <a:t>Невже </a:t>
            </a:r>
            <a:r>
              <a:rPr lang="uk-UA" sz="2800" b="1" i="1" dirty="0"/>
              <a:t>американці арабського походження</a:t>
            </a:r>
            <a:r>
              <a:rPr lang="uk-UA" sz="2800" i="1" dirty="0"/>
              <a:t> також відносяться до кольорового населення? Питання нагального значення під час виборів на посаду мера</a:t>
            </a:r>
            <a:r>
              <a:rPr lang="uk-UA" sz="2800" dirty="0"/>
              <a:t> (переклад Г. </a:t>
            </a:r>
            <a:r>
              <a:rPr lang="uk-UA" sz="2800" dirty="0" err="1"/>
              <a:t>Вернидуб</a:t>
            </a:r>
            <a:r>
              <a:rPr lang="uk-UA" sz="2800" dirty="0"/>
              <a:t>).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70890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347133"/>
            <a:ext cx="10772775" cy="1658198"/>
          </a:xfrm>
        </p:spPr>
        <p:txBody>
          <a:bodyPr/>
          <a:lstStyle/>
          <a:p>
            <a:r>
              <a:rPr lang="en-US" dirty="0"/>
              <a:t>Translation techniques used for the </a:t>
            </a:r>
            <a:r>
              <a:rPr lang="en-US" dirty="0" smtClean="0"/>
              <a:t>fiction </a:t>
            </a:r>
            <a:r>
              <a:rPr lang="en-US" dirty="0"/>
              <a:t>texts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224" y="2284732"/>
            <a:ext cx="10753725" cy="4217034"/>
          </a:xfrm>
        </p:spPr>
        <p:txBody>
          <a:bodyPr>
            <a:normAutofit/>
          </a:bodyPr>
          <a:lstStyle/>
          <a:p>
            <a:r>
              <a:rPr lang="en-US" sz="3200" b="1" dirty="0"/>
              <a:t>Equivalent translation</a:t>
            </a:r>
            <a:r>
              <a:rPr lang="en-US" sz="3200" dirty="0"/>
              <a:t>: </a:t>
            </a:r>
          </a:p>
          <a:p>
            <a:r>
              <a:rPr lang="uk-UA" sz="2800" i="1" dirty="0" err="1"/>
              <a:t>Dry-mouthed</a:t>
            </a:r>
            <a:r>
              <a:rPr lang="uk-UA" sz="2800" i="1" dirty="0"/>
              <a:t> </a:t>
            </a:r>
            <a:r>
              <a:rPr lang="uk-UA" sz="2800" i="1" dirty="0" err="1"/>
              <a:t>with</a:t>
            </a:r>
            <a:r>
              <a:rPr lang="uk-UA" sz="2800" i="1" dirty="0"/>
              <a:t> </a:t>
            </a:r>
            <a:r>
              <a:rPr lang="uk-UA" sz="2800" i="1" dirty="0" err="1"/>
              <a:t>excitement</a:t>
            </a:r>
            <a:r>
              <a:rPr lang="uk-UA" sz="2800" i="1" dirty="0"/>
              <a:t> </a:t>
            </a:r>
            <a:r>
              <a:rPr lang="uk-UA" sz="2800" i="1" dirty="0" err="1"/>
              <a:t>and</a:t>
            </a:r>
            <a:r>
              <a:rPr lang="uk-UA" sz="2800" i="1" dirty="0"/>
              <a:t> </a:t>
            </a:r>
            <a:r>
              <a:rPr lang="uk-UA" sz="2800" i="1" dirty="0" err="1"/>
              <a:t>apprehension</a:t>
            </a:r>
            <a:r>
              <a:rPr lang="uk-UA" sz="2800" i="1" dirty="0"/>
              <a:t>, </a:t>
            </a:r>
            <a:r>
              <a:rPr lang="uk-UA" sz="2800" i="1" dirty="0" err="1"/>
              <a:t>he</a:t>
            </a:r>
            <a:r>
              <a:rPr lang="uk-UA" sz="2800" i="1" dirty="0"/>
              <a:t> </a:t>
            </a:r>
            <a:r>
              <a:rPr lang="uk-UA" sz="2800" i="1" dirty="0" err="1"/>
              <a:t>went</a:t>
            </a:r>
            <a:r>
              <a:rPr lang="uk-UA" sz="2800" i="1" dirty="0"/>
              <a:t> </a:t>
            </a:r>
            <a:r>
              <a:rPr lang="uk-UA" sz="2800" i="1" dirty="0" err="1"/>
              <a:t>to</a:t>
            </a:r>
            <a:r>
              <a:rPr lang="uk-UA" sz="2800" i="1" dirty="0"/>
              <a:t> </a:t>
            </a:r>
            <a:r>
              <a:rPr lang="uk-UA" sz="2800" i="1" dirty="0" err="1"/>
              <a:t>the</a:t>
            </a:r>
            <a:r>
              <a:rPr lang="uk-UA" sz="2800" i="1" dirty="0"/>
              <a:t> </a:t>
            </a:r>
            <a:r>
              <a:rPr lang="uk-UA" sz="2800" b="1" i="1" dirty="0" err="1"/>
              <a:t>colored</a:t>
            </a:r>
            <a:r>
              <a:rPr lang="uk-UA" sz="2800" b="1" i="1" dirty="0"/>
              <a:t> </a:t>
            </a:r>
            <a:r>
              <a:rPr lang="uk-UA" sz="2800" b="1" i="1" dirty="0" err="1"/>
              <a:t>side</a:t>
            </a:r>
            <a:r>
              <a:rPr lang="uk-UA" sz="2800" b="1" i="1" dirty="0"/>
              <a:t> </a:t>
            </a:r>
            <a:r>
              <a:rPr lang="uk-UA" sz="2800" b="1" i="1" dirty="0" err="1"/>
              <a:t>of</a:t>
            </a:r>
            <a:r>
              <a:rPr lang="uk-UA" sz="2800" b="1" i="1" dirty="0"/>
              <a:t> </a:t>
            </a:r>
            <a:r>
              <a:rPr lang="uk-UA" sz="2800" b="1" i="1" dirty="0" err="1"/>
              <a:t>the</a:t>
            </a:r>
            <a:r>
              <a:rPr lang="uk-UA" sz="2800" b="1" i="1" dirty="0"/>
              <a:t> </a:t>
            </a:r>
            <a:r>
              <a:rPr lang="uk-UA" sz="2800" b="1" i="1" dirty="0" err="1"/>
              <a:t>counter</a:t>
            </a:r>
            <a:r>
              <a:rPr lang="uk-UA" sz="2800" i="1" dirty="0"/>
              <a:t> </a:t>
            </a:r>
            <a:r>
              <a:rPr lang="uk-UA" sz="2800" i="1" dirty="0" err="1"/>
              <a:t>to</a:t>
            </a:r>
            <a:r>
              <a:rPr lang="uk-UA" sz="2800" i="1" dirty="0"/>
              <a:t> </a:t>
            </a:r>
            <a:r>
              <a:rPr lang="uk-UA" sz="2800" i="1" dirty="0" err="1"/>
              <a:t>buy</a:t>
            </a:r>
            <a:r>
              <a:rPr lang="uk-UA" sz="2800" i="1" dirty="0"/>
              <a:t> </a:t>
            </a:r>
            <a:r>
              <a:rPr lang="uk-UA" sz="2800" i="1" dirty="0" err="1"/>
              <a:t>his</a:t>
            </a:r>
            <a:r>
              <a:rPr lang="uk-UA" sz="2800" i="1" dirty="0"/>
              <a:t> </a:t>
            </a:r>
            <a:r>
              <a:rPr lang="uk-UA" sz="2800" i="1" dirty="0" err="1"/>
              <a:t>tic</a:t>
            </a:r>
            <a:r>
              <a:rPr lang="en-US" sz="2800" i="1" dirty="0" err="1"/>
              <a:t>ket</a:t>
            </a:r>
            <a:r>
              <a:rPr lang="uk-UA" sz="2800" i="1" dirty="0"/>
              <a:t> – В його горлі пересохло від захоплення та остраху, доки він підходив </a:t>
            </a:r>
            <a:r>
              <a:rPr lang="uk-UA" sz="2800" b="1" i="1" dirty="0"/>
              <a:t>барної стійки для кольорових </a:t>
            </a:r>
            <a:r>
              <a:rPr lang="uk-UA" sz="2800" i="1" dirty="0"/>
              <a:t>за </a:t>
            </a:r>
            <a:r>
              <a:rPr lang="uk-UA" sz="2800" i="1" dirty="0" smtClean="0"/>
              <a:t>білетом</a:t>
            </a:r>
            <a:r>
              <a:rPr lang="en-US" sz="2800" i="1" dirty="0" smtClean="0"/>
              <a:t>;</a:t>
            </a:r>
          </a:p>
          <a:p>
            <a:r>
              <a:rPr lang="en-US" sz="2800" i="1" dirty="0"/>
              <a:t>Junior used to long to play with the </a:t>
            </a:r>
            <a:r>
              <a:rPr lang="en-US" sz="2800" b="1" i="1" dirty="0"/>
              <a:t>black boys</a:t>
            </a:r>
            <a:r>
              <a:rPr lang="uk-UA" sz="2800" i="1" dirty="0"/>
              <a:t> – Молодший звик довго гратися з </a:t>
            </a:r>
            <a:r>
              <a:rPr lang="uk-UA" sz="2800" b="1" i="1" dirty="0"/>
              <a:t>темношкірими хлопчиками </a:t>
            </a:r>
            <a:r>
              <a:rPr lang="uk-UA" sz="2800" dirty="0"/>
              <a:t>(переклад Г. </a:t>
            </a:r>
            <a:r>
              <a:rPr lang="uk-UA" sz="2800" dirty="0" err="1"/>
              <a:t>Вернидуб</a:t>
            </a:r>
            <a:r>
              <a:rPr lang="uk-UA" sz="28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634864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recommendations for students’ preparation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274" y="2468880"/>
            <a:ext cx="10753725" cy="4262120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sz="2800" dirty="0"/>
              <a:t>w</a:t>
            </a:r>
            <a:r>
              <a:rPr lang="en-US" sz="2800" dirty="0" smtClean="0"/>
              <a:t>ork with the </a:t>
            </a:r>
            <a:r>
              <a:rPr lang="en-US" sz="2800" dirty="0"/>
              <a:t>political and social agenda, </a:t>
            </a:r>
            <a:r>
              <a:rPr lang="en-US" sz="2800" dirty="0" smtClean="0"/>
              <a:t>make brief analysis of </a:t>
            </a:r>
            <a:r>
              <a:rPr lang="en-US" sz="2800" dirty="0"/>
              <a:t>the main </a:t>
            </a:r>
            <a:r>
              <a:rPr lang="en-US" sz="2800" dirty="0" smtClean="0"/>
              <a:t>events;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800" dirty="0"/>
              <a:t>detect </a:t>
            </a:r>
            <a:r>
              <a:rPr lang="en-US" sz="2800" dirty="0" smtClean="0"/>
              <a:t>preliminary racially </a:t>
            </a:r>
            <a:r>
              <a:rPr lang="en-US" sz="2800" dirty="0"/>
              <a:t>marked </a:t>
            </a:r>
            <a:r>
              <a:rPr lang="en-US" sz="2800" dirty="0" smtClean="0"/>
              <a:t>words in texts </a:t>
            </a:r>
            <a:r>
              <a:rPr lang="en-US" sz="2800" dirty="0"/>
              <a:t>and search for its </a:t>
            </a:r>
            <a:r>
              <a:rPr lang="en-US" sz="2800" dirty="0" smtClean="0"/>
              <a:t>equivalents or possible equivalents in dictionaries;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800" dirty="0" smtClean="0"/>
              <a:t>take </a:t>
            </a:r>
            <a:r>
              <a:rPr lang="en-US" sz="2800" dirty="0"/>
              <a:t>a short history course focused on the emergence of </a:t>
            </a:r>
            <a:r>
              <a:rPr lang="en-US" sz="2800" dirty="0" smtClean="0"/>
              <a:t>the </a:t>
            </a:r>
            <a:r>
              <a:rPr lang="en-US" sz="2800" dirty="0"/>
              <a:t>multicultural American </a:t>
            </a:r>
            <a:r>
              <a:rPr lang="en-US" sz="2800" dirty="0" smtClean="0"/>
              <a:t>society;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800" dirty="0" smtClean="0"/>
              <a:t>find translation analogies for rendering the same racially marked words </a:t>
            </a:r>
            <a:r>
              <a:rPr lang="en-US" sz="2800" dirty="0"/>
              <a:t>in </a:t>
            </a:r>
            <a:r>
              <a:rPr lang="en-US" sz="2800" dirty="0" smtClean="0"/>
              <a:t>different  contexts.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139231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2525" y="2290233"/>
            <a:ext cx="7864476" cy="1658198"/>
          </a:xfrm>
        </p:spPr>
        <p:txBody>
          <a:bodyPr/>
          <a:lstStyle/>
          <a:p>
            <a:pPr algn="ctr"/>
            <a:r>
              <a:rPr lang="en-US" dirty="0" smtClean="0"/>
              <a:t>Thank you for attention!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83692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656" y="381000"/>
            <a:ext cx="10753725" cy="6197600"/>
          </a:xfrm>
        </p:spPr>
        <p:txBody>
          <a:bodyPr>
            <a:normAutofit lnSpcReduction="10000"/>
          </a:bodyPr>
          <a:lstStyle/>
          <a:p>
            <a:r>
              <a:rPr lang="en-US" sz="3200" b="1" dirty="0"/>
              <a:t>Relevance</a:t>
            </a:r>
            <a:r>
              <a:rPr lang="en-US" sz="3600" dirty="0"/>
              <a:t>:</a:t>
            </a:r>
            <a:r>
              <a:rPr lang="en-US" dirty="0"/>
              <a:t> study of linguistic features of English racially marked vocabulary, as well as features of its translation in the texts of journalistic and </a:t>
            </a:r>
            <a:r>
              <a:rPr lang="en-US" dirty="0" smtClean="0"/>
              <a:t>fiction </a:t>
            </a:r>
            <a:r>
              <a:rPr lang="en-US" dirty="0"/>
              <a:t>discourses. </a:t>
            </a:r>
            <a:endParaRPr lang="en-US" dirty="0" smtClean="0"/>
          </a:p>
          <a:p>
            <a:r>
              <a:rPr lang="en-US" sz="3600" b="1" dirty="0" smtClean="0"/>
              <a:t>Goal</a:t>
            </a:r>
            <a:r>
              <a:rPr lang="en-US" sz="4000" dirty="0" smtClean="0"/>
              <a:t>:</a:t>
            </a:r>
            <a:r>
              <a:rPr lang="en-US" dirty="0" smtClean="0"/>
              <a:t> study </a:t>
            </a:r>
            <a:r>
              <a:rPr lang="en-US" dirty="0"/>
              <a:t>of linguistic features of English-language racially marked words in the context of journalistic and artistic texts, as well as study of features of their translation into Ukrainian.</a:t>
            </a:r>
          </a:p>
          <a:p>
            <a:r>
              <a:rPr lang="en-US" sz="3600" b="1" dirty="0" smtClean="0"/>
              <a:t>Tasks</a:t>
            </a:r>
            <a:r>
              <a:rPr lang="en-US" sz="3600" dirty="0" smtClean="0"/>
              <a:t>:</a:t>
            </a:r>
            <a:endParaRPr lang="uk-UA" sz="3600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describe </a:t>
            </a:r>
            <a:r>
              <a:rPr lang="en-US" dirty="0"/>
              <a:t>the main milestones in the development of </a:t>
            </a:r>
            <a:r>
              <a:rPr lang="en-US" dirty="0" smtClean="0"/>
              <a:t>​​</a:t>
            </a:r>
            <a:r>
              <a:rPr lang="en-US" dirty="0"/>
              <a:t>racial </a:t>
            </a:r>
            <a:r>
              <a:rPr lang="en-US" dirty="0" smtClean="0"/>
              <a:t>segregation idea </a:t>
            </a:r>
            <a:r>
              <a:rPr lang="en-US" dirty="0"/>
              <a:t>and the stages of its introduction into the vocabulary of the English language;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determine </a:t>
            </a:r>
            <a:r>
              <a:rPr lang="en-US" dirty="0"/>
              <a:t>the linguistic status of racially marked vocabulary in English vocabulary;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describe </a:t>
            </a:r>
            <a:r>
              <a:rPr lang="en-US" dirty="0"/>
              <a:t>the </a:t>
            </a:r>
            <a:r>
              <a:rPr lang="en-US" dirty="0" smtClean="0"/>
              <a:t>characteristics </a:t>
            </a:r>
            <a:r>
              <a:rPr lang="en-US" dirty="0"/>
              <a:t>of ethnicity markers on the materials of </a:t>
            </a:r>
            <a:r>
              <a:rPr lang="en-US" dirty="0" smtClean="0"/>
              <a:t>English journalistic </a:t>
            </a:r>
            <a:r>
              <a:rPr lang="en-US" dirty="0"/>
              <a:t>and </a:t>
            </a:r>
            <a:r>
              <a:rPr lang="en-US" dirty="0" smtClean="0"/>
              <a:t>fiction </a:t>
            </a:r>
            <a:r>
              <a:rPr lang="en-US" dirty="0"/>
              <a:t>discourses;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identify </a:t>
            </a:r>
            <a:r>
              <a:rPr lang="en-US" dirty="0"/>
              <a:t>and provide </a:t>
            </a:r>
            <a:r>
              <a:rPr lang="en-US" dirty="0" smtClean="0"/>
              <a:t>effective </a:t>
            </a:r>
            <a:r>
              <a:rPr lang="en-US" dirty="0"/>
              <a:t>translation techniques for the reproduction of racially marked </a:t>
            </a:r>
            <a:r>
              <a:rPr lang="en-US" dirty="0" smtClean="0"/>
              <a:t>words </a:t>
            </a:r>
            <a:r>
              <a:rPr lang="en-US" dirty="0"/>
              <a:t>in the Ukrainian language;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give set </a:t>
            </a:r>
            <a:r>
              <a:rPr lang="en-US" dirty="0"/>
              <a:t>out practical recommendations for the training of translators in the field of journalistic and literary translation with a focus on the analyzed layer of English vocabulary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60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656" y="723900"/>
            <a:ext cx="10753725" cy="5053965"/>
          </a:xfrm>
        </p:spPr>
        <p:txBody>
          <a:bodyPr/>
          <a:lstStyle/>
          <a:p>
            <a:pPr algn="just"/>
            <a:r>
              <a:rPr lang="en-US" sz="3200" b="1" dirty="0" smtClean="0"/>
              <a:t>Object</a:t>
            </a:r>
            <a:r>
              <a:rPr lang="en-US" sz="3200" dirty="0" smtClean="0"/>
              <a:t>: English words </a:t>
            </a:r>
            <a:r>
              <a:rPr lang="en-US" sz="3200" dirty="0"/>
              <a:t>of racial </a:t>
            </a:r>
            <a:r>
              <a:rPr lang="en-US" sz="3200" dirty="0" smtClean="0"/>
              <a:t>identification </a:t>
            </a:r>
          </a:p>
          <a:p>
            <a:pPr algn="just"/>
            <a:r>
              <a:rPr lang="en-US" sz="3200" b="1" dirty="0" smtClean="0"/>
              <a:t>Subject</a:t>
            </a:r>
            <a:r>
              <a:rPr lang="en-US" sz="3200" dirty="0" smtClean="0"/>
              <a:t>: linguistic features and translation aspects within  publicistic and fiction discourses</a:t>
            </a:r>
            <a:r>
              <a:rPr lang="en-US" sz="3200" dirty="0"/>
              <a:t>.</a:t>
            </a:r>
          </a:p>
          <a:p>
            <a:pPr algn="just"/>
            <a:r>
              <a:rPr lang="en-US" sz="3200" b="1" dirty="0" smtClean="0"/>
              <a:t>Research</a:t>
            </a:r>
            <a:r>
              <a:rPr lang="en-US" sz="3200" dirty="0" smtClean="0"/>
              <a:t> </a:t>
            </a:r>
            <a:r>
              <a:rPr lang="en-US" sz="3200" b="1" dirty="0" smtClean="0"/>
              <a:t>material</a:t>
            </a:r>
            <a:r>
              <a:rPr lang="en-US" sz="3200" dirty="0" smtClean="0"/>
              <a:t>: newspaper articles and a historical fiction novel</a:t>
            </a:r>
          </a:p>
          <a:p>
            <a:pPr algn="just"/>
            <a:r>
              <a:rPr lang="en-US" sz="3200" b="1" dirty="0"/>
              <a:t>Publication</a:t>
            </a:r>
            <a:r>
              <a:rPr lang="en-US" sz="3200" dirty="0"/>
              <a:t>: </a:t>
            </a:r>
            <a:r>
              <a:rPr lang="en-US" sz="3200" dirty="0" smtClean="0"/>
              <a:t>2 articles </a:t>
            </a:r>
            <a:r>
              <a:rPr lang="en-US" sz="3200" dirty="0"/>
              <a:t>in the “Transcarpathian Philological Studies” (</a:t>
            </a:r>
            <a:r>
              <a:rPr lang="en-US" sz="3200" dirty="0" smtClean="0"/>
              <a:t>2020) </a:t>
            </a:r>
            <a:r>
              <a:rPr lang="en-US" sz="3200" dirty="0"/>
              <a:t>and “International Humanitarian University Herald. Philology</a:t>
            </a:r>
            <a:r>
              <a:rPr lang="en-US" sz="3200" dirty="0" smtClean="0"/>
              <a:t>” (2021) correspondently</a:t>
            </a:r>
            <a:endParaRPr lang="en-US" sz="3200" dirty="0"/>
          </a:p>
          <a:p>
            <a:pPr algn="just"/>
            <a:endParaRPr lang="en-US" dirty="0" smtClean="0"/>
          </a:p>
          <a:p>
            <a:pPr algn="just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80897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расизм у газет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25412"/>
            <a:ext cx="4210050" cy="536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183" y="2247900"/>
            <a:ext cx="3188904" cy="436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908800" y="711200"/>
            <a:ext cx="46355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/>
              <a:t>	The term "</a:t>
            </a:r>
            <a:r>
              <a:rPr lang="en-US" sz="2800" b="1" dirty="0" smtClean="0"/>
              <a:t>xenophobia</a:t>
            </a:r>
            <a:r>
              <a:rPr lang="en-US" sz="2800" dirty="0" smtClean="0"/>
              <a:t>" comes from gr. “</a:t>
            </a:r>
            <a:r>
              <a:rPr lang="en-US" sz="2800" dirty="0" err="1"/>
              <a:t>x</a:t>
            </a:r>
            <a:r>
              <a:rPr lang="en-US" sz="2800" dirty="0" err="1" smtClean="0"/>
              <a:t>énos</a:t>
            </a:r>
            <a:r>
              <a:rPr lang="en-US" sz="2800" dirty="0" smtClean="0"/>
              <a:t>” (foreigner) and “phóbos” (fear) are mostly understood as fear of strangers.</a:t>
            </a:r>
          </a:p>
          <a:p>
            <a:pPr algn="just"/>
            <a:r>
              <a:rPr lang="en-US" sz="2800" dirty="0" smtClean="0"/>
              <a:t>	</a:t>
            </a:r>
            <a:r>
              <a:rPr lang="en-US" sz="2800" b="1" dirty="0" smtClean="0"/>
              <a:t>Racism</a:t>
            </a:r>
            <a:r>
              <a:rPr lang="en-US" sz="2800" dirty="0" smtClean="0"/>
              <a:t> is a form of xenophobia and is characterized by discriminatory attitudes and actions against certain races.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955438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900" y="1600200"/>
            <a:ext cx="5248275" cy="4064000"/>
          </a:xfrm>
        </p:spPr>
        <p:txBody>
          <a:bodyPr>
            <a:normAutofit/>
          </a:bodyPr>
          <a:lstStyle/>
          <a:p>
            <a:pPr marL="4572" lvl="1" indent="0" algn="just">
              <a:buNone/>
            </a:pPr>
            <a:r>
              <a:rPr lang="en-US" sz="4000" b="1" dirty="0"/>
              <a:t>T</a:t>
            </a:r>
            <a:r>
              <a:rPr lang="en-US" sz="2800" dirty="0"/>
              <a:t>he ideas of </a:t>
            </a:r>
            <a:r>
              <a:rPr lang="en-US" sz="2800" dirty="0" smtClean="0"/>
              <a:t>racism in the English-speaking culture is </a:t>
            </a:r>
            <a:r>
              <a:rPr lang="en-US" sz="2800" dirty="0"/>
              <a:t>closely related to the era of slavery and colonialism. </a:t>
            </a:r>
            <a:endParaRPr lang="en-US" sz="2800" dirty="0" smtClean="0"/>
          </a:p>
          <a:p>
            <a:pPr marL="4572" lvl="1" indent="0" algn="just">
              <a:buNone/>
            </a:pPr>
            <a:r>
              <a:rPr lang="en-US" sz="3600" b="1" dirty="0" smtClean="0"/>
              <a:t>H</a:t>
            </a:r>
            <a:r>
              <a:rPr lang="en-US" sz="2800" dirty="0" smtClean="0"/>
              <a:t>owever</a:t>
            </a:r>
            <a:r>
              <a:rPr lang="en-US" sz="2800" dirty="0"/>
              <a:t>, with </a:t>
            </a:r>
            <a:r>
              <a:rPr lang="en-US" sz="2800" dirty="0" smtClean="0"/>
              <a:t>disappearance </a:t>
            </a:r>
            <a:r>
              <a:rPr lang="en-US" sz="2800" dirty="0"/>
              <a:t>of these phenomena, racist concepts have transformed, adapting to the circumstances and leaders of the modern </a:t>
            </a:r>
            <a:r>
              <a:rPr lang="en-US" sz="2800" dirty="0" smtClean="0"/>
              <a:t>world, passing into </a:t>
            </a:r>
            <a:r>
              <a:rPr lang="en-US" sz="2800" dirty="0"/>
              <a:t>a state of covert, latent practices. </a:t>
            </a:r>
            <a:endParaRPr lang="uk-UA" sz="2800" dirty="0"/>
          </a:p>
        </p:txBody>
      </p:sp>
      <p:pic>
        <p:nvPicPr>
          <p:cNvPr id="1026" name="Picture 2" descr="Historical Foundations of Race | National Museum of African American History  and Cult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175" y="88900"/>
            <a:ext cx="4533900" cy="302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ace and Policing in America: An Atlantic Reader - The Atlant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25" y="2895600"/>
            <a:ext cx="3628118" cy="203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34864">
            <a:off x="5870575" y="4038020"/>
            <a:ext cx="3334019" cy="228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36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7130" y="182033"/>
            <a:ext cx="10772775" cy="1658198"/>
          </a:xfrm>
        </p:spPr>
        <p:txBody>
          <a:bodyPr/>
          <a:lstStyle/>
          <a:p>
            <a:r>
              <a:rPr lang="en-US" dirty="0" smtClean="0"/>
              <a:t>Lexico-semantic classification of racial identifiers in newspaper texts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656" y="1840231"/>
            <a:ext cx="10753725" cy="4852669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sz="3200" b="1" dirty="0" smtClean="0"/>
              <a:t>Color of skin</a:t>
            </a:r>
            <a:r>
              <a:rPr lang="en-US" sz="2800" dirty="0" smtClean="0"/>
              <a:t>: </a:t>
            </a:r>
            <a:r>
              <a:rPr lang="en-US" sz="2800" i="1" dirty="0" smtClean="0"/>
              <a:t>Behind </a:t>
            </a:r>
            <a:r>
              <a:rPr lang="en-US" sz="2800" i="1" dirty="0"/>
              <a:t>Willie Wilson's appeal to </a:t>
            </a:r>
            <a:r>
              <a:rPr lang="en-US" sz="2800" b="1" i="1" dirty="0"/>
              <a:t>black voters</a:t>
            </a:r>
            <a:r>
              <a:rPr lang="en-US" sz="2800" i="1" dirty="0"/>
              <a:t>: 'Willie’s story is the story of </a:t>
            </a:r>
            <a:r>
              <a:rPr lang="en-US" sz="2800" b="1" i="1" dirty="0"/>
              <a:t>black people</a:t>
            </a:r>
            <a:r>
              <a:rPr lang="en-US" sz="2800" i="1" dirty="0"/>
              <a:t> </a:t>
            </a:r>
            <a:r>
              <a:rPr lang="en-US" sz="2800" b="1" i="1" dirty="0"/>
              <a:t>in America</a:t>
            </a:r>
            <a:r>
              <a:rPr lang="en-US" sz="2800" i="1" dirty="0"/>
              <a:t> and </a:t>
            </a:r>
            <a:r>
              <a:rPr lang="en-US" sz="2800" b="1" i="1" dirty="0"/>
              <a:t>black people in Chicago</a:t>
            </a:r>
            <a:r>
              <a:rPr lang="en-US" sz="2800" i="1" dirty="0"/>
              <a:t>'</a:t>
            </a:r>
            <a:r>
              <a:rPr lang="en-US" sz="2800" dirty="0"/>
              <a:t> (The Guardian, 2018, August 10)</a:t>
            </a:r>
            <a:endParaRPr lang="en-US" sz="28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US" sz="3200" b="1" dirty="0" smtClean="0"/>
              <a:t>Territory</a:t>
            </a:r>
            <a:r>
              <a:rPr lang="en-US" sz="2800" b="1" dirty="0" smtClean="0"/>
              <a:t>:</a:t>
            </a:r>
            <a:r>
              <a:rPr lang="en-US" sz="2800" dirty="0" smtClean="0"/>
              <a:t> </a:t>
            </a:r>
            <a:r>
              <a:rPr lang="uk-UA" sz="2800" i="1" dirty="0"/>
              <a:t>A </a:t>
            </a:r>
            <a:r>
              <a:rPr lang="uk-UA" sz="2800" i="1" dirty="0" err="1"/>
              <a:t>trademark</a:t>
            </a:r>
            <a:r>
              <a:rPr lang="uk-UA" sz="2800" i="1" dirty="0"/>
              <a:t> </a:t>
            </a:r>
            <a:r>
              <a:rPr lang="uk-UA" sz="2800" i="1" dirty="0" err="1"/>
              <a:t>dispute</a:t>
            </a:r>
            <a:r>
              <a:rPr lang="uk-UA" sz="2800" i="1" dirty="0"/>
              <a:t> </a:t>
            </a:r>
            <a:r>
              <a:rPr lang="uk-UA" sz="2800" i="1" dirty="0" err="1"/>
              <a:t>involving</a:t>
            </a:r>
            <a:r>
              <a:rPr lang="uk-UA" sz="2800" i="1" dirty="0"/>
              <a:t> </a:t>
            </a:r>
            <a:r>
              <a:rPr lang="uk-UA" sz="2800" b="1" i="1" dirty="0" err="1"/>
              <a:t>an</a:t>
            </a:r>
            <a:r>
              <a:rPr lang="uk-UA" sz="2800" b="1" i="1" dirty="0"/>
              <a:t> </a:t>
            </a:r>
            <a:r>
              <a:rPr lang="uk-UA" sz="2800" b="1" i="1" dirty="0" err="1"/>
              <a:t>Asian</a:t>
            </a:r>
            <a:r>
              <a:rPr lang="uk-UA" sz="2800" b="1" i="1" dirty="0"/>
              <a:t> </a:t>
            </a:r>
            <a:r>
              <a:rPr lang="uk-UA" sz="2800" b="1" i="1" dirty="0" err="1"/>
              <a:t>American</a:t>
            </a:r>
            <a:r>
              <a:rPr lang="uk-UA" sz="2800" b="1" i="1" dirty="0"/>
              <a:t> </a:t>
            </a:r>
            <a:r>
              <a:rPr lang="uk-UA" sz="2800" b="1" i="1" dirty="0" err="1"/>
              <a:t>band</a:t>
            </a:r>
            <a:r>
              <a:rPr lang="uk-UA" sz="2800" i="1" dirty="0"/>
              <a:t> </a:t>
            </a:r>
            <a:r>
              <a:rPr lang="uk-UA" sz="2800" i="1" dirty="0" err="1"/>
              <a:t>that</a:t>
            </a:r>
            <a:r>
              <a:rPr lang="uk-UA" sz="2800" i="1" dirty="0"/>
              <a:t> </a:t>
            </a:r>
            <a:r>
              <a:rPr lang="uk-UA" sz="2800" i="1" dirty="0" err="1"/>
              <a:t>calls</a:t>
            </a:r>
            <a:r>
              <a:rPr lang="uk-UA" sz="2800" i="1" dirty="0"/>
              <a:t> </a:t>
            </a:r>
            <a:r>
              <a:rPr lang="uk-UA" sz="2800" i="1" dirty="0" err="1"/>
              <a:t>itself</a:t>
            </a:r>
            <a:r>
              <a:rPr lang="uk-UA" sz="2800" i="1" dirty="0"/>
              <a:t> </a:t>
            </a:r>
            <a:r>
              <a:rPr lang="uk-UA" sz="2800" i="1" dirty="0" err="1"/>
              <a:t>the</a:t>
            </a:r>
            <a:r>
              <a:rPr lang="uk-UA" sz="2800" i="1" dirty="0"/>
              <a:t> </a:t>
            </a:r>
            <a:r>
              <a:rPr lang="uk-UA" sz="2800" i="1" dirty="0" err="1"/>
              <a:t>Slants</a:t>
            </a:r>
            <a:r>
              <a:rPr lang="uk-UA" sz="2800" i="1" dirty="0"/>
              <a:t> </a:t>
            </a:r>
            <a:r>
              <a:rPr lang="uk-UA" sz="2800" i="1" dirty="0" err="1"/>
              <a:t>provoked</a:t>
            </a:r>
            <a:r>
              <a:rPr lang="uk-UA" sz="2800" i="1" dirty="0"/>
              <a:t> a </a:t>
            </a:r>
            <a:r>
              <a:rPr lang="uk-UA" sz="2800" i="1" dirty="0" err="1"/>
              <a:t>lively</a:t>
            </a:r>
            <a:r>
              <a:rPr lang="uk-UA" sz="2800" i="1" dirty="0"/>
              <a:t> </a:t>
            </a:r>
            <a:r>
              <a:rPr lang="uk-UA" sz="2800" i="1" dirty="0" err="1"/>
              <a:t>Supreme</a:t>
            </a:r>
            <a:r>
              <a:rPr lang="uk-UA" sz="2800" i="1" dirty="0"/>
              <a:t> </a:t>
            </a:r>
            <a:r>
              <a:rPr lang="uk-UA" sz="2800" i="1" dirty="0" err="1" smtClean="0"/>
              <a:t>Court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ar</a:t>
            </a:r>
            <a:r>
              <a:rPr lang="uk-UA" sz="2800" i="1" dirty="0" err="1" smtClean="0"/>
              <a:t>gument</a:t>
            </a:r>
            <a:r>
              <a:rPr lang="en-US" sz="2800" i="1" dirty="0"/>
              <a:t> …</a:t>
            </a:r>
            <a:r>
              <a:rPr lang="uk-UA" sz="2800" dirty="0"/>
              <a:t> (</a:t>
            </a:r>
            <a:r>
              <a:rPr lang="uk-UA" sz="2800" dirty="0" err="1"/>
              <a:t>Los</a:t>
            </a:r>
            <a:r>
              <a:rPr lang="uk-UA" sz="2800" dirty="0"/>
              <a:t> </a:t>
            </a:r>
            <a:r>
              <a:rPr lang="uk-UA" sz="2800" dirty="0" err="1"/>
              <a:t>Angeles</a:t>
            </a:r>
            <a:r>
              <a:rPr lang="uk-UA" sz="2800" dirty="0"/>
              <a:t> </a:t>
            </a:r>
            <a:r>
              <a:rPr lang="uk-UA" sz="2800" dirty="0" err="1"/>
              <a:t>Times</a:t>
            </a:r>
            <a:r>
              <a:rPr lang="uk-UA" sz="2800" dirty="0"/>
              <a:t>, 2017, </a:t>
            </a:r>
            <a:r>
              <a:rPr lang="uk-UA" sz="2800" dirty="0" err="1"/>
              <a:t>January</a:t>
            </a:r>
            <a:r>
              <a:rPr lang="uk-UA" sz="2800" dirty="0"/>
              <a:t> </a:t>
            </a:r>
            <a:r>
              <a:rPr lang="en-US" sz="2800" dirty="0"/>
              <a:t>18</a:t>
            </a:r>
            <a:r>
              <a:rPr lang="uk-UA" sz="2800" dirty="0"/>
              <a:t>);</a:t>
            </a:r>
            <a:endParaRPr lang="en-US" sz="28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US" sz="3200" b="1" dirty="0" smtClean="0"/>
              <a:t>Combination of color and territory</a:t>
            </a:r>
            <a:r>
              <a:rPr lang="en-US" sz="2800" dirty="0" smtClean="0"/>
              <a:t>: </a:t>
            </a:r>
            <a:r>
              <a:rPr lang="uk-UA" sz="2800" i="1" dirty="0" err="1"/>
              <a:t>The</a:t>
            </a:r>
            <a:r>
              <a:rPr lang="uk-UA" sz="2800" i="1" dirty="0"/>
              <a:t> </a:t>
            </a:r>
            <a:r>
              <a:rPr lang="uk-UA" sz="2800" i="1" dirty="0" err="1"/>
              <a:t>killings</a:t>
            </a:r>
            <a:r>
              <a:rPr lang="uk-UA" sz="2800" i="1" dirty="0"/>
              <a:t> </a:t>
            </a:r>
            <a:r>
              <a:rPr lang="uk-UA" sz="2800" i="1" dirty="0" err="1"/>
              <a:t>of</a:t>
            </a:r>
            <a:r>
              <a:rPr lang="uk-UA" sz="2800" i="1" dirty="0"/>
              <a:t> </a:t>
            </a:r>
            <a:r>
              <a:rPr lang="uk-UA" sz="2800" i="1" dirty="0" err="1"/>
              <a:t>unarmed</a:t>
            </a:r>
            <a:r>
              <a:rPr lang="uk-UA" sz="2800" i="1" dirty="0"/>
              <a:t> </a:t>
            </a:r>
            <a:r>
              <a:rPr lang="uk-UA" sz="2800" b="1" i="1" dirty="0" err="1"/>
              <a:t>Black</a:t>
            </a:r>
            <a:r>
              <a:rPr lang="uk-UA" sz="2800" b="1" i="1" dirty="0"/>
              <a:t> </a:t>
            </a:r>
            <a:r>
              <a:rPr lang="uk-UA" sz="2800" b="1" i="1" dirty="0" err="1"/>
              <a:t>Americans</a:t>
            </a:r>
            <a:r>
              <a:rPr lang="uk-UA" sz="2800" i="1" dirty="0"/>
              <a:t> </a:t>
            </a:r>
            <a:r>
              <a:rPr lang="uk-UA" sz="2800" i="1" dirty="0" err="1"/>
              <a:t>have</a:t>
            </a:r>
            <a:r>
              <a:rPr lang="uk-UA" sz="2800" i="1" dirty="0"/>
              <a:t> </a:t>
            </a:r>
            <a:r>
              <a:rPr lang="uk-UA" sz="2800" i="1" dirty="0" err="1"/>
              <a:t>got</a:t>
            </a:r>
            <a:r>
              <a:rPr lang="uk-UA" sz="2800" i="1" dirty="0"/>
              <a:t> </a:t>
            </a:r>
            <a:r>
              <a:rPr lang="uk-UA" sz="2800" i="1" dirty="0" err="1"/>
              <a:t>to</a:t>
            </a:r>
            <a:r>
              <a:rPr lang="uk-UA" sz="2800" i="1" dirty="0"/>
              <a:t> </a:t>
            </a:r>
            <a:r>
              <a:rPr lang="uk-UA" sz="2800" i="1" dirty="0" err="1"/>
              <a:t>end</a:t>
            </a:r>
            <a:r>
              <a:rPr lang="uk-UA" sz="2800" i="1" dirty="0"/>
              <a:t>,</a:t>
            </a:r>
            <a:r>
              <a:rPr lang="en-US" sz="2800" i="1" dirty="0"/>
              <a:t>”</a:t>
            </a:r>
            <a:r>
              <a:rPr lang="uk-UA" sz="2800" i="1" dirty="0"/>
              <a:t> </a:t>
            </a:r>
            <a:r>
              <a:rPr lang="uk-UA" sz="2800" i="1" dirty="0" err="1"/>
              <a:t>Sanders</a:t>
            </a:r>
            <a:r>
              <a:rPr lang="uk-UA" sz="2800" i="1" dirty="0"/>
              <a:t> </a:t>
            </a:r>
            <a:r>
              <a:rPr lang="uk-UA" sz="2800" i="1" dirty="0" err="1"/>
              <a:t>tweeted</a:t>
            </a:r>
            <a:r>
              <a:rPr lang="en-US" sz="2800" i="1" dirty="0"/>
              <a:t>”</a:t>
            </a:r>
            <a:r>
              <a:rPr lang="en-US" sz="2800" dirty="0"/>
              <a:t> (The Washington Post, 2019, October </a:t>
            </a:r>
            <a:r>
              <a:rPr lang="en-US" sz="2800" dirty="0" smtClean="0"/>
              <a:t>13)</a:t>
            </a:r>
            <a:endParaRPr lang="en-US" sz="2800" dirty="0"/>
          </a:p>
          <a:p>
            <a:pPr marL="457200" indent="-457200" algn="just">
              <a:buFont typeface="+mj-lt"/>
              <a:buAutoNum type="arabicPeriod"/>
            </a:pPr>
            <a:r>
              <a:rPr lang="en-US" sz="3200" b="1" dirty="0" smtClean="0"/>
              <a:t>Abusive words</a:t>
            </a:r>
            <a:r>
              <a:rPr lang="en-US" sz="2800" dirty="0" smtClean="0"/>
              <a:t>: </a:t>
            </a:r>
            <a:r>
              <a:rPr lang="en-US" sz="2800" i="1" dirty="0"/>
              <a:t>...referred to </a:t>
            </a:r>
            <a:r>
              <a:rPr lang="en-US" sz="2800" b="1" i="1" dirty="0"/>
              <a:t>Latinos</a:t>
            </a:r>
            <a:r>
              <a:rPr lang="en-US" sz="2800" i="1" dirty="0"/>
              <a:t> as “</a:t>
            </a:r>
            <a:r>
              <a:rPr lang="en-US" sz="2800" b="1" i="1" dirty="0" err="1"/>
              <a:t>beaners</a:t>
            </a:r>
            <a:r>
              <a:rPr lang="en-US" sz="2800" i="1" dirty="0"/>
              <a:t>” and </a:t>
            </a:r>
            <a:r>
              <a:rPr lang="en-US" sz="2800" b="1" i="1" dirty="0"/>
              <a:t>blacks</a:t>
            </a:r>
            <a:r>
              <a:rPr lang="en-US" sz="2800" i="1" dirty="0"/>
              <a:t> as “</a:t>
            </a:r>
            <a:r>
              <a:rPr lang="en-US" sz="2800" b="1" i="1" dirty="0"/>
              <a:t>niggas</a:t>
            </a:r>
            <a:r>
              <a:rPr lang="en-US" sz="2800" i="1" dirty="0"/>
              <a:t>” and “</a:t>
            </a:r>
            <a:r>
              <a:rPr lang="en-US" sz="2800" b="1" i="1" dirty="0"/>
              <a:t>wild animals</a:t>
            </a:r>
            <a:r>
              <a:rPr lang="en-US" sz="2800" i="1" dirty="0"/>
              <a:t>”…</a:t>
            </a:r>
            <a:r>
              <a:rPr lang="en-US" sz="2800" dirty="0"/>
              <a:t> (The Washington Post, 2016, July 07</a:t>
            </a:r>
            <a:r>
              <a:rPr lang="en-US" sz="2800" dirty="0" smtClean="0"/>
              <a:t>)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4193291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656" y="258233"/>
            <a:ext cx="10772775" cy="1512147"/>
          </a:xfrm>
        </p:spPr>
        <p:txBody>
          <a:bodyPr/>
          <a:lstStyle/>
          <a:p>
            <a:r>
              <a:rPr lang="en-US" dirty="0" smtClean="0"/>
              <a:t>Lexico-grammatical </a:t>
            </a:r>
            <a:r>
              <a:rPr lang="en-US" dirty="0"/>
              <a:t>classification of racial </a:t>
            </a:r>
            <a:r>
              <a:rPr lang="en-US" dirty="0" smtClean="0"/>
              <a:t>identifiers </a:t>
            </a:r>
            <a:r>
              <a:rPr lang="en-US" dirty="0"/>
              <a:t>in newspaper texts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403" y="1788160"/>
            <a:ext cx="11753279" cy="4897120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3200" b="1" dirty="0" smtClean="0"/>
              <a:t>One-component</a:t>
            </a:r>
            <a:r>
              <a:rPr lang="en-US" sz="2800" dirty="0" smtClean="0"/>
              <a:t>: </a:t>
            </a:r>
            <a:r>
              <a:rPr lang="en-US" sz="2800" i="1" dirty="0"/>
              <a:t>‘Beverly Hills while </a:t>
            </a:r>
            <a:r>
              <a:rPr lang="en-US" sz="2800" b="1" i="1" dirty="0"/>
              <a:t>Black’</a:t>
            </a:r>
            <a:r>
              <a:rPr lang="en-US" sz="2800" i="1" dirty="0"/>
              <a:t>: Race, wealth, policing collide on Rodeo Drive</a:t>
            </a:r>
            <a:r>
              <a:rPr lang="en-US" sz="2800" dirty="0"/>
              <a:t> (Los Angeles Times, 2021, </a:t>
            </a:r>
            <a:r>
              <a:rPr lang="en-US" sz="2800" dirty="0" err="1"/>
              <a:t>Novemver</a:t>
            </a:r>
            <a:r>
              <a:rPr lang="en-US" sz="2800" dirty="0"/>
              <a:t> 30</a:t>
            </a:r>
            <a:r>
              <a:rPr lang="en-US" sz="2800" dirty="0" smtClean="0"/>
              <a:t>); </a:t>
            </a:r>
            <a:r>
              <a:rPr lang="en-US" sz="2800" i="1" dirty="0"/>
              <a:t>The brouhaha over white nationalism and stories of </a:t>
            </a:r>
            <a:r>
              <a:rPr lang="en-US" sz="2800" b="1" i="1" dirty="0"/>
              <a:t>Latino</a:t>
            </a:r>
            <a:r>
              <a:rPr lang="en-US" sz="2800" i="1" dirty="0"/>
              <a:t> intimidation have overshadowed the fact …</a:t>
            </a:r>
            <a:r>
              <a:rPr lang="en-US" sz="2800" dirty="0"/>
              <a:t> (The Guardian, 2016, December 12)</a:t>
            </a:r>
            <a:endParaRPr lang="en-US" sz="28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3200" b="1" dirty="0" smtClean="0"/>
              <a:t>Two-component</a:t>
            </a:r>
            <a:r>
              <a:rPr lang="en-US" sz="2800" dirty="0" smtClean="0"/>
              <a:t>: </a:t>
            </a:r>
            <a:r>
              <a:rPr lang="en-US" sz="2800" b="1" i="1" dirty="0"/>
              <a:t>Black households</a:t>
            </a:r>
            <a:r>
              <a:rPr lang="en-US" sz="2800" i="1" dirty="0"/>
              <a:t> can afford just 25% of homes for sale, down from 39% in 2012</a:t>
            </a:r>
            <a:r>
              <a:rPr lang="en-US" sz="2800" dirty="0"/>
              <a:t> (USA Today, 2019, October 15</a:t>
            </a:r>
            <a:r>
              <a:rPr lang="en-US" sz="2800" dirty="0" smtClean="0"/>
              <a:t>); </a:t>
            </a:r>
            <a:r>
              <a:rPr lang="en-US" sz="2800" i="1" dirty="0"/>
              <a:t>A trademark dispute involving an </a:t>
            </a:r>
            <a:r>
              <a:rPr lang="en-US" sz="2800" b="1" i="1" dirty="0"/>
              <a:t>Asian American</a:t>
            </a:r>
            <a:r>
              <a:rPr lang="en-US" sz="2800" i="1" dirty="0"/>
              <a:t> band that calls itself the Slants …</a:t>
            </a:r>
            <a:r>
              <a:rPr lang="en-US" sz="2800" dirty="0"/>
              <a:t> (Los Angeles Times, 2017, January 18)</a:t>
            </a:r>
            <a:endParaRPr lang="en-US" sz="28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3200" b="1" dirty="0" smtClean="0"/>
              <a:t>Three-component</a:t>
            </a:r>
            <a:r>
              <a:rPr lang="en-US" sz="2800" dirty="0" smtClean="0"/>
              <a:t>: </a:t>
            </a:r>
            <a:r>
              <a:rPr lang="en-US" sz="2800" i="1" dirty="0"/>
              <a:t>Prominent </a:t>
            </a:r>
            <a:r>
              <a:rPr lang="en-US" sz="2800" b="1" i="1" dirty="0"/>
              <a:t>Britons of colour</a:t>
            </a:r>
            <a:r>
              <a:rPr lang="en-US" sz="2800" i="1" dirty="0"/>
              <a:t> condemn BBC over Naga </a:t>
            </a:r>
            <a:r>
              <a:rPr lang="en-US" sz="2800" i="1" dirty="0" err="1"/>
              <a:t>Munchetty</a:t>
            </a:r>
            <a:r>
              <a:rPr lang="en-US" sz="2800" i="1" dirty="0"/>
              <a:t> complaint</a:t>
            </a:r>
            <a:r>
              <a:rPr lang="en-US" sz="2800" dirty="0"/>
              <a:t> (The Guardian, 2019, September 27</a:t>
            </a:r>
            <a:r>
              <a:rPr lang="en-US" sz="2800" dirty="0" smtClean="0"/>
              <a:t>); </a:t>
            </a:r>
            <a:r>
              <a:rPr lang="en-US" sz="2800" i="1" dirty="0"/>
              <a:t>A wall that encaged me as a young, </a:t>
            </a:r>
            <a:r>
              <a:rPr lang="en-US" sz="2800" b="1" i="1" dirty="0"/>
              <a:t>dark-skinned girl</a:t>
            </a:r>
            <a:r>
              <a:rPr lang="en-US" sz="2800" i="1" dirty="0"/>
              <a:t> </a:t>
            </a:r>
            <a:r>
              <a:rPr lang="en-US" sz="2800" dirty="0"/>
              <a:t>(Washington Post, 2019, August 07)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887581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he Bluest Ey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021" y="546100"/>
            <a:ext cx="3497078" cy="540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eatured Lot]. Toni Morrison. SIGNED. The Bluest Eye. London: | Lot #92112  | Heritage Aucti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299" y="711227"/>
            <a:ext cx="6734175" cy="539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891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</a:t>
            </a:r>
            <a:r>
              <a:rPr lang="en-US" dirty="0"/>
              <a:t>of racial identifiers in </a:t>
            </a:r>
            <a:r>
              <a:rPr lang="en-US" dirty="0" smtClean="0"/>
              <a:t>fiction </a:t>
            </a:r>
            <a:r>
              <a:rPr lang="en-US" dirty="0"/>
              <a:t>texts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6180" y="2646680"/>
            <a:ext cx="10753725" cy="3766185"/>
          </a:xfrm>
        </p:spPr>
        <p:txBody>
          <a:bodyPr/>
          <a:lstStyle/>
          <a:p>
            <a:pPr marL="457200" indent="-457200" algn="just">
              <a:buFont typeface="+mj-lt"/>
              <a:buAutoNum type="arabicPeriod"/>
            </a:pPr>
            <a:r>
              <a:rPr lang="en-US" sz="3200" b="1" dirty="0" smtClean="0"/>
              <a:t>Adjective</a:t>
            </a:r>
            <a:r>
              <a:rPr lang="en-US" dirty="0" smtClean="0"/>
              <a:t>: </a:t>
            </a:r>
            <a:r>
              <a:rPr lang="en-US" sz="2800" i="1" dirty="0"/>
              <a:t>They are thin </a:t>
            </a:r>
            <a:r>
              <a:rPr lang="en-US" sz="2800" b="1" i="1" dirty="0"/>
              <a:t>brown</a:t>
            </a:r>
            <a:r>
              <a:rPr lang="en-US" sz="2800" i="1" dirty="0"/>
              <a:t> girls who have looked long at hollyhocks in the backyards of Meridian, Mobile, Aiken, and Baton Rouge; </a:t>
            </a:r>
            <a:r>
              <a:rPr lang="en-US" sz="2800" i="1" dirty="0" smtClean="0"/>
              <a:t>They </a:t>
            </a:r>
            <a:r>
              <a:rPr lang="en-US" sz="2800" i="1" dirty="0"/>
              <a:t>sat in little rows on street curbs, crowded into pews at church, taking space from the nice, neat, </a:t>
            </a:r>
            <a:r>
              <a:rPr lang="en-US" sz="2800" b="1" i="1" dirty="0"/>
              <a:t>colored</a:t>
            </a:r>
            <a:r>
              <a:rPr lang="en-US" sz="2800" i="1" dirty="0"/>
              <a:t> </a:t>
            </a:r>
            <a:r>
              <a:rPr lang="en-US" sz="2800" i="1" dirty="0" smtClean="0"/>
              <a:t>children.</a:t>
            </a:r>
            <a:endParaRPr lang="en-US" sz="28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US" sz="3200" b="1" dirty="0" smtClean="0"/>
              <a:t>Noun</a:t>
            </a:r>
            <a:r>
              <a:rPr lang="en-US" dirty="0" smtClean="0"/>
              <a:t>: </a:t>
            </a:r>
            <a:r>
              <a:rPr lang="uk-UA" sz="2800" i="1" dirty="0" err="1"/>
              <a:t>Lord</a:t>
            </a:r>
            <a:r>
              <a:rPr lang="uk-UA" sz="2800" i="1" dirty="0"/>
              <a:t>. </a:t>
            </a:r>
            <a:r>
              <a:rPr lang="uk-UA" sz="2800" i="1" dirty="0" err="1"/>
              <a:t>Have</a:t>
            </a:r>
            <a:r>
              <a:rPr lang="uk-UA" sz="2800" i="1" dirty="0"/>
              <a:t> </a:t>
            </a:r>
            <a:r>
              <a:rPr lang="uk-UA" sz="2800" i="1" dirty="0" err="1"/>
              <a:t>mercy</a:t>
            </a:r>
            <a:r>
              <a:rPr lang="uk-UA" sz="2800" i="1" dirty="0"/>
              <a:t>. </a:t>
            </a:r>
            <a:r>
              <a:rPr lang="uk-UA" sz="2800" i="1" dirty="0" err="1"/>
              <a:t>That</a:t>
            </a:r>
            <a:r>
              <a:rPr lang="uk-UA" sz="2800" i="1" dirty="0"/>
              <a:t> </a:t>
            </a:r>
            <a:r>
              <a:rPr lang="uk-UA" sz="2800" i="1" dirty="0" err="1"/>
              <a:t>dirty</a:t>
            </a:r>
            <a:r>
              <a:rPr lang="uk-UA" sz="2800" i="1" dirty="0"/>
              <a:t> </a:t>
            </a:r>
            <a:r>
              <a:rPr lang="uk-UA" sz="2800" b="1" i="1" dirty="0" err="1" smtClean="0"/>
              <a:t>nigger</a:t>
            </a:r>
            <a:r>
              <a:rPr lang="en-US" sz="2800" b="1" i="1" dirty="0" smtClean="0"/>
              <a:t>; </a:t>
            </a:r>
            <a:r>
              <a:rPr lang="uk-UA" sz="2800" i="1" dirty="0" err="1"/>
              <a:t>Well</a:t>
            </a:r>
            <a:r>
              <a:rPr lang="uk-UA" sz="2800" i="1" dirty="0"/>
              <a:t>, </a:t>
            </a:r>
            <a:r>
              <a:rPr lang="uk-UA" sz="2800" i="1" dirty="0" err="1"/>
              <a:t>that</a:t>
            </a:r>
            <a:r>
              <a:rPr lang="uk-UA" sz="2800" i="1" dirty="0"/>
              <a:t> </a:t>
            </a:r>
            <a:r>
              <a:rPr lang="uk-UA" sz="2800" i="1" dirty="0" err="1"/>
              <a:t>old</a:t>
            </a:r>
            <a:r>
              <a:rPr lang="uk-UA" sz="2800" i="1" dirty="0"/>
              <a:t> </a:t>
            </a:r>
            <a:r>
              <a:rPr lang="uk-UA" sz="2800" i="1" dirty="0" err="1"/>
              <a:t>crazy</a:t>
            </a:r>
            <a:r>
              <a:rPr lang="uk-UA" sz="2800" i="1" dirty="0"/>
              <a:t> </a:t>
            </a:r>
            <a:r>
              <a:rPr lang="uk-UA" sz="2800" b="1" i="1" dirty="0" err="1"/>
              <a:t>nigger</a:t>
            </a:r>
            <a:r>
              <a:rPr lang="uk-UA" sz="2800" i="1" dirty="0"/>
              <a:t> </a:t>
            </a:r>
            <a:r>
              <a:rPr lang="uk-UA" sz="2800" i="1" dirty="0" err="1"/>
              <a:t>she</a:t>
            </a:r>
            <a:r>
              <a:rPr lang="uk-UA" sz="2800" i="1" dirty="0"/>
              <a:t> </a:t>
            </a:r>
            <a:r>
              <a:rPr lang="uk-UA" sz="2800" i="1" dirty="0" err="1"/>
              <a:t>married</a:t>
            </a:r>
            <a:r>
              <a:rPr lang="uk-UA" sz="2800" i="1" dirty="0"/>
              <a:t> </a:t>
            </a:r>
            <a:r>
              <a:rPr lang="uk-UA" sz="2800" i="1" dirty="0" err="1"/>
              <a:t>up</a:t>
            </a:r>
            <a:r>
              <a:rPr lang="uk-UA" sz="2800" i="1" dirty="0"/>
              <a:t> </a:t>
            </a:r>
            <a:r>
              <a:rPr lang="uk-UA" sz="2800" i="1" dirty="0" err="1"/>
              <a:t>with</a:t>
            </a:r>
            <a:r>
              <a:rPr lang="uk-UA" sz="2800" i="1" dirty="0"/>
              <a:t> </a:t>
            </a:r>
            <a:r>
              <a:rPr lang="uk-UA" sz="2800" i="1" dirty="0" err="1"/>
              <a:t>didn’t</a:t>
            </a:r>
            <a:r>
              <a:rPr lang="uk-UA" sz="2800" i="1" dirty="0"/>
              <a:t> </a:t>
            </a:r>
            <a:r>
              <a:rPr lang="uk-UA" sz="2800" i="1" dirty="0" err="1"/>
              <a:t>help</a:t>
            </a:r>
            <a:r>
              <a:rPr lang="uk-UA" sz="2800" i="1" dirty="0"/>
              <a:t> </a:t>
            </a:r>
            <a:r>
              <a:rPr lang="uk-UA" sz="2800" i="1" dirty="0" err="1"/>
              <a:t>her</a:t>
            </a:r>
            <a:r>
              <a:rPr lang="uk-UA" sz="2800" i="1" dirty="0"/>
              <a:t> </a:t>
            </a:r>
            <a:r>
              <a:rPr lang="uk-UA" sz="2800" i="1" dirty="0" err="1"/>
              <a:t>head</a:t>
            </a:r>
            <a:r>
              <a:rPr lang="uk-UA" sz="2800" i="1" dirty="0"/>
              <a:t> </a:t>
            </a:r>
            <a:r>
              <a:rPr lang="uk-UA" sz="2800" i="1" dirty="0" err="1" smtClean="0"/>
              <a:t>none</a:t>
            </a:r>
            <a:r>
              <a:rPr lang="en-US" sz="2800" i="1" dirty="0" smtClean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685285887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465</TotalTime>
  <Words>666</Words>
  <Application>Microsoft Office PowerPoint</Application>
  <PresentationFormat>Произвольный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Метрополия</vt:lpstr>
      <vt:lpstr>Racially marked words in fictional and publicistic discourse: translational aspects</vt:lpstr>
      <vt:lpstr>Презентация PowerPoint</vt:lpstr>
      <vt:lpstr>Презентация PowerPoint</vt:lpstr>
      <vt:lpstr>Презентация PowerPoint</vt:lpstr>
      <vt:lpstr>Презентация PowerPoint</vt:lpstr>
      <vt:lpstr>Lexico-semantic classification of racial identifiers in newspaper texts</vt:lpstr>
      <vt:lpstr>Lexico-grammatical classification of racial identifiers in newspaper texts</vt:lpstr>
      <vt:lpstr>Презентация PowerPoint</vt:lpstr>
      <vt:lpstr>Classification of racial identifiers in fiction texts</vt:lpstr>
      <vt:lpstr>Translation techniques used for the publicistic texts</vt:lpstr>
      <vt:lpstr>Translation techniques used for the publicistic texts</vt:lpstr>
      <vt:lpstr>Translation techniques used for the fiction texts</vt:lpstr>
      <vt:lpstr>Practical recommendations for students’ preparation</vt:lpstr>
      <vt:lpstr>Thank you for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Racially marked words in fictional and publicistic discourse: translational aspects</dc:title>
  <dc:creator>Admin</dc:creator>
  <cp:lastModifiedBy>user</cp:lastModifiedBy>
  <cp:revision>21</cp:revision>
  <dcterms:created xsi:type="dcterms:W3CDTF">2021-12-15T10:13:27Z</dcterms:created>
  <dcterms:modified xsi:type="dcterms:W3CDTF">2021-12-19T07:14:59Z</dcterms:modified>
</cp:coreProperties>
</file>